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9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41D5-B2AD-4D5F-A994-1A933A51D419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69386-5C97-4BB0-94FD-19F7B0905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3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69386-5C97-4BB0-94FD-19F7B0905EC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2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D709A5-F318-4FE4-838E-CAF6B10CF2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074AF0-6E2B-47C0-B1CC-428EF7953BA6}" type="datetimeFigureOut">
              <a:rPr lang="en-US" smtClean="0"/>
              <a:t>4/24/2020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tomic_ope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ographical_or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p_(computing)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SIMPLE NETWORK MANAGEMENT PROTOCOL</a:t>
            </a:r>
            <a:br>
              <a:rPr lang="en-US" altLang="en-US" sz="4400" dirty="0"/>
            </a:br>
            <a:r>
              <a:rPr lang="en-US" altLang="en-US" sz="4400" dirty="0"/>
              <a:t>(SNMP)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186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CD8DF8-C780-4C54-AE5F-1A96BE66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24849"/>
            <a:ext cx="3657600" cy="639762"/>
          </a:xfrm>
        </p:spPr>
        <p:txBody>
          <a:bodyPr/>
          <a:lstStyle/>
          <a:p>
            <a:r>
              <a:rPr lang="en-IN" sz="3200" dirty="0"/>
              <a:t>Role of SMI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797220-EB3C-4574-97C8-9EBF8E6C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2016125"/>
          </a:xfrm>
        </p:spPr>
        <p:txBody>
          <a:bodyPr>
            <a:normAutofit/>
          </a:bodyPr>
          <a:lstStyle/>
          <a:p>
            <a:r>
              <a:rPr lang="en-US" dirty="0"/>
              <a:t>Define rules for naming objects, defining object type, and showing how to encode objects and values.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7BE18-DF11-4B44-B596-D6B1F3D21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9600" y="1224849"/>
            <a:ext cx="3657600" cy="639762"/>
          </a:xfrm>
        </p:spPr>
        <p:txBody>
          <a:bodyPr/>
          <a:lstStyle/>
          <a:p>
            <a:r>
              <a:rPr lang="en-US" sz="3200" dirty="0"/>
              <a:t>Role of MIB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84BC64-87D3-458B-830B-570F55A47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91000" y="2174875"/>
            <a:ext cx="4191000" cy="3458276"/>
          </a:xfrm>
        </p:spPr>
        <p:txBody>
          <a:bodyPr>
            <a:normAutofit/>
          </a:bodyPr>
          <a:lstStyle/>
          <a:p>
            <a:pPr marL="571500" algn="just">
              <a:lnSpc>
                <a:spcPct val="90000"/>
              </a:lnSpc>
            </a:pPr>
            <a:r>
              <a:rPr lang="en-US" dirty="0"/>
              <a:t>MIB creates a collection of named objects, names them according to the rules defined by SMI. </a:t>
            </a:r>
          </a:p>
          <a:p>
            <a:pPr marL="571500" algn="just">
              <a:lnSpc>
                <a:spcPct val="90000"/>
              </a:lnSpc>
            </a:pPr>
            <a:r>
              <a:rPr lang="en-US" dirty="0"/>
              <a:t>MIB creates a collection of named objects, their types and their relationships to each other in an entity to be managed. </a:t>
            </a:r>
          </a:p>
        </p:txBody>
      </p:sp>
    </p:spTree>
    <p:extLst>
      <p:ext uri="{BB962C8B-B14F-4D97-AF65-F5344CB8AC3E}">
        <p14:creationId xmlns:p14="http://schemas.microsoft.com/office/powerpoint/2010/main" val="8772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understand more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compare the task of network management to the task of writing a program.</a:t>
            </a:r>
          </a:p>
          <a:p>
            <a:endParaRPr lang="en-US" sz="2400" dirty="0"/>
          </a:p>
          <a:p>
            <a:pPr lvl="1"/>
            <a:r>
              <a:rPr lang="en-US" sz="2400" dirty="0"/>
              <a:t> ❏ Both tasks need rules. In network management this is handled by SMI. </a:t>
            </a:r>
          </a:p>
          <a:p>
            <a:pPr lvl="1"/>
            <a:r>
              <a:rPr lang="en-US" sz="2400" dirty="0"/>
              <a:t>❏ Both tasks need variable declarations. In network management this is handled by MIB. </a:t>
            </a:r>
          </a:p>
          <a:p>
            <a:pPr lvl="1"/>
            <a:r>
              <a:rPr lang="en-US" sz="2400" dirty="0"/>
              <a:t>❏ Both tasks have actions performed by statements. In network management this is handled by SNMP.</a:t>
            </a:r>
          </a:p>
        </p:txBody>
      </p:sp>
    </p:spTree>
    <p:extLst>
      <p:ext uri="{BB962C8B-B14F-4D97-AF65-F5344CB8AC3E}">
        <p14:creationId xmlns:p14="http://schemas.microsoft.com/office/powerpoint/2010/main" val="20056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458200" cy="5486400"/>
          </a:xfrm>
        </p:spPr>
        <p:txBody>
          <a:bodyPr/>
          <a:lstStyle/>
          <a:p>
            <a:r>
              <a:rPr lang="en-US" sz="2400" dirty="0"/>
              <a:t>SMI v2 is a component for network management. Its function are: </a:t>
            </a:r>
          </a:p>
          <a:p>
            <a:pPr lvl="1"/>
            <a:r>
              <a:rPr lang="en-US" sz="2100" dirty="0"/>
              <a:t>To name objects.</a:t>
            </a:r>
          </a:p>
          <a:p>
            <a:pPr lvl="1"/>
            <a:r>
              <a:rPr lang="en-US" sz="2100" dirty="0"/>
              <a:t>To define the type of data that can be stored in an object.</a:t>
            </a:r>
          </a:p>
          <a:p>
            <a:pPr lvl="1"/>
            <a:r>
              <a:rPr lang="en-US" sz="2100" dirty="0"/>
              <a:t>To show how to encode data for transmission over the network.</a:t>
            </a:r>
          </a:p>
          <a:p>
            <a:pPr lvl="1"/>
            <a:r>
              <a:rPr lang="en-US" sz="2100" dirty="0"/>
              <a:t>SMI is a guideline for SNMP, it emphasizes 3 attributes to handle an object: name, datatype, encoding method. 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14800"/>
            <a:ext cx="70104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7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458200" cy="5486400"/>
          </a:xfrm>
        </p:spPr>
        <p:txBody>
          <a:bodyPr/>
          <a:lstStyle/>
          <a:p>
            <a:r>
              <a:rPr lang="en-US" dirty="0"/>
              <a:t>To name objects globally, SMI uses an object identifier, which is hierarchical.</a:t>
            </a:r>
          </a:p>
          <a:p>
            <a:r>
              <a:rPr lang="en-US" dirty="0"/>
              <a:t>Starts with an unnamed root (next slide). </a:t>
            </a:r>
          </a:p>
          <a:p>
            <a:r>
              <a:rPr lang="en-US" dirty="0"/>
              <a:t>Each object can be defined by using a sequence of integer separated by dots.</a:t>
            </a:r>
          </a:p>
          <a:p>
            <a:r>
              <a:rPr lang="en-US" dirty="0"/>
              <a:t>The tree structure can also define an object by using a sequence of textual names separated by dots.</a:t>
            </a:r>
          </a:p>
        </p:txBody>
      </p:sp>
    </p:spTree>
    <p:extLst>
      <p:ext uri="{BB962C8B-B14F-4D97-AF65-F5344CB8AC3E}">
        <p14:creationId xmlns:p14="http://schemas.microsoft.com/office/powerpoint/2010/main" val="203990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382000" cy="615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2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9656"/>
            <a:ext cx="7211432" cy="22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2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pic>
        <p:nvPicPr>
          <p:cNvPr id="4098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7" y="1524000"/>
            <a:ext cx="7125153" cy="407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99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382000" cy="1524000"/>
          </a:xfrm>
        </p:spPr>
        <p:txBody>
          <a:bodyPr/>
          <a:lstStyle/>
          <a:p>
            <a:r>
              <a:rPr lang="en-US" dirty="0"/>
              <a:t>Atomic datatypes.</a:t>
            </a:r>
          </a:p>
          <a:p>
            <a:r>
              <a:rPr lang="en-US" dirty="0"/>
              <a:t>Some of them taken from ASN.1</a:t>
            </a:r>
          </a:p>
          <a:p>
            <a:r>
              <a:rPr lang="en-US" dirty="0"/>
              <a:t>Others  are added by SMI.</a:t>
            </a:r>
          </a:p>
          <a:p>
            <a:endParaRPr lang="en-US" dirty="0"/>
          </a:p>
        </p:txBody>
      </p:sp>
      <p:pic>
        <p:nvPicPr>
          <p:cNvPr id="5122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69342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3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382000" cy="5410200"/>
          </a:xfrm>
        </p:spPr>
        <p:txBody>
          <a:bodyPr/>
          <a:lstStyle/>
          <a:p>
            <a:r>
              <a:rPr lang="en-US" dirty="0"/>
              <a:t>SMI defines 2 structured datatypes:- sequence, sequence of</a:t>
            </a:r>
          </a:p>
          <a:p>
            <a:r>
              <a:rPr lang="en-US" dirty="0"/>
              <a:t>By combining simple and structured data-types, we can make new structured data-types.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Sequence</a:t>
            </a:r>
            <a:r>
              <a:rPr lang="en-US" dirty="0"/>
              <a:t>: it is analogous to the concept of struct or a record  in programming language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Sequence of</a:t>
            </a:r>
            <a:r>
              <a:rPr lang="en-US" dirty="0"/>
              <a:t>: analogous to array </a:t>
            </a:r>
          </a:p>
        </p:txBody>
      </p:sp>
    </p:spTree>
    <p:extLst>
      <p:ext uri="{BB962C8B-B14F-4D97-AF65-F5344CB8AC3E}">
        <p14:creationId xmlns:p14="http://schemas.microsoft.com/office/powerpoint/2010/main" val="7163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924799" cy="517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2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458200" cy="5334000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+mj-lt"/>
              </a:rPr>
              <a:t>Monitoring</a:t>
            </a:r>
            <a:r>
              <a:rPr lang="en-US" sz="3200" dirty="0">
                <a:latin typeface="+mj-lt"/>
              </a:rPr>
              <a:t>, </a:t>
            </a:r>
            <a:r>
              <a:rPr lang="en-US" sz="3200" i="1" dirty="0">
                <a:latin typeface="+mj-lt"/>
              </a:rPr>
              <a:t>testing</a:t>
            </a:r>
            <a:r>
              <a:rPr lang="en-US" sz="3200" dirty="0">
                <a:latin typeface="+mj-lt"/>
              </a:rPr>
              <a:t>, </a:t>
            </a:r>
            <a:r>
              <a:rPr lang="en-US" sz="3200" i="1" dirty="0">
                <a:latin typeface="+mj-lt"/>
              </a:rPr>
              <a:t>configuring</a:t>
            </a:r>
            <a:r>
              <a:rPr lang="en-US" sz="3200" dirty="0">
                <a:latin typeface="+mj-lt"/>
              </a:rPr>
              <a:t> and </a:t>
            </a:r>
            <a:r>
              <a:rPr lang="en-US" sz="3200" i="1" dirty="0">
                <a:latin typeface="+mj-lt"/>
              </a:rPr>
              <a:t>trouble-shooting</a:t>
            </a:r>
            <a:r>
              <a:rPr lang="en-US" sz="3200" dirty="0">
                <a:latin typeface="+mj-lt"/>
              </a:rPr>
              <a:t> network components to meet a set of requirements defined by an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1048569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endParaRPr lang="en-US" dirty="0"/>
          </a:p>
        </p:txBody>
      </p:sp>
      <p:pic>
        <p:nvPicPr>
          <p:cNvPr id="7170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25436"/>
            <a:ext cx="7086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8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077200" cy="6172200"/>
          </a:xfrm>
        </p:spPr>
        <p:txBody>
          <a:bodyPr/>
          <a:lstStyle/>
          <a:p>
            <a:r>
              <a:rPr lang="en-US" dirty="0"/>
              <a:t>Tag : 1 byte</a:t>
            </a:r>
          </a:p>
          <a:p>
            <a:pPr lvl="1"/>
            <a:r>
              <a:rPr lang="en-US" dirty="0"/>
              <a:t>Defines type of data</a:t>
            </a:r>
          </a:p>
          <a:p>
            <a:pPr lvl="1"/>
            <a:r>
              <a:rPr lang="en-US" dirty="0"/>
              <a:t>Composed of 3 sub field </a:t>
            </a:r>
          </a:p>
          <a:p>
            <a:pPr lvl="2"/>
            <a:r>
              <a:rPr lang="en-US" dirty="0"/>
              <a:t>Class (2 bits)</a:t>
            </a:r>
          </a:p>
          <a:p>
            <a:pPr lvl="2"/>
            <a:r>
              <a:rPr lang="en-US" dirty="0"/>
              <a:t>Format(1 bit)</a:t>
            </a:r>
          </a:p>
          <a:p>
            <a:pPr lvl="2"/>
            <a:r>
              <a:rPr lang="en-US" dirty="0"/>
              <a:t>Number (5 bits)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1177290" lvl="2" indent="-400050">
              <a:buFont typeface="+mj-lt"/>
              <a:buAutoNum type="romanUcPeriod"/>
            </a:pPr>
            <a:r>
              <a:rPr lang="en-US" sz="2400" dirty="0"/>
              <a:t>4 classes </a:t>
            </a:r>
          </a:p>
          <a:p>
            <a:pPr marL="1451610" lvl="3" indent="-400050">
              <a:buFont typeface="+mj-lt"/>
              <a:buAutoNum type="romanUcPeriod"/>
            </a:pPr>
            <a:r>
              <a:rPr lang="en-US" sz="2200" dirty="0"/>
              <a:t>Universal(00) :taken from ASN.1</a:t>
            </a:r>
          </a:p>
          <a:p>
            <a:pPr marL="1451610" lvl="3" indent="-400050">
              <a:buFont typeface="+mj-lt"/>
              <a:buAutoNum type="romanUcPeriod"/>
            </a:pPr>
            <a:r>
              <a:rPr lang="en-US" sz="2200" dirty="0"/>
              <a:t>Application wide(01): added by SMI</a:t>
            </a:r>
          </a:p>
          <a:p>
            <a:pPr marL="1451610" lvl="3" indent="-400050">
              <a:buFont typeface="+mj-lt"/>
              <a:buAutoNum type="romanUcPeriod"/>
            </a:pPr>
            <a:r>
              <a:rPr lang="en-US" sz="2200" dirty="0"/>
              <a:t>Context-specific(10): meaning change from protocol to protocol</a:t>
            </a:r>
          </a:p>
          <a:p>
            <a:pPr marL="1451610" lvl="3" indent="-400050">
              <a:buFont typeface="+mj-lt"/>
              <a:buAutoNum type="romanUcPeriod"/>
            </a:pPr>
            <a:r>
              <a:rPr lang="en-US" sz="2200" dirty="0"/>
              <a:t>Private(11): are vendor -specific</a:t>
            </a:r>
          </a:p>
        </p:txBody>
      </p:sp>
    </p:spTree>
    <p:extLst>
      <p:ext uri="{BB962C8B-B14F-4D97-AF65-F5344CB8AC3E}">
        <p14:creationId xmlns:p14="http://schemas.microsoft.com/office/powerpoint/2010/main" val="95325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77724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8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1"/>
            <a:ext cx="7924800" cy="540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69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09600"/>
            <a:ext cx="7996238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0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MIB v2</a:t>
            </a:r>
          </a:p>
        </p:txBody>
      </p:sp>
      <p:pic>
        <p:nvPicPr>
          <p:cNvPr id="1126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000999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248400"/>
            <a:ext cx="35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NB: Read description of each object</a:t>
            </a:r>
          </a:p>
        </p:txBody>
      </p:sp>
    </p:spTree>
    <p:extLst>
      <p:ext uri="{BB962C8B-B14F-4D97-AF65-F5344CB8AC3E}">
        <p14:creationId xmlns:p14="http://schemas.microsoft.com/office/powerpoint/2010/main" val="2488686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Lexicographic ordering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371600"/>
            <a:ext cx="8382000" cy="5029200"/>
          </a:xfrm>
        </p:spPr>
        <p:txBody>
          <a:bodyPr/>
          <a:lstStyle/>
          <a:p>
            <a:r>
              <a:rPr lang="en-US" dirty="0"/>
              <a:t>MIB variables, object identifiers follow lexicographic order.</a:t>
            </a:r>
          </a:p>
          <a:p>
            <a:r>
              <a:rPr lang="en-US" dirty="0"/>
              <a:t>Lexicographic ordering enables a manager to access a set of variables one after another by defining the first variable.</a:t>
            </a:r>
          </a:p>
        </p:txBody>
      </p:sp>
    </p:spTree>
    <p:extLst>
      <p:ext uri="{BB962C8B-B14F-4D97-AF65-F5344CB8AC3E}">
        <p14:creationId xmlns:p14="http://schemas.microsoft.com/office/powerpoint/2010/main" val="719716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7848600" cy="547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6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PDUs</a:t>
            </a:r>
          </a:p>
        </p:txBody>
      </p:sp>
      <p:pic>
        <p:nvPicPr>
          <p:cNvPr id="1331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7924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8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382000" cy="6324600"/>
          </a:xfrm>
        </p:spPr>
        <p:txBody>
          <a:bodyPr>
            <a:normAutofit/>
          </a:bodyPr>
          <a:lstStyle/>
          <a:p>
            <a:r>
              <a:rPr lang="en-US" b="1" dirty="0" err="1"/>
              <a:t>GetRequest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 manager-to-agent request to retrieve the value of a variable or list of variables. </a:t>
            </a:r>
          </a:p>
          <a:p>
            <a:pPr lvl="1"/>
            <a:r>
              <a:rPr lang="en-US" dirty="0"/>
              <a:t>Desired variables are specified in variable bindings (the value field is not used). </a:t>
            </a:r>
          </a:p>
          <a:p>
            <a:pPr lvl="1"/>
            <a:r>
              <a:rPr lang="en-US" dirty="0"/>
              <a:t>Retrieval of the specified variable values is to be done as an </a:t>
            </a:r>
            <a:r>
              <a:rPr lang="en-US" dirty="0">
                <a:hlinkClick r:id="rId2" tooltip="Atomic operation"/>
              </a:rPr>
              <a:t>atomic operation</a:t>
            </a:r>
            <a:r>
              <a:rPr lang="en-US" dirty="0"/>
              <a:t> by the agent. 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Response</a:t>
            </a:r>
            <a:r>
              <a:rPr lang="en-US" dirty="0"/>
              <a:t> with current values is returned.</a:t>
            </a:r>
          </a:p>
          <a:p>
            <a:r>
              <a:rPr lang="en-US" b="1" dirty="0" err="1"/>
              <a:t>SetRequest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manager-to-agent request to change the value of a variable or list of variables. </a:t>
            </a:r>
          </a:p>
          <a:p>
            <a:pPr lvl="1"/>
            <a:r>
              <a:rPr lang="en-US" dirty="0"/>
              <a:t>Variable bindings are specified in the body of the request. Changes to all specified variables are to be made as an atomic operation by the agent. 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Response</a:t>
            </a:r>
            <a:r>
              <a:rPr lang="en-US" dirty="0"/>
              <a:t> with (current) new values for the variables is returned.</a:t>
            </a:r>
          </a:p>
        </p:txBody>
      </p:sp>
    </p:spTree>
    <p:extLst>
      <p:ext uri="{BB962C8B-B14F-4D97-AF65-F5344CB8AC3E}">
        <p14:creationId xmlns:p14="http://schemas.microsoft.com/office/powerpoint/2010/main" val="73863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077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464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077200" cy="6477000"/>
          </a:xfrm>
        </p:spPr>
        <p:txBody>
          <a:bodyPr/>
          <a:lstStyle/>
          <a:p>
            <a:pPr algn="just"/>
            <a:r>
              <a:rPr lang="en-US" b="1" dirty="0" err="1"/>
              <a:t>GetNextRequest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A manager-to-agent request to discover available variables and their values. </a:t>
            </a:r>
          </a:p>
          <a:p>
            <a:pPr lvl="1" algn="just"/>
            <a:r>
              <a:rPr lang="en-US" dirty="0"/>
              <a:t>Returns a </a:t>
            </a:r>
            <a:r>
              <a:rPr lang="en-US" i="1" dirty="0"/>
              <a:t>Response</a:t>
            </a:r>
            <a:r>
              <a:rPr lang="en-US" dirty="0"/>
              <a:t> with variable binding for the </a:t>
            </a:r>
            <a:r>
              <a:rPr lang="en-US" dirty="0">
                <a:hlinkClick r:id="rId2" tooltip="Lexicographical order"/>
              </a:rPr>
              <a:t>lexicographically next</a:t>
            </a:r>
            <a:r>
              <a:rPr lang="en-US" dirty="0"/>
              <a:t> variable in the MIB. </a:t>
            </a:r>
          </a:p>
          <a:p>
            <a:pPr lvl="1" algn="just"/>
            <a:r>
              <a:rPr lang="en-US" dirty="0"/>
              <a:t>The entire MIB of an agent can be walked by iterative application of </a:t>
            </a:r>
            <a:r>
              <a:rPr lang="en-US" i="1" dirty="0" err="1"/>
              <a:t>GetNextRequest</a:t>
            </a:r>
            <a:r>
              <a:rPr lang="en-US" dirty="0"/>
              <a:t> starting at OID 0. </a:t>
            </a:r>
          </a:p>
          <a:p>
            <a:pPr lvl="1" algn="just"/>
            <a:r>
              <a:rPr lang="en-US" dirty="0"/>
              <a:t>Rows of a table can be read by specifying column OIDs in the variable bindings of the request. </a:t>
            </a:r>
          </a:p>
          <a:p>
            <a:pPr algn="just"/>
            <a:r>
              <a:rPr lang="en-US" b="1" dirty="0" err="1"/>
              <a:t>GetBulkRequest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A manager-to-agent request for multiple iterations of </a:t>
            </a:r>
            <a:r>
              <a:rPr lang="en-US" i="1" dirty="0" err="1"/>
              <a:t>GetNextRequest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An optimized version of </a:t>
            </a:r>
            <a:r>
              <a:rPr lang="en-US" i="1" dirty="0" err="1"/>
              <a:t>GetNextRequest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 Returns a </a:t>
            </a:r>
            <a:r>
              <a:rPr lang="en-US" i="1" dirty="0"/>
              <a:t>Response</a:t>
            </a:r>
            <a:r>
              <a:rPr lang="en-US" dirty="0"/>
              <a:t> with multiple variable bindings walked from the variable binding or bindings in the request. </a:t>
            </a:r>
          </a:p>
          <a:p>
            <a:pPr lvl="1" algn="just"/>
            <a:r>
              <a:rPr lang="en-US" dirty="0"/>
              <a:t>PDU specific </a:t>
            </a:r>
            <a:r>
              <a:rPr lang="en-US" i="1" dirty="0"/>
              <a:t>non-repeaters</a:t>
            </a:r>
            <a:r>
              <a:rPr lang="en-US" dirty="0"/>
              <a:t> and </a:t>
            </a:r>
            <a:r>
              <a:rPr lang="en-US" i="1" dirty="0"/>
              <a:t>max-repetitions</a:t>
            </a:r>
            <a:r>
              <a:rPr lang="en-US" dirty="0"/>
              <a:t> fields are used to control response behavior.</a:t>
            </a:r>
          </a:p>
          <a:p>
            <a:pPr lvl="1" algn="just"/>
            <a:r>
              <a:rPr lang="en-US" dirty="0"/>
              <a:t> </a:t>
            </a:r>
            <a:r>
              <a:rPr lang="en-US" i="1" dirty="0" err="1"/>
              <a:t>GetBulkRequest</a:t>
            </a:r>
            <a:r>
              <a:rPr lang="en-US" dirty="0"/>
              <a:t> was introduced in SNMPv2</a:t>
            </a:r>
          </a:p>
        </p:txBody>
      </p:sp>
    </p:spTree>
    <p:extLst>
      <p:ext uri="{BB962C8B-B14F-4D97-AF65-F5344CB8AC3E}">
        <p14:creationId xmlns:p14="http://schemas.microsoft.com/office/powerpoint/2010/main" val="2333348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305800" cy="6248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b="1" dirty="0"/>
              <a:t>Response</a:t>
            </a:r>
            <a:r>
              <a:rPr lang="en-US" b="1" dirty="0"/>
              <a:t>:</a:t>
            </a:r>
          </a:p>
          <a:p>
            <a:pPr lvl="1" algn="just"/>
            <a:r>
              <a:rPr lang="en-US" dirty="0"/>
              <a:t>Returns variable bindings and acknowledgement from agent to manager  for </a:t>
            </a:r>
            <a:r>
              <a:rPr lang="en-US" i="1" dirty="0" err="1"/>
              <a:t>GetRequest</a:t>
            </a:r>
            <a:r>
              <a:rPr lang="en-US" dirty="0"/>
              <a:t>, </a:t>
            </a:r>
            <a:r>
              <a:rPr lang="en-US" i="1" dirty="0" err="1"/>
              <a:t>SetRequest</a:t>
            </a:r>
            <a:r>
              <a:rPr lang="en-US" dirty="0"/>
              <a:t>, </a:t>
            </a:r>
            <a:r>
              <a:rPr lang="en-US" i="1" dirty="0" err="1"/>
              <a:t>GetNextRequest</a:t>
            </a:r>
            <a:r>
              <a:rPr lang="en-US" dirty="0"/>
              <a:t>, </a:t>
            </a:r>
            <a:r>
              <a:rPr lang="en-US" i="1" dirty="0" err="1"/>
              <a:t>GetBulkRequest</a:t>
            </a:r>
            <a:r>
              <a:rPr lang="en-US" dirty="0"/>
              <a:t> and </a:t>
            </a:r>
            <a:r>
              <a:rPr lang="en-US" i="1" dirty="0" err="1"/>
              <a:t>InformRequest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Error reporting is provided by </a:t>
            </a:r>
            <a:r>
              <a:rPr lang="en-US" i="1" dirty="0"/>
              <a:t>error-status</a:t>
            </a:r>
            <a:r>
              <a:rPr lang="en-US" dirty="0"/>
              <a:t> and </a:t>
            </a:r>
            <a:r>
              <a:rPr lang="en-US" i="1" dirty="0"/>
              <a:t>error-index</a:t>
            </a:r>
            <a:r>
              <a:rPr lang="en-US" dirty="0"/>
              <a:t> fields. </a:t>
            </a:r>
          </a:p>
          <a:p>
            <a:pPr lvl="1" algn="just"/>
            <a:r>
              <a:rPr lang="en-US" dirty="0"/>
              <a:t>Although it was used as a response to both gets and sets, this PDU was called </a:t>
            </a:r>
            <a:r>
              <a:rPr lang="en-US" i="1" dirty="0" err="1"/>
              <a:t>GetResponse</a:t>
            </a:r>
            <a:r>
              <a:rPr lang="en-US" dirty="0"/>
              <a:t> in SNMPv1.</a:t>
            </a:r>
          </a:p>
          <a:p>
            <a:pPr algn="just"/>
            <a:r>
              <a:rPr lang="en-US" sz="2600" b="1" dirty="0"/>
              <a:t>Trap</a:t>
            </a:r>
            <a:r>
              <a:rPr lang="en-US" sz="2600" dirty="0"/>
              <a:t>:</a:t>
            </a:r>
          </a:p>
          <a:p>
            <a:pPr lvl="1" algn="just"/>
            <a:r>
              <a:rPr lang="en-US" dirty="0"/>
              <a:t>Asynchronous notification from agent to manager. </a:t>
            </a:r>
          </a:p>
          <a:p>
            <a:pPr lvl="1" algn="just"/>
            <a:r>
              <a:rPr lang="en-US" dirty="0"/>
              <a:t>While in other SNMP communication, the manager actively requests information from the agent, these are PDUs that are sent from the agent to the manager without being explicitly requested. </a:t>
            </a:r>
          </a:p>
          <a:p>
            <a:pPr lvl="1" algn="just"/>
            <a:r>
              <a:rPr lang="en-US" dirty="0"/>
              <a:t>SNMP </a:t>
            </a:r>
            <a:r>
              <a:rPr lang="en-US" dirty="0">
                <a:hlinkClick r:id="rId2" tooltip="Trap (computing)"/>
              </a:rPr>
              <a:t>traps</a:t>
            </a:r>
            <a:r>
              <a:rPr lang="en-US" dirty="0"/>
              <a:t> enable an agent to notify the management station of significant events by way of an unsolicited SNMP message. </a:t>
            </a:r>
          </a:p>
          <a:p>
            <a:pPr lvl="1" algn="just"/>
            <a:r>
              <a:rPr lang="en-US" dirty="0"/>
              <a:t>Trap PDUs include current </a:t>
            </a:r>
            <a:r>
              <a:rPr lang="en-US" i="1" dirty="0" err="1"/>
              <a:t>sysUpTime</a:t>
            </a:r>
            <a:r>
              <a:rPr lang="en-US" dirty="0"/>
              <a:t> value, an OID identifying the type of trap and optional variable bindings. </a:t>
            </a:r>
          </a:p>
          <a:p>
            <a:pPr lvl="1" algn="just"/>
            <a:r>
              <a:rPr lang="en-US" dirty="0"/>
              <a:t>Destination addressing for traps is determined in an application-specific manner typically through trap configuration variables in the MIB. The format of the trap message was changed in SNMPv2 and the PDU was renamed </a:t>
            </a:r>
            <a:r>
              <a:rPr lang="en-US" i="1" dirty="0"/>
              <a:t>SNMPv2-Trap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109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400800"/>
          </a:xfrm>
        </p:spPr>
        <p:txBody>
          <a:bodyPr/>
          <a:lstStyle/>
          <a:p>
            <a:pPr algn="just"/>
            <a:r>
              <a:rPr lang="en-US" b="1" dirty="0" err="1"/>
              <a:t>InformRequest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Acknowledged a synchronous notification. This PDU was introduced in SNMPv2 and was originally defined as </a:t>
            </a:r>
            <a:r>
              <a:rPr lang="en-US" i="1" dirty="0"/>
              <a:t>manager to manager</a:t>
            </a:r>
            <a:r>
              <a:rPr lang="en-US" dirty="0"/>
              <a:t> communication.</a:t>
            </a:r>
            <a:endParaRPr lang="en-US" baseline="30000" dirty="0"/>
          </a:p>
          <a:p>
            <a:pPr lvl="1" algn="just"/>
            <a:r>
              <a:rPr lang="en-US" dirty="0"/>
              <a:t>Later implementations have loosened the original definition to allow </a:t>
            </a:r>
            <a:r>
              <a:rPr lang="en-US" i="1" dirty="0"/>
              <a:t>agent to manager</a:t>
            </a:r>
            <a:r>
              <a:rPr lang="en-US" dirty="0"/>
              <a:t> 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803888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07146"/>
            <a:ext cx="7796858" cy="46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82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3441"/>
            <a:ext cx="6096351" cy="369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9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90" y="533400"/>
            <a:ext cx="5325219" cy="578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66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28787"/>
            <a:ext cx="568801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97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8391"/>
            <a:ext cx="5992062" cy="46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77200" cy="990600"/>
          </a:xfrm>
        </p:spPr>
        <p:txBody>
          <a:bodyPr/>
          <a:lstStyle/>
          <a:p>
            <a:r>
              <a:rPr lang="en-US" dirty="0"/>
              <a:t>SNMP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458200" cy="5943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+mj-lt"/>
              </a:rPr>
              <a:t>Is a framework for managing devices in an internet using the TCP/IP Protocol suite.</a:t>
            </a:r>
          </a:p>
          <a:p>
            <a:pPr marL="114300" indent="0" algn="just">
              <a:buNone/>
            </a:pPr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Provides a set of fundamental operations for monitoring and managing an internet.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altLang="en-US" sz="2400" dirty="0">
                <a:latin typeface="+mj-lt"/>
              </a:rPr>
              <a:t>SNMP uses the concept of </a:t>
            </a:r>
            <a:r>
              <a:rPr lang="en-US" altLang="en-US" sz="2400" b="1" dirty="0">
                <a:latin typeface="+mj-lt"/>
              </a:rPr>
              <a:t>manager</a:t>
            </a:r>
            <a:r>
              <a:rPr lang="en-US" altLang="en-US" sz="2400" dirty="0">
                <a:latin typeface="+mj-lt"/>
              </a:rPr>
              <a:t> and </a:t>
            </a:r>
            <a:r>
              <a:rPr lang="en-US" altLang="en-US" sz="2400" b="1" dirty="0">
                <a:latin typeface="+mj-lt"/>
              </a:rPr>
              <a:t>agent</a:t>
            </a:r>
            <a:r>
              <a:rPr lang="en-US" altLang="en-US" sz="2400" dirty="0">
                <a:latin typeface="+mj-lt"/>
              </a:rPr>
              <a:t>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altLang="en-US" sz="2400" dirty="0">
                <a:latin typeface="+mj-lt"/>
              </a:rPr>
              <a:t>That is, a manager, usually a host, controls and monitors a set of agents, usually routers or servers.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It can be used in a heterogeneous internet with different LANs and WANs connected by routers made by different manufacturers. </a:t>
            </a:r>
          </a:p>
        </p:txBody>
      </p:sp>
    </p:spTree>
    <p:extLst>
      <p:ext uri="{BB962C8B-B14F-4D97-AF65-F5344CB8AC3E}">
        <p14:creationId xmlns:p14="http://schemas.microsoft.com/office/powerpoint/2010/main" val="324484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-6927"/>
            <a:ext cx="7620000" cy="1143000"/>
          </a:xfrm>
        </p:spPr>
        <p:txBody>
          <a:bodyPr/>
          <a:lstStyle/>
          <a:p>
            <a:r>
              <a:rPr lang="en-US" dirty="0"/>
              <a:t>Managers and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458200" cy="5791200"/>
          </a:xfrm>
        </p:spPr>
        <p:txBody>
          <a:bodyPr/>
          <a:lstStyle/>
          <a:p>
            <a:pPr algn="just"/>
            <a:r>
              <a:rPr lang="en-US" sz="3200" dirty="0"/>
              <a:t>Manager</a:t>
            </a:r>
          </a:p>
          <a:p>
            <a:pPr lvl="1" algn="just"/>
            <a:r>
              <a:rPr lang="en-US" sz="2400" dirty="0"/>
              <a:t>That runs SNMP client program.</a:t>
            </a:r>
          </a:p>
          <a:p>
            <a:pPr lvl="1" algn="just"/>
            <a:r>
              <a:rPr lang="en-US" sz="2400" dirty="0"/>
              <a:t>A manager can checks an agent by requesting information from agent.</a:t>
            </a:r>
          </a:p>
          <a:p>
            <a:pPr lvl="1" algn="just"/>
            <a:r>
              <a:rPr lang="en-US" sz="2400" dirty="0"/>
              <a:t>It can forces an agent to perform a task by resetting values in agent 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4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458200" cy="6400800"/>
          </a:xfrm>
        </p:spPr>
        <p:txBody>
          <a:bodyPr/>
          <a:lstStyle/>
          <a:p>
            <a:pPr algn="just"/>
            <a:r>
              <a:rPr lang="en-US" sz="3200" dirty="0"/>
              <a:t>Agent:</a:t>
            </a:r>
          </a:p>
          <a:p>
            <a:pPr lvl="1" algn="just"/>
            <a:r>
              <a:rPr lang="en-US" sz="2400" dirty="0"/>
              <a:t>Managed station. </a:t>
            </a:r>
          </a:p>
          <a:p>
            <a:pPr lvl="1" algn="just"/>
            <a:r>
              <a:rPr lang="en-US" sz="2400" dirty="0"/>
              <a:t>Normally a router that runs the SNMP server program. </a:t>
            </a:r>
          </a:p>
          <a:p>
            <a:pPr lvl="1" algn="just"/>
            <a:r>
              <a:rPr lang="en-US" sz="2400" dirty="0"/>
              <a:t>It keeps performance information in a database.</a:t>
            </a:r>
          </a:p>
          <a:p>
            <a:pPr lvl="1" algn="just"/>
            <a:r>
              <a:rPr lang="en-US" sz="2400" dirty="0"/>
              <a:t>Server program running on agent can check the environment, if notices something unusual, it can send warning message (trap), to manager.</a:t>
            </a:r>
          </a:p>
        </p:txBody>
      </p:sp>
    </p:spTree>
    <p:extLst>
      <p:ext uri="{BB962C8B-B14F-4D97-AF65-F5344CB8AC3E}">
        <p14:creationId xmlns:p14="http://schemas.microsoft.com/office/powerpoint/2010/main" val="28259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782"/>
            <a:ext cx="9144000" cy="1143000"/>
          </a:xfrm>
        </p:spPr>
        <p:txBody>
          <a:bodyPr/>
          <a:lstStyle/>
          <a:p>
            <a:r>
              <a:rPr lang="en-US" dirty="0"/>
              <a:t>Management components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5712447" cy="193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4572000"/>
            <a:ext cx="6782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do management tasks, uses 2 protocols: </a:t>
            </a:r>
          </a:p>
          <a:p>
            <a:r>
              <a:rPr lang="en-US" sz="2400" dirty="0"/>
              <a:t>	*Structure of Management Information (SMI)</a:t>
            </a:r>
          </a:p>
          <a:p>
            <a:r>
              <a:rPr lang="en-US" sz="2400" dirty="0"/>
              <a:t>	*Management Information Base(MIB)</a:t>
            </a:r>
          </a:p>
        </p:txBody>
      </p:sp>
    </p:spTree>
    <p:extLst>
      <p:ext uri="{BB962C8B-B14F-4D97-AF65-F5344CB8AC3E}">
        <p14:creationId xmlns:p14="http://schemas.microsoft.com/office/powerpoint/2010/main" val="378213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001000" cy="1905000"/>
          </a:xfrm>
        </p:spPr>
        <p:txBody>
          <a:bodyPr/>
          <a:lstStyle/>
          <a:p>
            <a:r>
              <a:rPr lang="en-US" altLang="en-US" sz="2400" dirty="0"/>
              <a:t>SNMP defines the format of packets exchanged between a manager and an agent. </a:t>
            </a:r>
          </a:p>
          <a:p>
            <a:r>
              <a:rPr lang="en-US" altLang="en-US" sz="2400" dirty="0"/>
              <a:t>It reads and changes the status of objects (values of variables) in SNMP packets.</a:t>
            </a:r>
          </a:p>
        </p:txBody>
      </p:sp>
    </p:spTree>
    <p:extLst>
      <p:ext uri="{BB962C8B-B14F-4D97-AF65-F5344CB8AC3E}">
        <p14:creationId xmlns:p14="http://schemas.microsoft.com/office/powerpoint/2010/main" val="4265468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774</Words>
  <Application>Microsoft Office PowerPoint</Application>
  <PresentationFormat>On-screen Show (4:3)</PresentationFormat>
  <Paragraphs>118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</vt:lpstr>
      <vt:lpstr>Wingdings</vt:lpstr>
      <vt:lpstr>Adjacency</vt:lpstr>
      <vt:lpstr>SIMPLE NETWORK MANAGEMENT PROTOCOL (SNMP)</vt:lpstr>
      <vt:lpstr>Network Management</vt:lpstr>
      <vt:lpstr>PowerPoint Presentation</vt:lpstr>
      <vt:lpstr>SNMP</vt:lpstr>
      <vt:lpstr>PowerPoint Presentation</vt:lpstr>
      <vt:lpstr>Managers and agents</vt:lpstr>
      <vt:lpstr>PowerPoint Presentation</vt:lpstr>
      <vt:lpstr>Management components</vt:lpstr>
      <vt:lpstr>Role of SNMP</vt:lpstr>
      <vt:lpstr>PowerPoint Presentation</vt:lpstr>
      <vt:lpstr>To understand more </vt:lpstr>
      <vt:lpstr>SMI in detail</vt:lpstr>
      <vt:lpstr>Name</vt:lpstr>
      <vt:lpstr>PowerPoint Presentation</vt:lpstr>
      <vt:lpstr>PowerPoint Presentation</vt:lpstr>
      <vt:lpstr>Type</vt:lpstr>
      <vt:lpstr>Simple </vt:lpstr>
      <vt:lpstr>Structured Type</vt:lpstr>
      <vt:lpstr>PowerPoint Presentation</vt:lpstr>
      <vt:lpstr>Encoding Method</vt:lpstr>
      <vt:lpstr>PowerPoint Presentation</vt:lpstr>
      <vt:lpstr>PowerPoint Presentation</vt:lpstr>
      <vt:lpstr>PowerPoint Presentation</vt:lpstr>
      <vt:lpstr>PowerPoint Presentation</vt:lpstr>
      <vt:lpstr>MIB v2</vt:lpstr>
      <vt:lpstr>Lexicographic ordering </vt:lpstr>
      <vt:lpstr>PowerPoint Presentation</vt:lpstr>
      <vt:lpstr>SNMP PDUs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NETWORK MANAGEMENT PROTOCOL (SNMP)</dc:title>
  <dc:creator>Srividya Krishnakumar</dc:creator>
  <cp:lastModifiedBy>Srividya Krishnakumar</cp:lastModifiedBy>
  <cp:revision>4</cp:revision>
  <dcterms:created xsi:type="dcterms:W3CDTF">2020-04-24T11:59:02Z</dcterms:created>
  <dcterms:modified xsi:type="dcterms:W3CDTF">2020-04-24T12:01:44Z</dcterms:modified>
</cp:coreProperties>
</file>