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65" r:id="rId7"/>
    <p:sldId id="266" r:id="rId8"/>
    <p:sldId id="267" r:id="rId9"/>
    <p:sldId id="264" r:id="rId10"/>
    <p:sldId id="268" r:id="rId11"/>
    <p:sldId id="269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2" r:id="rId29"/>
    <p:sldId id="289" r:id="rId30"/>
    <p:sldId id="291" r:id="rId31"/>
    <p:sldId id="292" r:id="rId32"/>
    <p:sldId id="290" r:id="rId33"/>
    <p:sldId id="293" r:id="rId34"/>
    <p:sldId id="294" r:id="rId35"/>
    <p:sldId id="296" r:id="rId36"/>
    <p:sldId id="298" r:id="rId37"/>
    <p:sldId id="297" r:id="rId38"/>
    <p:sldId id="299" r:id="rId39"/>
    <p:sldId id="300" r:id="rId40"/>
    <p:sldId id="301" r:id="rId41"/>
    <p:sldId id="302" r:id="rId42"/>
    <p:sldId id="303" r:id="rId43"/>
    <p:sldId id="304" r:id="rId44"/>
    <p:sldId id="295" r:id="rId45"/>
    <p:sldId id="306" r:id="rId46"/>
    <p:sldId id="307" r:id="rId47"/>
    <p:sldId id="30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AA59-1D02-41F7-8CA7-74DAFEE04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133599"/>
          </a:xfrm>
        </p:spPr>
        <p:txBody>
          <a:bodyPr>
            <a:noAutofit/>
          </a:bodyPr>
          <a:lstStyle/>
          <a:p>
            <a:r>
              <a:rPr lang="en-US" altLang="en-US" dirty="0">
                <a:solidFill>
                  <a:srgbClr val="FF0066"/>
                </a:solidFill>
              </a:rPr>
              <a:t>Internet Control</a:t>
            </a:r>
            <a:br>
              <a:rPr lang="en-US" altLang="en-US" dirty="0">
                <a:solidFill>
                  <a:srgbClr val="FF0066"/>
                </a:solidFill>
              </a:rPr>
            </a:br>
            <a:r>
              <a:rPr lang="en-US" altLang="en-US" dirty="0">
                <a:solidFill>
                  <a:srgbClr val="FF0066"/>
                </a:solidFill>
              </a:rPr>
              <a:t>Message Protocol</a:t>
            </a:r>
            <a:br>
              <a:rPr lang="en-US" altLang="en-US" dirty="0">
                <a:solidFill>
                  <a:srgbClr val="FF0066"/>
                </a:solidFill>
              </a:rPr>
            </a:br>
            <a:r>
              <a:rPr lang="en-US" altLang="en-US" dirty="0">
                <a:solidFill>
                  <a:srgbClr val="FF0066"/>
                </a:solidFill>
              </a:rPr>
              <a:t>(ICMP)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4621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ouparnika pc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9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3" y="2508250"/>
            <a:ext cx="4041775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08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609600" y="2660650"/>
            <a:ext cx="7696200" cy="17970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ICMP always reports </a:t>
            </a:r>
            <a:b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error messages </a:t>
            </a:r>
            <a:b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to the original source.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98650"/>
            <a:ext cx="20574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294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59013"/>
            <a:ext cx="86106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solidFill>
                  <a:schemeClr val="accent2"/>
                </a:solidFill>
              </a:rPr>
              <a:t>Figure  9-5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036763" y="334963"/>
            <a:ext cx="4668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chemeClr val="accent2"/>
                </a:solidFill>
                <a:latin typeface="Times" charset="0"/>
              </a:rPr>
              <a:t>Error-reporting messages</a:t>
            </a:r>
          </a:p>
        </p:txBody>
      </p:sp>
    </p:spTree>
    <p:extLst>
      <p:ext uri="{BB962C8B-B14F-4D97-AF65-F5344CB8AC3E}">
        <p14:creationId xmlns:p14="http://schemas.microsoft.com/office/powerpoint/2010/main" val="1383468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2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  <a:cs typeface="Andalus" panose="02020603050405020304" pitchFamily="18" charset="-78"/>
              </a:rPr>
              <a:t>The following are important points about ICMP error messages: </a:t>
            </a:r>
          </a:p>
          <a:p>
            <a:endParaRPr lang="en-US" sz="2400" dirty="0">
              <a:latin typeface="EB Garamond" panose="00000500000000000000" pitchFamily="2" charset="0"/>
              <a:ea typeface="EB Garamond" panose="00000500000000000000" pitchFamily="2" charset="0"/>
              <a:cs typeface="Andalus" panose="02020603050405020304" pitchFamily="18" charset="-78"/>
            </a:endParaRPr>
          </a:p>
          <a:p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  <a:cs typeface="Andalus" panose="02020603050405020304" pitchFamily="18" charset="-78"/>
              </a:rPr>
              <a:t>❑ No ICMP error message will be generated in response to a datagram carrying an ICMP error message. </a:t>
            </a:r>
          </a:p>
          <a:p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  <a:cs typeface="Andalus" panose="02020603050405020304" pitchFamily="18" charset="-78"/>
              </a:rPr>
              <a:t>❑ No ICMP error message will be generated for a fragmented datagram that is not the ﬁrst fragment. </a:t>
            </a:r>
          </a:p>
          <a:p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  <a:cs typeface="Andalus" panose="02020603050405020304" pitchFamily="18" charset="-78"/>
              </a:rPr>
              <a:t>❑ No ICMP error message will be generated for a datagram having a multicast address. </a:t>
            </a:r>
          </a:p>
          <a:p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  <a:cs typeface="Andalus" panose="02020603050405020304" pitchFamily="18" charset="-78"/>
              </a:rPr>
              <a:t>❑ No ICMP error message will be generated for a datagram having a special address such as 127.0.0.0 or 0.0.0.0. </a:t>
            </a:r>
          </a:p>
        </p:txBody>
      </p:sp>
    </p:spTree>
    <p:extLst>
      <p:ext uri="{BB962C8B-B14F-4D97-AF65-F5344CB8AC3E}">
        <p14:creationId xmlns:p14="http://schemas.microsoft.com/office/powerpoint/2010/main" val="2078533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368425"/>
            <a:ext cx="8809037" cy="411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solidFill>
                  <a:schemeClr val="accent2"/>
                </a:solidFill>
              </a:rPr>
              <a:t>Figure  9-6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1143000" y="381000"/>
            <a:ext cx="7251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chemeClr val="accent2"/>
                </a:solidFill>
                <a:latin typeface="Times" charset="0"/>
              </a:rPr>
              <a:t>Contents of data field for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123657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127250"/>
            <a:ext cx="8720137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solidFill>
                  <a:schemeClr val="accent2"/>
                </a:solidFill>
              </a:rPr>
              <a:t>Figure  9-7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6891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chemeClr val="accent2"/>
                </a:solidFill>
                <a:latin typeface="Times" charset="0"/>
              </a:rPr>
              <a:t>1. Destination-unreachable format</a:t>
            </a:r>
          </a:p>
        </p:txBody>
      </p:sp>
    </p:spTree>
    <p:extLst>
      <p:ext uri="{BB962C8B-B14F-4D97-AF65-F5344CB8AC3E}">
        <p14:creationId xmlns:p14="http://schemas.microsoft.com/office/powerpoint/2010/main" val="1100636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When a router cannot route a datagram or a host cannot deliver a datagram, the datagram is discarded and the router or the host sends a destination-unreachable message back to the source host that initiated the datagram. </a:t>
            </a:r>
          </a:p>
        </p:txBody>
      </p:sp>
    </p:spTree>
    <p:extLst>
      <p:ext uri="{BB962C8B-B14F-4D97-AF65-F5344CB8AC3E}">
        <p14:creationId xmlns:p14="http://schemas.microsoft.com/office/powerpoint/2010/main" val="3526718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500063" y="1660525"/>
            <a:ext cx="7848600" cy="344487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Destination-unreachable messages with </a:t>
            </a:r>
            <a:b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codes 2 or 3 can be created only </a:t>
            </a:r>
            <a:b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by the destination host. </a:t>
            </a:r>
            <a:b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Other destination-unreachable </a:t>
            </a:r>
            <a:b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messages can </a:t>
            </a:r>
            <a:b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be created only by routers.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92175"/>
            <a:ext cx="20574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65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381000" y="2432050"/>
            <a:ext cx="8153400" cy="17970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A router cannot detect all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problems that prevent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the delivery of a packet.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0050"/>
            <a:ext cx="20574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28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6200"/>
            <a:ext cx="8915400" cy="670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598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55850"/>
            <a:ext cx="8720138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solidFill>
                  <a:schemeClr val="accent2"/>
                </a:solidFill>
              </a:rPr>
              <a:t>Figure  9-8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286000" y="715963"/>
            <a:ext cx="45181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chemeClr val="accent2"/>
                </a:solidFill>
                <a:latin typeface="Times" charset="0"/>
              </a:rPr>
              <a:t>2. Source-quench format</a:t>
            </a:r>
          </a:p>
        </p:txBody>
      </p:sp>
    </p:spTree>
    <p:extLst>
      <p:ext uri="{BB962C8B-B14F-4D97-AF65-F5344CB8AC3E}">
        <p14:creationId xmlns:p14="http://schemas.microsoft.com/office/powerpoint/2010/main" val="3972611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04800" y="1695450"/>
            <a:ext cx="8534400" cy="41719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1100"/>
              </a:spcBef>
              <a:spcAft>
                <a:spcPts val="300"/>
              </a:spcAft>
              <a:defRPr/>
            </a:pP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A source-quench message informs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the source that a datagram has been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discarded due to congestion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in a router or the destination host.</a:t>
            </a:r>
          </a:p>
          <a:p>
            <a:pPr algn="ctr">
              <a:spcBef>
                <a:spcPts val="1100"/>
              </a:spcBef>
              <a:spcAft>
                <a:spcPts val="300"/>
              </a:spcAft>
              <a:defRPr/>
            </a:pP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The source must slow down the sending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of datagrams until the congestion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is relieved.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08050"/>
            <a:ext cx="20574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005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533400" y="2438400"/>
            <a:ext cx="8077200" cy="234632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One source-quench message should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be sent for each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datagram that is discarded due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 to congestion.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0574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128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381000" y="2286000"/>
            <a:ext cx="8382000" cy="2895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Whenever a router receives a datagram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with a time-to-live value of zero,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it discards the datagram and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sends a time-exceeded message to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the original source.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17650"/>
            <a:ext cx="20574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6224" y="287248"/>
            <a:ext cx="81057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>
                <a:solidFill>
                  <a:schemeClr val="accent2"/>
                </a:solidFill>
                <a:latin typeface="Times" charset="0"/>
              </a:rPr>
              <a:t>3. Time Exceeded</a:t>
            </a:r>
          </a:p>
        </p:txBody>
      </p:sp>
    </p:spTree>
    <p:extLst>
      <p:ext uri="{BB962C8B-B14F-4D97-AF65-F5344CB8AC3E}">
        <p14:creationId xmlns:p14="http://schemas.microsoft.com/office/powerpoint/2010/main" val="3329785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304800" y="1965325"/>
            <a:ext cx="8483600" cy="344487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When the final destination does not receive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all of the fragments in a set time,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it discards the received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fragments and sends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a time-exceeded message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to the original source.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2850"/>
            <a:ext cx="20574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814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355600" y="1568450"/>
            <a:ext cx="8382000" cy="39941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In a time-exceeded message, </a:t>
            </a:r>
            <a:b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code 0 is used only by routers </a:t>
            </a:r>
            <a:b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to show that the value of </a:t>
            </a:r>
            <a:b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the time-to-live field is zero. </a:t>
            </a:r>
            <a:b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Code 1 is used only by the destination </a:t>
            </a:r>
            <a:b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host to show that not all of the </a:t>
            </a:r>
            <a:b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fragments have arrived within a set time.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1850"/>
            <a:ext cx="20574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135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828800"/>
            <a:ext cx="8712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solidFill>
                  <a:schemeClr val="accent2"/>
                </a:solidFill>
              </a:rPr>
              <a:t>Figure  9-9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770062" y="826988"/>
            <a:ext cx="5603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chemeClr val="accent2"/>
                </a:solidFill>
                <a:latin typeface="Times" charset="0"/>
              </a:rPr>
              <a:t>Time-exceeded message format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57200" y="4632325"/>
            <a:ext cx="49958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4000">
                <a:latin typeface="Times" charset="0"/>
              </a:rPr>
              <a:t>Code 0:  Time to live</a:t>
            </a:r>
            <a:br>
              <a:rPr lang="en-US" altLang="en-US" sz="4000">
                <a:latin typeface="Times" charset="0"/>
              </a:rPr>
            </a:br>
            <a:r>
              <a:rPr lang="en-US" altLang="en-US" sz="4000">
                <a:latin typeface="Times" charset="0"/>
              </a:rPr>
              <a:t>Code 1:  Fragmentation</a:t>
            </a:r>
          </a:p>
        </p:txBody>
      </p:sp>
    </p:spTree>
    <p:extLst>
      <p:ext uri="{BB962C8B-B14F-4D97-AF65-F5344CB8AC3E}">
        <p14:creationId xmlns:p14="http://schemas.microsoft.com/office/powerpoint/2010/main" val="4094259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752600"/>
            <a:ext cx="8748712" cy="221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solidFill>
                  <a:schemeClr val="accent2"/>
                </a:solidFill>
              </a:rPr>
              <a:t>Figure  9-10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295400" y="715963"/>
            <a:ext cx="69090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chemeClr val="accent2"/>
                </a:solidFill>
                <a:latin typeface="Times" charset="0"/>
              </a:rPr>
              <a:t>4. Parameter-problem message format</a:t>
            </a: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796925" y="4632325"/>
            <a:ext cx="75088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4000">
                <a:latin typeface="Times" charset="0"/>
              </a:rPr>
              <a:t>Code 0:  Main header problem</a:t>
            </a:r>
            <a:br>
              <a:rPr lang="en-US" altLang="en-US" sz="4000">
                <a:latin typeface="Times" charset="0"/>
              </a:rPr>
            </a:br>
            <a:r>
              <a:rPr lang="en-US" altLang="en-US" sz="4000">
                <a:latin typeface="Times" charset="0"/>
              </a:rPr>
              <a:t>Code 1:  Problem in the option field</a:t>
            </a:r>
          </a:p>
        </p:txBody>
      </p:sp>
    </p:spTree>
    <p:extLst>
      <p:ext uri="{BB962C8B-B14F-4D97-AF65-F5344CB8AC3E}">
        <p14:creationId xmlns:p14="http://schemas.microsoft.com/office/powerpoint/2010/main" val="2901425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52400"/>
            <a:ext cx="89154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latin typeface="EB Garamond" panose="00000500000000000000" pitchFamily="2" charset="0"/>
                <a:ea typeface="EB Garamond" panose="00000500000000000000" pitchFamily="2" charset="0"/>
              </a:rPr>
              <a:t>Any ambiguity in the header part of a datagram can create serious problems as the data- gram travels through the Internet.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600" dirty="0">
                <a:latin typeface="EB Garamond" panose="00000500000000000000" pitchFamily="2" charset="0"/>
                <a:ea typeface="EB Garamond" panose="00000500000000000000" pitchFamily="2" charset="0"/>
              </a:rPr>
              <a:t>If a router or the destination host discovers an ambiguous or missing value in any ﬁeld of the datagram, it discards the datagram and sends a parameter-problem message back to the source. </a:t>
            </a:r>
          </a:p>
        </p:txBody>
      </p:sp>
    </p:spTree>
    <p:extLst>
      <p:ext uri="{BB962C8B-B14F-4D97-AF65-F5344CB8AC3E}">
        <p14:creationId xmlns:p14="http://schemas.microsoft.com/office/powerpoint/2010/main" val="884264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533400" y="2698750"/>
            <a:ext cx="8001000" cy="17970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A parameter-problem message can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be created by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a router or the destination host.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8650"/>
            <a:ext cx="20574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09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911475"/>
            <a:ext cx="8702675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600">
                <a:solidFill>
                  <a:schemeClr val="accent2"/>
                </a:solidFill>
              </a:rPr>
              <a:t>Figure  9-1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524000" y="182563"/>
            <a:ext cx="6819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3200" b="1">
                <a:solidFill>
                  <a:schemeClr val="accent2"/>
                </a:solidFill>
                <a:latin typeface="Times" charset="0"/>
              </a:rPr>
              <a:t>Position of ICMP in the network layer</a:t>
            </a:r>
          </a:p>
        </p:txBody>
      </p:sp>
    </p:spTree>
    <p:extLst>
      <p:ext uri="{BB962C8B-B14F-4D97-AF65-F5344CB8AC3E}">
        <p14:creationId xmlns:p14="http://schemas.microsoft.com/office/powerpoint/2010/main" val="2582334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533400" y="1905000"/>
            <a:ext cx="7924800" cy="2895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A host usually starts with a small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routing table that is gradually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augmented and updated.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One of the tools to accomplish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this is the redirection message.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6650"/>
            <a:ext cx="20574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62301" y="685800"/>
            <a:ext cx="2666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Times" charset="0"/>
              </a:rPr>
              <a:t>5. Redirection</a:t>
            </a:r>
          </a:p>
        </p:txBody>
      </p:sp>
    </p:spTree>
    <p:extLst>
      <p:ext uri="{BB962C8B-B14F-4D97-AF65-F5344CB8AC3E}">
        <p14:creationId xmlns:p14="http://schemas.microsoft.com/office/powerpoint/2010/main" val="3568231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289050"/>
            <a:ext cx="8720137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solidFill>
                  <a:schemeClr val="accent2"/>
                </a:solidFill>
              </a:rPr>
              <a:t>Figure  9-12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981200" y="381000"/>
            <a:ext cx="5038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chemeClr val="accent2"/>
                </a:solidFill>
                <a:latin typeface="Times" charset="0"/>
              </a:rPr>
              <a:t>Redirection message format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796925" y="4054475"/>
            <a:ext cx="754697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>
                <a:latin typeface="Times" charset="0"/>
              </a:rPr>
              <a:t>Code 0:  Network specific</a:t>
            </a:r>
            <a:br>
              <a:rPr lang="en-US" altLang="en-US" sz="3200">
                <a:latin typeface="Times" charset="0"/>
              </a:rPr>
            </a:br>
            <a:r>
              <a:rPr lang="en-US" altLang="en-US" sz="3200">
                <a:latin typeface="Times" charset="0"/>
              </a:rPr>
              <a:t>Code 1:  Host specific</a:t>
            </a:r>
            <a:br>
              <a:rPr lang="en-US" altLang="en-US" sz="3200">
                <a:latin typeface="Times" charset="0"/>
              </a:rPr>
            </a:br>
            <a:r>
              <a:rPr lang="en-US" altLang="en-US" sz="3200">
                <a:latin typeface="Times" charset="0"/>
              </a:rPr>
              <a:t>Code 2:  Network specific (specified service)</a:t>
            </a:r>
          </a:p>
          <a:p>
            <a:pPr eaLnBrk="1" hangingPunct="1"/>
            <a:r>
              <a:rPr lang="en-US" altLang="en-US" sz="3200">
                <a:latin typeface="Times" charset="0"/>
              </a:rPr>
              <a:t>Code 3:  Host specific (specified service)</a:t>
            </a:r>
          </a:p>
        </p:txBody>
      </p:sp>
    </p:spTree>
    <p:extLst>
      <p:ext uri="{BB962C8B-B14F-4D97-AF65-F5344CB8AC3E}">
        <p14:creationId xmlns:p14="http://schemas.microsoft.com/office/powerpoint/2010/main" val="726773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89154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EB Garamond" panose="00000500000000000000" pitchFamily="2" charset="0"/>
                <a:ea typeface="EB Garamond" panose="00000500000000000000" pitchFamily="2" charset="0"/>
              </a:rPr>
              <a:t>When a host considered, its routing table has a limited number of entries.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600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EB Garamond" panose="00000500000000000000" pitchFamily="2" charset="0"/>
                <a:ea typeface="EB Garamond" panose="00000500000000000000" pitchFamily="2" charset="0"/>
              </a:rPr>
              <a:t> It usually knows only the IP address of one router, the default router.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600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EB Garamond" panose="00000500000000000000" pitchFamily="2" charset="0"/>
                <a:ea typeface="EB Garamond" panose="00000500000000000000" pitchFamily="2" charset="0"/>
              </a:rPr>
              <a:t> For this reason, the host may send a datagram, which is destined for another network, to the wrong router.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600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EB Garamond" panose="00000500000000000000" pitchFamily="2" charset="0"/>
                <a:ea typeface="EB Garamond" panose="00000500000000000000" pitchFamily="2" charset="0"/>
              </a:rPr>
              <a:t>In this case, the router that receives the datagram will forward the datagram to the correct router.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600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EB Garamond" panose="00000500000000000000" pitchFamily="2" charset="0"/>
                <a:ea typeface="EB Garamond" panose="00000500000000000000" pitchFamily="2" charset="0"/>
              </a:rPr>
              <a:t>However, to update the routing table of the host, it sends a redirection message to the host.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EB Garamond" panose="00000500000000000000" pitchFamily="2" charset="0"/>
                <a:ea typeface="EB Garamond" panose="00000500000000000000" pitchFamily="2" charset="0"/>
              </a:rPr>
              <a:t>As shown in the  picture below</a:t>
            </a:r>
          </a:p>
        </p:txBody>
      </p:sp>
    </p:spTree>
    <p:extLst>
      <p:ext uri="{BB962C8B-B14F-4D97-AF65-F5344CB8AC3E}">
        <p14:creationId xmlns:p14="http://schemas.microsoft.com/office/powerpoint/2010/main" val="2746513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solidFill>
                  <a:schemeClr val="accent2"/>
                </a:solidFill>
              </a:rPr>
              <a:t>Figure  9-11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2674938" y="457200"/>
            <a:ext cx="364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chemeClr val="accent2"/>
                </a:solidFill>
                <a:latin typeface="Times" charset="0"/>
              </a:rPr>
              <a:t>Redirection concept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901825"/>
            <a:ext cx="846455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771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2202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EB Garamond" panose="00000500000000000000" pitchFamily="2" charset="0"/>
                <a:ea typeface="EB Garamond" panose="00000500000000000000" pitchFamily="2" charset="0"/>
              </a:rPr>
              <a:t>Host A wants to send a datagram to host B.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EB Garamond" panose="00000500000000000000" pitchFamily="2" charset="0"/>
                <a:ea typeface="EB Garamond" panose="00000500000000000000" pitchFamily="2" charset="0"/>
              </a:rPr>
              <a:t>Router R2 is obviously the most efﬁcient routing choice, but host A did not choose router R2.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EB Garamond" panose="00000500000000000000" pitchFamily="2" charset="0"/>
                <a:ea typeface="EB Garamond" panose="00000500000000000000" pitchFamily="2" charset="0"/>
              </a:rPr>
              <a:t> The datagram goes to R1 instead.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EB Garamond" panose="00000500000000000000" pitchFamily="2" charset="0"/>
                <a:ea typeface="EB Garamond" panose="00000500000000000000" pitchFamily="2" charset="0"/>
              </a:rPr>
              <a:t>R1, after consulting its table, ﬁnds that the packet should have gone to R2.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EB Garamond" panose="00000500000000000000" pitchFamily="2" charset="0"/>
                <a:ea typeface="EB Garamond" panose="00000500000000000000" pitchFamily="2" charset="0"/>
              </a:rPr>
              <a:t> It sends the packet to R2 and, at the same time, sends a redirection message to host A.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EB Garamond" panose="00000500000000000000" pitchFamily="2" charset="0"/>
                <a:ea typeface="EB Garamond" panose="00000500000000000000" pitchFamily="2" charset="0"/>
              </a:rPr>
              <a:t>Host A’s routing table can now be updated.</a:t>
            </a:r>
          </a:p>
        </p:txBody>
      </p:sp>
    </p:spTree>
    <p:extLst>
      <p:ext uri="{BB962C8B-B14F-4D97-AF65-F5344CB8AC3E}">
        <p14:creationId xmlns:p14="http://schemas.microsoft.com/office/powerpoint/2010/main" val="2675999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912434" y="3063875"/>
            <a:ext cx="539692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4400" b="1" dirty="0">
                <a:latin typeface="Times" charset="0"/>
              </a:rPr>
              <a:t>QUERY MESSAGES</a:t>
            </a:r>
          </a:p>
        </p:txBody>
      </p:sp>
    </p:spTree>
    <p:extLst>
      <p:ext uri="{BB962C8B-B14F-4D97-AF65-F5344CB8AC3E}">
        <p14:creationId xmlns:p14="http://schemas.microsoft.com/office/powerpoint/2010/main" val="1565206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011363"/>
            <a:ext cx="8739187" cy="19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solidFill>
                  <a:schemeClr val="accent2"/>
                </a:solidFill>
              </a:rPr>
              <a:t>Figure  9-13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2783187" y="182563"/>
            <a:ext cx="33522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b="1" dirty="0">
                <a:solidFill>
                  <a:schemeClr val="accent2"/>
                </a:solidFill>
                <a:latin typeface="Times" charset="0"/>
              </a:rPr>
              <a:t>Query messages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800600"/>
            <a:ext cx="891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In addition to error reporting, ICMP can also diagnose some network problems.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This is accomplished through the query messages.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Only two pairs are used today: echo request and replay and timestamp request and replay.</a:t>
            </a:r>
          </a:p>
        </p:txBody>
      </p:sp>
    </p:spTree>
    <p:extLst>
      <p:ext uri="{BB962C8B-B14F-4D97-AF65-F5344CB8AC3E}">
        <p14:creationId xmlns:p14="http://schemas.microsoft.com/office/powerpoint/2010/main" val="858695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5074" y="609600"/>
            <a:ext cx="42338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Echo Request and Reply</a:t>
            </a:r>
          </a:p>
        </p:txBody>
      </p:sp>
      <p:sp>
        <p:nvSpPr>
          <p:cNvPr id="3" name="Rectangle 2"/>
          <p:cNvSpPr/>
          <p:nvPr/>
        </p:nvSpPr>
        <p:spPr>
          <a:xfrm>
            <a:off x="-20782" y="129540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EB Garamond" panose="00000500000000000000" pitchFamily="2" charset="0"/>
                <a:ea typeface="EB Garamond" panose="00000500000000000000" pitchFamily="2" charset="0"/>
              </a:rPr>
              <a:t>Designed for diagnostic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EB Garamond" panose="00000500000000000000" pitchFamily="2" charset="0"/>
                <a:ea typeface="EB Garamond" panose="00000500000000000000" pitchFamily="2" charset="0"/>
              </a:rPr>
              <a:t>Network managers and users utilize this pair of messages to identify network problems.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EB Garamond" panose="00000500000000000000" pitchFamily="2" charset="0"/>
                <a:ea typeface="EB Garamond" panose="00000500000000000000" pitchFamily="2" charset="0"/>
              </a:rPr>
              <a:t>The combination of echo-request and echo-reply messages determines whether two systems (hosts or routers) can communicate with each other. </a:t>
            </a:r>
          </a:p>
        </p:txBody>
      </p:sp>
    </p:spTree>
    <p:extLst>
      <p:ext uri="{BB962C8B-B14F-4D97-AF65-F5344CB8AC3E}">
        <p14:creationId xmlns:p14="http://schemas.microsoft.com/office/powerpoint/2010/main" val="3547011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381000" y="1905000"/>
            <a:ext cx="8305800" cy="2895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An echo-request message can be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sent by a host or router.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An echo-reply message is sent by the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host or router which receives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an echo-request message.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36650"/>
            <a:ext cx="20574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665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336550" y="2470150"/>
            <a:ext cx="8420100" cy="17970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Echo-request and echo-reply messages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can be used by network managers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to check the operation of the IP protocol.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01800"/>
            <a:ext cx="20574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2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001838"/>
            <a:ext cx="7327900" cy="285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600">
                <a:solidFill>
                  <a:schemeClr val="accent2"/>
                </a:solidFill>
              </a:rPr>
              <a:t>Figure  9-2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752600" y="457200"/>
            <a:ext cx="5545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charset="0"/>
              </a:rPr>
              <a:t>Encapsulation of ICMP packet</a:t>
            </a:r>
          </a:p>
        </p:txBody>
      </p:sp>
    </p:spTree>
    <p:extLst>
      <p:ext uri="{BB962C8B-B14F-4D97-AF65-F5344CB8AC3E}">
        <p14:creationId xmlns:p14="http://schemas.microsoft.com/office/powerpoint/2010/main" val="2278837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717550" y="2362200"/>
            <a:ext cx="7658100" cy="2895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Echo-request and echo-reply messages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can test the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reachability of a host.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This is usually done by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invoking the </a:t>
            </a:r>
            <a:r>
              <a:rPr lang="en-US" altLang="en-US" sz="3600" b="1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rPr>
              <a:t>ping</a:t>
            </a: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 command.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93850"/>
            <a:ext cx="20574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637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20850"/>
            <a:ext cx="8702675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solidFill>
                  <a:schemeClr val="accent2"/>
                </a:solidFill>
              </a:rPr>
              <a:t>Figure  9-14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95300" y="608012"/>
            <a:ext cx="7996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chemeClr val="accent2"/>
                </a:solidFill>
                <a:latin typeface="Times" charset="0"/>
              </a:rPr>
              <a:t>Echo-request and echo-reply message format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747838" y="4724400"/>
            <a:ext cx="549116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latin typeface="Times" charset="0"/>
              </a:rPr>
              <a:t>Ping command can use </a:t>
            </a:r>
          </a:p>
          <a:p>
            <a:pPr algn="ctr" eaLnBrk="1" hangingPunct="1"/>
            <a:r>
              <a:rPr lang="en-US" altLang="en-US" sz="4400">
                <a:latin typeface="Times" charset="0"/>
              </a:rPr>
              <a:t>theses messages.</a:t>
            </a:r>
          </a:p>
        </p:txBody>
      </p:sp>
    </p:spTree>
    <p:extLst>
      <p:ext uri="{BB962C8B-B14F-4D97-AF65-F5344CB8AC3E}">
        <p14:creationId xmlns:p14="http://schemas.microsoft.com/office/powerpoint/2010/main" val="3958211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541463"/>
            <a:ext cx="8693150" cy="341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solidFill>
                  <a:schemeClr val="accent2"/>
                </a:solidFill>
              </a:rPr>
              <a:t>Figure  9-15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632744" y="405606"/>
            <a:ext cx="58721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accent2"/>
                </a:solidFill>
                <a:latin typeface="Times" charset="0"/>
              </a:rPr>
              <a:t>Timestamp-request and </a:t>
            </a:r>
          </a:p>
          <a:p>
            <a:pPr algn="ctr" eaLnBrk="1" hangingPunct="1"/>
            <a:r>
              <a:rPr lang="en-US" altLang="en-US" sz="3200" b="1" dirty="0">
                <a:solidFill>
                  <a:schemeClr val="accent2"/>
                </a:solidFill>
                <a:latin typeface="Times" charset="0"/>
              </a:rPr>
              <a:t>timestamp-reply message format</a:t>
            </a:r>
          </a:p>
        </p:txBody>
      </p:sp>
    </p:spTree>
    <p:extLst>
      <p:ext uri="{BB962C8B-B14F-4D97-AF65-F5344CB8AC3E}">
        <p14:creationId xmlns:p14="http://schemas.microsoft.com/office/powerpoint/2010/main" val="2177196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298450" y="1752600"/>
            <a:ext cx="8496300" cy="344487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Timestamp-request and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timestamp-reply messages can be used to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calculate the round-trip time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between a source and a destination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machine even if their </a:t>
            </a:r>
            <a:b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clocks are not synchronized.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20574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560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8153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EB Garamond" panose="00000500000000000000" pitchFamily="2" charset="0"/>
                <a:ea typeface="EB Garamond" panose="00000500000000000000" pitchFamily="2" charset="0"/>
              </a:rPr>
              <a:t>To determine the round-trip time needed for an IP datagram to travel between two machines.</a:t>
            </a:r>
          </a:p>
        </p:txBody>
      </p:sp>
    </p:spTree>
    <p:extLst>
      <p:ext uri="{BB962C8B-B14F-4D97-AF65-F5344CB8AC3E}">
        <p14:creationId xmlns:p14="http://schemas.microsoft.com/office/powerpoint/2010/main" val="3263594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955800"/>
            <a:ext cx="9031287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solidFill>
                  <a:schemeClr val="accent2"/>
                </a:solidFill>
              </a:rPr>
              <a:t>Figure  9-16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457200" y="868363"/>
            <a:ext cx="84582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accent2"/>
                </a:solidFill>
                <a:latin typeface="Times" charset="0"/>
              </a:rPr>
              <a:t>Address Mask-request and mask-reply message format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4800600"/>
            <a:ext cx="8960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To know the network mask of corresponding IP address, address-mask-request is sent.</a:t>
            </a:r>
          </a:p>
        </p:txBody>
      </p:sp>
    </p:spTree>
    <p:extLst>
      <p:ext uri="{BB962C8B-B14F-4D97-AF65-F5344CB8AC3E}">
        <p14:creationId xmlns:p14="http://schemas.microsoft.com/office/powerpoint/2010/main" val="4245591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2913063"/>
            <a:ext cx="8693150" cy="112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solidFill>
                  <a:schemeClr val="accent2"/>
                </a:solidFill>
              </a:rPr>
              <a:t>Figure  9-17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612900" y="990600"/>
            <a:ext cx="622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chemeClr val="accent2"/>
                </a:solidFill>
                <a:latin typeface="Times" charset="0"/>
              </a:rPr>
              <a:t>Router solicitation message format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4572000"/>
            <a:ext cx="883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to discover the routers on the same link.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A host can broadcast  router solicitation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A router or routers that receives the solicitation message broadcast their routing information using router–advertisement messages. </a:t>
            </a:r>
          </a:p>
        </p:txBody>
      </p:sp>
    </p:spTree>
    <p:extLst>
      <p:ext uri="{BB962C8B-B14F-4D97-AF65-F5344CB8AC3E}">
        <p14:creationId xmlns:p14="http://schemas.microsoft.com/office/powerpoint/2010/main" val="5123193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1198" y="533400"/>
            <a:ext cx="2400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CHECKSUM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1" y="14478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EB Garamond" panose="00000500000000000000" pitchFamily="2" charset="0"/>
                <a:ea typeface="EB Garamond" panose="00000500000000000000" pitchFamily="2" charset="0"/>
              </a:rPr>
              <a:t>In ICMP the checksum is calculated over the entire message (header and data).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124200"/>
            <a:ext cx="5099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Debugging tools that uses ICMP message </a:t>
            </a:r>
          </a:p>
          <a:p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	: ping</a:t>
            </a:r>
          </a:p>
          <a:p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	: trace route</a:t>
            </a:r>
          </a:p>
        </p:txBody>
      </p:sp>
    </p:spTree>
    <p:extLst>
      <p:ext uri="{BB962C8B-B14F-4D97-AF65-F5344CB8AC3E}">
        <p14:creationId xmlns:p14="http://schemas.microsoft.com/office/powerpoint/2010/main" val="383951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2995613" y="2590800"/>
            <a:ext cx="3228975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b="1">
                <a:latin typeface="Times" charset="0"/>
              </a:rPr>
              <a:t>TYPES </a:t>
            </a:r>
          </a:p>
          <a:p>
            <a:pPr algn="ctr"/>
            <a:r>
              <a:rPr lang="en-US" altLang="en-US" sz="4400" b="1">
                <a:latin typeface="Times" charset="0"/>
              </a:rPr>
              <a:t>OF </a:t>
            </a:r>
          </a:p>
          <a:p>
            <a:pPr algn="ctr"/>
            <a:r>
              <a:rPr lang="en-US" altLang="en-US" sz="4400" b="1">
                <a:latin typeface="Times" charset="0"/>
              </a:rPr>
              <a:t>MESSAGES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260475" y="1905000"/>
            <a:ext cx="8826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9.1</a:t>
            </a:r>
            <a:endParaRPr lang="en-US" altLang="en-US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2163763"/>
            <a:ext cx="7954963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600">
                <a:solidFill>
                  <a:schemeClr val="accent2"/>
                </a:solidFill>
              </a:rPr>
              <a:t>Figure  9-3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067050" y="182563"/>
            <a:ext cx="2952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3200" b="1" dirty="0">
                <a:solidFill>
                  <a:schemeClr val="accent2"/>
                </a:solidFill>
                <a:latin typeface="Times" charset="0"/>
              </a:rPr>
              <a:t>ICMP messages</a:t>
            </a:r>
          </a:p>
        </p:txBody>
      </p:sp>
    </p:spTree>
    <p:extLst>
      <p:ext uri="{BB962C8B-B14F-4D97-AF65-F5344CB8AC3E}">
        <p14:creationId xmlns:p14="http://schemas.microsoft.com/office/powerpoint/2010/main" val="181052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3081338" y="3063875"/>
            <a:ext cx="30575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b="1">
                <a:latin typeface="Times" charset="0"/>
              </a:rPr>
              <a:t>MESSAGE </a:t>
            </a:r>
          </a:p>
          <a:p>
            <a:pPr algn="ctr"/>
            <a:r>
              <a:rPr lang="en-US" altLang="en-US" sz="4400" b="1">
                <a:latin typeface="Times" charset="0"/>
              </a:rPr>
              <a:t>FORMAT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1260475" y="1905000"/>
            <a:ext cx="8826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9.2</a:t>
            </a:r>
            <a:endParaRPr lang="en-US" altLang="en-US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9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970088"/>
            <a:ext cx="8712200" cy="321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573213" y="533400"/>
            <a:ext cx="6191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chemeClr val="accent2"/>
                </a:solidFill>
                <a:latin typeface="Times" charset="0"/>
              </a:rPr>
              <a:t>General format of ICMP messages</a:t>
            </a:r>
          </a:p>
        </p:txBody>
      </p:sp>
    </p:spTree>
    <p:extLst>
      <p:ext uri="{BB962C8B-B14F-4D97-AF65-F5344CB8AC3E}">
        <p14:creationId xmlns:p14="http://schemas.microsoft.com/office/powerpoint/2010/main" val="371788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201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An ICMP message has an 8-byte header and a variable-size data section.  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400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Although the general format of the header is different for each message type, the ﬁrst 4 bytes are common to all.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400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The ﬁrst ﬁeld, ICMP type, deﬁnes the type of the message.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400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The code ﬁeld speciﬁes the reason for the particular message type.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400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The last common ﬁeld is the checksum ﬁeld. The rest of the header is speciﬁc for each message type.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400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The data section in error messages carries information for ﬁnding the original packet that had the error.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400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In query messages, the data section carries extra information based on the type of the query. </a:t>
            </a:r>
          </a:p>
        </p:txBody>
      </p:sp>
    </p:spTree>
    <p:extLst>
      <p:ext uri="{BB962C8B-B14F-4D97-AF65-F5344CB8AC3E}">
        <p14:creationId xmlns:p14="http://schemas.microsoft.com/office/powerpoint/2010/main" val="202100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864</Words>
  <Application>Microsoft Office PowerPoint</Application>
  <PresentationFormat>On-screen Show (4:3)</PresentationFormat>
  <Paragraphs>126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EB Garamond</vt:lpstr>
      <vt:lpstr>Poppins</vt:lpstr>
      <vt:lpstr>Times</vt:lpstr>
      <vt:lpstr>Times New Roman</vt:lpstr>
      <vt:lpstr>Wingdings</vt:lpstr>
      <vt:lpstr>Office Theme</vt:lpstr>
      <vt:lpstr>Internet Control Message Protocol (ICMP)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Souparnika pc</dc:creator>
  <cp:lastModifiedBy>Srividya Krishnakumar</cp:lastModifiedBy>
  <cp:revision>79</cp:revision>
  <dcterms:created xsi:type="dcterms:W3CDTF">2006-08-16T00:00:00Z</dcterms:created>
  <dcterms:modified xsi:type="dcterms:W3CDTF">2020-05-06T11:15:38Z</dcterms:modified>
</cp:coreProperties>
</file>