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8" r:id="rId15"/>
    <p:sldId id="271" r:id="rId16"/>
    <p:sldId id="275" r:id="rId17"/>
    <p:sldId id="272" r:id="rId18"/>
    <p:sldId id="277" r:id="rId19"/>
    <p:sldId id="273" r:id="rId20"/>
    <p:sldId id="276" r:id="rId21"/>
    <p:sldId id="274"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9AB36B-4801-4810-A9BC-726E4E6C1265}" type="datetimeFigureOut">
              <a:rPr lang="en-US" smtClean="0"/>
              <a:t>5/10/2020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4473A7-11F5-4596-866C-1060175D6B4F}" type="slidenum">
              <a:rPr lang="en-US" smtClean="0"/>
              <a:t>‹#›</a:t>
            </a:fld>
            <a:endParaRPr lang="en-US"/>
          </a:p>
        </p:txBody>
      </p:sp>
    </p:spTree>
    <p:extLst>
      <p:ext uri="{BB962C8B-B14F-4D97-AF65-F5344CB8AC3E}">
        <p14:creationId xmlns:p14="http://schemas.microsoft.com/office/powerpoint/2010/main" val="1704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AS:Autonomous</a:t>
            </a:r>
            <a:r>
              <a:rPr lang="en-US" baseline="0" dirty="0"/>
              <a:t> system(studied in module3)</a:t>
            </a:r>
            <a:endParaRPr lang="en-US" dirty="0"/>
          </a:p>
        </p:txBody>
      </p:sp>
      <p:sp>
        <p:nvSpPr>
          <p:cNvPr id="4" name="Slide Number Placeholder 3"/>
          <p:cNvSpPr>
            <a:spLocks noGrp="1"/>
          </p:cNvSpPr>
          <p:nvPr>
            <p:ph type="sldNum" sz="quarter" idx="10"/>
          </p:nvPr>
        </p:nvSpPr>
        <p:spPr/>
        <p:txBody>
          <a:bodyPr/>
          <a:lstStyle/>
          <a:p>
            <a:fld id="{2B4473A7-11F5-4596-866C-1060175D6B4F}" type="slidenum">
              <a:rPr lang="en-US" smtClean="0"/>
              <a:t>3</a:t>
            </a:fld>
            <a:endParaRPr lang="en-US"/>
          </a:p>
        </p:txBody>
      </p:sp>
    </p:spTree>
    <p:extLst>
      <p:ext uri="{BB962C8B-B14F-4D97-AF65-F5344CB8AC3E}">
        <p14:creationId xmlns:p14="http://schemas.microsoft.com/office/powerpoint/2010/main" val="339724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1ACA16-1F71-4F0F-B67D-40C5BC87272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89161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CA16-1F71-4F0F-B67D-40C5BC87272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263799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CA16-1F71-4F0F-B67D-40C5BC87272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285873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CA16-1F71-4F0F-B67D-40C5BC87272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37830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CA16-1F71-4F0F-B67D-40C5BC87272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6542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1ACA16-1F71-4F0F-B67D-40C5BC87272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343142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1ACA16-1F71-4F0F-B67D-40C5BC87272C}"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25234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1ACA16-1F71-4F0F-B67D-40C5BC87272C}"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56948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CA16-1F71-4F0F-B67D-40C5BC87272C}"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54258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CA16-1F71-4F0F-B67D-40C5BC87272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214824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CA16-1F71-4F0F-B67D-40C5BC87272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AA500-2B1C-4E9A-8770-AE7EA58235DA}" type="slidenum">
              <a:rPr lang="en-US" smtClean="0"/>
              <a:t>‹#›</a:t>
            </a:fld>
            <a:endParaRPr lang="en-US"/>
          </a:p>
        </p:txBody>
      </p:sp>
    </p:spTree>
    <p:extLst>
      <p:ext uri="{BB962C8B-B14F-4D97-AF65-F5344CB8AC3E}">
        <p14:creationId xmlns:p14="http://schemas.microsoft.com/office/powerpoint/2010/main" val="123637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CA16-1F71-4F0F-B67D-40C5BC87272C}" type="datetimeFigureOut">
              <a:rPr lang="en-US" smtClean="0"/>
              <a:t>5/10/2020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AA500-2B1C-4E9A-8770-AE7EA58235DA}" type="slidenum">
              <a:rPr lang="en-US" smtClean="0"/>
              <a:t>‹#›</a:t>
            </a:fld>
            <a:endParaRPr lang="en-US"/>
          </a:p>
        </p:txBody>
      </p:sp>
    </p:spTree>
    <p:extLst>
      <p:ext uri="{BB962C8B-B14F-4D97-AF65-F5344CB8AC3E}">
        <p14:creationId xmlns:p14="http://schemas.microsoft.com/office/powerpoint/2010/main" val="416255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just" defTabSz="914400" rtl="0" eaLnBrk="1" latinLnBrk="0" hangingPunct="1">
        <a:spcBef>
          <a:spcPct val="20000"/>
        </a:spcBef>
        <a:buFont typeface="Arial" panose="020B0604020202020204" pitchFamily="34" charset="0"/>
        <a:buChar char="•"/>
        <a:defRPr sz="2800" kern="1200">
          <a:solidFill>
            <a:schemeClr val="tx1"/>
          </a:solidFill>
          <a:latin typeface="EB Garamond" panose="00000500000000000000" pitchFamily="2" charset="0"/>
          <a:ea typeface="EB Garamond" panose="00000500000000000000" pitchFamily="2" charset="0"/>
          <a:cs typeface="+mn-cs"/>
        </a:defRPr>
      </a:lvl1pPr>
      <a:lvl2pPr marL="742950" indent="-285750" algn="just" defTabSz="914400" rtl="0" eaLnBrk="1" latinLnBrk="0" hangingPunct="1">
        <a:spcBef>
          <a:spcPct val="20000"/>
        </a:spcBef>
        <a:buFont typeface="Arial" panose="020B0604020202020204" pitchFamily="34" charset="0"/>
        <a:buChar char="–"/>
        <a:defRPr sz="2400" kern="1200">
          <a:solidFill>
            <a:schemeClr val="tx1"/>
          </a:solidFill>
          <a:latin typeface="EB Garamond" panose="00000500000000000000" pitchFamily="2" charset="0"/>
          <a:ea typeface="EB Garamond" panose="00000500000000000000" pitchFamily="2" charset="0"/>
          <a:cs typeface="+mn-cs"/>
        </a:defRPr>
      </a:lvl2pPr>
      <a:lvl3pPr marL="1143000" indent="-228600" algn="just" defTabSz="914400" rtl="0" eaLnBrk="1" latinLnBrk="0" hangingPunct="1">
        <a:spcBef>
          <a:spcPct val="20000"/>
        </a:spcBef>
        <a:buFont typeface="Arial" panose="020B0604020202020204" pitchFamily="34" charset="0"/>
        <a:buChar char="•"/>
        <a:defRPr sz="2000" kern="1200">
          <a:solidFill>
            <a:schemeClr val="tx1"/>
          </a:solidFill>
          <a:latin typeface="EB Garamond" panose="00000500000000000000" pitchFamily="2" charset="0"/>
          <a:ea typeface="EB Garamond" panose="00000500000000000000" pitchFamily="2" charset="0"/>
          <a:cs typeface="+mn-cs"/>
        </a:defRPr>
      </a:lvl3pPr>
      <a:lvl4pPr marL="1600200" indent="-228600" algn="just" defTabSz="914400" rtl="0" eaLnBrk="1" latinLnBrk="0" hangingPunct="1">
        <a:spcBef>
          <a:spcPct val="20000"/>
        </a:spcBef>
        <a:buFont typeface="Arial" panose="020B0604020202020204" pitchFamily="34" charset="0"/>
        <a:buChar char="–"/>
        <a:defRPr sz="1800" kern="1200">
          <a:solidFill>
            <a:schemeClr val="tx1"/>
          </a:solidFill>
          <a:latin typeface="EB Garamond" panose="00000500000000000000" pitchFamily="2" charset="0"/>
          <a:ea typeface="EB Garamond" panose="00000500000000000000" pitchFamily="2" charset="0"/>
          <a:cs typeface="+mn-cs"/>
        </a:defRPr>
      </a:lvl4pPr>
      <a:lvl5pPr marL="2057400" indent="-228600" algn="just" defTabSz="914400" rtl="0" eaLnBrk="1" latinLnBrk="0" hangingPunct="1">
        <a:spcBef>
          <a:spcPct val="20000"/>
        </a:spcBef>
        <a:buFont typeface="Arial" panose="020B0604020202020204" pitchFamily="34" charset="0"/>
        <a:buChar char="»"/>
        <a:defRPr sz="1800" kern="1200">
          <a:solidFill>
            <a:schemeClr val="tx1"/>
          </a:solidFill>
          <a:latin typeface="EB Garamond" panose="00000500000000000000" pitchFamily="2" charset="0"/>
          <a:ea typeface="EB Garamond" panose="00000500000000000000"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(Border Gateway Protocol)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064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5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32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685800"/>
          </a:xfrm>
        </p:spPr>
        <p:txBody>
          <a:bodyPr>
            <a:normAutofit fontScale="90000"/>
          </a:bodyPr>
          <a:lstStyle/>
          <a:p>
            <a:r>
              <a:rPr lang="en-US" dirty="0"/>
              <a:t>BGP (cont’d)</a:t>
            </a:r>
          </a:p>
        </p:txBody>
      </p:sp>
      <p:sp>
        <p:nvSpPr>
          <p:cNvPr id="15363" name="Rectangle 3"/>
          <p:cNvSpPr>
            <a:spLocks noGrp="1" noChangeArrowheads="1"/>
          </p:cNvSpPr>
          <p:nvPr>
            <p:ph type="body" idx="1"/>
          </p:nvPr>
        </p:nvSpPr>
        <p:spPr>
          <a:xfrm>
            <a:off x="685800" y="3581400"/>
            <a:ext cx="7772400" cy="2743200"/>
          </a:xfrm>
        </p:spPr>
        <p:txBody>
          <a:bodyPr>
            <a:normAutofit/>
          </a:bodyPr>
          <a:lstStyle/>
          <a:p>
            <a:pPr>
              <a:lnSpc>
                <a:spcPct val="90000"/>
              </a:lnSpc>
            </a:pPr>
            <a:r>
              <a:rPr lang="en-US" sz="2400" dirty="0"/>
              <a:t>Messages are sent over TCP connections on port 179.</a:t>
            </a:r>
          </a:p>
          <a:p>
            <a:pPr>
              <a:lnSpc>
                <a:spcPct val="90000"/>
              </a:lnSpc>
            </a:pPr>
            <a:r>
              <a:rPr lang="en-US" sz="2400" dirty="0"/>
              <a:t>Functional procedures</a:t>
            </a:r>
          </a:p>
          <a:p>
            <a:pPr lvl="1">
              <a:lnSpc>
                <a:spcPct val="90000"/>
              </a:lnSpc>
            </a:pPr>
            <a:r>
              <a:rPr lang="en-US" sz="2000" dirty="0"/>
              <a:t>Neighbor acquisition (open message, acceptance through Keepalive message)</a:t>
            </a:r>
          </a:p>
          <a:p>
            <a:pPr lvl="1">
              <a:lnSpc>
                <a:spcPct val="90000"/>
              </a:lnSpc>
            </a:pPr>
            <a:r>
              <a:rPr lang="en-US" sz="2000" dirty="0"/>
              <a:t>Neighbor reachability (periodic Keepalive messages)</a:t>
            </a:r>
          </a:p>
          <a:p>
            <a:pPr lvl="1">
              <a:lnSpc>
                <a:spcPct val="90000"/>
              </a:lnSpc>
            </a:pPr>
            <a:r>
              <a:rPr lang="en-US" sz="2000" dirty="0"/>
              <a:t>Network reachability (broadcast an update message)</a:t>
            </a:r>
          </a:p>
          <a:p>
            <a:pPr lvl="2">
              <a:lnSpc>
                <a:spcPct val="90000"/>
              </a:lnSpc>
            </a:pPr>
            <a:r>
              <a:rPr lang="en-US" sz="1800" dirty="0"/>
              <a:t>Each routers maintains a database of networks that can be reached</a:t>
            </a:r>
          </a:p>
          <a:p>
            <a:pPr lvl="2">
              <a:lnSpc>
                <a:spcPct val="90000"/>
              </a:lnSpc>
            </a:pPr>
            <a:r>
              <a:rPr lang="en-US" sz="1800" dirty="0"/>
              <a:t>preferred route to this network.</a:t>
            </a:r>
          </a:p>
          <a:p>
            <a:pPr marL="914400" lvl="2" indent="0">
              <a:lnSpc>
                <a:spcPct val="90000"/>
              </a:lnSpc>
              <a:buNone/>
            </a:pPr>
            <a:endParaRPr lang="en-US" sz="1200" dirty="0"/>
          </a:p>
          <a:p>
            <a:pPr lvl="1">
              <a:lnSpc>
                <a:spcPct val="90000"/>
              </a:lnSpc>
            </a:pPr>
            <a:endParaRPr lang="en-US" sz="1400" dirty="0"/>
          </a:p>
        </p:txBody>
      </p:sp>
      <p:pic>
        <p:nvPicPr>
          <p:cNvPr id="1536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600200"/>
            <a:ext cx="5307013"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39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304800"/>
            <a:ext cx="8153400" cy="685800"/>
          </a:xfrm>
        </p:spPr>
        <p:txBody>
          <a:bodyPr>
            <a:normAutofit fontScale="90000"/>
          </a:bodyPr>
          <a:lstStyle/>
          <a:p>
            <a:r>
              <a:rPr lang="en-US" dirty="0"/>
              <a:t>BGP message format (Open, Keepalive, Update, Notification)</a:t>
            </a:r>
          </a:p>
        </p:txBody>
      </p:sp>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219200"/>
            <a:ext cx="426720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219200"/>
            <a:ext cx="4114800"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657600"/>
            <a:ext cx="4267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724400"/>
            <a:ext cx="41910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51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BGP Packet Header</a:t>
            </a:r>
          </a:p>
        </p:txBody>
      </p:sp>
      <p:sp>
        <p:nvSpPr>
          <p:cNvPr id="6147" name="Rectangle 3"/>
          <p:cNvSpPr>
            <a:spLocks noGrp="1" noChangeArrowheads="1"/>
          </p:cNvSpPr>
          <p:nvPr>
            <p:ph type="body" idx="1"/>
          </p:nvPr>
        </p:nvSpPr>
        <p:spPr/>
        <p:txBody>
          <a:bodyPr/>
          <a:lstStyle/>
          <a:p>
            <a:r>
              <a:rPr lang="en-US" i="1" dirty="0">
                <a:latin typeface="Garamond" panose="02020404030301010803" pitchFamily="18" charset="0"/>
              </a:rPr>
              <a:t>Keepalive</a:t>
            </a:r>
            <a:r>
              <a:rPr lang="en-US" i="1" dirty="0"/>
              <a:t> </a:t>
            </a:r>
            <a:r>
              <a:rPr lang="en-US" dirty="0"/>
              <a:t>packet equals the BGP packet header</a:t>
            </a:r>
            <a:endParaRPr lang="en-US" i="1" dirty="0"/>
          </a:p>
        </p:txBody>
      </p:sp>
      <p:grpSp>
        <p:nvGrpSpPr>
          <p:cNvPr id="6164" name="Group 20"/>
          <p:cNvGrpSpPr>
            <a:grpSpLocks/>
          </p:cNvGrpSpPr>
          <p:nvPr/>
        </p:nvGrpSpPr>
        <p:grpSpPr bwMode="auto">
          <a:xfrm>
            <a:off x="990600" y="3048000"/>
            <a:ext cx="7162800" cy="1295400"/>
            <a:chOff x="672" y="1584"/>
            <a:chExt cx="4512" cy="816"/>
          </a:xfrm>
        </p:grpSpPr>
        <p:sp>
          <p:nvSpPr>
            <p:cNvPr id="6148" name="Rectangle 4"/>
            <p:cNvSpPr>
              <a:spLocks noChangeArrowheads="1"/>
            </p:cNvSpPr>
            <p:nvPr/>
          </p:nvSpPr>
          <p:spPr bwMode="auto">
            <a:xfrm>
              <a:off x="672" y="1920"/>
              <a:ext cx="451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6150" name="Line 6"/>
            <p:cNvSpPr>
              <a:spLocks noChangeShapeType="1"/>
            </p:cNvSpPr>
            <p:nvPr/>
          </p:nvSpPr>
          <p:spPr bwMode="auto">
            <a:xfrm>
              <a:off x="2592" y="19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1" name="Line 7"/>
            <p:cNvSpPr>
              <a:spLocks noChangeShapeType="1"/>
            </p:cNvSpPr>
            <p:nvPr/>
          </p:nvSpPr>
          <p:spPr bwMode="auto">
            <a:xfrm>
              <a:off x="3504" y="19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2" name="Line 8"/>
            <p:cNvSpPr>
              <a:spLocks noChangeShapeType="1"/>
            </p:cNvSpPr>
            <p:nvPr/>
          </p:nvSpPr>
          <p:spPr bwMode="auto">
            <a:xfrm>
              <a:off x="4080" y="19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5" name="Text Box 11"/>
            <p:cNvSpPr txBox="1">
              <a:spLocks noChangeArrowheads="1"/>
            </p:cNvSpPr>
            <p:nvPr/>
          </p:nvSpPr>
          <p:spPr bwMode="auto">
            <a:xfrm>
              <a:off x="3600" y="2016"/>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Type</a:t>
              </a:r>
            </a:p>
          </p:txBody>
        </p:sp>
        <p:sp>
          <p:nvSpPr>
            <p:cNvPr id="6156" name="Text Box 12"/>
            <p:cNvSpPr txBox="1">
              <a:spLocks noChangeArrowheads="1"/>
            </p:cNvSpPr>
            <p:nvPr/>
          </p:nvSpPr>
          <p:spPr bwMode="auto">
            <a:xfrm>
              <a:off x="1152" y="2016"/>
              <a:ext cx="9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Authentication</a:t>
              </a:r>
            </a:p>
          </p:txBody>
        </p:sp>
        <p:sp>
          <p:nvSpPr>
            <p:cNvPr id="6158" name="Text Box 14"/>
            <p:cNvSpPr txBox="1">
              <a:spLocks noChangeArrowheads="1"/>
            </p:cNvSpPr>
            <p:nvPr/>
          </p:nvSpPr>
          <p:spPr bwMode="auto">
            <a:xfrm>
              <a:off x="2832" y="2016"/>
              <a:ext cx="5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Length</a:t>
              </a:r>
            </a:p>
          </p:txBody>
        </p:sp>
        <p:sp>
          <p:nvSpPr>
            <p:cNvPr id="6159" name="Text Box 15"/>
            <p:cNvSpPr txBox="1">
              <a:spLocks noChangeArrowheads="1"/>
            </p:cNvSpPr>
            <p:nvPr/>
          </p:nvSpPr>
          <p:spPr bwMode="auto">
            <a:xfrm>
              <a:off x="4416" y="2016"/>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Data</a:t>
              </a:r>
            </a:p>
          </p:txBody>
        </p:sp>
        <p:sp>
          <p:nvSpPr>
            <p:cNvPr id="6160" name="Text Box 16"/>
            <p:cNvSpPr txBox="1">
              <a:spLocks noChangeArrowheads="1"/>
            </p:cNvSpPr>
            <p:nvPr/>
          </p:nvSpPr>
          <p:spPr bwMode="auto">
            <a:xfrm>
              <a:off x="1536" y="1584"/>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16B</a:t>
              </a:r>
            </a:p>
          </p:txBody>
        </p:sp>
        <p:sp>
          <p:nvSpPr>
            <p:cNvPr id="6161" name="Text Box 17"/>
            <p:cNvSpPr txBox="1">
              <a:spLocks noChangeArrowheads="1"/>
            </p:cNvSpPr>
            <p:nvPr/>
          </p:nvSpPr>
          <p:spPr bwMode="auto">
            <a:xfrm>
              <a:off x="2822" y="1608"/>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2B</a:t>
              </a:r>
            </a:p>
          </p:txBody>
        </p:sp>
        <p:sp>
          <p:nvSpPr>
            <p:cNvPr id="6162" name="Text Box 18"/>
            <p:cNvSpPr txBox="1">
              <a:spLocks noChangeArrowheads="1"/>
            </p:cNvSpPr>
            <p:nvPr/>
          </p:nvSpPr>
          <p:spPr bwMode="auto">
            <a:xfrm>
              <a:off x="3638" y="1608"/>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1B</a:t>
              </a:r>
            </a:p>
          </p:txBody>
        </p:sp>
        <p:sp>
          <p:nvSpPr>
            <p:cNvPr id="6163" name="Text Box 19"/>
            <p:cNvSpPr txBox="1">
              <a:spLocks noChangeArrowheads="1"/>
            </p:cNvSpPr>
            <p:nvPr/>
          </p:nvSpPr>
          <p:spPr bwMode="auto">
            <a:xfrm>
              <a:off x="4320" y="1584"/>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Variable</a:t>
              </a:r>
            </a:p>
          </p:txBody>
        </p:sp>
      </p:grpSp>
      <p:sp>
        <p:nvSpPr>
          <p:cNvPr id="6165" name="Line 21"/>
          <p:cNvSpPr>
            <a:spLocks noChangeShapeType="1"/>
          </p:cNvSpPr>
          <p:nvPr/>
        </p:nvSpPr>
        <p:spPr bwMode="auto">
          <a:xfrm flipH="1">
            <a:off x="5181600" y="44196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66" name="Text Box 22"/>
          <p:cNvSpPr txBox="1">
            <a:spLocks noChangeArrowheads="1"/>
          </p:cNvSpPr>
          <p:nvPr/>
        </p:nvSpPr>
        <p:spPr bwMode="auto">
          <a:xfrm>
            <a:off x="4327525" y="5372100"/>
            <a:ext cx="124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Packet type</a:t>
            </a:r>
          </a:p>
        </p:txBody>
      </p:sp>
      <p:pic>
        <p:nvPicPr>
          <p:cNvPr id="1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805" y="5738813"/>
            <a:ext cx="4267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4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u="sng" dirty="0" err="1"/>
              <a:t>Keepalive</a:t>
            </a:r>
            <a:r>
              <a:rPr lang="en-US" u="sng" dirty="0"/>
              <a:t> Messages</a:t>
            </a:r>
          </a:p>
          <a:p>
            <a:r>
              <a:rPr lang="en-US" dirty="0"/>
              <a:t>BGP systems exchange </a:t>
            </a:r>
            <a:r>
              <a:rPr lang="en-US" dirty="0" err="1"/>
              <a:t>keepalive</a:t>
            </a:r>
            <a:r>
              <a:rPr lang="en-US" dirty="0"/>
              <a:t> messages to determine whether a link or host has failed or is no longer available. </a:t>
            </a:r>
            <a:r>
              <a:rPr lang="en-US" dirty="0" err="1"/>
              <a:t>Keepalive</a:t>
            </a:r>
            <a:r>
              <a:rPr lang="en-US" dirty="0"/>
              <a:t> messages are exchanged often enough so that the hold timer does not expire. These messages consist only of the BGP header.</a:t>
            </a:r>
          </a:p>
          <a:p>
            <a:endParaRPr lang="en-US" dirty="0"/>
          </a:p>
        </p:txBody>
      </p:sp>
    </p:spTree>
    <p:extLst>
      <p:ext uri="{BB962C8B-B14F-4D97-AF65-F5344CB8AC3E}">
        <p14:creationId xmlns:p14="http://schemas.microsoft.com/office/powerpoint/2010/main" val="347979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BGP Packet </a:t>
            </a:r>
            <a:r>
              <a:rPr lang="en-US" i="1" dirty="0"/>
              <a:t>Open</a:t>
            </a:r>
            <a:r>
              <a:rPr lang="en-US" dirty="0"/>
              <a:t> </a:t>
            </a:r>
          </a:p>
        </p:txBody>
      </p:sp>
      <p:grpSp>
        <p:nvGrpSpPr>
          <p:cNvPr id="7209" name="Group 41"/>
          <p:cNvGrpSpPr>
            <a:grpSpLocks/>
          </p:cNvGrpSpPr>
          <p:nvPr/>
        </p:nvGrpSpPr>
        <p:grpSpPr bwMode="auto">
          <a:xfrm>
            <a:off x="685800" y="1268760"/>
            <a:ext cx="7696200" cy="1335088"/>
            <a:chOff x="384" y="1632"/>
            <a:chExt cx="4848" cy="841"/>
          </a:xfrm>
        </p:grpSpPr>
        <p:sp>
          <p:nvSpPr>
            <p:cNvPr id="7196" name="Text Box 28"/>
            <p:cNvSpPr txBox="1">
              <a:spLocks noChangeArrowheads="1"/>
            </p:cNvSpPr>
            <p:nvPr/>
          </p:nvSpPr>
          <p:spPr bwMode="auto">
            <a:xfrm>
              <a:off x="2016" y="1632"/>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2B</a:t>
              </a:r>
            </a:p>
          </p:txBody>
        </p:sp>
        <p:sp>
          <p:nvSpPr>
            <p:cNvPr id="7197" name="Text Box 29"/>
            <p:cNvSpPr txBox="1">
              <a:spLocks noChangeArrowheads="1"/>
            </p:cNvSpPr>
            <p:nvPr/>
          </p:nvSpPr>
          <p:spPr bwMode="auto">
            <a:xfrm>
              <a:off x="2736" y="1632"/>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4B</a:t>
              </a:r>
            </a:p>
          </p:txBody>
        </p:sp>
        <p:sp>
          <p:nvSpPr>
            <p:cNvPr id="7198" name="Text Box 30"/>
            <p:cNvSpPr txBox="1">
              <a:spLocks noChangeArrowheads="1"/>
            </p:cNvSpPr>
            <p:nvPr/>
          </p:nvSpPr>
          <p:spPr bwMode="auto">
            <a:xfrm>
              <a:off x="3552" y="1632"/>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1B</a:t>
              </a:r>
            </a:p>
          </p:txBody>
        </p:sp>
        <p:sp>
          <p:nvSpPr>
            <p:cNvPr id="7199" name="Text Box 31"/>
            <p:cNvSpPr txBox="1">
              <a:spLocks noChangeArrowheads="1"/>
            </p:cNvSpPr>
            <p:nvPr/>
          </p:nvSpPr>
          <p:spPr bwMode="auto">
            <a:xfrm>
              <a:off x="4512" y="1632"/>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4B</a:t>
              </a:r>
            </a:p>
          </p:txBody>
        </p:sp>
        <p:grpSp>
          <p:nvGrpSpPr>
            <p:cNvPr id="7208" name="Group 40"/>
            <p:cNvGrpSpPr>
              <a:grpSpLocks/>
            </p:cNvGrpSpPr>
            <p:nvPr/>
          </p:nvGrpSpPr>
          <p:grpSpPr bwMode="auto">
            <a:xfrm>
              <a:off x="384" y="1632"/>
              <a:ext cx="4848" cy="841"/>
              <a:chOff x="384" y="1656"/>
              <a:chExt cx="4848" cy="841"/>
            </a:xfrm>
          </p:grpSpPr>
          <p:sp>
            <p:nvSpPr>
              <p:cNvPr id="7188" name="Rectangle 20"/>
              <p:cNvSpPr>
                <a:spLocks noChangeArrowheads="1"/>
              </p:cNvSpPr>
              <p:nvPr/>
            </p:nvSpPr>
            <p:spPr bwMode="auto">
              <a:xfrm>
                <a:off x="384" y="1968"/>
                <a:ext cx="484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189" name="Line 21"/>
              <p:cNvSpPr>
                <a:spLocks noChangeShapeType="1"/>
              </p:cNvSpPr>
              <p:nvPr/>
            </p:nvSpPr>
            <p:spPr bwMode="auto">
              <a:xfrm>
                <a:off x="912" y="196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90" name="Line 22"/>
              <p:cNvSpPr>
                <a:spLocks noChangeShapeType="1"/>
              </p:cNvSpPr>
              <p:nvPr/>
            </p:nvSpPr>
            <p:spPr bwMode="auto">
              <a:xfrm>
                <a:off x="1728" y="196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91" name="Line 23"/>
              <p:cNvSpPr>
                <a:spLocks noChangeShapeType="1"/>
              </p:cNvSpPr>
              <p:nvPr/>
            </p:nvSpPr>
            <p:spPr bwMode="auto">
              <a:xfrm>
                <a:off x="2544" y="196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92" name="Line 24"/>
              <p:cNvSpPr>
                <a:spLocks noChangeShapeType="1"/>
              </p:cNvSpPr>
              <p:nvPr/>
            </p:nvSpPr>
            <p:spPr bwMode="auto">
              <a:xfrm>
                <a:off x="3312" y="196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93" name="Line 25"/>
              <p:cNvSpPr>
                <a:spLocks noChangeShapeType="1"/>
              </p:cNvSpPr>
              <p:nvPr/>
            </p:nvSpPr>
            <p:spPr bwMode="auto">
              <a:xfrm>
                <a:off x="4128" y="196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94" name="Text Box 26"/>
              <p:cNvSpPr txBox="1">
                <a:spLocks noChangeArrowheads="1"/>
              </p:cNvSpPr>
              <p:nvPr/>
            </p:nvSpPr>
            <p:spPr bwMode="auto">
              <a:xfrm>
                <a:off x="518" y="1656"/>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1B</a:t>
                </a:r>
              </a:p>
            </p:txBody>
          </p:sp>
          <p:sp>
            <p:nvSpPr>
              <p:cNvPr id="7195" name="Text Box 27"/>
              <p:cNvSpPr txBox="1">
                <a:spLocks noChangeArrowheads="1"/>
              </p:cNvSpPr>
              <p:nvPr/>
            </p:nvSpPr>
            <p:spPr bwMode="auto">
              <a:xfrm>
                <a:off x="1094" y="1656"/>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2B</a:t>
                </a:r>
              </a:p>
            </p:txBody>
          </p:sp>
          <p:sp>
            <p:nvSpPr>
              <p:cNvPr id="7202" name="Text Box 34"/>
              <p:cNvSpPr txBox="1">
                <a:spLocks noChangeArrowheads="1"/>
              </p:cNvSpPr>
              <p:nvPr/>
            </p:nvSpPr>
            <p:spPr bwMode="auto">
              <a:xfrm>
                <a:off x="432" y="2112"/>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Vers</a:t>
                </a:r>
              </a:p>
            </p:txBody>
          </p:sp>
          <p:sp>
            <p:nvSpPr>
              <p:cNvPr id="7203" name="Text Box 35"/>
              <p:cNvSpPr txBox="1">
                <a:spLocks noChangeArrowheads="1"/>
              </p:cNvSpPr>
              <p:nvPr/>
            </p:nvSpPr>
            <p:spPr bwMode="auto">
              <a:xfrm>
                <a:off x="1152" y="2112"/>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AS</a:t>
                </a:r>
              </a:p>
            </p:txBody>
          </p:sp>
          <p:sp>
            <p:nvSpPr>
              <p:cNvPr id="7204" name="Text Box 36"/>
              <p:cNvSpPr txBox="1">
                <a:spLocks noChangeArrowheads="1"/>
              </p:cNvSpPr>
              <p:nvPr/>
            </p:nvSpPr>
            <p:spPr bwMode="auto">
              <a:xfrm>
                <a:off x="1776" y="2112"/>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Hold-Time</a:t>
                </a:r>
              </a:p>
            </p:txBody>
          </p:sp>
          <p:sp>
            <p:nvSpPr>
              <p:cNvPr id="7205" name="Text Box 37"/>
              <p:cNvSpPr txBox="1">
                <a:spLocks noChangeArrowheads="1"/>
              </p:cNvSpPr>
              <p:nvPr/>
            </p:nvSpPr>
            <p:spPr bwMode="auto">
              <a:xfrm>
                <a:off x="2640" y="2112"/>
                <a:ext cx="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BGP ID</a:t>
                </a:r>
              </a:p>
            </p:txBody>
          </p:sp>
          <p:sp>
            <p:nvSpPr>
              <p:cNvPr id="7206" name="Text Box 38"/>
              <p:cNvSpPr txBox="1">
                <a:spLocks noChangeArrowheads="1"/>
              </p:cNvSpPr>
              <p:nvPr/>
            </p:nvSpPr>
            <p:spPr bwMode="auto">
              <a:xfrm>
                <a:off x="3408" y="1920"/>
                <a:ext cx="7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Optional</a:t>
                </a:r>
              </a:p>
              <a:p>
                <a:r>
                  <a:rPr lang="en-US"/>
                  <a:t>Parameters</a:t>
                </a:r>
              </a:p>
              <a:p>
                <a:r>
                  <a:rPr lang="en-US"/>
                  <a:t>  Length</a:t>
                </a:r>
              </a:p>
            </p:txBody>
          </p:sp>
          <p:sp>
            <p:nvSpPr>
              <p:cNvPr id="7207" name="Text Box 39"/>
              <p:cNvSpPr txBox="1">
                <a:spLocks noChangeArrowheads="1"/>
              </p:cNvSpPr>
              <p:nvPr/>
            </p:nvSpPr>
            <p:spPr bwMode="auto">
              <a:xfrm>
                <a:off x="4262" y="2040"/>
                <a:ext cx="7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Optional </a:t>
                </a:r>
              </a:p>
              <a:p>
                <a:r>
                  <a:rPr lang="en-US"/>
                  <a:t>Parameters</a:t>
                </a:r>
              </a:p>
            </p:txBody>
          </p:sp>
        </p:grpSp>
      </p:grpSp>
      <p:sp>
        <p:nvSpPr>
          <p:cNvPr id="7210" name="Line 42"/>
          <p:cNvSpPr>
            <a:spLocks noChangeShapeType="1"/>
          </p:cNvSpPr>
          <p:nvPr/>
        </p:nvSpPr>
        <p:spPr bwMode="auto">
          <a:xfrm flipH="1">
            <a:off x="1676400" y="2792760"/>
            <a:ext cx="1676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1" name="Text Box 43"/>
          <p:cNvSpPr txBox="1">
            <a:spLocks noChangeArrowheads="1"/>
          </p:cNvSpPr>
          <p:nvPr/>
        </p:nvSpPr>
        <p:spPr bwMode="auto">
          <a:xfrm>
            <a:off x="575854" y="3364260"/>
            <a:ext cx="22709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dirty="0"/>
              <a:t>Max time during</a:t>
            </a:r>
          </a:p>
          <a:p>
            <a:pPr algn="just"/>
            <a:r>
              <a:rPr lang="en-US" dirty="0"/>
              <a:t>which </a:t>
            </a:r>
            <a:r>
              <a:rPr lang="en-US" dirty="0" err="1"/>
              <a:t>rtr</a:t>
            </a:r>
            <a:r>
              <a:rPr lang="en-US" dirty="0"/>
              <a:t> does not</a:t>
            </a:r>
          </a:p>
          <a:p>
            <a:pPr algn="just"/>
            <a:r>
              <a:rPr lang="en-US" dirty="0"/>
              <a:t>receive packet before</a:t>
            </a:r>
          </a:p>
          <a:p>
            <a:pPr algn="just"/>
            <a:r>
              <a:rPr lang="en-US" dirty="0"/>
              <a:t>concluding a problem.</a:t>
            </a:r>
          </a:p>
        </p:txBody>
      </p:sp>
      <p:sp>
        <p:nvSpPr>
          <p:cNvPr id="7213" name="Text Box 45"/>
          <p:cNvSpPr txBox="1">
            <a:spLocks noChangeArrowheads="1"/>
          </p:cNvSpPr>
          <p:nvPr/>
        </p:nvSpPr>
        <p:spPr bwMode="auto">
          <a:xfrm>
            <a:off x="4267200" y="3478560"/>
            <a:ext cx="1435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IP address of </a:t>
            </a:r>
          </a:p>
          <a:p>
            <a:r>
              <a:rPr lang="en-US"/>
              <a:t>a rtr sender</a:t>
            </a:r>
          </a:p>
        </p:txBody>
      </p:sp>
      <p:sp>
        <p:nvSpPr>
          <p:cNvPr id="7214" name="Line 46"/>
          <p:cNvSpPr>
            <a:spLocks noChangeShapeType="1"/>
          </p:cNvSpPr>
          <p:nvPr/>
        </p:nvSpPr>
        <p:spPr bwMode="auto">
          <a:xfrm>
            <a:off x="4648200" y="279276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592637"/>
            <a:ext cx="426720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6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dirty="0"/>
              <a:t>Open Messages</a:t>
            </a:r>
          </a:p>
          <a:p>
            <a:pPr marL="0" indent="0">
              <a:buNone/>
            </a:pPr>
            <a:r>
              <a:rPr lang="en-US" dirty="0"/>
              <a:t>After a TCP connection is established between two BGP systems, they exchange BGP open messages to create a BGP connection between them. Once the connection is established, the two systems can exchange BGP messages and data traffic.</a:t>
            </a:r>
          </a:p>
          <a:p>
            <a:endParaRPr lang="en-US" dirty="0"/>
          </a:p>
        </p:txBody>
      </p:sp>
    </p:spTree>
    <p:extLst>
      <p:ext uri="{BB962C8B-B14F-4D97-AF65-F5344CB8AC3E}">
        <p14:creationId xmlns:p14="http://schemas.microsoft.com/office/powerpoint/2010/main" val="390423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BGP Packet </a:t>
            </a:r>
            <a:r>
              <a:rPr lang="en-US" i="1"/>
              <a:t>Update</a:t>
            </a:r>
            <a:r>
              <a:rPr lang="en-US"/>
              <a:t> </a:t>
            </a:r>
          </a:p>
        </p:txBody>
      </p:sp>
      <p:sp>
        <p:nvSpPr>
          <p:cNvPr id="8196" name="Text Box 4"/>
          <p:cNvSpPr txBox="1">
            <a:spLocks noChangeArrowheads="1"/>
          </p:cNvSpPr>
          <p:nvPr/>
        </p:nvSpPr>
        <p:spPr bwMode="auto">
          <a:xfrm>
            <a:off x="2667000" y="17526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Variable</a:t>
            </a:r>
          </a:p>
        </p:txBody>
      </p:sp>
      <p:sp>
        <p:nvSpPr>
          <p:cNvPr id="8197" name="Text Box 5"/>
          <p:cNvSpPr txBox="1">
            <a:spLocks noChangeArrowheads="1"/>
          </p:cNvSpPr>
          <p:nvPr/>
        </p:nvSpPr>
        <p:spPr bwMode="auto">
          <a:xfrm>
            <a:off x="4343400" y="1752600"/>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2B</a:t>
            </a:r>
          </a:p>
        </p:txBody>
      </p:sp>
      <p:sp>
        <p:nvSpPr>
          <p:cNvPr id="8198" name="Text Box 6"/>
          <p:cNvSpPr txBox="1">
            <a:spLocks noChangeArrowheads="1"/>
          </p:cNvSpPr>
          <p:nvPr/>
        </p:nvSpPr>
        <p:spPr bwMode="auto">
          <a:xfrm>
            <a:off x="5486400" y="17526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Variable</a:t>
            </a:r>
          </a:p>
        </p:txBody>
      </p:sp>
      <p:sp>
        <p:nvSpPr>
          <p:cNvPr id="8199" name="Text Box 7"/>
          <p:cNvSpPr txBox="1">
            <a:spLocks noChangeArrowheads="1"/>
          </p:cNvSpPr>
          <p:nvPr/>
        </p:nvSpPr>
        <p:spPr bwMode="auto">
          <a:xfrm>
            <a:off x="7010400" y="17526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Variable</a:t>
            </a:r>
          </a:p>
        </p:txBody>
      </p:sp>
      <p:sp>
        <p:nvSpPr>
          <p:cNvPr id="8201" name="Rectangle 9"/>
          <p:cNvSpPr>
            <a:spLocks noChangeArrowheads="1"/>
          </p:cNvSpPr>
          <p:nvPr/>
        </p:nvSpPr>
        <p:spPr bwMode="auto">
          <a:xfrm>
            <a:off x="685800" y="2247900"/>
            <a:ext cx="76962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3" name="Line 11"/>
          <p:cNvSpPr>
            <a:spLocks noChangeShapeType="1"/>
          </p:cNvSpPr>
          <p:nvPr/>
        </p:nvSpPr>
        <p:spPr bwMode="auto">
          <a:xfrm>
            <a:off x="2362200" y="2286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4" name="Line 12"/>
          <p:cNvSpPr>
            <a:spLocks noChangeShapeType="1"/>
          </p:cNvSpPr>
          <p:nvPr/>
        </p:nvSpPr>
        <p:spPr bwMode="auto">
          <a:xfrm>
            <a:off x="3810000" y="2286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5" name="Line 13"/>
          <p:cNvSpPr>
            <a:spLocks noChangeShapeType="1"/>
          </p:cNvSpPr>
          <p:nvPr/>
        </p:nvSpPr>
        <p:spPr bwMode="auto">
          <a:xfrm>
            <a:off x="5334000" y="22479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6" name="Line 14"/>
          <p:cNvSpPr>
            <a:spLocks noChangeShapeType="1"/>
          </p:cNvSpPr>
          <p:nvPr/>
        </p:nvSpPr>
        <p:spPr bwMode="auto">
          <a:xfrm>
            <a:off x="6629400" y="22479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7" name="Text Box 15"/>
          <p:cNvSpPr txBox="1">
            <a:spLocks noChangeArrowheads="1"/>
          </p:cNvSpPr>
          <p:nvPr/>
        </p:nvSpPr>
        <p:spPr bwMode="auto">
          <a:xfrm>
            <a:off x="898525" y="1752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8208" name="Text Box 16"/>
          <p:cNvSpPr txBox="1">
            <a:spLocks noChangeArrowheads="1"/>
          </p:cNvSpPr>
          <p:nvPr/>
        </p:nvSpPr>
        <p:spPr bwMode="auto">
          <a:xfrm>
            <a:off x="1371600" y="1752600"/>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2B</a:t>
            </a:r>
          </a:p>
        </p:txBody>
      </p:sp>
      <p:sp>
        <p:nvSpPr>
          <p:cNvPr id="8209" name="Text Box 17"/>
          <p:cNvSpPr txBox="1">
            <a:spLocks noChangeArrowheads="1"/>
          </p:cNvSpPr>
          <p:nvPr/>
        </p:nvSpPr>
        <p:spPr bwMode="auto">
          <a:xfrm>
            <a:off x="762000" y="24765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8210" name="Text Box 18"/>
          <p:cNvSpPr txBox="1">
            <a:spLocks noChangeArrowheads="1"/>
          </p:cNvSpPr>
          <p:nvPr/>
        </p:nvSpPr>
        <p:spPr bwMode="auto">
          <a:xfrm>
            <a:off x="838200" y="2362200"/>
            <a:ext cx="142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Unfeasible</a:t>
            </a:r>
          </a:p>
          <a:p>
            <a:r>
              <a:rPr lang="en-US"/>
              <a:t>Routes Lngth</a:t>
            </a:r>
          </a:p>
        </p:txBody>
      </p:sp>
      <p:sp>
        <p:nvSpPr>
          <p:cNvPr id="8211" name="Text Box 19"/>
          <p:cNvSpPr txBox="1">
            <a:spLocks noChangeArrowheads="1"/>
          </p:cNvSpPr>
          <p:nvPr/>
        </p:nvSpPr>
        <p:spPr bwMode="auto">
          <a:xfrm>
            <a:off x="2590800" y="2362200"/>
            <a:ext cx="1212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Withdrawn</a:t>
            </a:r>
          </a:p>
          <a:p>
            <a:r>
              <a:rPr lang="en-US"/>
              <a:t>Routes</a:t>
            </a:r>
          </a:p>
        </p:txBody>
      </p:sp>
      <p:sp>
        <p:nvSpPr>
          <p:cNvPr id="8212" name="Text Box 20"/>
          <p:cNvSpPr txBox="1">
            <a:spLocks noChangeArrowheads="1"/>
          </p:cNvSpPr>
          <p:nvPr/>
        </p:nvSpPr>
        <p:spPr bwMode="auto">
          <a:xfrm>
            <a:off x="3810000" y="2362200"/>
            <a:ext cx="1612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Total Path</a:t>
            </a:r>
          </a:p>
          <a:p>
            <a:r>
              <a:rPr lang="en-US"/>
              <a:t>Attribute Lngth</a:t>
            </a:r>
          </a:p>
        </p:txBody>
      </p:sp>
      <p:sp>
        <p:nvSpPr>
          <p:cNvPr id="8213" name="Text Box 21"/>
          <p:cNvSpPr txBox="1">
            <a:spLocks noChangeArrowheads="1"/>
          </p:cNvSpPr>
          <p:nvPr/>
        </p:nvSpPr>
        <p:spPr bwMode="auto">
          <a:xfrm>
            <a:off x="5486400" y="236220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Path </a:t>
            </a:r>
          </a:p>
          <a:p>
            <a:r>
              <a:rPr lang="en-US"/>
              <a:t>Attributes</a:t>
            </a:r>
          </a:p>
        </p:txBody>
      </p:sp>
      <p:sp>
        <p:nvSpPr>
          <p:cNvPr id="8214" name="Text Box 22"/>
          <p:cNvSpPr txBox="1">
            <a:spLocks noChangeArrowheads="1"/>
          </p:cNvSpPr>
          <p:nvPr/>
        </p:nvSpPr>
        <p:spPr bwMode="auto">
          <a:xfrm>
            <a:off x="6781800" y="2362200"/>
            <a:ext cx="157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Network Layer</a:t>
            </a:r>
          </a:p>
          <a:p>
            <a:r>
              <a:rPr lang="en-US"/>
              <a:t>Reachability</a:t>
            </a:r>
          </a:p>
        </p:txBody>
      </p:sp>
      <p:sp>
        <p:nvSpPr>
          <p:cNvPr id="8220" name="Line 28"/>
          <p:cNvSpPr>
            <a:spLocks noChangeShapeType="1"/>
          </p:cNvSpPr>
          <p:nvPr/>
        </p:nvSpPr>
        <p:spPr bwMode="auto">
          <a:xfrm>
            <a:off x="5580112" y="3200400"/>
            <a:ext cx="271413" cy="21245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21" name="Line 29"/>
          <p:cNvSpPr>
            <a:spLocks noChangeShapeType="1"/>
          </p:cNvSpPr>
          <p:nvPr/>
        </p:nvSpPr>
        <p:spPr bwMode="auto">
          <a:xfrm>
            <a:off x="7391400" y="3200399"/>
            <a:ext cx="441902" cy="7415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22" name="Text Box 30"/>
          <p:cNvSpPr txBox="1">
            <a:spLocks noChangeArrowheads="1"/>
          </p:cNvSpPr>
          <p:nvPr/>
        </p:nvSpPr>
        <p:spPr bwMode="auto">
          <a:xfrm>
            <a:off x="4311650" y="5363008"/>
            <a:ext cx="238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Charasteristics of a path</a:t>
            </a:r>
          </a:p>
          <a:p>
            <a:r>
              <a:rPr lang="en-US"/>
              <a:t>being advertised</a:t>
            </a:r>
          </a:p>
        </p:txBody>
      </p:sp>
      <p:sp>
        <p:nvSpPr>
          <p:cNvPr id="8223" name="Text Box 31"/>
          <p:cNvSpPr txBox="1">
            <a:spLocks noChangeArrowheads="1"/>
          </p:cNvSpPr>
          <p:nvPr/>
        </p:nvSpPr>
        <p:spPr bwMode="auto">
          <a:xfrm>
            <a:off x="6731577" y="3941979"/>
            <a:ext cx="220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List of prefixes being </a:t>
            </a:r>
          </a:p>
          <a:p>
            <a:r>
              <a:rPr lang="en-US" dirty="0"/>
              <a:t>advertised</a:t>
            </a:r>
          </a:p>
        </p:txBody>
      </p:sp>
      <p:pic>
        <p:nvPicPr>
          <p:cNvPr id="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43" y="3281940"/>
            <a:ext cx="4114800"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89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897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676400"/>
            <a:ext cx="7848600" cy="2246769"/>
          </a:xfrm>
          <a:prstGeom prst="rect">
            <a:avLst/>
          </a:prstGeom>
        </p:spPr>
        <p:txBody>
          <a:bodyPr wrap="square">
            <a:spAutoFit/>
          </a:bodyPr>
          <a:lstStyle/>
          <a:p>
            <a:pPr algn="just"/>
            <a:r>
              <a:rPr lang="en-US" sz="2800" u="sng" dirty="0">
                <a:latin typeface="EB Garamond" panose="00000500000000000000" pitchFamily="2" charset="0"/>
                <a:ea typeface="EB Garamond" panose="00000500000000000000" pitchFamily="2" charset="0"/>
              </a:rPr>
              <a:t>Update Messages</a:t>
            </a:r>
          </a:p>
          <a:p>
            <a:pPr algn="just"/>
            <a:r>
              <a:rPr lang="en-US" sz="2800" dirty="0">
                <a:latin typeface="EB Garamond" panose="00000500000000000000" pitchFamily="2" charset="0"/>
                <a:ea typeface="EB Garamond" panose="00000500000000000000" pitchFamily="2" charset="0"/>
              </a:rPr>
              <a:t>BGP systems send update messages to exchange network reachability information. BGP systems use this information to construct a graph that describes the relationships among all known ASs.</a:t>
            </a:r>
          </a:p>
        </p:txBody>
      </p:sp>
    </p:spTree>
    <p:extLst>
      <p:ext uri="{BB962C8B-B14F-4D97-AF65-F5344CB8AC3E}">
        <p14:creationId xmlns:p14="http://schemas.microsoft.com/office/powerpoint/2010/main" val="98692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BGP Packet </a:t>
            </a:r>
            <a:r>
              <a:rPr lang="en-US" i="1"/>
              <a:t>Notification</a:t>
            </a:r>
            <a:r>
              <a:rPr lang="en-US"/>
              <a:t> </a:t>
            </a:r>
          </a:p>
        </p:txBody>
      </p:sp>
      <p:sp>
        <p:nvSpPr>
          <p:cNvPr id="13318" name="Text Box 6"/>
          <p:cNvSpPr txBox="1">
            <a:spLocks noChangeArrowheads="1"/>
          </p:cNvSpPr>
          <p:nvPr/>
        </p:nvSpPr>
        <p:spPr bwMode="auto">
          <a:xfrm>
            <a:off x="4495800" y="1752600"/>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1B</a:t>
            </a:r>
          </a:p>
        </p:txBody>
      </p:sp>
      <p:sp>
        <p:nvSpPr>
          <p:cNvPr id="13319" name="Text Box 7"/>
          <p:cNvSpPr txBox="1">
            <a:spLocks noChangeArrowheads="1"/>
          </p:cNvSpPr>
          <p:nvPr/>
        </p:nvSpPr>
        <p:spPr bwMode="auto">
          <a:xfrm>
            <a:off x="6781800" y="17526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Variable</a:t>
            </a:r>
          </a:p>
        </p:txBody>
      </p:sp>
      <p:sp>
        <p:nvSpPr>
          <p:cNvPr id="13321" name="Rectangle 9"/>
          <p:cNvSpPr>
            <a:spLocks noChangeArrowheads="1"/>
          </p:cNvSpPr>
          <p:nvPr/>
        </p:nvSpPr>
        <p:spPr bwMode="auto">
          <a:xfrm>
            <a:off x="685800" y="2247900"/>
            <a:ext cx="76962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3323" name="Line 11"/>
          <p:cNvSpPr>
            <a:spLocks noChangeShapeType="1"/>
          </p:cNvSpPr>
          <p:nvPr/>
        </p:nvSpPr>
        <p:spPr bwMode="auto">
          <a:xfrm>
            <a:off x="3352800" y="2286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6" name="Line 14"/>
          <p:cNvSpPr>
            <a:spLocks noChangeShapeType="1"/>
          </p:cNvSpPr>
          <p:nvPr/>
        </p:nvSpPr>
        <p:spPr bwMode="auto">
          <a:xfrm>
            <a:off x="6096000" y="2286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27" name="Text Box 15"/>
          <p:cNvSpPr txBox="1">
            <a:spLocks noChangeArrowheads="1"/>
          </p:cNvSpPr>
          <p:nvPr/>
        </p:nvSpPr>
        <p:spPr bwMode="auto">
          <a:xfrm>
            <a:off x="1752600" y="1752600"/>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1B</a:t>
            </a:r>
          </a:p>
        </p:txBody>
      </p:sp>
      <p:sp>
        <p:nvSpPr>
          <p:cNvPr id="13340" name="Text Box 28"/>
          <p:cNvSpPr txBox="1">
            <a:spLocks noChangeArrowheads="1"/>
          </p:cNvSpPr>
          <p:nvPr/>
        </p:nvSpPr>
        <p:spPr bwMode="auto">
          <a:xfrm>
            <a:off x="1524000" y="2514600"/>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Error Code </a:t>
            </a:r>
          </a:p>
        </p:txBody>
      </p:sp>
      <p:sp>
        <p:nvSpPr>
          <p:cNvPr id="13341" name="Text Box 29"/>
          <p:cNvSpPr txBox="1">
            <a:spLocks noChangeArrowheads="1"/>
          </p:cNvSpPr>
          <p:nvPr/>
        </p:nvSpPr>
        <p:spPr bwMode="auto">
          <a:xfrm>
            <a:off x="3794125" y="24765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Error Subcode</a:t>
            </a:r>
          </a:p>
        </p:txBody>
      </p:sp>
      <p:sp>
        <p:nvSpPr>
          <p:cNvPr id="13342" name="Text Box 30"/>
          <p:cNvSpPr txBox="1">
            <a:spLocks noChangeArrowheads="1"/>
          </p:cNvSpPr>
          <p:nvPr/>
        </p:nvSpPr>
        <p:spPr bwMode="auto">
          <a:xfrm>
            <a:off x="6537325" y="2476500"/>
            <a:ext cx="1155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Error Data</a:t>
            </a:r>
          </a:p>
        </p:txBody>
      </p:sp>
      <p:pic>
        <p:nvPicPr>
          <p:cNvPr id="1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4724400"/>
            <a:ext cx="41910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476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u="sng" dirty="0"/>
              <a:t>Notification Messages</a:t>
            </a:r>
          </a:p>
          <a:p>
            <a:r>
              <a:rPr lang="en-US" dirty="0"/>
              <a:t>BGP systems send notification messages when an error condition is detected. After the message is sent, the BGP session and the TCP connection between the BGP systems are closed. Notification messages consist of the BGP header plus the error code and </a:t>
            </a:r>
            <a:r>
              <a:rPr lang="en-US" dirty="0" err="1"/>
              <a:t>subcode</a:t>
            </a:r>
            <a:r>
              <a:rPr lang="en-US" dirty="0"/>
              <a:t>, and data that describes the error.</a:t>
            </a:r>
          </a:p>
          <a:p>
            <a:endParaRPr lang="en-US" dirty="0"/>
          </a:p>
        </p:txBody>
      </p:sp>
    </p:spTree>
    <p:extLst>
      <p:ext uri="{BB962C8B-B14F-4D97-AF65-F5344CB8AC3E}">
        <p14:creationId xmlns:p14="http://schemas.microsoft.com/office/powerpoint/2010/main" val="90468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775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ttps://image1.slideserve.com/2879177/path-vector-routing2-n.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20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9701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47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A screenshot of a cell phone&#10;&#10;Description automatically generated"/>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09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9143980" cy="68579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365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70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369</Words>
  <Application>Microsoft Office PowerPoint</Application>
  <PresentationFormat>On-screen Show (4:3)</PresentationFormat>
  <Paragraphs>81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EB Garamond</vt:lpstr>
      <vt:lpstr>Garamond</vt:lpstr>
      <vt:lpstr>Poppins</vt:lpstr>
      <vt:lpstr>Office Theme</vt:lpstr>
      <vt:lpstr>BGP (Border Gateway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BGP (cont’d)</vt:lpstr>
      <vt:lpstr>BGP message format (Open, Keepalive, Update, Notification)</vt:lpstr>
      <vt:lpstr>BGP Packet Header</vt:lpstr>
      <vt:lpstr>PowerPoint Presentation</vt:lpstr>
      <vt:lpstr>BGP Packet Open </vt:lpstr>
      <vt:lpstr>PowerPoint Presentation</vt:lpstr>
      <vt:lpstr>BGP Packet Update </vt:lpstr>
      <vt:lpstr>PowerPoint Presentation</vt:lpstr>
      <vt:lpstr>BGP Packet Notification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BGP (Border Gateway Protocol)</dc:title>
  <dc:creator>Srividya Krishnakumar</dc:creator>
  <cp:lastModifiedBy>Srividya Krishnakumar</cp:lastModifiedBy>
  <cp:revision>2</cp:revision>
  <dcterms:created xsi:type="dcterms:W3CDTF">2020-05-10T09:31:50Z</dcterms:created>
  <dcterms:modified xsi:type="dcterms:W3CDTF">2020-05-10T09:36:15Z</dcterms:modified>
</cp:coreProperties>
</file>