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7" r:id="rId11"/>
    <p:sldId id="268" r:id="rId12"/>
    <p:sldId id="266"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4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3/3/2020</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dirty="0"/>
              <a:t>Footer Text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051B39-B140-43FE-96DB-472A2B59CE7C}" type="datetime1">
              <a:rPr lang="en-US" smtClean="0"/>
              <a:t>3/3/2020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600BB2-27C5-458B-ABCE-839C88CF47CE}" type="datetime1">
              <a:rPr lang="en-US" smtClean="0"/>
              <a:t>3/3/2020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EB Garamond" panose="00000500000000000000" pitchFamily="2" charset="0"/>
                <a:ea typeface="EB Garamond" panose="00000500000000000000" pitchFamily="2" charset="0"/>
              </a:defRPr>
            </a:lvl1pPr>
            <a:lvl2pPr>
              <a:defRPr>
                <a:latin typeface="EB Garamond" panose="00000500000000000000" pitchFamily="2" charset="0"/>
                <a:ea typeface="EB Garamond" panose="00000500000000000000" pitchFamily="2" charset="0"/>
              </a:defRPr>
            </a:lvl2pPr>
            <a:lvl3pPr>
              <a:defRPr>
                <a:latin typeface="EB Garamond" panose="00000500000000000000" pitchFamily="2" charset="0"/>
                <a:ea typeface="EB Garamond" panose="00000500000000000000" pitchFamily="2" charset="0"/>
              </a:defRPr>
            </a:lvl3pPr>
            <a:lvl4pPr>
              <a:defRPr>
                <a:latin typeface="EB Garamond" panose="00000500000000000000" pitchFamily="2" charset="0"/>
                <a:ea typeface="EB Garamond" panose="00000500000000000000" pitchFamily="2" charset="0"/>
              </a:defRPr>
            </a:lvl4pPr>
            <a:lvl5pPr>
              <a:defRPr>
                <a:latin typeface="EB Garamond" panose="00000500000000000000" pitchFamily="2" charset="0"/>
                <a:ea typeface="EB Garamond" panose="00000500000000000000" pitchFamily="2" charset="0"/>
              </a:defRPr>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1D738E-8962-435F-8C43-147B8DD7E819}" type="datetime1">
              <a:rPr lang="en-US" smtClean="0"/>
              <a:t>3/3/2020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3/3/2020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4CF3C7-6809-4F39-BD67-A75817BDDE0A}" type="datetime1">
              <a:rPr lang="en-US" smtClean="0"/>
              <a:t>3/3/2020</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3/3/2020</a:t>
            </a:fld>
            <a:endParaRPr lang="en-US"/>
          </a:p>
        </p:txBody>
      </p:sp>
      <p:sp>
        <p:nvSpPr>
          <p:cNvPr id="8" name="Footer Placeholder 7"/>
          <p:cNvSpPr>
            <a:spLocks noGrp="1"/>
          </p:cNvSpPr>
          <p:nvPr>
            <p:ph type="ftr" sz="quarter" idx="11"/>
          </p:nvPr>
        </p:nvSpPr>
        <p:spPr/>
        <p:txBody>
          <a:bodyPr/>
          <a:lstStyle/>
          <a:p>
            <a:r>
              <a:rPr lang="en-US"/>
              <a:t>Footer Text</a:t>
            </a:r>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3/3/2020</a:t>
            </a:fld>
            <a:endParaRPr lang="en-US"/>
          </a:p>
        </p:txBody>
      </p:sp>
      <p:sp>
        <p:nvSpPr>
          <p:cNvPr id="4" name="Footer Placeholder 3"/>
          <p:cNvSpPr>
            <a:spLocks noGrp="1"/>
          </p:cNvSpPr>
          <p:nvPr>
            <p:ph type="ftr" sz="quarter" idx="11"/>
          </p:nvPr>
        </p:nvSpPr>
        <p:spPr/>
        <p:txBody>
          <a:bodyPr/>
          <a:lstStyle/>
          <a:p>
            <a:r>
              <a:rPr lang="en-US"/>
              <a:t>Footer Text</a:t>
            </a:r>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3/3/2020</a:t>
            </a:fld>
            <a:endParaRPr lang="en-US"/>
          </a:p>
        </p:txBody>
      </p:sp>
      <p:sp>
        <p:nvSpPr>
          <p:cNvPr id="3" name="Footer Placeholder 2"/>
          <p:cNvSpPr>
            <a:spLocks noGrp="1"/>
          </p:cNvSpPr>
          <p:nvPr>
            <p:ph type="ftr" sz="quarter" idx="11"/>
          </p:nvPr>
        </p:nvSpPr>
        <p:spPr/>
        <p:txBody>
          <a:bodyPr/>
          <a:lstStyle/>
          <a:p>
            <a:r>
              <a:rPr lang="en-US"/>
              <a:t>Footer Text</a:t>
            </a:r>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3/3/2020</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3/3/2020</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3/3/2020</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a:t>Footer Text</a:t>
            </a: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EB Garamond" panose="00000500000000000000" pitchFamily="2" charset="0"/>
          <a:ea typeface="EB Garamond" panose="00000500000000000000" pitchFamily="2" charset="0"/>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EB Garamond" panose="00000500000000000000" pitchFamily="2" charset="0"/>
          <a:ea typeface="EB Garamond" panose="00000500000000000000" pitchFamily="2" charset="0"/>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EB Garamond" panose="00000500000000000000" pitchFamily="2" charset="0"/>
          <a:ea typeface="EB Garamond" panose="00000500000000000000" pitchFamily="2" charset="0"/>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EB Garamond" panose="00000500000000000000" pitchFamily="2" charset="0"/>
          <a:ea typeface="EB Garamond" panose="00000500000000000000" pitchFamily="2" charset="0"/>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EB Garamond" panose="00000500000000000000" pitchFamily="2" charset="0"/>
          <a:ea typeface="EB Garamond" panose="00000500000000000000" pitchFamily="2" charset="0"/>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UDP</a:t>
            </a:r>
          </a:p>
        </p:txBody>
      </p:sp>
      <p:sp>
        <p:nvSpPr>
          <p:cNvPr id="4" name="Date Placeholder 3"/>
          <p:cNvSpPr>
            <a:spLocks noGrp="1"/>
          </p:cNvSpPr>
          <p:nvPr>
            <p:ph type="dt" sz="half" idx="10"/>
          </p:nvPr>
        </p:nvSpPr>
        <p:spPr/>
        <p:txBody>
          <a:bodyPr/>
          <a:lstStyle/>
          <a:p>
            <a:fld id="{216C5678-EE20-4FA5-88E2-6E0BD67A2E26}" type="datetime1">
              <a:rPr lang="en-US" smtClean="0"/>
              <a:t>3/3/2020</a:t>
            </a:fld>
            <a:endParaRPr lang="en-US" dirty="0"/>
          </a:p>
        </p:txBody>
      </p:sp>
      <p:sp>
        <p:nvSpPr>
          <p:cNvPr id="5" name="Slide Number Placeholder 4"/>
          <p:cNvSpPr>
            <a:spLocks noGrp="1"/>
          </p:cNvSpPr>
          <p:nvPr>
            <p:ph type="sldNum" sz="quarter" idx="11"/>
          </p:nvPr>
        </p:nvSpPr>
        <p:spPr/>
        <p:txBody>
          <a:bodyPr/>
          <a:lstStyle/>
          <a:p>
            <a:fld id="{BA9B540C-44DA-4F69-89C9-7C84606640D3}" type="slidenum">
              <a:rPr lang="en-US" smtClean="0"/>
              <a:pPr/>
              <a:t>1</a:t>
            </a:fld>
            <a:endParaRPr lang="en-US" dirty="0"/>
          </a:p>
        </p:txBody>
      </p:sp>
      <p:sp>
        <p:nvSpPr>
          <p:cNvPr id="6" name="Footer Placeholder 5"/>
          <p:cNvSpPr>
            <a:spLocks noGrp="1"/>
          </p:cNvSpPr>
          <p:nvPr>
            <p:ph type="ftr" sz="quarter" idx="12"/>
          </p:nvPr>
        </p:nvSpPr>
        <p:spPr/>
        <p:txBody>
          <a:bodyPr/>
          <a:lstStyle/>
          <a:p>
            <a:r>
              <a:rPr lang="en-US" dirty="0"/>
              <a:t>Footer Text</a:t>
            </a:r>
          </a:p>
        </p:txBody>
      </p:sp>
    </p:spTree>
    <p:extLst>
      <p:ext uri="{BB962C8B-B14F-4D97-AF65-F5344CB8AC3E}">
        <p14:creationId xmlns:p14="http://schemas.microsoft.com/office/powerpoint/2010/main" val="1147933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effectLst/>
              </a:rPr>
              <a:t>Queuing:</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3/3/2020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10</a:t>
            </a:fld>
            <a:endParaRPr lang="en-US"/>
          </a:p>
        </p:txBody>
      </p:sp>
      <p:pic>
        <p:nvPicPr>
          <p:cNvPr id="2050" name="Picture 2" descr="D:\S6 CS\mod6\user datagram protocol_quein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38518"/>
            <a:ext cx="8229600" cy="4157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088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lstStyle/>
          <a:p>
            <a:r>
              <a:rPr lang="en-US" dirty="0"/>
              <a:t>When a process starts, it requests a port number from the operating system.</a:t>
            </a:r>
          </a:p>
          <a:p>
            <a:r>
              <a:rPr lang="en-US" dirty="0"/>
              <a:t>Creates both an incoming and an outgoing queue associated with each process.</a:t>
            </a:r>
          </a:p>
          <a:p>
            <a:endParaRPr lang="en-US" dirty="0"/>
          </a:p>
          <a:p>
            <a:r>
              <a:rPr lang="en-US" dirty="0"/>
              <a:t>The </a:t>
            </a:r>
            <a:r>
              <a:rPr lang="en-US" b="1" dirty="0"/>
              <a:t>client process </a:t>
            </a:r>
            <a:r>
              <a:rPr lang="en-US" dirty="0"/>
              <a:t>can send messages to the outgoing queue by using the source port number specified in the request.</a:t>
            </a:r>
          </a:p>
          <a:p>
            <a:r>
              <a:rPr lang="en-US" dirty="0"/>
              <a:t>UDP removes the messages one by one and, after adding the UDP header, delivers them to IP. </a:t>
            </a:r>
          </a:p>
          <a:p>
            <a:endParaRPr lang="en-US" dirty="0"/>
          </a:p>
          <a:p>
            <a:r>
              <a:rPr lang="en-US" dirty="0"/>
              <a:t>When a message arrives for a client, UDP checks to see if an incoming queue has been created for the port number specified in the destination port number field of the user datagram.</a:t>
            </a:r>
          </a:p>
        </p:txBody>
      </p:sp>
      <p:sp>
        <p:nvSpPr>
          <p:cNvPr id="4" name="Date Placeholder 3"/>
          <p:cNvSpPr>
            <a:spLocks noGrp="1"/>
          </p:cNvSpPr>
          <p:nvPr>
            <p:ph type="dt" sz="half" idx="10"/>
          </p:nvPr>
        </p:nvSpPr>
        <p:spPr/>
        <p:txBody>
          <a:bodyPr/>
          <a:lstStyle/>
          <a:p>
            <a:fld id="{B11D738E-8962-435F-8C43-147B8DD7E819}" type="datetime1">
              <a:rPr lang="en-US" smtClean="0"/>
              <a:t>3/3/2020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11</a:t>
            </a:fld>
            <a:endParaRPr lang="en-US"/>
          </a:p>
        </p:txBody>
      </p:sp>
    </p:spTree>
    <p:extLst>
      <p:ext uri="{BB962C8B-B14F-4D97-AF65-F5344CB8AC3E}">
        <p14:creationId xmlns:p14="http://schemas.microsoft.com/office/powerpoint/2010/main" val="2958183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lstStyle/>
          <a:p>
            <a:r>
              <a:rPr lang="en-US" dirty="0"/>
              <a:t>If there is such a queue, UDP sends the received user datagram to the end of the queue.</a:t>
            </a:r>
          </a:p>
          <a:p>
            <a:r>
              <a:rPr lang="en-US" dirty="0"/>
              <a:t>If there is no such queue, UDP discards the user datagram and asks the ICMP protocol to send a port unreachable message to the server.</a:t>
            </a:r>
          </a:p>
          <a:p>
            <a:endParaRPr lang="en-US" dirty="0"/>
          </a:p>
          <a:p>
            <a:r>
              <a:rPr lang="en-US" dirty="0"/>
              <a:t>At the </a:t>
            </a:r>
            <a:r>
              <a:rPr lang="en-US" b="1" dirty="0"/>
              <a:t>server site</a:t>
            </a:r>
            <a:r>
              <a:rPr lang="en-US" dirty="0"/>
              <a:t>, a server asks for incoming and outgoing queues, using its well-known port, when it starts running. </a:t>
            </a:r>
          </a:p>
          <a:p>
            <a:r>
              <a:rPr lang="en-US" dirty="0"/>
              <a:t>The queues remain open as long as the server is running.</a:t>
            </a:r>
            <a:br>
              <a:rPr lang="en-US" dirty="0"/>
            </a:br>
            <a:endParaRPr lang="en-US" dirty="0"/>
          </a:p>
          <a:p>
            <a:r>
              <a:rPr lang="en-US" dirty="0"/>
              <a:t>When a message arrives for a server, UDP checks to see if an incoming queue has been created for the port number specified in the destination port number field of the user datagram.</a:t>
            </a:r>
          </a:p>
          <a:p>
            <a:r>
              <a:rPr lang="en-US" dirty="0"/>
              <a:t>If there is such a queue, UDP sends the received user datagram to the end of the queue.</a:t>
            </a:r>
            <a:br>
              <a:rPr lang="en-US" dirty="0"/>
            </a:b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3/3/2020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12</a:t>
            </a:fld>
            <a:endParaRPr lang="en-US"/>
          </a:p>
        </p:txBody>
      </p:sp>
    </p:spTree>
    <p:extLst>
      <p:ext uri="{BB962C8B-B14F-4D97-AF65-F5344CB8AC3E}">
        <p14:creationId xmlns:p14="http://schemas.microsoft.com/office/powerpoint/2010/main" val="2901037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lstStyle/>
          <a:p>
            <a:r>
              <a:rPr lang="en-US" dirty="0"/>
              <a:t>When a server wants to respond to a client, it sends messages to the outgoing queue, using the source port number specified in the request.</a:t>
            </a:r>
          </a:p>
          <a:p>
            <a:r>
              <a:rPr lang="en-US" dirty="0"/>
              <a:t> UDP removes the messages one by one and, after adding the UDP header, delivers them to IP.</a:t>
            </a:r>
          </a:p>
        </p:txBody>
      </p:sp>
      <p:sp>
        <p:nvSpPr>
          <p:cNvPr id="4" name="Date Placeholder 3"/>
          <p:cNvSpPr>
            <a:spLocks noGrp="1"/>
          </p:cNvSpPr>
          <p:nvPr>
            <p:ph type="dt" sz="half" idx="10"/>
          </p:nvPr>
        </p:nvSpPr>
        <p:spPr/>
        <p:txBody>
          <a:bodyPr/>
          <a:lstStyle/>
          <a:p>
            <a:fld id="{B11D738E-8962-435F-8C43-147B8DD7E819}" type="datetime1">
              <a:rPr lang="en-US" smtClean="0"/>
              <a:t>3/3/2020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13</a:t>
            </a:fld>
            <a:endParaRPr lang="en-US"/>
          </a:p>
        </p:txBody>
      </p:sp>
    </p:spTree>
    <p:extLst>
      <p:ext uri="{BB962C8B-B14F-4D97-AF65-F5344CB8AC3E}">
        <p14:creationId xmlns:p14="http://schemas.microsoft.com/office/powerpoint/2010/main" val="191357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B11D738E-8962-435F-8C43-147B8DD7E819}" type="datetime1">
              <a:rPr lang="en-US" smtClean="0"/>
              <a:t>3/3/2020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14</a:t>
            </a:fld>
            <a:endParaRPr lang="en-US"/>
          </a:p>
        </p:txBody>
      </p:sp>
      <p:pic>
        <p:nvPicPr>
          <p:cNvPr id="3074" name="Picture 2" descr="D:\S6 CS\mod6\user datagram protocol_port number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0"/>
            <a:ext cx="8534400" cy="670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96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3/3/2020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15</a:t>
            </a:fld>
            <a:endParaRPr lang="en-US"/>
          </a:p>
        </p:txBody>
      </p:sp>
      <p:grpSp>
        <p:nvGrpSpPr>
          <p:cNvPr id="7" name="Group 6"/>
          <p:cNvGrpSpPr>
            <a:grpSpLocks/>
          </p:cNvGrpSpPr>
          <p:nvPr/>
        </p:nvGrpSpPr>
        <p:grpSpPr bwMode="auto">
          <a:xfrm>
            <a:off x="381000" y="152400"/>
            <a:ext cx="8458200" cy="6324600"/>
            <a:chOff x="802" y="763"/>
            <a:chExt cx="4670" cy="2597"/>
          </a:xfrm>
        </p:grpSpPr>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 y="763"/>
              <a:ext cx="4670" cy="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 y="2019"/>
              <a:ext cx="4653" cy="1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358362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B11D738E-8962-435F-8C43-147B8DD7E819}" type="datetime1">
              <a:rPr lang="en-US" smtClean="0"/>
              <a:t>3/3/2020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16</a:t>
            </a:fld>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0952"/>
            <a:ext cx="8001000" cy="5875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0857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B11D738E-8962-435F-8C43-147B8DD7E819}" type="datetime1">
              <a:rPr lang="en-US" smtClean="0"/>
              <a:t>3/3/2020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17</a:t>
            </a:fld>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01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81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a:p>
          <a:p>
            <a:r>
              <a:rPr lang="en-US" dirty="0"/>
              <a:t>It is an </a:t>
            </a:r>
            <a:r>
              <a:rPr lang="en-US" b="1" dirty="0"/>
              <a:t>unreliable and connectionless protocol.</a:t>
            </a:r>
            <a:r>
              <a:rPr lang="en-US" dirty="0"/>
              <a:t> </a:t>
            </a:r>
          </a:p>
          <a:p>
            <a:r>
              <a:rPr lang="en-US" dirty="0"/>
              <a:t>Simple protocol with minimum overhead. </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3/3/2020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3081267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UDP Header </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3/3/2020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3</a:t>
            </a:fld>
            <a:endParaRPr lang="en-US"/>
          </a:p>
        </p:txBody>
      </p:sp>
      <p:pic>
        <p:nvPicPr>
          <p:cNvPr id="1027" name="Picture 3" descr="D:\S6 CS\mod2\UDP-heade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543800" cy="3553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689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915400" cy="6400800"/>
          </a:xfrm>
        </p:spPr>
        <p:txBody>
          <a:bodyPr/>
          <a:lstStyle/>
          <a:p>
            <a:pPr fontAlgn="base">
              <a:spcBef>
                <a:spcPts val="800"/>
              </a:spcBef>
            </a:pPr>
            <a:r>
              <a:rPr lang="en-US" b="1" dirty="0"/>
              <a:t>Source Port :</a:t>
            </a:r>
            <a:r>
              <a:rPr lang="en-US" dirty="0"/>
              <a:t> Source Port is 2 Byte long field used to identify port number of source.</a:t>
            </a:r>
          </a:p>
          <a:p>
            <a:pPr fontAlgn="base">
              <a:spcBef>
                <a:spcPts val="800"/>
              </a:spcBef>
            </a:pPr>
            <a:r>
              <a:rPr lang="en-US" b="1" dirty="0"/>
              <a:t>Destination Port :</a:t>
            </a:r>
            <a:r>
              <a:rPr lang="en-US" dirty="0"/>
              <a:t> It is 2 Byte long field, used to identify the port of destined packet.</a:t>
            </a:r>
          </a:p>
          <a:p>
            <a:pPr fontAlgn="base">
              <a:spcBef>
                <a:spcPts val="800"/>
              </a:spcBef>
            </a:pPr>
            <a:r>
              <a:rPr lang="en-US" b="1" dirty="0"/>
              <a:t>Length :</a:t>
            </a:r>
            <a:r>
              <a:rPr lang="en-US" dirty="0"/>
              <a:t> Length is the length of UDP including header and the data. It is 16-bits field.</a:t>
            </a:r>
          </a:p>
          <a:p>
            <a:pPr>
              <a:spcBef>
                <a:spcPts val="800"/>
              </a:spcBef>
            </a:pPr>
            <a:r>
              <a:rPr lang="en-US" b="1" dirty="0"/>
              <a:t>Checksum : </a:t>
            </a:r>
          </a:p>
          <a:p>
            <a:pPr lvl="1"/>
            <a:r>
              <a:rPr lang="en-US" sz="2400" dirty="0"/>
              <a:t>Checksum is 2 Bytes long field. </a:t>
            </a:r>
          </a:p>
          <a:p>
            <a:pPr lvl="1"/>
            <a:r>
              <a:rPr lang="en-US" sz="2400" dirty="0"/>
              <a:t>It is the 16-bit one’s complement of the one’s complement sum of the UDP header, pseudo header of information from the IP header and the data, padded with zero octets at the end (if necessary) to make a multiple of two octets.</a:t>
            </a:r>
          </a:p>
        </p:txBody>
      </p:sp>
      <p:sp>
        <p:nvSpPr>
          <p:cNvPr id="4" name="Date Placeholder 3"/>
          <p:cNvSpPr>
            <a:spLocks noGrp="1"/>
          </p:cNvSpPr>
          <p:nvPr>
            <p:ph type="dt" sz="half" idx="10"/>
          </p:nvPr>
        </p:nvSpPr>
        <p:spPr/>
        <p:txBody>
          <a:bodyPr/>
          <a:lstStyle/>
          <a:p>
            <a:fld id="{B11D738E-8962-435F-8C43-147B8DD7E819}" type="datetime1">
              <a:rPr lang="en-US" smtClean="0"/>
              <a:t>3/3/2020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val="322098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B11D738E-8962-435F-8C43-147B8DD7E819}" type="datetime1">
              <a:rPr lang="en-US" smtClean="0"/>
              <a:t>3/3/2020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5</a:t>
            </a:fld>
            <a:endParaRPr lang="en-US"/>
          </a:p>
        </p:txBody>
      </p:sp>
      <p:sp>
        <p:nvSpPr>
          <p:cNvPr id="7" name="AutoShape 2" descr="user datagram_Head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975" y="609600"/>
            <a:ext cx="8607425" cy="5187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6762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525"/>
            <a:ext cx="9144000" cy="990600"/>
          </a:xfrm>
        </p:spPr>
        <p:txBody>
          <a:bodyPr/>
          <a:lstStyle/>
          <a:p>
            <a:r>
              <a:rPr lang="en-US" dirty="0"/>
              <a:t>Uses of UDP</a:t>
            </a:r>
          </a:p>
        </p:txBody>
      </p:sp>
      <p:sp>
        <p:nvSpPr>
          <p:cNvPr id="3" name="Content Placeholder 2"/>
          <p:cNvSpPr>
            <a:spLocks noGrp="1"/>
          </p:cNvSpPr>
          <p:nvPr>
            <p:ph idx="1"/>
          </p:nvPr>
        </p:nvSpPr>
        <p:spPr>
          <a:xfrm>
            <a:off x="0" y="1349406"/>
            <a:ext cx="9144000" cy="4746594"/>
          </a:xfrm>
        </p:spPr>
        <p:txBody>
          <a:bodyPr>
            <a:normAutofit/>
          </a:bodyPr>
          <a:lstStyle/>
          <a:p>
            <a:pPr fontAlgn="base">
              <a:spcBef>
                <a:spcPts val="600"/>
              </a:spcBef>
            </a:pPr>
            <a:r>
              <a:rPr lang="en-US" dirty="0"/>
              <a:t>Used for simple </a:t>
            </a:r>
            <a:r>
              <a:rPr lang="en-US" b="1" dirty="0"/>
              <a:t>request response communication</a:t>
            </a:r>
            <a:r>
              <a:rPr lang="en-US" dirty="0"/>
              <a:t> when size of data is less and hence there is lesser concern about flow and error control. </a:t>
            </a:r>
          </a:p>
          <a:p>
            <a:pPr fontAlgn="base">
              <a:spcBef>
                <a:spcPts val="600"/>
              </a:spcBef>
            </a:pPr>
            <a:r>
              <a:rPr lang="en-US" dirty="0"/>
              <a:t>It is suitable protocol for </a:t>
            </a:r>
            <a:r>
              <a:rPr lang="en-US" b="1" dirty="0"/>
              <a:t>multicasting. </a:t>
            </a:r>
            <a:endParaRPr lang="en-US" dirty="0"/>
          </a:p>
          <a:p>
            <a:pPr fontAlgn="base">
              <a:spcBef>
                <a:spcPts val="600"/>
              </a:spcBef>
            </a:pPr>
            <a:r>
              <a:rPr lang="en-US" dirty="0"/>
              <a:t>UDP is used for some </a:t>
            </a:r>
            <a:r>
              <a:rPr lang="en-US" b="1" dirty="0"/>
              <a:t>routing update protocols </a:t>
            </a:r>
            <a:r>
              <a:rPr lang="en-US" dirty="0"/>
              <a:t>like RIP (Routing Information Protocol). </a:t>
            </a:r>
          </a:p>
          <a:p>
            <a:pPr fontAlgn="base">
              <a:spcBef>
                <a:spcPts val="600"/>
              </a:spcBef>
            </a:pPr>
            <a:r>
              <a:rPr lang="en-US" dirty="0"/>
              <a:t>Normally used for </a:t>
            </a:r>
            <a:r>
              <a:rPr lang="en-US" b="1" dirty="0"/>
              <a:t>real time applications</a:t>
            </a:r>
            <a:r>
              <a:rPr lang="en-US" dirty="0"/>
              <a:t> which can not tolerate uneven delays between sections of a received message. </a:t>
            </a:r>
          </a:p>
        </p:txBody>
      </p:sp>
      <p:sp>
        <p:nvSpPr>
          <p:cNvPr id="4" name="Date Placeholder 3"/>
          <p:cNvSpPr>
            <a:spLocks noGrp="1"/>
          </p:cNvSpPr>
          <p:nvPr>
            <p:ph type="dt" sz="half" idx="10"/>
          </p:nvPr>
        </p:nvSpPr>
        <p:spPr/>
        <p:txBody>
          <a:bodyPr/>
          <a:lstStyle/>
          <a:p>
            <a:fld id="{B11D738E-8962-435F-8C43-147B8DD7E819}" type="datetime1">
              <a:rPr lang="en-US" smtClean="0"/>
              <a:t>3/3/2020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6</a:t>
            </a:fld>
            <a:endParaRPr lang="en-US"/>
          </a:p>
        </p:txBody>
      </p:sp>
    </p:spTree>
    <p:extLst>
      <p:ext uri="{BB962C8B-B14F-4D97-AF65-F5344CB8AC3E}">
        <p14:creationId xmlns:p14="http://schemas.microsoft.com/office/powerpoint/2010/main" val="298574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lstStyle/>
          <a:p>
            <a:pPr fontAlgn="base"/>
            <a:r>
              <a:rPr lang="en-US" dirty="0"/>
              <a:t>Following implementations uses UDP as a transport layer protocol:</a:t>
            </a:r>
          </a:p>
          <a:p>
            <a:pPr lvl="1" fontAlgn="base"/>
            <a:r>
              <a:rPr lang="en-US" sz="1800" dirty="0"/>
              <a:t>NTP (Network Time Protocol). </a:t>
            </a:r>
          </a:p>
          <a:p>
            <a:pPr lvl="1" fontAlgn="base"/>
            <a:r>
              <a:rPr lang="en-US" sz="1800" dirty="0"/>
              <a:t>DNS (Domain Name Service). </a:t>
            </a:r>
          </a:p>
          <a:p>
            <a:pPr lvl="1" fontAlgn="base"/>
            <a:r>
              <a:rPr lang="en-US" sz="1800" dirty="0"/>
              <a:t>BOOTP, DHCP.</a:t>
            </a:r>
          </a:p>
          <a:p>
            <a:pPr lvl="1" fontAlgn="base"/>
            <a:r>
              <a:rPr lang="en-US" sz="1800" dirty="0"/>
              <a:t>NNP (Network News Protocol). </a:t>
            </a:r>
          </a:p>
          <a:p>
            <a:pPr lvl="1" fontAlgn="base"/>
            <a:r>
              <a:rPr lang="en-US" sz="1800" dirty="0"/>
              <a:t>Quote of the day protocol. </a:t>
            </a:r>
          </a:p>
          <a:p>
            <a:pPr lvl="1" fontAlgn="base"/>
            <a:r>
              <a:rPr lang="en-US" sz="1800" dirty="0"/>
              <a:t>TFTP, RTSP, RIP, OSPF. </a:t>
            </a:r>
          </a:p>
          <a:p>
            <a:pPr marL="457200" lvl="1" indent="0" fontAlgn="base">
              <a:buNone/>
            </a:pPr>
            <a:endParaRPr lang="en-US" sz="1800" dirty="0"/>
          </a:p>
          <a:p>
            <a:pPr fontAlgn="base">
              <a:buFont typeface="Wingdings" panose="05000000000000000000" pitchFamily="2" charset="2"/>
              <a:buChar char="ü"/>
            </a:pPr>
            <a:r>
              <a:rPr lang="en-US" dirty="0"/>
              <a:t>Application layer can do some of the tasks through UDP       </a:t>
            </a:r>
          </a:p>
          <a:p>
            <a:pPr lvl="1" fontAlgn="base">
              <a:buFont typeface="Wingdings" panose="05000000000000000000" pitchFamily="2" charset="2"/>
              <a:buChar char="ü"/>
            </a:pPr>
            <a:r>
              <a:rPr lang="en-US" sz="1800" dirty="0"/>
              <a:t>Trace Route</a:t>
            </a:r>
          </a:p>
          <a:p>
            <a:pPr lvl="1" fontAlgn="base">
              <a:buFont typeface="Wingdings" panose="05000000000000000000" pitchFamily="2" charset="2"/>
              <a:buChar char="ü"/>
            </a:pPr>
            <a:r>
              <a:rPr lang="en-US" sz="1800" dirty="0"/>
              <a:t>Record Route</a:t>
            </a:r>
          </a:p>
          <a:p>
            <a:pPr lvl="1" fontAlgn="base">
              <a:buFont typeface="Wingdings" panose="05000000000000000000" pitchFamily="2" charset="2"/>
              <a:buChar char="ü"/>
            </a:pPr>
            <a:r>
              <a:rPr lang="en-US" sz="1800" dirty="0"/>
              <a:t>Time stamp</a:t>
            </a:r>
          </a:p>
        </p:txBody>
      </p:sp>
      <p:sp>
        <p:nvSpPr>
          <p:cNvPr id="4" name="Date Placeholder 3"/>
          <p:cNvSpPr>
            <a:spLocks noGrp="1"/>
          </p:cNvSpPr>
          <p:nvPr>
            <p:ph type="dt" sz="half" idx="10"/>
          </p:nvPr>
        </p:nvSpPr>
        <p:spPr/>
        <p:txBody>
          <a:bodyPr/>
          <a:lstStyle/>
          <a:p>
            <a:fld id="{B11D738E-8962-435F-8C43-147B8DD7E819}" type="datetime1">
              <a:rPr lang="en-US" smtClean="0"/>
              <a:t>3/3/2020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7</a:t>
            </a:fld>
            <a:endParaRPr lang="en-US"/>
          </a:p>
        </p:txBody>
      </p:sp>
    </p:spTree>
    <p:extLst>
      <p:ext uri="{BB962C8B-B14F-4D97-AF65-F5344CB8AC3E}">
        <p14:creationId xmlns:p14="http://schemas.microsoft.com/office/powerpoint/2010/main" val="306183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UDP operations</a:t>
            </a:r>
          </a:p>
        </p:txBody>
      </p:sp>
      <p:sp>
        <p:nvSpPr>
          <p:cNvPr id="3" name="Content Placeholder 2"/>
          <p:cNvSpPr>
            <a:spLocks noGrp="1"/>
          </p:cNvSpPr>
          <p:nvPr>
            <p:ph idx="1"/>
          </p:nvPr>
        </p:nvSpPr>
        <p:spPr>
          <a:xfrm>
            <a:off x="0" y="1600200"/>
            <a:ext cx="9144000" cy="5181600"/>
          </a:xfrm>
        </p:spPr>
        <p:txBody>
          <a:bodyPr/>
          <a:lstStyle/>
          <a:p>
            <a:r>
              <a:rPr lang="en-US" dirty="0"/>
              <a:t>UDP uses concepts common to transport layer. </a:t>
            </a:r>
          </a:p>
          <a:p>
            <a:pPr marL="0" indent="0">
              <a:buNone/>
            </a:pPr>
            <a:endParaRPr lang="en-US" dirty="0"/>
          </a:p>
          <a:p>
            <a:r>
              <a:rPr lang="en-US" b="1" u="sng" dirty="0"/>
              <a:t>Connectionless Services :</a:t>
            </a:r>
          </a:p>
          <a:p>
            <a:pPr lvl="1"/>
            <a:r>
              <a:rPr lang="en-US" sz="2200" dirty="0"/>
              <a:t>Each user datagram sent by UDP is an </a:t>
            </a:r>
            <a:r>
              <a:rPr lang="en-US" sz="2200" b="1" dirty="0"/>
              <a:t>independent</a:t>
            </a:r>
            <a:r>
              <a:rPr lang="en-US" sz="2200" dirty="0"/>
              <a:t> datagram.</a:t>
            </a:r>
          </a:p>
          <a:p>
            <a:pPr lvl="1"/>
            <a:r>
              <a:rPr lang="en-US" sz="2200" dirty="0"/>
              <a:t>The user datagram are </a:t>
            </a:r>
            <a:r>
              <a:rPr lang="en-US" sz="2200" b="1" dirty="0"/>
              <a:t>not numbered</a:t>
            </a:r>
            <a:r>
              <a:rPr lang="en-US" sz="2200" dirty="0"/>
              <a:t>.</a:t>
            </a:r>
          </a:p>
          <a:p>
            <a:pPr lvl="1"/>
            <a:r>
              <a:rPr lang="en-US" sz="2200" dirty="0"/>
              <a:t>They can travel on a </a:t>
            </a:r>
            <a:r>
              <a:rPr lang="en-US" sz="2200" b="1" dirty="0"/>
              <a:t>different</a:t>
            </a:r>
            <a:r>
              <a:rPr lang="en-US" sz="2200" dirty="0"/>
              <a:t> </a:t>
            </a:r>
            <a:r>
              <a:rPr lang="en-US" sz="2200" b="1" dirty="0"/>
              <a:t>path</a:t>
            </a:r>
            <a:r>
              <a:rPr lang="en-US" sz="2200" dirty="0"/>
              <a:t>. </a:t>
            </a:r>
          </a:p>
        </p:txBody>
      </p:sp>
      <p:sp>
        <p:nvSpPr>
          <p:cNvPr id="4" name="Date Placeholder 3"/>
          <p:cNvSpPr>
            <a:spLocks noGrp="1"/>
          </p:cNvSpPr>
          <p:nvPr>
            <p:ph type="dt" sz="half" idx="10"/>
          </p:nvPr>
        </p:nvSpPr>
        <p:spPr/>
        <p:txBody>
          <a:bodyPr/>
          <a:lstStyle/>
          <a:p>
            <a:fld id="{B11D738E-8962-435F-8C43-147B8DD7E819}" type="datetime1">
              <a:rPr lang="en-US" smtClean="0"/>
              <a:t>3/3/2020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8</a:t>
            </a:fld>
            <a:endParaRPr lang="en-US"/>
          </a:p>
        </p:txBody>
      </p:sp>
    </p:spTree>
    <p:extLst>
      <p:ext uri="{BB962C8B-B14F-4D97-AF65-F5344CB8AC3E}">
        <p14:creationId xmlns:p14="http://schemas.microsoft.com/office/powerpoint/2010/main" val="4093377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6524"/>
            <a:ext cx="9144000" cy="6721475"/>
          </a:xfrm>
        </p:spPr>
        <p:txBody>
          <a:bodyPr/>
          <a:lstStyle/>
          <a:p>
            <a:endParaRPr lang="en-US" dirty="0"/>
          </a:p>
          <a:p>
            <a:r>
              <a:rPr lang="en-US" b="1" u="sng" dirty="0"/>
              <a:t>Flow control and error control</a:t>
            </a:r>
          </a:p>
          <a:p>
            <a:pPr lvl="1"/>
            <a:r>
              <a:rPr lang="en-US" sz="2000" dirty="0"/>
              <a:t>No flow control hence no window mechanism.</a:t>
            </a:r>
          </a:p>
          <a:p>
            <a:pPr lvl="1"/>
            <a:r>
              <a:rPr lang="en-US" sz="2000" dirty="0"/>
              <a:t>No error control mechanism except for the checksum.</a:t>
            </a:r>
          </a:p>
          <a:p>
            <a:pPr lvl="1"/>
            <a:r>
              <a:rPr lang="en-US" sz="2000" dirty="0"/>
              <a:t>Sender doesn’t know if a message has been lost or damaged or duplicated.</a:t>
            </a:r>
          </a:p>
          <a:p>
            <a:pPr lvl="1"/>
            <a:r>
              <a:rPr lang="en-US" sz="2000" dirty="0"/>
              <a:t>When receiver detects an error through the checksum, the datagram is discarded.</a:t>
            </a:r>
          </a:p>
          <a:p>
            <a:pPr lvl="1"/>
            <a:endParaRPr lang="en-US" sz="2000" i="1" dirty="0"/>
          </a:p>
          <a:p>
            <a:pPr lvl="1"/>
            <a:endParaRPr lang="en-US" sz="2000" i="1" dirty="0"/>
          </a:p>
          <a:p>
            <a:pPr lvl="1"/>
            <a:endParaRPr lang="en-US" i="1" dirty="0"/>
          </a:p>
          <a:p>
            <a:r>
              <a:rPr lang="en-US" b="1" u="sng" dirty="0"/>
              <a:t>Encapsulation and Decapsulation </a:t>
            </a:r>
            <a:endParaRPr lang="en-US" sz="2400" b="1" u="sng" dirty="0"/>
          </a:p>
          <a:p>
            <a:pPr lvl="1"/>
            <a:r>
              <a:rPr lang="en-US" sz="2000" dirty="0"/>
              <a:t>To send a message from one process to another, UDP protocol encapsulates and decapsulates messages in an IP datagram</a:t>
            </a:r>
            <a:r>
              <a:rPr lang="en-US" dirty="0"/>
              <a:t>.</a:t>
            </a:r>
            <a:r>
              <a:rPr lang="en-US" u="sng" dirty="0"/>
              <a:t> </a:t>
            </a:r>
          </a:p>
        </p:txBody>
      </p:sp>
      <p:sp>
        <p:nvSpPr>
          <p:cNvPr id="4" name="Date Placeholder 3"/>
          <p:cNvSpPr>
            <a:spLocks noGrp="1"/>
          </p:cNvSpPr>
          <p:nvPr>
            <p:ph type="dt" sz="half" idx="10"/>
          </p:nvPr>
        </p:nvSpPr>
        <p:spPr/>
        <p:txBody>
          <a:bodyPr/>
          <a:lstStyle/>
          <a:p>
            <a:fld id="{B11D738E-8962-435F-8C43-147B8DD7E819}" type="datetime1">
              <a:rPr lang="en-US" smtClean="0"/>
              <a:t>3/3/2020</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9</a:t>
            </a:fld>
            <a:endParaRPr lang="en-US"/>
          </a:p>
        </p:txBody>
      </p:sp>
    </p:spTree>
    <p:extLst>
      <p:ext uri="{BB962C8B-B14F-4D97-AF65-F5344CB8AC3E}">
        <p14:creationId xmlns:p14="http://schemas.microsoft.com/office/powerpoint/2010/main" val="311222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440</TotalTime>
  <Words>523</Words>
  <Application>Microsoft Office PowerPoint</Application>
  <PresentationFormat>On-screen Show (4:3)</PresentationFormat>
  <Paragraphs>114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Century Gothic</vt:lpstr>
      <vt:lpstr>Courier New</vt:lpstr>
      <vt:lpstr>EB Garamond</vt:lpstr>
      <vt:lpstr>Palatino Linotype</vt:lpstr>
      <vt:lpstr>Wingdings</vt:lpstr>
      <vt:lpstr>Executive</vt:lpstr>
      <vt:lpstr>UDP</vt:lpstr>
      <vt:lpstr>PowerPoint Presentation</vt:lpstr>
      <vt:lpstr>UDP Header </vt:lpstr>
      <vt:lpstr>PowerPoint Presentation</vt:lpstr>
      <vt:lpstr>PowerPoint Presentation</vt:lpstr>
      <vt:lpstr>Uses of UDP</vt:lpstr>
      <vt:lpstr>PowerPoint Presentation</vt:lpstr>
      <vt:lpstr>UDP operations</vt:lpstr>
      <vt:lpstr>PowerPoint Presentation</vt:lpstr>
      <vt:lpstr>Queuing: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UDP</dc:title>
  <dc:creator>Windows User</dc:creator>
  <cp:lastModifiedBy>Srividya Krishnakumar</cp:lastModifiedBy>
  <cp:revision>41</cp:revision>
  <dcterms:created xsi:type="dcterms:W3CDTF">2020-02-25T04:34:52Z</dcterms:created>
  <dcterms:modified xsi:type="dcterms:W3CDTF">2020-03-03T05:06:04Z</dcterms:modified>
</cp:coreProperties>
</file>