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4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396" r:id="rId14"/>
    <p:sldId id="397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406" r:id="rId27"/>
    <p:sldId id="408" r:id="rId28"/>
    <p:sldId id="410" r:id="rId29"/>
    <p:sldId id="409" r:id="rId30"/>
    <p:sldId id="407" r:id="rId31"/>
    <p:sldId id="399" r:id="rId32"/>
    <p:sldId id="400" r:id="rId33"/>
    <p:sldId id="418" r:id="rId34"/>
    <p:sldId id="419" r:id="rId35"/>
    <p:sldId id="403" r:id="rId36"/>
    <p:sldId id="404" r:id="rId37"/>
    <p:sldId id="411" r:id="rId38"/>
    <p:sldId id="304" r:id="rId39"/>
    <p:sldId id="305" r:id="rId40"/>
    <p:sldId id="306" r:id="rId41"/>
    <p:sldId id="307" r:id="rId42"/>
    <p:sldId id="308" r:id="rId43"/>
    <p:sldId id="414" r:id="rId44"/>
    <p:sldId id="413" r:id="rId45"/>
    <p:sldId id="309" r:id="rId46"/>
    <p:sldId id="310" r:id="rId47"/>
    <p:sldId id="311" r:id="rId48"/>
    <p:sldId id="312" r:id="rId49"/>
    <p:sldId id="313" r:id="rId50"/>
    <p:sldId id="412" r:id="rId51"/>
    <p:sldId id="317" r:id="rId52"/>
    <p:sldId id="318" r:id="rId53"/>
    <p:sldId id="416" r:id="rId54"/>
    <p:sldId id="417" r:id="rId55"/>
    <p:sldId id="437" r:id="rId56"/>
    <p:sldId id="319" r:id="rId57"/>
    <p:sldId id="320" r:id="rId58"/>
    <p:sldId id="420" r:id="rId59"/>
    <p:sldId id="322" r:id="rId60"/>
    <p:sldId id="323" r:id="rId61"/>
    <p:sldId id="449" r:id="rId62"/>
    <p:sldId id="326" r:id="rId63"/>
    <p:sldId id="448" r:id="rId64"/>
    <p:sldId id="327" r:id="rId65"/>
    <p:sldId id="329" r:id="rId66"/>
    <p:sldId id="330" r:id="rId67"/>
    <p:sldId id="331" r:id="rId68"/>
    <p:sldId id="332" r:id="rId69"/>
    <p:sldId id="333" r:id="rId70"/>
    <p:sldId id="421" r:id="rId71"/>
    <p:sldId id="336" r:id="rId72"/>
    <p:sldId id="423" r:id="rId73"/>
    <p:sldId id="338" r:id="rId74"/>
    <p:sldId id="340" r:id="rId75"/>
    <p:sldId id="469" r:id="rId76"/>
    <p:sldId id="470" r:id="rId77"/>
    <p:sldId id="471" r:id="rId78"/>
    <p:sldId id="472" r:id="rId79"/>
    <p:sldId id="473" r:id="rId80"/>
    <p:sldId id="443" r:id="rId81"/>
    <p:sldId id="450" r:id="rId82"/>
    <p:sldId id="474" r:id="rId83"/>
    <p:sldId id="341" r:id="rId84"/>
    <p:sldId id="342" r:id="rId85"/>
    <p:sldId id="343" r:id="rId86"/>
    <p:sldId id="426" r:id="rId87"/>
    <p:sldId id="430" r:id="rId88"/>
    <p:sldId id="432" r:id="rId89"/>
    <p:sldId id="433" r:id="rId90"/>
    <p:sldId id="434" r:id="rId91"/>
    <p:sldId id="435" r:id="rId92"/>
    <p:sldId id="358" r:id="rId93"/>
    <p:sldId id="359" r:id="rId94"/>
    <p:sldId id="360" r:id="rId95"/>
    <p:sldId id="481" r:id="rId96"/>
    <p:sldId id="364" r:id="rId97"/>
    <p:sldId id="482" r:id="rId98"/>
    <p:sldId id="373" r:id="rId99"/>
    <p:sldId id="374" r:id="rId100"/>
    <p:sldId id="375" r:id="rId101"/>
    <p:sldId id="376" r:id="rId102"/>
    <p:sldId id="468" r:id="rId103"/>
    <p:sldId id="451" r:id="rId104"/>
    <p:sldId id="452" r:id="rId105"/>
    <p:sldId id="453" r:id="rId106"/>
    <p:sldId id="454" r:id="rId107"/>
    <p:sldId id="455" r:id="rId108"/>
    <p:sldId id="456" r:id="rId109"/>
    <p:sldId id="457" r:id="rId110"/>
    <p:sldId id="458" r:id="rId111"/>
    <p:sldId id="462" r:id="rId112"/>
    <p:sldId id="463" r:id="rId113"/>
    <p:sldId id="464" r:id="rId114"/>
    <p:sldId id="477" r:id="rId115"/>
    <p:sldId id="478" r:id="rId116"/>
    <p:sldId id="479" r:id="rId117"/>
    <p:sldId id="480" r:id="rId118"/>
    <p:sldId id="483" r:id="rId119"/>
    <p:sldId id="484" r:id="rId120"/>
    <p:sldId id="485" r:id="rId121"/>
    <p:sldId id="486" r:id="rId122"/>
    <p:sldId id="487" r:id="rId123"/>
    <p:sldId id="488" r:id="rId124"/>
    <p:sldId id="489" r:id="rId125"/>
    <p:sldId id="490" r:id="rId126"/>
    <p:sldId id="493" r:id="rId127"/>
    <p:sldId id="491" r:id="rId128"/>
    <p:sldId id="492" r:id="rId129"/>
    <p:sldId id="494" r:id="rId130"/>
    <p:sldId id="497" r:id="rId131"/>
    <p:sldId id="498" r:id="rId132"/>
    <p:sldId id="499" r:id="rId1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72" d="100"/>
          <a:sy n="72" d="100"/>
        </p:scale>
        <p:origin x="10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6AE3-D606-422E-8DD8-B1256D8FE4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C17C-DA33-4532-B3E1-B0D1B825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3C17C-DA33-4532-B3E1-B0D1B825BE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AC8FE47-6A57-46A5-B125-7F2F31C7EA3E}" type="datetime1">
              <a:rPr lang="en-US" smtClean="0"/>
              <a:t>3/4/2020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8DD6-296A-43B1-919A-F0491FF68CAC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D65-6061-45E5-A025-B22C77F3F962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F97DA5-8F84-4EF5-B8B4-048B03E881F5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9E340D-2F70-43D6-A486-D8E8622E24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D196AC-6BB2-4D84-9283-51FE5D6C560A}" type="datetime1">
              <a:rPr lang="en-US" smtClean="0"/>
              <a:t>3/4/2020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3DA530C-B5D5-4037-91D6-DB5897096520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844-51E2-48C5-B2EE-E14E522FC45D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593F-0B8C-4F09-BAE9-7D72130CB2DD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879004-741A-42DA-9751-652FFD09D015}" type="datetime1">
              <a:rPr lang="en-US" smtClean="0"/>
              <a:t>3/4/2020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062-6690-4C79-8A7F-1BD1376BDFD4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1D3991-97D3-47DE-8675-4FD457464E84}" type="datetime1">
              <a:rPr lang="en-US" smtClean="0"/>
              <a:t>3/4/2020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546C98-8293-4EB0-9B60-5EA989575CC7}" type="datetime1">
              <a:rPr lang="en-US" smtClean="0"/>
              <a:t>3/4/2020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82D8AB-C842-432A-AEF1-6F99DF9437C8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26.xml"/><Relationship Id="rId7" Type="http://schemas.openxmlformats.org/officeDocument/2006/relationships/slide" Target="slide6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6.xml"/><Relationship Id="rId5" Type="http://schemas.openxmlformats.org/officeDocument/2006/relationships/slide" Target="slide55.xml"/><Relationship Id="rId4" Type="http://schemas.openxmlformats.org/officeDocument/2006/relationships/slide" Target="slide38.xml"/><Relationship Id="rId9" Type="http://schemas.openxmlformats.org/officeDocument/2006/relationships/slide" Target="slide8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- 2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[A].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M </a:t>
            </a: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U N I C A T I O 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This activity involves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heavy communication </a:t>
            </a:r>
            <a:r>
              <a:rPr lang="en-US" sz="2200" dirty="0">
                <a:latin typeface="Book Antiqua" pitchFamily="18" charset="0"/>
              </a:rPr>
              <a:t>&amp; collaboration with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</a:t>
            </a:r>
            <a:r>
              <a:rPr lang="en-US" sz="2200" dirty="0">
                <a:latin typeface="Book Antiqua" pitchFamily="18" charset="0"/>
              </a:rPr>
              <a:t> &amp; other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Encompasses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gathering </a:t>
            </a:r>
            <a:r>
              <a:rPr lang="en-US" sz="2200" dirty="0">
                <a:latin typeface="Book Antiqua" pitchFamily="18" charset="0"/>
              </a:rPr>
              <a:t>&amp; other related activities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63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ORGANIZATIONAL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en-US" sz="2000" dirty="0"/>
              <a:t> which are a consequence of organizational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procedures </a:t>
            </a:r>
          </a:p>
          <a:p>
            <a:pPr algn="just"/>
            <a:r>
              <a:rPr lang="en-US" sz="2000" dirty="0"/>
              <a:t>E.g. process standards used, implementation requirements, etc.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7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EXTERNAL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They are derived from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factors external </a:t>
            </a:r>
            <a:r>
              <a:rPr lang="en-US" sz="2200" dirty="0">
                <a:latin typeface="Book Antiqua" pitchFamily="18" charset="0"/>
              </a:rPr>
              <a:t>to the system and its development process.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They include: 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Interoperability requirements </a:t>
            </a:r>
          </a:p>
          <a:p>
            <a:pPr lvl="2" algn="just"/>
            <a:r>
              <a:rPr lang="en-US" sz="2200" dirty="0">
                <a:latin typeface="Book Antiqua" pitchFamily="18" charset="0"/>
              </a:rPr>
              <a:t>that define how the system interacts with systems in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other organizations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Legislative requirements</a:t>
            </a:r>
            <a:r>
              <a:rPr lang="en-US" sz="2200" dirty="0">
                <a:latin typeface="Book Antiqua" pitchFamily="18" charset="0"/>
              </a:rPr>
              <a:t>.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sz="2200" dirty="0">
                <a:latin typeface="Book Antiqua" pitchFamily="18" charset="0"/>
              </a:rPr>
              <a:t>They are followed to ensure that the system operates within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law</a:t>
            </a:r>
            <a:r>
              <a:rPr lang="en-US" sz="2200" dirty="0">
                <a:latin typeface="Book Antiqua" pitchFamily="18" charset="0"/>
              </a:rPr>
              <a:t>.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Ethical requirements </a:t>
            </a:r>
          </a:p>
          <a:p>
            <a:pPr lvl="2" algn="just"/>
            <a:r>
              <a:rPr lang="en-US" sz="2200" dirty="0">
                <a:latin typeface="Book Antiqua" pitchFamily="18" charset="0"/>
              </a:rPr>
              <a:t>requirements placed on a system to ensure that it will be acceptable to its users and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general public</a:t>
            </a:r>
            <a:r>
              <a:rPr lang="en-US" sz="2200" dirty="0">
                <a:latin typeface="Book Antiqua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70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752600"/>
            <a:ext cx="7178040" cy="14721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R E Q U I R E M E N T  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P E C I F I C A T I O N  D O C U M E N T ( S R 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83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After requirement gathering &amp; analysis, analyst systematically organize requirements in the form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SRS document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SRS document contains all the requirements in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structured form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important </a:t>
            </a:r>
            <a:r>
              <a:rPr lang="en-US" sz="2200" dirty="0">
                <a:latin typeface="Book Antiqua" pitchFamily="18" charset="0"/>
              </a:rPr>
              <a:t>document &amp; toughest to write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SRS is expected to cater needs of a wide variety of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14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USERS OF SRS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Large no: of people need SRS document for various purposes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Users &amp; customers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Marketing personnel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developers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 engineers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document writers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managers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engineers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0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R S  O F  S R S  D O C U M E N 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&amp; customers</a:t>
            </a:r>
            <a:endParaRPr lang="en-US" sz="2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>
                <a:latin typeface="Book Antiqua" pitchFamily="18" charset="0"/>
              </a:rPr>
              <a:t>They need SRS to ensure that system described in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 will meet their needs </a:t>
            </a:r>
            <a:r>
              <a:rPr lang="en-US" sz="2200" dirty="0">
                <a:latin typeface="Book Antiqua" pitchFamily="18" charset="0"/>
              </a:rPr>
              <a:t>or not. </a:t>
            </a:r>
          </a:p>
          <a:p>
            <a:pPr algn="just"/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Marketing professionals</a:t>
            </a:r>
            <a:endParaRPr lang="en-US" sz="2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>
                <a:latin typeface="Book Antiqua" pitchFamily="18" charset="0"/>
              </a:rPr>
              <a:t>In case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generic products</a:t>
            </a:r>
            <a:r>
              <a:rPr lang="en-US" sz="2200" dirty="0">
                <a:latin typeface="Book Antiqua" pitchFamily="18" charset="0"/>
              </a:rPr>
              <a:t>, Marketing personnel need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understand requirements </a:t>
            </a:r>
            <a:r>
              <a:rPr lang="en-US" sz="2200" dirty="0">
                <a:latin typeface="Book Antiqua" pitchFamily="18" charset="0"/>
              </a:rPr>
              <a:t>if they want to explain them to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44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R S  O F  S R S  D O C U M E N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developers</a:t>
            </a:r>
            <a:endParaRPr lang="en-US" sz="2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>
                <a:latin typeface="Book Antiqua" pitchFamily="18" charset="0"/>
              </a:rPr>
              <a:t>They refer SRS to make sure that they 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designing exactly</a:t>
            </a:r>
            <a:r>
              <a:rPr lang="en-US" sz="2200" dirty="0">
                <a:latin typeface="Book Antiqua" pitchFamily="18" charset="0"/>
              </a:rPr>
              <a:t> what is required by the customer. </a:t>
            </a:r>
          </a:p>
          <a:p>
            <a:pPr marL="365760" lvl="1" indent="0" algn="just">
              <a:buNone/>
            </a:pPr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Test engineers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They use SRS to understand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functionalities of s/w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Based on this they write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 cases </a:t>
            </a: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to validate its working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I/P and O/P data is identified precisely</a:t>
            </a:r>
          </a:p>
          <a:p>
            <a:pPr>
              <a:buNone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77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R S  O F  S R S  D O C U M E N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documentation writers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2200" dirty="0">
                <a:latin typeface="Book Antiqua" pitchFamily="18" charset="0"/>
              </a:rPr>
              <a:t>They need to read the SRS &amp; understand the features, to prepare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user’s manual</a:t>
            </a:r>
          </a:p>
          <a:p>
            <a:pPr algn="just"/>
            <a:endParaRPr lang="en-US" sz="22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sz="22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algn="just"/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Project managers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They need to read the SRS so that they can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estimate the cost </a:t>
            </a: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of the project easily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SRS contains all information to plan the project</a:t>
            </a:r>
            <a:endParaRPr lang="en-US" sz="2200" dirty="0">
              <a:latin typeface="Book Antiqua" pitchFamily="18" charset="0"/>
            </a:endParaRPr>
          </a:p>
          <a:p>
            <a:pPr algn="just"/>
            <a:endParaRPr lang="en-US" sz="22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84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R S  O F  S R S  D O C U M E N 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 engineers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SRS helps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engineers </a:t>
            </a:r>
            <a:r>
              <a:rPr lang="en-US" dirty="0">
                <a:latin typeface="Book Antiqua" pitchFamily="18" charset="0"/>
              </a:rPr>
              <a:t>to understand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functionalities supported </a:t>
            </a:r>
            <a:r>
              <a:rPr lang="en-US" dirty="0">
                <a:latin typeface="Book Antiqua" pitchFamily="18" charset="0"/>
              </a:rPr>
              <a:t>by system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helps them to understand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&amp; design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helps them to determine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modifications</a:t>
            </a:r>
            <a:r>
              <a:rPr lang="en-US" dirty="0">
                <a:latin typeface="Book Antiqua" pitchFamily="18" charset="0"/>
              </a:rPr>
              <a:t> to s/m functionalities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89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USES OF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S/w engineers consider SRS as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reference document</a:t>
            </a:r>
          </a:p>
          <a:p>
            <a:pPr algn="just"/>
            <a:r>
              <a:rPr lang="en-US" dirty="0">
                <a:latin typeface="Book Antiqua" pitchFamily="18" charset="0"/>
              </a:rPr>
              <a:t>SRS act as a contract b/w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</a:t>
            </a:r>
            <a:r>
              <a:rPr lang="en-US" dirty="0">
                <a:latin typeface="Book Antiqua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development team</a:t>
            </a:r>
          </a:p>
          <a:p>
            <a:pPr algn="just"/>
            <a:r>
              <a:rPr lang="en-US" dirty="0">
                <a:latin typeface="Book Antiqua" pitchFamily="18" charset="0"/>
              </a:rPr>
              <a:t>Used to resolve any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disagreements</a:t>
            </a:r>
            <a:r>
              <a:rPr lang="en-US" dirty="0">
                <a:latin typeface="Book Antiqua" pitchFamily="18" charset="0"/>
              </a:rPr>
              <a:t> b/w developers &amp; customers</a:t>
            </a:r>
          </a:p>
          <a:p>
            <a:pPr algn="just"/>
            <a:r>
              <a:rPr lang="en-US" dirty="0">
                <a:latin typeface="Book Antiqua" pitchFamily="18" charset="0"/>
              </a:rPr>
              <a:t>Used as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legal document </a:t>
            </a:r>
            <a:r>
              <a:rPr lang="en-US" dirty="0">
                <a:latin typeface="Book Antiqua" pitchFamily="18" charset="0"/>
              </a:rPr>
              <a:t>to settle disputes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[B].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L A N </a:t>
            </a: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T</a:t>
            </a:r>
            <a:r>
              <a:rPr lang="en-US" sz="2200" dirty="0">
                <a:latin typeface="Book Antiqua" pitchFamily="18" charset="0"/>
              </a:rPr>
              <a:t>his activity establishes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</a:t>
            </a:r>
            <a:r>
              <a:rPr lang="en-US" sz="2200" dirty="0">
                <a:latin typeface="Book Antiqua" pitchFamily="18" charset="0"/>
              </a:rPr>
              <a:t> for the software engineering work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describes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tasks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be conducted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that are likely to happen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required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to be produced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95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IMPORTANT USES OF WELL FORMULATED SRS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Forms 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agreement</a:t>
            </a:r>
            <a:r>
              <a:rPr lang="en-US" dirty="0">
                <a:latin typeface="Book Antiqua" pitchFamily="18" charset="0"/>
              </a:rPr>
              <a:t> b/w customers &amp; developers</a:t>
            </a:r>
          </a:p>
          <a:p>
            <a:pPr algn="just"/>
            <a:r>
              <a:rPr lang="en-US" dirty="0">
                <a:latin typeface="Book Antiqua" pitchFamily="18" charset="0"/>
              </a:rPr>
              <a:t>Reduces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future reworks</a:t>
            </a:r>
          </a:p>
          <a:p>
            <a:pPr algn="just"/>
            <a:r>
              <a:rPr lang="en-US" dirty="0">
                <a:latin typeface="Book Antiqua" pitchFamily="18" charset="0"/>
              </a:rPr>
              <a:t>Provides a basis for estimating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costs &amp; schedules</a:t>
            </a:r>
          </a:p>
          <a:p>
            <a:pPr algn="just"/>
            <a:r>
              <a:rPr lang="en-US" dirty="0">
                <a:latin typeface="Book Antiqua" pitchFamily="18" charset="0"/>
              </a:rPr>
              <a:t>Provides a baseline for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validation &amp; verification</a:t>
            </a:r>
          </a:p>
          <a:p>
            <a:pPr algn="just"/>
            <a:r>
              <a:rPr lang="en-US" dirty="0">
                <a:latin typeface="Book Antiqua" pitchFamily="18" charset="0"/>
              </a:rPr>
              <a:t>Facilitate future extensions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14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CHARACTERISTICS OF A GOOD SRS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Concise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Implementation independent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Traceable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Modifiable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Response to undesirable events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Verifiable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27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C I S 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>
                <a:latin typeface="Book Antiqua" pitchFamily="18" charset="0"/>
              </a:rPr>
              <a:t>SRS should be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concise, unambiguous, consistent </a:t>
            </a:r>
            <a:r>
              <a:rPr lang="en-US" sz="2200" dirty="0">
                <a:latin typeface="Book Antiqua" pitchFamily="18" charset="0"/>
              </a:rPr>
              <a:t>and complete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Verbose &amp; irrelevant descriptions reduce readability &amp; increases possibility of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50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M P L E M E N T A T I O N   I N D E P E N D E N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>
                <a:latin typeface="Book Antiqua" pitchFamily="18" charset="0"/>
              </a:rPr>
              <a:t>SRS should be free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&amp; implementation </a:t>
            </a:r>
            <a:r>
              <a:rPr lang="en-US" sz="2200" dirty="0">
                <a:latin typeface="Book Antiqua" pitchFamily="18" charset="0"/>
              </a:rPr>
              <a:t>decisions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should only specify what the s/m should do &amp; should not state how to do these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SRS specify only the externally visible behavior of s/m, &amp;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 discuss implementation issues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So it is also called as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black box specification </a:t>
            </a:r>
            <a:r>
              <a:rPr lang="en-US" sz="2200" dirty="0">
                <a:latin typeface="Book Antiqua" pitchFamily="18" charset="0"/>
              </a:rPr>
              <a:t>of s/w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8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 R A C E A B L E  </a:t>
            </a:r>
            <a:br>
              <a:rPr lang="en-US" dirty="0">
                <a:solidFill>
                  <a:schemeClr val="accent3"/>
                </a:solidFill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US" dirty="0">
                <a:latin typeface="Book Antiqua" pitchFamily="18" charset="0"/>
              </a:rPr>
              <a:t>It should be possible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trace</a:t>
            </a:r>
            <a:r>
              <a:rPr lang="en-US" dirty="0">
                <a:latin typeface="Book Antiqua" pitchFamily="18" charset="0"/>
              </a:rPr>
              <a:t>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specific requirement </a:t>
            </a:r>
            <a:r>
              <a:rPr lang="en-US" dirty="0">
                <a:latin typeface="Book Antiqua" pitchFamily="18" charset="0"/>
              </a:rPr>
              <a:t>to design elements that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implement </a:t>
            </a:r>
            <a:r>
              <a:rPr lang="en-US" dirty="0">
                <a:latin typeface="Book Antiqua" pitchFamily="18" charset="0"/>
              </a:rPr>
              <a:t>it &amp; vice versa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Traceability is important to verify results of a phase w.r.t the previous phase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33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I F I A B L E</a:t>
            </a:r>
            <a:br>
              <a:rPr lang="en-US" dirty="0">
                <a:solidFill>
                  <a:schemeClr val="accent3"/>
                </a:solidFill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 changes </a:t>
            </a:r>
            <a:r>
              <a:rPr lang="en-US" dirty="0">
                <a:latin typeface="Book Antiqua" pitchFamily="18" charset="0"/>
              </a:rPr>
              <a:t>requirements frequently during development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So SRS undergoes several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revisions </a:t>
            </a:r>
            <a:r>
              <a:rPr lang="en-US" dirty="0">
                <a:latin typeface="Book Antiqua" pitchFamily="18" charset="0"/>
              </a:rPr>
              <a:t>during development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To cope with this requirement changes, SRS has to be 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easily modifiable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For that SRS should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well structured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Well structured document is easy to modify &amp; understand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626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S P O N S E  T O   U N D E S I R E D   E V E N T S</a:t>
            </a: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>
                <a:latin typeface="Book Antiqua" pitchFamily="18" charset="0"/>
              </a:rPr>
              <a:t>SRS should discuss the s/m responses to various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undesired events &amp; exceptional conditions</a:t>
            </a:r>
            <a:r>
              <a:rPr lang="en-US" dirty="0">
                <a:latin typeface="Book Antiqua" pitchFamily="18" charset="0"/>
              </a:rPr>
              <a:t> that may arise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73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V E R I F I A B L E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1" algn="just"/>
            <a:r>
              <a:rPr lang="en-US" sz="2200" dirty="0">
                <a:latin typeface="Book Antiqua" pitchFamily="18" charset="0"/>
              </a:rPr>
              <a:t>All requirements in SRS document must be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verifiable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It should be possible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test cases </a:t>
            </a:r>
            <a:r>
              <a:rPr lang="en-US" sz="2200" dirty="0">
                <a:latin typeface="Book Antiqua" pitchFamily="18" charset="0"/>
              </a:rPr>
              <a:t>based on the description of functionality</a:t>
            </a:r>
          </a:p>
          <a:p>
            <a:pPr lvl="1"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4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R E Q U I R E M E N T 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P E C I F I C A T I O N  D O C U M E N T ( S R S)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6858000" cy="1828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33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R E Q U I R E M E N T 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P E C I F I C A T I O N  D O C U M E N T ( S R 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Parts of a SRS Documents are</a:t>
            </a:r>
          </a:p>
          <a:p>
            <a:endParaRPr lang="en-US" dirty="0"/>
          </a:p>
          <a:p>
            <a:pPr lvl="1"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</a:p>
          <a:p>
            <a:pPr lvl="1"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Non-functional requirements</a:t>
            </a:r>
          </a:p>
          <a:p>
            <a:pPr lvl="1"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Goal of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[C].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E L I N G</a:t>
            </a:r>
            <a:r>
              <a:rPr lang="en-US" dirty="0">
                <a:solidFill>
                  <a:srgbClr val="7030A0"/>
                </a:solidFill>
                <a:latin typeface="Agency FB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>
                <a:latin typeface="Book Antiqua" pitchFamily="18" charset="0"/>
              </a:rPr>
              <a:t>This activity encompasses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creation</a:t>
            </a:r>
            <a:r>
              <a:rPr lang="en-US" sz="2200" dirty="0">
                <a:latin typeface="Book Antiqua" pitchFamily="18" charset="0"/>
              </a:rPr>
              <a:t> of models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allows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developer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&amp; customer </a:t>
            </a:r>
            <a:r>
              <a:rPr lang="en-US" sz="2200" dirty="0">
                <a:latin typeface="Book Antiqua" pitchFamily="18" charset="0"/>
              </a:rPr>
              <a:t>to understand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requirements </a:t>
            </a:r>
            <a:r>
              <a:rPr lang="en-US" sz="2200" dirty="0">
                <a:latin typeface="Book Antiqua" pitchFamily="18" charset="0"/>
              </a:rPr>
              <a:t>&amp;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is composed of 2 software engineering actions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Analysis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</a:p>
          <a:p>
            <a:pPr algn="just"/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4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0"/>
            <a:ext cx="6934200" cy="2057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25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2679700"/>
            <a:ext cx="5762625" cy="2714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22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936750"/>
            <a:ext cx="5762625" cy="4200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8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NON-FUNCTIONAL REQUIREMENTS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24125"/>
            <a:ext cx="5943600" cy="466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90850"/>
            <a:ext cx="6096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40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GOAL OF IMPLEMENTATION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6857999" cy="144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17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Template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970087"/>
            <a:ext cx="5505450" cy="4133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42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sz="2200" dirty="0">
                <a:latin typeface="Book Antiqua" pitchFamily="18" charset="0"/>
              </a:rPr>
              <a:t>An Engineering college decided to automate their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library</a:t>
            </a:r>
            <a:r>
              <a:rPr lang="en-US" sz="2200" dirty="0">
                <a:latin typeface="Book Antiqua" pitchFamily="18" charset="0"/>
              </a:rPr>
              <a:t> procedures. Prepare </a:t>
            </a:r>
            <a:r>
              <a:rPr lang="en-US" sz="2200" b="1" dirty="0">
                <a:latin typeface="Book Antiqua" pitchFamily="18" charset="0"/>
              </a:rPr>
              <a:t>Software Requirement Specification </a:t>
            </a:r>
            <a:r>
              <a:rPr lang="en-US" sz="2200" dirty="0">
                <a:latin typeface="Book Antiqua" pitchFamily="18" charset="0"/>
              </a:rPr>
              <a:t>for the proposed software in IEEE format.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46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2298700"/>
            <a:ext cx="6200775" cy="3476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41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6553200" cy="971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1"/>
          <a:stretch/>
        </p:blipFill>
        <p:spPr>
          <a:xfrm>
            <a:off x="952500" y="2733676"/>
            <a:ext cx="6629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95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609600"/>
            <a:ext cx="6219825" cy="3467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129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5AFF070-443D-443B-A76E-4BD9CA1F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4572000"/>
            <a:ext cx="4219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[C].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E L I N G</a:t>
            </a:r>
            <a:r>
              <a:rPr lang="en-US" dirty="0">
                <a:solidFill>
                  <a:srgbClr val="7030A0"/>
                </a:solidFill>
                <a:latin typeface="Agency FB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Analysis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It consists of set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tasks </a:t>
            </a:r>
            <a:r>
              <a:rPr lang="en-US" sz="2200" dirty="0">
                <a:latin typeface="Book Antiqua" pitchFamily="18" charset="0"/>
              </a:rPr>
              <a:t>that lead to the creation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analysis model </a:t>
            </a:r>
            <a:r>
              <a:rPr lang="en-US" sz="2200" dirty="0">
                <a:latin typeface="Book Antiqua" pitchFamily="18" charset="0"/>
              </a:rPr>
              <a:t>or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specification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Set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tasks </a:t>
            </a:r>
            <a:r>
              <a:rPr lang="en-US" sz="2200" dirty="0">
                <a:latin typeface="Book Antiqua" pitchFamily="18" charset="0"/>
              </a:rPr>
              <a:t>include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gathering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Elaboration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Negotiation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Specification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Validation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10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12950"/>
            <a:ext cx="6172200" cy="4048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130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A2EE842-3B7E-4BB4-A159-340E036E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22375"/>
            <a:ext cx="5702681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671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3308350"/>
            <a:ext cx="5934075" cy="14573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89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22550"/>
            <a:ext cx="6477000" cy="2828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[C].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E L I N G</a:t>
            </a:r>
            <a:r>
              <a:rPr lang="en-US" dirty="0">
                <a:solidFill>
                  <a:srgbClr val="7030A0"/>
                </a:solidFill>
                <a:latin typeface="Agency FB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Encompasses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tasks </a:t>
            </a:r>
            <a:r>
              <a:rPr lang="en-US" dirty="0">
                <a:latin typeface="Book Antiqua" pitchFamily="18" charset="0"/>
              </a:rPr>
              <a:t>that create a design model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Tasks are: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design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Architectural design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Interface design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Component level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7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[D]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S T R U C T I O N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>
                <a:latin typeface="Book Antiqua" pitchFamily="18" charset="0"/>
              </a:rPr>
              <a:t>This activity combines the code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generation &amp; testing, </a:t>
            </a:r>
            <a:r>
              <a:rPr lang="en-US" sz="2200" dirty="0">
                <a:latin typeface="Book Antiqua" pitchFamily="18" charset="0"/>
              </a:rPr>
              <a:t>which is required to uncover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errors</a:t>
            </a:r>
            <a:r>
              <a:rPr lang="en-US" sz="2200" dirty="0">
                <a:latin typeface="Book Antiqua" pitchFamily="18" charset="0"/>
              </a:rPr>
              <a:t> in the code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[E].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E P L O Y M E N 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Software is delivered to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</a:t>
            </a:r>
            <a:r>
              <a:rPr lang="en-US" sz="2200" dirty="0">
                <a:latin typeface="Book Antiqua" pitchFamily="18" charset="0"/>
              </a:rPr>
              <a:t> who evaluates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delivered product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Provides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feedback </a:t>
            </a:r>
            <a:r>
              <a:rPr lang="en-US" sz="2200" dirty="0">
                <a:latin typeface="Book Antiqua" pitchFamily="18" charset="0"/>
              </a:rPr>
              <a:t>based on the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498080" cy="7921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 E N E R I C 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M B R E L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 T I V I T I E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71688" cy="50292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tracking &amp; control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quality assurance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Formal technical reviews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Measurement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configuration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Reusability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product preparation &amp; production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8506"/>
            <a:ext cx="8305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1.  S O F T W A R E  P R O J E C T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R A C K I N G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T R O 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Allows the software team to assess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progress </a:t>
            </a:r>
            <a:r>
              <a:rPr lang="en-US" sz="2200" dirty="0">
                <a:latin typeface="Book Antiqua" pitchFamily="18" charset="0"/>
              </a:rPr>
              <a:t>of the project, against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plan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Take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necessary action </a:t>
            </a:r>
            <a:r>
              <a:rPr lang="en-US" sz="2200" dirty="0">
                <a:latin typeface="Book Antiqua" pitchFamily="18" charset="0"/>
              </a:rPr>
              <a:t>to maintain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  R I S K    M A N A G E M E N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Assess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r>
              <a:rPr lang="en-US" dirty="0">
                <a:latin typeface="Book Antiqua" pitchFamily="18" charset="0"/>
              </a:rPr>
              <a:t> that may affect the outcome or the quality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- 2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ook Antiqua" pitchFamily="18" charset="0"/>
              </a:rPr>
              <a:t>2.1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hlinkClick r:id="rId2" action="ppaction://hlinksldjump"/>
              </a:rPr>
              <a:t>PROCESS  FRAMEWORK  MODELS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2.1.1</a:t>
            </a:r>
            <a:r>
              <a:rPr lang="en-US" sz="2000" b="1" dirty="0">
                <a:solidFill>
                  <a:srgbClr val="7030A0"/>
                </a:solidFill>
                <a:latin typeface="Book Antiqua" pitchFamily="18" charset="0"/>
              </a:rPr>
              <a:t> </a:t>
            </a:r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>
                <a:hlinkClick r:id="rId3" action="ppaction://hlinksldjump"/>
              </a:rPr>
              <a:t>Capability maturity model (CMM)</a:t>
            </a:r>
            <a:endParaRPr lang="en-US" sz="2000" dirty="0">
              <a:latin typeface="Book Antiqua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2.1.2 </a:t>
            </a:r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>
                <a:hlinkClick r:id="rId4" action="ppaction://hlinksldjump"/>
              </a:rPr>
              <a:t>ISO 9000 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ook Antiqua" pitchFamily="18" charset="0"/>
              </a:rPr>
              <a:t>2.2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hlinkClick r:id="rId5" action="ppaction://hlinksldjump"/>
              </a:rPr>
              <a:t>PHASES  IN  SOFTWARE  DEVELOPMENT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2.2.1</a:t>
            </a:r>
            <a:r>
              <a:rPr lang="en-US" sz="2000" b="1" dirty="0">
                <a:solidFill>
                  <a:srgbClr val="7030A0"/>
                </a:solidFill>
                <a:latin typeface="Book Antiqua" pitchFamily="18" charset="0"/>
              </a:rPr>
              <a:t>   </a:t>
            </a:r>
            <a:r>
              <a:rPr lang="en-US" sz="2000" dirty="0">
                <a:hlinkClick r:id="rId6" action="ppaction://hlinksldjump"/>
              </a:rPr>
              <a:t>Requirement analysis</a:t>
            </a:r>
            <a:endParaRPr lang="en-US" sz="2000" dirty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2.2.2   </a:t>
            </a:r>
            <a:r>
              <a:rPr lang="en-US" sz="2000" dirty="0">
                <a:hlinkClick r:id="rId7" action="ppaction://hlinksldjump"/>
              </a:rPr>
              <a:t>Requirements  elicitation  for software </a:t>
            </a:r>
            <a:endParaRPr lang="en-US" sz="2000" dirty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2.2.3</a:t>
            </a:r>
            <a:r>
              <a:rPr lang="en-US" sz="2000" dirty="0">
                <a:latin typeface="Book Antiqua" pitchFamily="18" charset="0"/>
              </a:rPr>
              <a:t>   </a:t>
            </a:r>
            <a:r>
              <a:rPr lang="en-US" sz="2000" dirty="0">
                <a:hlinkClick r:id="rId8" action="ppaction://hlinksldjump"/>
              </a:rPr>
              <a:t>Analysis principles </a:t>
            </a:r>
            <a:endParaRPr lang="en-US" sz="2000" dirty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2.2.4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</a:t>
            </a:r>
            <a:r>
              <a:rPr lang="en-US" sz="2000" dirty="0">
                <a:hlinkClick r:id="rId9" action="ppaction://hlinksldjump"/>
              </a:rPr>
              <a:t>Software prototyping</a:t>
            </a:r>
            <a:r>
              <a:rPr lang="en-US" sz="2000" dirty="0"/>
              <a:t>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2.2.5</a:t>
            </a:r>
            <a:r>
              <a:rPr lang="en-US" sz="2000" b="1" dirty="0">
                <a:solidFill>
                  <a:srgbClr val="7030A0"/>
                </a:solidFill>
                <a:latin typeface="Book Antiqua" pitchFamily="18" charset="0"/>
              </a:rPr>
              <a:t>   </a:t>
            </a:r>
            <a:r>
              <a:rPr lang="en-US" sz="2000" dirty="0">
                <a:hlinkClick r:id="rId8" action="ppaction://hlinksldjump"/>
              </a:rPr>
              <a:t>Requirement  Specification</a:t>
            </a:r>
            <a:endParaRPr lang="en-US" dirty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6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3.  S O F T W A R E   Q U A L I T Y  A 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U R A N C 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Defines &amp; conducts the activities required to ensure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quality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4.  F O R M A L   T E C H N I C A L   R E V I E W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Assess software engineering work products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uncover</a:t>
            </a:r>
            <a:r>
              <a:rPr lang="en-US" sz="2200" dirty="0">
                <a:latin typeface="Book Antiqua" pitchFamily="18" charset="0"/>
              </a:rPr>
              <a:t> &amp;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remove errors</a:t>
            </a:r>
            <a:r>
              <a:rPr lang="en-US" sz="2200" dirty="0">
                <a:latin typeface="Book Antiqua" pitchFamily="18" charset="0"/>
              </a:rPr>
              <a:t>, before they are propagated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next action or activity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5.  M E A S U R E M E N 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This activity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defines &amp; collects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  <a:r>
              <a:rPr lang="en-US" sz="2200" dirty="0">
                <a:latin typeface="Book Antiqua" pitchFamily="18" charset="0"/>
              </a:rPr>
              <a:t>  and 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sz="2200" dirty="0">
                <a:latin typeface="Book Antiqua" pitchFamily="18" charset="0"/>
              </a:rPr>
              <a:t> measures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That assist the team in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delivering software</a:t>
            </a:r>
            <a:r>
              <a:rPr lang="en-US" sz="2200" dirty="0">
                <a:latin typeface="Book Antiqua" pitchFamily="18" charset="0"/>
              </a:rPr>
              <a:t>, that meets customers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50" y="346318"/>
            <a:ext cx="8586216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6.  S O F T W A R E   C O N F I G U R A T I O N   M A N A G E M E N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Manages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effects of change </a:t>
            </a:r>
            <a:r>
              <a:rPr lang="en-US" sz="2200" dirty="0">
                <a:latin typeface="Book Antiqua" pitchFamily="18" charset="0"/>
              </a:rPr>
              <a:t>throughout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7.  R E U S A B I L I T Y  M A N A G E M E N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Defines criteria for work product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reuse</a:t>
            </a:r>
          </a:p>
          <a:p>
            <a:pPr algn="just"/>
            <a:r>
              <a:rPr lang="en-US" dirty="0">
                <a:latin typeface="Book Antiqua" pitchFamily="18" charset="0"/>
              </a:rPr>
              <a:t>Establish mechanisms to achieve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reusable components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8.  W O R K   P R O D U C T  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E P A R A T I O N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P R O D U C T I O 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Encompasses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activities</a:t>
            </a:r>
            <a:r>
              <a:rPr lang="en-US" sz="2200" dirty="0">
                <a:latin typeface="Book Antiqua" pitchFamily="18" charset="0"/>
              </a:rPr>
              <a:t> required to create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products</a:t>
            </a:r>
            <a:r>
              <a:rPr lang="en-US" sz="2200" dirty="0">
                <a:latin typeface="Book Antiqua" pitchFamily="18" charset="0"/>
              </a:rPr>
              <a:t> such as 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Models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2184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 1.1.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A P A B I L I T Y   M A T U R I T Y  M O D E L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( C M 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CMM</a:t>
            </a:r>
            <a:r>
              <a:rPr lang="en-US" sz="2200" dirty="0">
                <a:latin typeface="Book Antiqua" pitchFamily="18" charset="0"/>
              </a:rPr>
              <a:t> is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</a:t>
            </a:r>
            <a:r>
              <a:rPr lang="en-US" sz="2200" dirty="0">
                <a:latin typeface="Book Antiqua" pitchFamily="18" charset="0"/>
              </a:rPr>
              <a:t> a software life cycle model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is a strategy for improving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Developed by SEI (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200" dirty="0">
                <a:latin typeface="Book Antiqua" pitchFamily="18" charset="0"/>
              </a:rPr>
              <a:t>oftware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200" dirty="0">
                <a:latin typeface="Book Antiqua" pitchFamily="18" charset="0"/>
              </a:rPr>
              <a:t>ngineering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200" dirty="0">
                <a:latin typeface="Book Antiqua" pitchFamily="18" charset="0"/>
              </a:rPr>
              <a:t>nstitute) in 1986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CMM</a:t>
            </a:r>
            <a:r>
              <a:rPr lang="en-US" sz="2200" dirty="0">
                <a:latin typeface="Book Antiqua" pitchFamily="18" charset="0"/>
              </a:rPr>
              <a:t> is used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judge</a:t>
            </a:r>
            <a:r>
              <a:rPr lang="en-US" sz="2200" dirty="0">
                <a:latin typeface="Book Antiqua" pitchFamily="18" charset="0"/>
              </a:rPr>
              <a:t> the maturity of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processes of an organization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CMM helped organization to improve the quality of software they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3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>
                <a:latin typeface="Book Antiqua" pitchFamily="18" charset="0"/>
              </a:rPr>
              <a:t>SEI-CMM can be used in two ways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Capability evaluation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 assessment</a:t>
            </a:r>
          </a:p>
          <a:p>
            <a:endParaRPr lang="en-US" sz="2200" dirty="0"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Capability evaluation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200" dirty="0">
                <a:latin typeface="Book Antiqua" pitchFamily="18" charset="0"/>
              </a:rPr>
              <a:t>Provide a way to access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 capability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 assessment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200" dirty="0">
                <a:latin typeface="Book Antiqua" pitchFamily="18" charset="0"/>
              </a:rPr>
              <a:t>It is used by an organization with the objective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improve the process capability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M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T U R I T Y    L E V E L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5 maturity levels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Initial </a:t>
            </a:r>
            <a:r>
              <a:rPr lang="en-US" dirty="0">
                <a:latin typeface="Book Antiqua" pitchFamily="18" charset="0"/>
              </a:rPr>
              <a:t>  (maturity level 1)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Repeatable </a:t>
            </a:r>
            <a:r>
              <a:rPr lang="en-US" dirty="0">
                <a:latin typeface="Book Antiqua" pitchFamily="18" charset="0"/>
              </a:rPr>
              <a:t>  (maturity level 2)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Defined</a:t>
            </a:r>
            <a:r>
              <a:rPr lang="en-US" dirty="0">
                <a:latin typeface="Book Antiqua" pitchFamily="18" charset="0"/>
              </a:rPr>
              <a:t>   (maturity level 3)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Managed</a:t>
            </a:r>
            <a:r>
              <a:rPr lang="en-US" dirty="0">
                <a:latin typeface="Book Antiqua" pitchFamily="18" charset="0"/>
              </a:rPr>
              <a:t>   (maturity level 4)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Optimizing </a:t>
            </a:r>
            <a:r>
              <a:rPr lang="en-US" dirty="0">
                <a:latin typeface="Book Antiqua" pitchFamily="18" charset="0"/>
              </a:rPr>
              <a:t>  (maturity level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09800"/>
            <a:ext cx="7406640" cy="147218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1.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C E 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F R A M E W O R 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M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T U R I T Y    L E V E L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772400" cy="4038600"/>
          </a:xfrm>
        </p:spPr>
      </p:pic>
    </p:spTree>
    <p:extLst>
      <p:ext uri="{BB962C8B-B14F-4D97-AF65-F5344CB8AC3E}">
        <p14:creationId xmlns:p14="http://schemas.microsoft.com/office/powerpoint/2010/main" val="137117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MCj02513990000[1]"/>
          <p:cNvPicPr>
            <a:picLocks noChangeAspect="1" noChangeArrowheads="1"/>
          </p:cNvPicPr>
          <p:nvPr/>
        </p:nvPicPr>
        <p:blipFill>
          <a:blip r:embed="rId2">
            <a:lum bright="-20000" contras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33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 LEVELS OF THE CAPABILITY MATURITY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67056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			      </a:t>
            </a:r>
            <a:r>
              <a:rPr lang="en-US" sz="2600" u="sng" dirty="0"/>
              <a:t>Optimizing</a:t>
            </a:r>
            <a:r>
              <a:rPr lang="en-US" sz="2600" dirty="0"/>
              <a:t>  </a:t>
            </a:r>
            <a:r>
              <a:rPr lang="en-US" sz="1800" b="1" dirty="0"/>
              <a:t>18.4%</a:t>
            </a:r>
            <a:endParaRPr lang="en-US" sz="2600" b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800" u="sng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				     </a:t>
            </a:r>
            <a:r>
              <a:rPr lang="en-US" sz="2600" u="sng" dirty="0"/>
              <a:t>Managed</a:t>
            </a:r>
            <a:r>
              <a:rPr lang="en-US" sz="2600" dirty="0"/>
              <a:t>   </a:t>
            </a:r>
            <a:r>
              <a:rPr lang="en-US" sz="1800" b="1" dirty="0"/>
              <a:t>4.5%</a:t>
            </a:r>
            <a:endParaRPr lang="en-US" sz="2600" b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800" b="1" u="sng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			     </a:t>
            </a:r>
            <a:r>
              <a:rPr lang="en-US" sz="2600" u="sng" dirty="0"/>
              <a:t>Defined</a:t>
            </a:r>
            <a:r>
              <a:rPr lang="en-US" sz="2600" dirty="0"/>
              <a:t>   </a:t>
            </a:r>
            <a:r>
              <a:rPr lang="en-US" sz="1800" b="1" dirty="0"/>
              <a:t>32.9%</a:t>
            </a:r>
            <a:endParaRPr lang="en-US" sz="1800" b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800" b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         </a:t>
            </a:r>
            <a:r>
              <a:rPr lang="en-US" sz="2600" u="sng" dirty="0"/>
              <a:t>Repeatable </a:t>
            </a:r>
            <a:r>
              <a:rPr lang="en-US" sz="2600" dirty="0"/>
              <a:t> </a:t>
            </a:r>
            <a:r>
              <a:rPr lang="en-US" sz="1800" b="1" dirty="0"/>
              <a:t>32.9%</a:t>
            </a:r>
            <a:endParaRPr lang="en-US" sz="12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      </a:t>
            </a:r>
            <a:r>
              <a:rPr lang="en-US" sz="2600" u="sng" dirty="0"/>
              <a:t>Initial</a:t>
            </a:r>
            <a:r>
              <a:rPr lang="en-US" sz="2600" dirty="0"/>
              <a:t>   </a:t>
            </a:r>
            <a:r>
              <a:rPr lang="en-US" sz="1800" b="1" dirty="0"/>
              <a:t>2.2%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          </a:t>
            </a:r>
            <a:r>
              <a:rPr lang="en-US" sz="1800" b="1" dirty="0"/>
              <a:t>9.0%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80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218E-EEBD-4AFC-8525-C6BCC2019FD6}" type="slidenum">
              <a:rPr lang="en-US"/>
              <a:pPr/>
              <a:t>32</a:t>
            </a:fld>
            <a:endParaRPr lang="en-US"/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CMMI Process Maturity Profile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762000" y="6400800"/>
            <a:ext cx="807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000"/>
              <a:t>www.sei.cmu.edu/appraisal-program/profile/pdf/CMMI/2006marCMMI.pdf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80907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587375" y="1828800"/>
          <a:ext cx="778510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Chart" r:id="rId3" imgW="7801021" imgH="4067089" progId="MSGraph.Chart.8">
                  <p:embed followColorScheme="full"/>
                </p:oleObj>
              </mc:Choice>
              <mc:Fallback>
                <p:oleObj name="Chart" r:id="rId3" imgW="7801021" imgH="406708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828800"/>
                        <a:ext cx="778510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143000" y="4648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50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066800" y="43735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100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1066800" y="40687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150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1066800" y="38100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200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066800" y="35353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250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1066800" y="323056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300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1066800" y="29718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350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066800" y="26971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400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1066800" y="23923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450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1066800" y="21336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500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1066800" y="1828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550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533400" y="5670550"/>
            <a:ext cx="815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Based on most recent appraisal of 1,106 organizations , from 3/2002 – 12/2005 &amp; reported by 1/2006.  </a:t>
            </a:r>
            <a:r>
              <a:rPr lang="en-US" sz="1400" dirty="0" err="1"/>
              <a:t>Incl.s</a:t>
            </a:r>
            <a:r>
              <a:rPr lang="en-US" sz="1400" dirty="0"/>
              <a:t> results for system engineering, software engineering, integrated prod &amp; process </a:t>
            </a:r>
            <a:r>
              <a:rPr lang="en-US" sz="1400" dirty="0" err="1"/>
              <a:t>developm</a:t>
            </a:r>
            <a:r>
              <a:rPr lang="en-US" sz="1400" dirty="0"/>
              <a:t>, &amp; supplier sourcing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1600200" y="1219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SEI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3962400" y="1219200"/>
            <a:ext cx="4495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CMMI v.1.1 Class A Appraisal Results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6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I T I A L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V E L 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 software development organization at this level is characterized by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 hoc activities</a:t>
            </a:r>
            <a:r>
              <a:rPr lang="en-US" sz="2200" dirty="0">
                <a:latin typeface="Book Antiqua" pitchFamily="18" charset="0"/>
              </a:rPr>
              <a:t>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Very few or no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processes</a:t>
            </a:r>
            <a:r>
              <a:rPr lang="en-US" sz="2200" dirty="0">
                <a:latin typeface="Book Antiqua" pitchFamily="18" charset="0"/>
              </a:rPr>
              <a:t> 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defined </a:t>
            </a:r>
            <a:r>
              <a:rPr lang="en-US" sz="2200" dirty="0">
                <a:latin typeface="Book Antiqua" pitchFamily="18" charset="0"/>
              </a:rPr>
              <a:t>and followed. Since software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production processes are not defined</a:t>
            </a:r>
            <a:r>
              <a:rPr lang="en-US" sz="2200" dirty="0">
                <a:latin typeface="Book Antiqua" pitchFamily="18" charset="0"/>
              </a:rPr>
              <a:t>,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Different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engineers </a:t>
            </a:r>
            <a:r>
              <a:rPr lang="en-US" sz="2200" dirty="0">
                <a:latin typeface="Book Antiqua" pitchFamily="18" charset="0"/>
              </a:rPr>
              <a:t>follow their own process and as a result development efforts become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chaotic</a:t>
            </a:r>
            <a:r>
              <a:rPr lang="en-US" sz="2200" dirty="0">
                <a:latin typeface="Book Antiqua" pitchFamily="18" charset="0"/>
              </a:rPr>
              <a:t>. Therefore, it is also called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chaotic level.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 success of projects depends on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individual efforts </a:t>
            </a:r>
            <a:r>
              <a:rPr lang="en-US" sz="2200" dirty="0">
                <a:latin typeface="Book Antiqua" pitchFamily="18" charset="0"/>
              </a:rPr>
              <a:t>and heroics.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When engineers leave,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successors</a:t>
            </a:r>
            <a:r>
              <a:rPr lang="en-US" sz="2200" dirty="0">
                <a:latin typeface="Book Antiqua" pitchFamily="18" charset="0"/>
              </a:rPr>
              <a:t> have great difficulty in understanding the process followed and the work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MCj029007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"/>
            <a:ext cx="1155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43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P E A T A B L E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 E V E L-2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At this level, the basic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 practices </a:t>
            </a:r>
            <a:r>
              <a:rPr lang="en-US" dirty="0"/>
              <a:t>such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 cost, schedule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functionality</a:t>
            </a:r>
            <a:r>
              <a:rPr lang="en-US" dirty="0"/>
              <a:t> are established.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estimation </a:t>
            </a:r>
            <a:r>
              <a:rPr lang="en-US" dirty="0"/>
              <a:t>techniques like function point analysis,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</a:t>
            </a:r>
            <a:r>
              <a:rPr lang="en-US" dirty="0"/>
              <a:t>, etc. are used.</a:t>
            </a:r>
          </a:p>
          <a:p>
            <a:pPr algn="just"/>
            <a:r>
              <a:rPr lang="en-US" dirty="0"/>
              <a:t> The necessary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discipline </a:t>
            </a:r>
            <a:r>
              <a:rPr lang="en-US" dirty="0"/>
              <a:t>is in place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earlier success </a:t>
            </a:r>
            <a:r>
              <a:rPr lang="en-US" dirty="0"/>
              <a:t>on projects with similar applications.</a:t>
            </a:r>
          </a:p>
          <a:p>
            <a:pPr algn="just"/>
            <a:r>
              <a:rPr lang="en-US" dirty="0"/>
              <a:t> Please remember that opportunity to repeat a process exists only when a company produces a family of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6872288" y="304800"/>
            <a:ext cx="1662112" cy="1031691"/>
            <a:chOff x="240" y="336"/>
            <a:chExt cx="1335" cy="884"/>
          </a:xfrm>
        </p:grpSpPr>
        <p:sp>
          <p:nvSpPr>
            <p:cNvPr id="6" name="AutoShape 6"/>
            <p:cNvSpPr>
              <a:spLocks noChangeAspect="1" noChangeArrowheads="1" noTextEdit="1"/>
            </p:cNvSpPr>
            <p:nvPr/>
          </p:nvSpPr>
          <p:spPr bwMode="auto">
            <a:xfrm>
              <a:off x="240" y="336"/>
              <a:ext cx="1335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40" y="336"/>
              <a:ext cx="1335" cy="21"/>
            </a:xfrm>
            <a:custGeom>
              <a:avLst/>
              <a:gdLst>
                <a:gd name="T0" fmla="*/ 0 w 2670"/>
                <a:gd name="T1" fmla="*/ 0 h 41"/>
                <a:gd name="T2" fmla="*/ 44 w 2670"/>
                <a:gd name="T3" fmla="*/ 41 h 41"/>
                <a:gd name="T4" fmla="*/ 2627 w 2670"/>
                <a:gd name="T5" fmla="*/ 41 h 41"/>
                <a:gd name="T6" fmla="*/ 2670 w 2670"/>
                <a:gd name="T7" fmla="*/ 0 h 41"/>
                <a:gd name="T8" fmla="*/ 0 w 267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0" h="41">
                  <a:moveTo>
                    <a:pt x="0" y="0"/>
                  </a:moveTo>
                  <a:lnTo>
                    <a:pt x="44" y="41"/>
                  </a:lnTo>
                  <a:lnTo>
                    <a:pt x="2627" y="41"/>
                  </a:lnTo>
                  <a:lnTo>
                    <a:pt x="26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08" y="401"/>
              <a:ext cx="1199" cy="21"/>
            </a:xfrm>
            <a:custGeom>
              <a:avLst/>
              <a:gdLst>
                <a:gd name="T0" fmla="*/ 0 w 2398"/>
                <a:gd name="T1" fmla="*/ 0 h 43"/>
                <a:gd name="T2" fmla="*/ 43 w 2398"/>
                <a:gd name="T3" fmla="*/ 43 h 43"/>
                <a:gd name="T4" fmla="*/ 2355 w 2398"/>
                <a:gd name="T5" fmla="*/ 43 h 43"/>
                <a:gd name="T6" fmla="*/ 2398 w 2398"/>
                <a:gd name="T7" fmla="*/ 1 h 43"/>
                <a:gd name="T8" fmla="*/ 0 w 239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8" h="43">
                  <a:moveTo>
                    <a:pt x="0" y="0"/>
                  </a:moveTo>
                  <a:lnTo>
                    <a:pt x="43" y="43"/>
                  </a:lnTo>
                  <a:lnTo>
                    <a:pt x="2355" y="43"/>
                  </a:lnTo>
                  <a:lnTo>
                    <a:pt x="239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76" y="467"/>
              <a:ext cx="1063" cy="21"/>
            </a:xfrm>
            <a:custGeom>
              <a:avLst/>
              <a:gdLst>
                <a:gd name="T0" fmla="*/ 0 w 2127"/>
                <a:gd name="T1" fmla="*/ 0 h 42"/>
                <a:gd name="T2" fmla="*/ 44 w 2127"/>
                <a:gd name="T3" fmla="*/ 42 h 42"/>
                <a:gd name="T4" fmla="*/ 2084 w 2127"/>
                <a:gd name="T5" fmla="*/ 42 h 42"/>
                <a:gd name="T6" fmla="*/ 2127 w 2127"/>
                <a:gd name="T7" fmla="*/ 0 h 42"/>
                <a:gd name="T8" fmla="*/ 0 w 21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" h="42">
                  <a:moveTo>
                    <a:pt x="0" y="0"/>
                  </a:moveTo>
                  <a:lnTo>
                    <a:pt x="44" y="42"/>
                  </a:lnTo>
                  <a:lnTo>
                    <a:pt x="2084" y="42"/>
                  </a:lnTo>
                  <a:lnTo>
                    <a:pt x="2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44" y="533"/>
              <a:ext cx="927" cy="20"/>
            </a:xfrm>
            <a:custGeom>
              <a:avLst/>
              <a:gdLst>
                <a:gd name="T0" fmla="*/ 0 w 1856"/>
                <a:gd name="T1" fmla="*/ 0 h 42"/>
                <a:gd name="T2" fmla="*/ 45 w 1856"/>
                <a:gd name="T3" fmla="*/ 42 h 42"/>
                <a:gd name="T4" fmla="*/ 1813 w 1856"/>
                <a:gd name="T5" fmla="*/ 42 h 42"/>
                <a:gd name="T6" fmla="*/ 1856 w 1856"/>
                <a:gd name="T7" fmla="*/ 0 h 42"/>
                <a:gd name="T8" fmla="*/ 0 w 18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6" h="42">
                  <a:moveTo>
                    <a:pt x="0" y="0"/>
                  </a:moveTo>
                  <a:lnTo>
                    <a:pt x="45" y="42"/>
                  </a:lnTo>
                  <a:lnTo>
                    <a:pt x="1813" y="42"/>
                  </a:lnTo>
                  <a:lnTo>
                    <a:pt x="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12" y="598"/>
              <a:ext cx="791" cy="21"/>
            </a:xfrm>
            <a:custGeom>
              <a:avLst/>
              <a:gdLst>
                <a:gd name="T0" fmla="*/ 0 w 1582"/>
                <a:gd name="T1" fmla="*/ 0 h 43"/>
                <a:gd name="T2" fmla="*/ 43 w 1582"/>
                <a:gd name="T3" fmla="*/ 43 h 43"/>
                <a:gd name="T4" fmla="*/ 1539 w 1582"/>
                <a:gd name="T5" fmla="*/ 43 h 43"/>
                <a:gd name="T6" fmla="*/ 1582 w 1582"/>
                <a:gd name="T7" fmla="*/ 1 h 43"/>
                <a:gd name="T8" fmla="*/ 0 w 158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43">
                  <a:moveTo>
                    <a:pt x="0" y="0"/>
                  </a:moveTo>
                  <a:lnTo>
                    <a:pt x="43" y="43"/>
                  </a:lnTo>
                  <a:lnTo>
                    <a:pt x="1539" y="43"/>
                  </a:lnTo>
                  <a:lnTo>
                    <a:pt x="158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79" y="663"/>
              <a:ext cx="656" cy="22"/>
            </a:xfrm>
            <a:custGeom>
              <a:avLst/>
              <a:gdLst>
                <a:gd name="T0" fmla="*/ 0 w 1311"/>
                <a:gd name="T1" fmla="*/ 0 h 42"/>
                <a:gd name="T2" fmla="*/ 44 w 1311"/>
                <a:gd name="T3" fmla="*/ 42 h 42"/>
                <a:gd name="T4" fmla="*/ 1268 w 1311"/>
                <a:gd name="T5" fmla="*/ 42 h 42"/>
                <a:gd name="T6" fmla="*/ 1311 w 1311"/>
                <a:gd name="T7" fmla="*/ 0 h 42"/>
                <a:gd name="T8" fmla="*/ 0 w 131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1" h="42">
                  <a:moveTo>
                    <a:pt x="0" y="0"/>
                  </a:moveTo>
                  <a:lnTo>
                    <a:pt x="44" y="42"/>
                  </a:lnTo>
                  <a:lnTo>
                    <a:pt x="1268" y="42"/>
                  </a:lnTo>
                  <a:lnTo>
                    <a:pt x="1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47" y="729"/>
              <a:ext cx="521" cy="21"/>
            </a:xfrm>
            <a:custGeom>
              <a:avLst/>
              <a:gdLst>
                <a:gd name="T0" fmla="*/ 0 w 1040"/>
                <a:gd name="T1" fmla="*/ 0 h 42"/>
                <a:gd name="T2" fmla="*/ 43 w 1040"/>
                <a:gd name="T3" fmla="*/ 42 h 42"/>
                <a:gd name="T4" fmla="*/ 997 w 1040"/>
                <a:gd name="T5" fmla="*/ 42 h 42"/>
                <a:gd name="T6" fmla="*/ 1040 w 1040"/>
                <a:gd name="T7" fmla="*/ 0 h 42"/>
                <a:gd name="T8" fmla="*/ 0 w 10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42">
                  <a:moveTo>
                    <a:pt x="0" y="0"/>
                  </a:moveTo>
                  <a:lnTo>
                    <a:pt x="43" y="42"/>
                  </a:lnTo>
                  <a:lnTo>
                    <a:pt x="997" y="42"/>
                  </a:lnTo>
                  <a:lnTo>
                    <a:pt x="1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15" y="794"/>
              <a:ext cx="385" cy="21"/>
            </a:xfrm>
            <a:custGeom>
              <a:avLst/>
              <a:gdLst>
                <a:gd name="T0" fmla="*/ 0 w 769"/>
                <a:gd name="T1" fmla="*/ 0 h 43"/>
                <a:gd name="T2" fmla="*/ 44 w 769"/>
                <a:gd name="T3" fmla="*/ 43 h 43"/>
                <a:gd name="T4" fmla="*/ 726 w 769"/>
                <a:gd name="T5" fmla="*/ 43 h 43"/>
                <a:gd name="T6" fmla="*/ 769 w 769"/>
                <a:gd name="T7" fmla="*/ 1 h 43"/>
                <a:gd name="T8" fmla="*/ 0 w 76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3">
                  <a:moveTo>
                    <a:pt x="0" y="0"/>
                  </a:moveTo>
                  <a:lnTo>
                    <a:pt x="44" y="43"/>
                  </a:lnTo>
                  <a:lnTo>
                    <a:pt x="726" y="43"/>
                  </a:lnTo>
                  <a:lnTo>
                    <a:pt x="7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3" y="859"/>
              <a:ext cx="248" cy="22"/>
            </a:xfrm>
            <a:custGeom>
              <a:avLst/>
              <a:gdLst>
                <a:gd name="T0" fmla="*/ 0 w 497"/>
                <a:gd name="T1" fmla="*/ 0 h 42"/>
                <a:gd name="T2" fmla="*/ 44 w 497"/>
                <a:gd name="T3" fmla="*/ 42 h 42"/>
                <a:gd name="T4" fmla="*/ 454 w 497"/>
                <a:gd name="T5" fmla="*/ 42 h 42"/>
                <a:gd name="T6" fmla="*/ 497 w 497"/>
                <a:gd name="T7" fmla="*/ 0 h 42"/>
                <a:gd name="T8" fmla="*/ 0 w 49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42">
                  <a:moveTo>
                    <a:pt x="0" y="0"/>
                  </a:moveTo>
                  <a:lnTo>
                    <a:pt x="44" y="42"/>
                  </a:lnTo>
                  <a:lnTo>
                    <a:pt x="454" y="42"/>
                  </a:lnTo>
                  <a:lnTo>
                    <a:pt x="4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851" y="924"/>
              <a:ext cx="113" cy="22"/>
            </a:xfrm>
            <a:custGeom>
              <a:avLst/>
              <a:gdLst>
                <a:gd name="T0" fmla="*/ 0 w 226"/>
                <a:gd name="T1" fmla="*/ 0 h 42"/>
                <a:gd name="T2" fmla="*/ 43 w 226"/>
                <a:gd name="T3" fmla="*/ 42 h 42"/>
                <a:gd name="T4" fmla="*/ 183 w 226"/>
                <a:gd name="T5" fmla="*/ 42 h 42"/>
                <a:gd name="T6" fmla="*/ 226 w 226"/>
                <a:gd name="T7" fmla="*/ 1 h 42"/>
                <a:gd name="T8" fmla="*/ 0 w 22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2">
                  <a:moveTo>
                    <a:pt x="0" y="0"/>
                  </a:moveTo>
                  <a:lnTo>
                    <a:pt x="43" y="42"/>
                  </a:lnTo>
                  <a:lnTo>
                    <a:pt x="183" y="42"/>
                  </a:lnTo>
                  <a:lnTo>
                    <a:pt x="22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40" y="576"/>
              <a:ext cx="1335" cy="21"/>
            </a:xfrm>
            <a:custGeom>
              <a:avLst/>
              <a:gdLst>
                <a:gd name="T0" fmla="*/ 0 w 2670"/>
                <a:gd name="T1" fmla="*/ 0 h 41"/>
                <a:gd name="T2" fmla="*/ 44 w 2670"/>
                <a:gd name="T3" fmla="*/ 41 h 41"/>
                <a:gd name="T4" fmla="*/ 2627 w 2670"/>
                <a:gd name="T5" fmla="*/ 41 h 41"/>
                <a:gd name="T6" fmla="*/ 2670 w 2670"/>
                <a:gd name="T7" fmla="*/ 0 h 41"/>
                <a:gd name="T8" fmla="*/ 0 w 267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0" h="41">
                  <a:moveTo>
                    <a:pt x="0" y="0"/>
                  </a:moveTo>
                  <a:lnTo>
                    <a:pt x="44" y="41"/>
                  </a:lnTo>
                  <a:lnTo>
                    <a:pt x="2627" y="41"/>
                  </a:lnTo>
                  <a:lnTo>
                    <a:pt x="26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08" y="641"/>
              <a:ext cx="1199" cy="22"/>
            </a:xfrm>
            <a:custGeom>
              <a:avLst/>
              <a:gdLst>
                <a:gd name="T0" fmla="*/ 0 w 2398"/>
                <a:gd name="T1" fmla="*/ 0 h 42"/>
                <a:gd name="T2" fmla="*/ 43 w 2398"/>
                <a:gd name="T3" fmla="*/ 42 h 42"/>
                <a:gd name="T4" fmla="*/ 2355 w 2398"/>
                <a:gd name="T5" fmla="*/ 42 h 42"/>
                <a:gd name="T6" fmla="*/ 2398 w 2398"/>
                <a:gd name="T7" fmla="*/ 1 h 42"/>
                <a:gd name="T8" fmla="*/ 0 w 239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8" h="42">
                  <a:moveTo>
                    <a:pt x="0" y="0"/>
                  </a:moveTo>
                  <a:lnTo>
                    <a:pt x="43" y="42"/>
                  </a:lnTo>
                  <a:lnTo>
                    <a:pt x="2355" y="42"/>
                  </a:lnTo>
                  <a:lnTo>
                    <a:pt x="239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76" y="707"/>
              <a:ext cx="1063" cy="21"/>
            </a:xfrm>
            <a:custGeom>
              <a:avLst/>
              <a:gdLst>
                <a:gd name="T0" fmla="*/ 0 w 2127"/>
                <a:gd name="T1" fmla="*/ 0 h 42"/>
                <a:gd name="T2" fmla="*/ 44 w 2127"/>
                <a:gd name="T3" fmla="*/ 42 h 42"/>
                <a:gd name="T4" fmla="*/ 2084 w 2127"/>
                <a:gd name="T5" fmla="*/ 42 h 42"/>
                <a:gd name="T6" fmla="*/ 2127 w 2127"/>
                <a:gd name="T7" fmla="*/ 0 h 42"/>
                <a:gd name="T8" fmla="*/ 0 w 21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" h="42">
                  <a:moveTo>
                    <a:pt x="0" y="0"/>
                  </a:moveTo>
                  <a:lnTo>
                    <a:pt x="44" y="42"/>
                  </a:lnTo>
                  <a:lnTo>
                    <a:pt x="2084" y="42"/>
                  </a:lnTo>
                  <a:lnTo>
                    <a:pt x="2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44" y="772"/>
              <a:ext cx="927" cy="22"/>
            </a:xfrm>
            <a:custGeom>
              <a:avLst/>
              <a:gdLst>
                <a:gd name="T0" fmla="*/ 0 w 1856"/>
                <a:gd name="T1" fmla="*/ 0 h 43"/>
                <a:gd name="T2" fmla="*/ 45 w 1856"/>
                <a:gd name="T3" fmla="*/ 43 h 43"/>
                <a:gd name="T4" fmla="*/ 1813 w 1856"/>
                <a:gd name="T5" fmla="*/ 43 h 43"/>
                <a:gd name="T6" fmla="*/ 1856 w 1856"/>
                <a:gd name="T7" fmla="*/ 2 h 43"/>
                <a:gd name="T8" fmla="*/ 0 w 185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6" h="43">
                  <a:moveTo>
                    <a:pt x="0" y="0"/>
                  </a:moveTo>
                  <a:lnTo>
                    <a:pt x="45" y="43"/>
                  </a:lnTo>
                  <a:lnTo>
                    <a:pt x="1813" y="43"/>
                  </a:lnTo>
                  <a:lnTo>
                    <a:pt x="185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12" y="837"/>
              <a:ext cx="791" cy="22"/>
            </a:xfrm>
            <a:custGeom>
              <a:avLst/>
              <a:gdLst>
                <a:gd name="T0" fmla="*/ 0 w 1582"/>
                <a:gd name="T1" fmla="*/ 0 h 42"/>
                <a:gd name="T2" fmla="*/ 43 w 1582"/>
                <a:gd name="T3" fmla="*/ 42 h 42"/>
                <a:gd name="T4" fmla="*/ 1539 w 1582"/>
                <a:gd name="T5" fmla="*/ 42 h 42"/>
                <a:gd name="T6" fmla="*/ 1582 w 1582"/>
                <a:gd name="T7" fmla="*/ 1 h 42"/>
                <a:gd name="T8" fmla="*/ 0 w 158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42">
                  <a:moveTo>
                    <a:pt x="0" y="0"/>
                  </a:moveTo>
                  <a:lnTo>
                    <a:pt x="43" y="42"/>
                  </a:lnTo>
                  <a:lnTo>
                    <a:pt x="1539" y="42"/>
                  </a:lnTo>
                  <a:lnTo>
                    <a:pt x="158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79" y="903"/>
              <a:ext cx="656" cy="21"/>
            </a:xfrm>
            <a:custGeom>
              <a:avLst/>
              <a:gdLst>
                <a:gd name="T0" fmla="*/ 0 w 1311"/>
                <a:gd name="T1" fmla="*/ 0 h 42"/>
                <a:gd name="T2" fmla="*/ 44 w 1311"/>
                <a:gd name="T3" fmla="*/ 42 h 42"/>
                <a:gd name="T4" fmla="*/ 1268 w 1311"/>
                <a:gd name="T5" fmla="*/ 42 h 42"/>
                <a:gd name="T6" fmla="*/ 1311 w 1311"/>
                <a:gd name="T7" fmla="*/ 0 h 42"/>
                <a:gd name="T8" fmla="*/ 0 w 131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1" h="42">
                  <a:moveTo>
                    <a:pt x="0" y="0"/>
                  </a:moveTo>
                  <a:lnTo>
                    <a:pt x="44" y="42"/>
                  </a:lnTo>
                  <a:lnTo>
                    <a:pt x="1268" y="42"/>
                  </a:lnTo>
                  <a:lnTo>
                    <a:pt x="1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47" y="968"/>
              <a:ext cx="521" cy="21"/>
            </a:xfrm>
            <a:custGeom>
              <a:avLst/>
              <a:gdLst>
                <a:gd name="T0" fmla="*/ 0 w 1040"/>
                <a:gd name="T1" fmla="*/ 0 h 43"/>
                <a:gd name="T2" fmla="*/ 43 w 1040"/>
                <a:gd name="T3" fmla="*/ 43 h 43"/>
                <a:gd name="T4" fmla="*/ 997 w 1040"/>
                <a:gd name="T5" fmla="*/ 43 h 43"/>
                <a:gd name="T6" fmla="*/ 1040 w 1040"/>
                <a:gd name="T7" fmla="*/ 1 h 43"/>
                <a:gd name="T8" fmla="*/ 0 w 104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43">
                  <a:moveTo>
                    <a:pt x="0" y="0"/>
                  </a:moveTo>
                  <a:lnTo>
                    <a:pt x="43" y="43"/>
                  </a:lnTo>
                  <a:lnTo>
                    <a:pt x="997" y="43"/>
                  </a:lnTo>
                  <a:lnTo>
                    <a:pt x="104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715" y="1034"/>
              <a:ext cx="385" cy="21"/>
            </a:xfrm>
            <a:custGeom>
              <a:avLst/>
              <a:gdLst>
                <a:gd name="T0" fmla="*/ 0 w 769"/>
                <a:gd name="T1" fmla="*/ 0 h 42"/>
                <a:gd name="T2" fmla="*/ 44 w 769"/>
                <a:gd name="T3" fmla="*/ 42 h 42"/>
                <a:gd name="T4" fmla="*/ 726 w 769"/>
                <a:gd name="T5" fmla="*/ 42 h 42"/>
                <a:gd name="T6" fmla="*/ 769 w 769"/>
                <a:gd name="T7" fmla="*/ 1 h 42"/>
                <a:gd name="T8" fmla="*/ 0 w 76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2">
                  <a:moveTo>
                    <a:pt x="0" y="0"/>
                  </a:moveTo>
                  <a:lnTo>
                    <a:pt x="44" y="42"/>
                  </a:lnTo>
                  <a:lnTo>
                    <a:pt x="726" y="42"/>
                  </a:lnTo>
                  <a:lnTo>
                    <a:pt x="7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783" y="1100"/>
              <a:ext cx="248" cy="20"/>
            </a:xfrm>
            <a:custGeom>
              <a:avLst/>
              <a:gdLst>
                <a:gd name="T0" fmla="*/ 0 w 497"/>
                <a:gd name="T1" fmla="*/ 0 h 42"/>
                <a:gd name="T2" fmla="*/ 44 w 497"/>
                <a:gd name="T3" fmla="*/ 42 h 42"/>
                <a:gd name="T4" fmla="*/ 454 w 497"/>
                <a:gd name="T5" fmla="*/ 42 h 42"/>
                <a:gd name="T6" fmla="*/ 497 w 497"/>
                <a:gd name="T7" fmla="*/ 0 h 42"/>
                <a:gd name="T8" fmla="*/ 0 w 49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42">
                  <a:moveTo>
                    <a:pt x="0" y="0"/>
                  </a:moveTo>
                  <a:lnTo>
                    <a:pt x="44" y="42"/>
                  </a:lnTo>
                  <a:lnTo>
                    <a:pt x="454" y="42"/>
                  </a:lnTo>
                  <a:lnTo>
                    <a:pt x="4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851" y="1165"/>
              <a:ext cx="113" cy="55"/>
            </a:xfrm>
            <a:custGeom>
              <a:avLst/>
              <a:gdLst>
                <a:gd name="T0" fmla="*/ 114 w 226"/>
                <a:gd name="T1" fmla="*/ 111 h 111"/>
                <a:gd name="T2" fmla="*/ 226 w 226"/>
                <a:gd name="T3" fmla="*/ 2 h 111"/>
                <a:gd name="T4" fmla="*/ 0 w 226"/>
                <a:gd name="T5" fmla="*/ 0 h 111"/>
                <a:gd name="T6" fmla="*/ 114 w 226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111">
                  <a:moveTo>
                    <a:pt x="114" y="111"/>
                  </a:moveTo>
                  <a:lnTo>
                    <a:pt x="226" y="2"/>
                  </a:lnTo>
                  <a:lnTo>
                    <a:pt x="0" y="0"/>
                  </a:lnTo>
                  <a:lnTo>
                    <a:pt x="114" y="111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8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E F I N E D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 E V E L - 3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1357"/>
            <a:ext cx="8229600" cy="3962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dirty="0">
                <a:latin typeface="Book Antiqua" pitchFamily="18" charset="0"/>
              </a:rPr>
              <a:t>At this level, processes for both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 &amp; development </a:t>
            </a:r>
            <a:r>
              <a:rPr lang="en-US" sz="2200" dirty="0">
                <a:latin typeface="Book Antiqua" pitchFamily="18" charset="0"/>
              </a:rPr>
              <a:t>activities 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defined</a:t>
            </a:r>
            <a:r>
              <a:rPr lang="en-US" sz="2200" dirty="0">
                <a:latin typeface="Book Antiqua" pitchFamily="18" charset="0"/>
              </a:rPr>
              <a:t> &amp; documented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Defining and implementing </a:t>
            </a:r>
            <a:r>
              <a:rPr lang="en-US" sz="2200" dirty="0">
                <a:latin typeface="Book Antiqua" pitchFamily="18" charset="0"/>
              </a:rPr>
              <a:t>proven practices throughout the organization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latin typeface="Book Antiqua" pitchFamily="18" charset="0"/>
              </a:rPr>
              <a:t>Increased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productivity, efficiency and effectiveness </a:t>
            </a:r>
            <a:r>
              <a:rPr lang="en-US" sz="2200" dirty="0">
                <a:latin typeface="Book Antiqua" pitchFamily="18" charset="0"/>
              </a:rPr>
              <a:t>using these practices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latin typeface="Book Antiqua" pitchFamily="18" charset="0"/>
              </a:rPr>
              <a:t>Emergence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training group </a:t>
            </a:r>
            <a:r>
              <a:rPr lang="en-US" sz="2200" dirty="0">
                <a:latin typeface="Book Antiqua" pitchFamily="18" charset="0"/>
              </a:rPr>
              <a:t>to provide organization-wide knowledge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9000 </a:t>
            </a:r>
            <a:r>
              <a:rPr lang="en-US" sz="2200" dirty="0">
                <a:latin typeface="Book Antiqua" pitchFamily="18" charset="0"/>
              </a:rPr>
              <a:t>aims at achieving this level.</a:t>
            </a:r>
          </a:p>
        </p:txBody>
      </p:sp>
      <p:pic>
        <p:nvPicPr>
          <p:cNvPr id="11269" name="Picture 5" descr="MCj040405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257"/>
            <a:ext cx="1822450" cy="156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A N A G E D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 E V E L - 4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</a:t>
            </a:r>
            <a:r>
              <a:rPr lang="en-US" sz="2200" dirty="0">
                <a:latin typeface="Book Antiqua" pitchFamily="18" charset="0"/>
              </a:rPr>
              <a:t> can effectively </a:t>
            </a:r>
            <a:r>
              <a:rPr lang="en-US" sz="2200" dirty="0">
                <a:solidFill>
                  <a:srgbClr val="FF0000"/>
                </a:solidFill>
                <a:latin typeface="Book Antiqua" pitchFamily="18" charset="0"/>
              </a:rPr>
              <a:t>control</a:t>
            </a:r>
            <a:r>
              <a:rPr lang="en-US" sz="2200" dirty="0">
                <a:latin typeface="Book Antiqua" pitchFamily="18" charset="0"/>
              </a:rPr>
              <a:t>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development effort</a:t>
            </a:r>
            <a:r>
              <a:rPr lang="en-US" sz="2200" dirty="0">
                <a:latin typeface="Book Antiqua" pitchFamily="18" charset="0"/>
              </a:rPr>
              <a:t> using precise measurements.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dirty="0">
                <a:latin typeface="Book Antiqua" pitchFamily="18" charset="0"/>
              </a:rPr>
              <a:t>At this level, organization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 a quantitative quality goal </a:t>
            </a:r>
            <a:r>
              <a:rPr lang="en-US" sz="2200" dirty="0">
                <a:latin typeface="Book Antiqua" pitchFamily="18" charset="0"/>
              </a:rPr>
              <a:t>for both software process and software maintenance. 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dirty="0">
                <a:latin typeface="Book Antiqua" pitchFamily="18" charset="0"/>
              </a:rPr>
              <a:t>At this maturity level, the performance of processes is controlled using statistical and other quantitative techniques, and is quantitatively predictable.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12293" name="Picture 5" descr="j02055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64" y="-5959"/>
            <a:ext cx="1776413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2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 P T I M I Z I N G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 E V E L 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200" dirty="0">
                <a:latin typeface="Book Antiqua" pitchFamily="18" charset="0"/>
              </a:rPr>
              <a:t>The Key characteristic of this level is focusing on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continually improving process performance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200" dirty="0">
                <a:latin typeface="Book Antiqua" pitchFamily="18" charset="0"/>
              </a:rPr>
              <a:t>through both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incremental</a:t>
            </a:r>
            <a:r>
              <a:rPr lang="en-US" sz="2200" dirty="0">
                <a:latin typeface="Book Antiqua" pitchFamily="18" charset="0"/>
              </a:rPr>
              <a:t> and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innovative technological </a:t>
            </a:r>
            <a:r>
              <a:rPr lang="en-US" sz="2200" dirty="0">
                <a:latin typeface="Book Antiqua" pitchFamily="18" charset="0"/>
              </a:rPr>
              <a:t>improvements. 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200" dirty="0">
                <a:latin typeface="Book Antiqua" pitchFamily="18" charset="0"/>
              </a:rPr>
              <a:t>For example, if from an analysis of the process measurement results, it was found that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reviews </a:t>
            </a:r>
            <a:r>
              <a:rPr lang="en-US" sz="2200" dirty="0">
                <a:latin typeface="Book Antiqua" pitchFamily="18" charset="0"/>
              </a:rPr>
              <a:t>were not very effective and a large number of errors were detected only during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unit testing</a:t>
            </a:r>
            <a:r>
              <a:rPr lang="en-US" sz="2200" dirty="0">
                <a:latin typeface="Book Antiqua" pitchFamily="18" charset="0"/>
              </a:rPr>
              <a:t>, 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200" dirty="0">
                <a:latin typeface="Book Antiqua" pitchFamily="18" charset="0"/>
              </a:rPr>
              <a:t>then the process may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 fine tuned </a:t>
            </a:r>
            <a:r>
              <a:rPr lang="en-US" sz="2200" dirty="0">
                <a:latin typeface="Book Antiqua" pitchFamily="18" charset="0"/>
              </a:rPr>
              <a:t>to make the review more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5" descr="MCBS00022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800"/>
            <a:ext cx="1143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87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09800"/>
            <a:ext cx="7406640" cy="1472184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1.2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 9 0 0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International standards organization </a:t>
            </a:r>
            <a:r>
              <a:rPr lang="en-US" sz="2200" dirty="0">
                <a:latin typeface="Book Antiqua" pitchFamily="18" charset="0"/>
              </a:rPr>
              <a:t>(ISO) is a association of 60 countries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published a 9000 series standards in 1987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ISO 9000 std specifies the guidelines for maintaining quality of the system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addresses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operational aspects </a:t>
            </a:r>
            <a:r>
              <a:rPr lang="en-US" sz="2200" dirty="0">
                <a:latin typeface="Book Antiqua" pitchFamily="18" charset="0"/>
              </a:rPr>
              <a:t>&amp;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organizational aspects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Responsibilities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Reporting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specifies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 of recommendations </a:t>
            </a:r>
            <a:r>
              <a:rPr lang="en-US" sz="2200" dirty="0">
                <a:latin typeface="Book Antiqua" pitchFamily="18" charset="0"/>
              </a:rPr>
              <a:t>for quality product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6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 framework </a:t>
            </a:r>
            <a:r>
              <a:rPr lang="en-US" sz="2200" dirty="0">
                <a:latin typeface="Book Antiqua" pitchFamily="18" charset="0"/>
              </a:rPr>
              <a:t>establishes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foundation</a:t>
            </a:r>
            <a:r>
              <a:rPr lang="en-US" sz="2200" dirty="0">
                <a:latin typeface="Book Antiqua" pitchFamily="18" charset="0"/>
              </a:rPr>
              <a:t> for a complete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identifies a small no: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framework activities </a:t>
            </a:r>
            <a:r>
              <a:rPr lang="en-US" sz="2200" dirty="0">
                <a:latin typeface="Book Antiqua" pitchFamily="18" charset="0"/>
              </a:rPr>
              <a:t>that are applicable to all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encompasses a set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umbrella activities</a:t>
            </a:r>
            <a:r>
              <a:rPr lang="en-US" sz="2200" dirty="0">
                <a:latin typeface="Book Antiqua" pitchFamily="18" charset="0"/>
              </a:rPr>
              <a:t>, that are applicable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entire s/w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7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9 0 0 0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T A N D A R D  S E R I E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ISO 9000 is a series of 3 standards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9001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9002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9003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These series of standards are based on the premise that,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If proper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sz="2200" dirty="0">
                <a:latin typeface="Book Antiqua" pitchFamily="18" charset="0"/>
              </a:rPr>
              <a:t> is followed for production, then good quality products are bound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498080" cy="55626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9001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This std is applied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organizations</a:t>
            </a:r>
            <a:r>
              <a:rPr lang="en-US" sz="2200" dirty="0">
                <a:latin typeface="Book Antiqua" pitchFamily="18" charset="0"/>
              </a:rPr>
              <a:t> engaged in</a:t>
            </a:r>
          </a:p>
          <a:p>
            <a:pPr lvl="2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</a:p>
          <a:p>
            <a:pPr lvl="2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Development</a:t>
            </a:r>
          </a:p>
          <a:p>
            <a:pPr lvl="2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Production</a:t>
            </a:r>
          </a:p>
          <a:p>
            <a:pPr lvl="2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Servicing of goods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This std is applicable to most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development </a:t>
            </a:r>
            <a:r>
              <a:rPr lang="en-US" sz="2200" dirty="0">
                <a:latin typeface="Book Antiqua" pitchFamily="18" charset="0"/>
              </a:rPr>
              <a:t>organizations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9002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This std is applied to those organizations which do not design products but only involved in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production </a:t>
            </a:r>
          </a:p>
          <a:p>
            <a:pPr lvl="2" algn="just"/>
            <a:r>
              <a:rPr lang="en-US" sz="2000" dirty="0">
                <a:latin typeface="Book Antiqua" pitchFamily="18" charset="0"/>
              </a:rPr>
              <a:t>E.g.:  car manufacturing industries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Not applicable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s/w development </a:t>
            </a:r>
            <a:r>
              <a:rPr lang="en-US" sz="2200" dirty="0">
                <a:latin typeface="Book Antiqua" pitchFamily="18" charset="0"/>
              </a:rPr>
              <a:t>organizations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09600"/>
            <a:ext cx="7498080" cy="56388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9003</a:t>
            </a:r>
          </a:p>
          <a:p>
            <a:pPr lvl="1"/>
            <a:r>
              <a:rPr lang="en-US" sz="2200" dirty="0">
                <a:latin typeface="Book Antiqua" pitchFamily="18" charset="0"/>
              </a:rPr>
              <a:t>Applied to organizations involved in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installation &amp; testing of the products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667000"/>
            <a:ext cx="5715000" cy="25145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E A   I S O   C E R T I F I E 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858000" cy="5254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6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9 0 0 0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O R  S O F T W A R E  I N D U S T R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It is a generic std applied to variety of industries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Many clauses in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9000 </a:t>
            </a:r>
            <a:r>
              <a:rPr lang="en-US" sz="2200" dirty="0">
                <a:latin typeface="Book Antiqua" pitchFamily="18" charset="0"/>
              </a:rPr>
              <a:t>are written using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generic terminologies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is very difficult to interpret for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development organizations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Reason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Development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products </a:t>
            </a:r>
            <a:r>
              <a:rPr lang="en-US" sz="2200" dirty="0">
                <a:latin typeface="Book Antiqua" pitchFamily="18" charset="0"/>
              </a:rPr>
              <a:t>are different from development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other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05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D E V E L O P M E N T  </a:t>
            </a: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VS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O T H E R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P R O D U C T  D E V E L O P M E N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>
                <a:latin typeface="Book Antiqua" pitchFamily="18" charset="0"/>
              </a:rPr>
              <a:t>is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intangible</a:t>
            </a:r>
            <a:r>
              <a:rPr lang="en-US" sz="2200" dirty="0">
                <a:latin typeface="Book Antiqua" pitchFamily="18" charset="0"/>
              </a:rPr>
              <a:t> and so its difficult to control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It is difficult to control &amp; manage something which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cannot be seen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Other products can be seen during its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development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So it is easy to determine how much work is completed &amp; can estimate how much more can be done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Raw material consumed during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>
                <a:latin typeface="Book Antiqua" pitchFamily="18" charset="0"/>
              </a:rPr>
              <a:t>development is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Other products development involve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large consumption of raw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6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9 0 0 0 – P A R 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Standard used to interpret clauses of ISO 9000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industry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Clauses of ISO 9000 are concerned with raw material control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This has no relevance in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</a:t>
            </a:r>
            <a:r>
              <a:rPr lang="en-US" sz="2200" dirty="0">
                <a:latin typeface="Book Antiqua" pitchFamily="18" charset="0"/>
              </a:rPr>
              <a:t> development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Due to the differences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>
                <a:latin typeface="Book Antiqua" pitchFamily="18" charset="0"/>
              </a:rPr>
              <a:t>development &amp; other product development, it is difficult to interpret clauses of ISO in context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>
                <a:latin typeface="Book Antiqua" pitchFamily="18" charset="0"/>
              </a:rPr>
              <a:t>industry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So ISO released a separate document called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9000 part 3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This is to interpret ISO std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</a:t>
            </a:r>
            <a:r>
              <a:rPr lang="en-US" sz="2200" dirty="0">
                <a:latin typeface="Book Antiqua" pitchFamily="18" charset="0"/>
              </a:rPr>
              <a:t>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2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 E N E F I T S   O F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C E R T I F I C A T I 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Confidence of customers </a:t>
            </a:r>
            <a:r>
              <a:rPr lang="en-US" sz="2200" dirty="0">
                <a:latin typeface="Book Antiqua" pitchFamily="18" charset="0"/>
              </a:rPr>
              <a:t>to an organization increases when organization qualify ISO certification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True in international markets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Organizations involved in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>
                <a:latin typeface="Book Antiqua" pitchFamily="18" charset="0"/>
              </a:rPr>
              <a:t>export takes this certification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ISO requires a well documented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>
                <a:latin typeface="Book Antiqua" pitchFamily="18" charset="0"/>
              </a:rPr>
              <a:t>production process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This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increases the quality </a:t>
            </a:r>
            <a:r>
              <a:rPr lang="en-US" sz="2200" dirty="0">
                <a:latin typeface="Book Antiqua" pitchFamily="18" charset="0"/>
              </a:rPr>
              <a:t>of the product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ISO makes development process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focused, efficient &amp; cost effective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Points out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weak points </a:t>
            </a:r>
            <a:r>
              <a:rPr lang="en-US" sz="2200" dirty="0">
                <a:latin typeface="Book Antiqua" pitchFamily="18" charset="0"/>
              </a:rPr>
              <a:t>of organizations &amp; recommends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remedial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9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 O W   T O   G E T   I S O   C E R T I F I C A T I O 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9808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Organization intending to get ISO </a:t>
            </a:r>
            <a:r>
              <a:rPr lang="en-US" dirty="0">
                <a:latin typeface="Book Antiqua" pitchFamily="18" charset="0"/>
              </a:rPr>
              <a:t>certification applies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9000 </a:t>
            </a:r>
            <a:r>
              <a:rPr lang="en-US" dirty="0">
                <a:latin typeface="Book Antiqua" pitchFamily="18" charset="0"/>
              </a:rPr>
              <a:t>registrar for registration</a:t>
            </a:r>
          </a:p>
          <a:p>
            <a:pPr algn="just"/>
            <a:r>
              <a:rPr lang="en-US" dirty="0">
                <a:latin typeface="Book Antiqua" pitchFamily="18" charset="0"/>
              </a:rPr>
              <a:t>ISO registration process have following stages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Application stage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Pre-assessment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 review and adequacy audit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Compliance audit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Registration 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Continued surveillance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498080" cy="639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 P R O C E 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 F R A M E W O R 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7620000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 O W   T O   G E T   I S O   C E R T I F I C A T I O 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>
            <a:normAutofit fontScale="62500" lnSpcReduction="20000"/>
          </a:bodyPr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Application stage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Organization applies to registrar for </a:t>
            </a:r>
            <a:r>
              <a:rPr lang="en-US" sz="3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registration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Pre-assessment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In this stage, registrar makes a </a:t>
            </a:r>
            <a:r>
              <a:rPr lang="en-US" sz="3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rough assessment </a:t>
            </a:r>
            <a:r>
              <a:rPr lang="en-US" sz="3100" dirty="0">
                <a:latin typeface="Book Antiqua" pitchFamily="18" charset="0"/>
              </a:rPr>
              <a:t>of the organizations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 review &amp; adequacy audit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3000" dirty="0">
                <a:latin typeface="Book Antiqua" pitchFamily="18" charset="0"/>
              </a:rPr>
              <a:t>In this stage registrar reviews the documents submitted by the organization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3000" dirty="0">
                <a:latin typeface="Book Antiqua" pitchFamily="18" charset="0"/>
              </a:rPr>
              <a:t>Makes suggestions for possible improvements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Compliance audit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In this stage, registrar checks whether the suggestions made by it during review have been satisfied or not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Registration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Registrar awards ISO 9000 certificate after successful completion of all previous phases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Continued surveillance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Registrar continues monitoring the organization periodically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39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E A T U R E S  O F   I S O  9 0 0 1   R E Q U I R E M E N T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14488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 control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All documents concerned with development of s/w product are properly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Managed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Authorized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Controlled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requires a configuration management s/m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Proper plans must be prepared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Progress of against this plans must be monitored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Review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Important document on all phases must be independently checked &amp; reviewed for correctness &amp; effectiveness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Product is tested against specification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Organizational aspects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Organizational aspects like management reporting etc are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3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H O R T C O M I N G S  O F  I S O  9 0 0 0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 E R T I F I C A T I 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866888" cy="5181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It does not guarantee that the process is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 quality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No guideline is given for defining an appropriate process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ISO certification is not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fool proof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No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international accreditation agency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There can be variations in the norms of awarding certificates among different accreditation agencies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does not automatically lead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continuous process improvement</a:t>
            </a:r>
            <a:r>
              <a:rPr lang="en-US" sz="2200" dirty="0">
                <a:latin typeface="Book Antiqua" pitchFamily="18" charset="0"/>
              </a:rPr>
              <a:t> (TQM)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0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I F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R E N C E  B E T W E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N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N D 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M </a:t>
            </a: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437195"/>
              </p:ext>
            </p:extLst>
          </p:nvPr>
        </p:nvGraphicFramePr>
        <p:xfrm>
          <a:off x="457200" y="990600"/>
          <a:ext cx="767181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ISO 9000 (INTERNATIONAL STANDARDS ORGANISATION)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CMM (CABABILITY MATURITY MODEL)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It applies to any type of industry.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CMM is specially developed for software industry.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ISO 9000 addresses corporate business process.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CMM focuses on the Software Engineering activities.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ISO 9000 specifies minimum requirement.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CMM gets into technical aspect of software engineering.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ISO 9000 restricts itself to what is required.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It suggests how to fulfill the requirements.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ISO 9000 provides pass or fail criteria.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It provides grade for process maturity.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3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8222604"/>
              </p:ext>
            </p:extLst>
          </p:nvPr>
        </p:nvGraphicFramePr>
        <p:xfrm>
          <a:off x="762000" y="1524000"/>
          <a:ext cx="7467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37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ISO 9000 has no levels.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CMM has 5 levels: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Initial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Repeatable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Defined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Managed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Optimization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3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ISO 9000 does not specify sequence of steps required to establish the quality system.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It reconnects the mechanism for step by step progress through its successive maturity levels.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92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8229600" cy="1472184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 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H A S E S  I N  S O F T W A R E   D E V E L O P M E N T 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3505200"/>
            <a:ext cx="586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2.1</a:t>
            </a:r>
            <a:r>
              <a:rPr lang="en-US" sz="2000" b="1" dirty="0">
                <a:solidFill>
                  <a:srgbClr val="7030A0"/>
                </a:solidFill>
                <a:latin typeface="Book Antiqua" pitchFamily="18" charset="0"/>
              </a:rPr>
              <a:t>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analysis</a:t>
            </a:r>
          </a:p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2.2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elicitation for software </a:t>
            </a:r>
          </a:p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2.3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principles </a:t>
            </a:r>
          </a:p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2.4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prototyping </a:t>
            </a:r>
          </a:p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2.5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Specification</a:t>
            </a:r>
          </a:p>
          <a:p>
            <a:r>
              <a:rPr lang="en-US" sz="20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4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2057400"/>
            <a:ext cx="7406640" cy="1472184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2.1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R E Q U I R E M E N T S    E N G I N E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R I N 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00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The goal of the requirements engineering process is to create and maintain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requirements</a:t>
            </a:r>
            <a:r>
              <a:rPr lang="en-US" sz="2200" dirty="0">
                <a:latin typeface="Book Antiqua" pitchFamily="18" charset="0"/>
              </a:rPr>
              <a:t> document.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 overall process includes four stages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Feasibility study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elicitation and analysis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specification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Feasibility study</a:t>
            </a:r>
          </a:p>
          <a:p>
            <a:pPr lvl="1" algn="just"/>
            <a:r>
              <a:rPr lang="en-US" sz="2200" dirty="0"/>
              <a:t>Checking whether the system is useful to the business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elicitation &amp; analysis</a:t>
            </a:r>
          </a:p>
          <a:p>
            <a:pPr lvl="1" algn="just"/>
            <a:r>
              <a:rPr lang="en-US" sz="2200" dirty="0"/>
              <a:t>Discovering requirements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specification</a:t>
            </a:r>
          </a:p>
          <a:p>
            <a:pPr lvl="1" algn="just"/>
            <a:r>
              <a:rPr lang="en-US" sz="2200" dirty="0"/>
              <a:t>Converting these requirements into some standard form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validation</a:t>
            </a:r>
          </a:p>
          <a:p>
            <a:pPr lvl="1" algn="just"/>
            <a:r>
              <a:rPr lang="en-US" sz="2200" dirty="0"/>
              <a:t>Checking that the requirements actually define the system that the customer wants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 </a:t>
            </a:r>
            <a:r>
              <a:rPr lang="en-US" sz="2200" dirty="0"/>
              <a:t>are produced at each stage of the requirements engineering proc</a:t>
            </a:r>
            <a:r>
              <a:rPr lang="en-US" dirty="0"/>
              <a:t>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1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57990"/>
            <a:ext cx="77819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5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M B R E L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  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 T I V I T I E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Umbrella activities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It encompasses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</a:t>
            </a:r>
            <a:r>
              <a:rPr lang="en-US" dirty="0">
                <a:latin typeface="Book Antiqua" pitchFamily="18" charset="0"/>
              </a:rPr>
              <a:t>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framework activities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Framework activities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Each framework activity consist of a set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engineering actions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engineering action: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It is a collection of related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tasks set</a:t>
            </a:r>
            <a:r>
              <a:rPr lang="en-US" dirty="0">
                <a:latin typeface="Book Antiqua" pitchFamily="18" charset="0"/>
              </a:rPr>
              <a:t> that produces a major s/w engineering work product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E.g.: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  <a:r>
              <a:rPr lang="en-US" dirty="0">
                <a:latin typeface="Book Antiqua" pitchFamily="18" charset="0"/>
              </a:rPr>
              <a:t>,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gathering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Each engineering action is populated with individual work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3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E A S I B I L I T Y  S T U 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input to the feasibility study is </a:t>
            </a:r>
          </a:p>
          <a:p>
            <a:pPr lvl="1" algn="just"/>
            <a:r>
              <a:rPr lang="en-US" sz="2200" dirty="0"/>
              <a:t>A set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preliminary business requirements</a:t>
            </a:r>
            <a:endParaRPr lang="en-US" sz="2200" dirty="0"/>
          </a:p>
          <a:p>
            <a:pPr lvl="1" algn="just"/>
            <a:r>
              <a:rPr lang="en-US" sz="2200" dirty="0"/>
              <a:t>An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 description </a:t>
            </a:r>
            <a:r>
              <a:rPr lang="en-US" sz="2200" dirty="0"/>
              <a:t>of the system</a:t>
            </a:r>
          </a:p>
          <a:p>
            <a:pPr lvl="1" algn="just"/>
            <a:r>
              <a:rPr lang="en-US" sz="2200" dirty="0"/>
              <a:t>How the system is intended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business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5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I M  O F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A S I B I L I T Y  S T U 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/>
              <a:t>It answers the following questions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dirty="0"/>
              <a:t>Does the system contribute to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objectives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r>
              <a:rPr lang="en-US" dirty="0"/>
              <a:t>?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dirty="0"/>
              <a:t>Can the system be implemented using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technology</a:t>
            </a:r>
            <a:r>
              <a:rPr lang="en-US" dirty="0"/>
              <a:t> and within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cost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  <a:r>
              <a:rPr lang="en-US" dirty="0"/>
              <a:t> constraints?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dirty="0"/>
              <a:t>Can the system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</a:t>
            </a:r>
            <a:r>
              <a:rPr lang="en-US" dirty="0"/>
              <a:t> with other systems which are already in place?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 to the first question is critical</a:t>
            </a:r>
          </a:p>
          <a:p>
            <a:pPr lvl="1" algn="just"/>
            <a:r>
              <a:rPr lang="en-US" dirty="0"/>
              <a:t>If s/m does not support business objectives, then it has no value in business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72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H A S E S   O F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A S I B I L I T Y  S T U 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phases</a:t>
            </a:r>
          </a:p>
          <a:p>
            <a:pPr lvl="1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collection</a:t>
            </a:r>
          </a:p>
          <a:p>
            <a:pPr lvl="1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assessment</a:t>
            </a:r>
          </a:p>
          <a:p>
            <a:pPr lvl="1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writing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5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F O R M A T I O N  C O L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C T I O N</a:t>
            </a: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Information is collected from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sources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sources </a:t>
            </a:r>
            <a:r>
              <a:rPr lang="en-US" dirty="0"/>
              <a:t>can be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Managers</a:t>
            </a:r>
            <a:r>
              <a:rPr lang="en-US" dirty="0"/>
              <a:t> of the department where the system will be used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engineers </a:t>
            </a:r>
            <a:r>
              <a:rPr lang="en-US" dirty="0"/>
              <a:t>who are familiar with the type of system that is proposed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experts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end-users</a:t>
            </a:r>
            <a:r>
              <a:rPr lang="en-US" dirty="0"/>
              <a:t> of the system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9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F O R M A T I O N   A 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M E N T   P H A S 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lvl="1" algn="just"/>
            <a:r>
              <a:rPr lang="en-US" dirty="0">
                <a:latin typeface="Book Antiqua" pitchFamily="18" charset="0"/>
              </a:rPr>
              <a:t>Identifies the information that is required to answer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three questions </a:t>
            </a:r>
            <a:r>
              <a:rPr lang="en-US" dirty="0">
                <a:latin typeface="Book Antiqua" pitchFamily="18" charset="0"/>
              </a:rPr>
              <a:t>set out above.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Talk with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information sources </a:t>
            </a:r>
            <a:r>
              <a:rPr lang="en-US" dirty="0">
                <a:latin typeface="Book Antiqua" pitchFamily="18" charset="0"/>
              </a:rPr>
              <a:t>to discover the answers to these questions.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Information sources can be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Managers of the department where the system will be used,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software engineers who are familiar with the type of system that is proposed,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technology experts and end-users of the system</a:t>
            </a:r>
          </a:p>
          <a:p>
            <a:pPr lvl="1"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29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P O R T  W R I T I N 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After obtaining the information,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feasibility study report is written.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Make a recommendation about whether or not the system development should continue.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Propose changes to the scope, budget and schedule of the system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Suggest further high-level requirements for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0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635240" cy="1472184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2.2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R E Q U I R E M E N T   E L I C I T A T I O N   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N A L Y S I 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48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After an initial feasibility study, the next stage of the requirements engineering process is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elicitation and analysis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In this activity, software engineers work with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</a:t>
            </a:r>
            <a:r>
              <a:rPr lang="en-US" sz="2200" dirty="0">
                <a:latin typeface="Book Antiqua" pitchFamily="18" charset="0"/>
              </a:rPr>
              <a:t> and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end-users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 is done </a:t>
            </a:r>
            <a:r>
              <a:rPr lang="en-US" sz="2200" dirty="0">
                <a:latin typeface="Book Antiqua" pitchFamily="18" charset="0"/>
              </a:rPr>
              <a:t>to find out about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Application domain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What services the system should provide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The required performance of the system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Hardware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8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98080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T A K E H O L D E R S</a:t>
            </a:r>
            <a:r>
              <a:rPr lang="en-US" dirty="0">
                <a:latin typeface="Agency FB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200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Requirements elicitation and analysis may involve a variety of people in an organization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The term 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</a:t>
            </a:r>
            <a:r>
              <a:rPr lang="en-US" sz="2200" i="1" dirty="0">
                <a:latin typeface="Book Antiqua" pitchFamily="18" charset="0"/>
              </a:rPr>
              <a:t> is used to refer to any person or group who will be affected </a:t>
            </a:r>
            <a:r>
              <a:rPr lang="en-US" sz="2200" dirty="0">
                <a:latin typeface="Book Antiqua" pitchFamily="18" charset="0"/>
              </a:rPr>
              <a:t>by the system, directly or indirectly. 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 include 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End-users who interact with the system 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Everyone else in an organization that may be affected by its installation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Engineers who are developing or maintaining related systems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managers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Domain experts 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Trade union representatives.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197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727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REASONS FOR POOR ELICITATION OF REQUIREMENTS FROM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96200" cy="5105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 often don't know what they want from the computer system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They may find it difficult to articulate what they want the system to do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make unrealistic demands because they are unaware of the cost of their requests.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They express requirements in their own terms with implicit knowledge of their own work.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Requirements engineers, without experience in the customer's domain, find these difficult to  understand these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498080" cy="59436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 set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It defines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actual work </a:t>
            </a:r>
            <a:r>
              <a:rPr lang="en-US" dirty="0">
                <a:latin typeface="Book Antiqua" pitchFamily="18" charset="0"/>
              </a:rPr>
              <a:t>to be done to accomplish the objectives of software engineering action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It is a collection of </a:t>
            </a:r>
          </a:p>
          <a:p>
            <a:pPr lvl="2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engineering work tasks</a:t>
            </a:r>
          </a:p>
          <a:p>
            <a:pPr lvl="2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Related work products</a:t>
            </a:r>
          </a:p>
          <a:p>
            <a:pPr lvl="2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 assurance points</a:t>
            </a:r>
          </a:p>
          <a:p>
            <a:pPr lvl="2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milestones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0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79068"/>
            <a:ext cx="7620000" cy="54407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Different stakeholders have different requirements, &amp; they may express in different ways</a:t>
            </a:r>
            <a:r>
              <a:rPr lang="en-US" sz="2200" dirty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Requirements engineers have to consider all potential sources of requirements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discover commonalities and conflict.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Political factors may influence the requirements of the system</a:t>
            </a:r>
            <a:r>
              <a:rPr lang="en-US" dirty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Managers may demand specific system requirements that will increase their influence in the organization.</a:t>
            </a:r>
          </a:p>
          <a:p>
            <a:pPr marL="365760" lvl="1" indent="0" algn="just">
              <a:buNone/>
            </a:pPr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economic and business environment in which the analysis takes place is dynamic.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changes the analysis process.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Hence the importance of particular requirements may change.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New requirements may emerge from new stakeholders who were not originally consulted.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39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C T I V I T I E S  O F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E L I C I T A T I O N  &amp;  A N A L Y S I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discovery</a:t>
            </a:r>
          </a:p>
          <a:p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classification &amp; organization</a:t>
            </a:r>
          </a:p>
          <a:p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prioritization &amp; negotiation</a:t>
            </a:r>
          </a:p>
          <a:p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600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C T I V I T I E S  O F  R E Q U I R E M E N T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 L I C I T A T I O N  &amp;  A N A L Y S I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070100"/>
            <a:ext cx="5476875" cy="3933825"/>
          </a:xfrm>
        </p:spPr>
      </p:pic>
    </p:spTree>
    <p:extLst>
      <p:ext uri="{BB962C8B-B14F-4D97-AF65-F5344CB8AC3E}">
        <p14:creationId xmlns:p14="http://schemas.microsoft.com/office/powerpoint/2010/main" val="15328239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 D I S C O V E R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This is the process of interacting with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sz="2200" dirty="0">
                <a:latin typeface="Book Antiqua" pitchFamily="18" charset="0"/>
              </a:rPr>
              <a:t> in the system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Interaction is done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collect their requirements</a:t>
            </a:r>
            <a:r>
              <a:rPr lang="en-US" sz="2200" dirty="0">
                <a:latin typeface="Book Antiqua" pitchFamily="18" charset="0"/>
              </a:rPr>
              <a:t>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It is the process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gathering information</a:t>
            </a:r>
            <a:r>
              <a:rPr lang="en-US" sz="2200" dirty="0">
                <a:latin typeface="Book Antiqua" pitchFamily="18" charset="0"/>
              </a:rPr>
              <a:t> about the proposed and existing systems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Analyze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and system requirements</a:t>
            </a:r>
            <a:r>
              <a:rPr lang="en-US" sz="2200" dirty="0">
                <a:latin typeface="Book Antiqua" pitchFamily="18" charset="0"/>
              </a:rPr>
              <a:t> from these information.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67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 E C H N I Q U E 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/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E T H O D S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O R 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Q U I R E M E N T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D I S C O V E R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latin typeface="Book Antiqua" pitchFamily="18" charset="0"/>
              </a:rPr>
              <a:t>Interview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Surveys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Questionnaires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Brainstorming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Prototyping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Use cases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Observation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b="1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30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1.  I N T E R V I E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Interviews are strong medium to collect requirements. Organization may conduct several types of interviews such as: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Structured (closed) interviews</a:t>
            </a:r>
            <a:r>
              <a:rPr lang="en-US" dirty="0">
                <a:latin typeface="Book Antiqua" pitchFamily="18" charset="0"/>
              </a:rPr>
              <a:t>, where every single information to gather is decided in advance, they follow pattern and matter of discussion firmly.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Non-structured (open) interviews</a:t>
            </a:r>
            <a:r>
              <a:rPr lang="en-US" dirty="0">
                <a:latin typeface="Book Antiqua" pitchFamily="18" charset="0"/>
              </a:rPr>
              <a:t>, where information to gather is not decided in advance, more flexible and less biased.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Oral interviews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Written interviews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One-to-one interviews </a:t>
            </a:r>
            <a:r>
              <a:rPr lang="en-US" dirty="0">
                <a:latin typeface="Book Antiqua" pitchFamily="18" charset="0"/>
              </a:rPr>
              <a:t>which are held between two persons across the table.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Group interviews </a:t>
            </a:r>
            <a:r>
              <a:rPr lang="en-US" dirty="0">
                <a:latin typeface="Book Antiqua" pitchFamily="18" charset="0"/>
              </a:rPr>
              <a:t>which are held between groups of participants. They help to uncover any missing requirement as numerous people are involved.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3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 S U R V E Y S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Organization may conduct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surveys</a:t>
            </a:r>
            <a:r>
              <a:rPr lang="en-US" sz="2200" dirty="0">
                <a:latin typeface="Book Antiqua" pitchFamily="18" charset="0"/>
              </a:rPr>
              <a:t> among various stakeholders by querying about their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expectation</a:t>
            </a:r>
            <a:r>
              <a:rPr lang="en-US" sz="2200" dirty="0">
                <a:latin typeface="Book Antiqua" pitchFamily="18" charset="0"/>
              </a:rPr>
              <a:t> and requirements from the upcoming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12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3.  Q U E S T I O N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I R E S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2209800"/>
          </a:xfrm>
        </p:spPr>
        <p:txBody>
          <a:bodyPr/>
          <a:lstStyle/>
          <a:p>
            <a:pPr algn="just"/>
            <a:r>
              <a:rPr lang="en-US" sz="2200" dirty="0">
                <a:latin typeface="Book Antiqua" pitchFamily="18" charset="0"/>
              </a:rPr>
              <a:t>A document with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pre-defined set of objective questions </a:t>
            </a:r>
            <a:r>
              <a:rPr lang="en-US" sz="2200" dirty="0">
                <a:latin typeface="Book Antiqua" pitchFamily="18" charset="0"/>
              </a:rPr>
              <a:t>and respective options is handed over to all stakeholders to answer, which are collected and compiled.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A shortcoming of this technique is, if an option for some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issue is not mentioned </a:t>
            </a:r>
            <a:r>
              <a:rPr lang="en-US" sz="2200" dirty="0">
                <a:latin typeface="Book Antiqua" pitchFamily="18" charset="0"/>
              </a:rPr>
              <a:t>in the questionnaire, the issue might be left unattended.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5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4.  B R A I N S T O R M I N 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1219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informal debate </a:t>
            </a:r>
            <a:r>
              <a:rPr lang="en-US" dirty="0"/>
              <a:t>is held among various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</a:t>
            </a:r>
            <a:r>
              <a:rPr lang="en-US" dirty="0"/>
              <a:t> and all their inputs are recorded for further requirements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20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5.  P R O T O T Y P I N G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1524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Prototyping is building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interface </a:t>
            </a:r>
            <a:r>
              <a:rPr lang="en-US" sz="2200" dirty="0">
                <a:latin typeface="Book Antiqua" pitchFamily="18" charset="0"/>
              </a:rPr>
              <a:t>without adding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detail functionality </a:t>
            </a:r>
            <a:r>
              <a:rPr lang="en-US" sz="2200" dirty="0">
                <a:latin typeface="Book Antiqua" pitchFamily="18" charset="0"/>
              </a:rPr>
              <a:t>for user to interpret the features of intended software product.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It helps giving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better idea of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 X A M P L 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1" algn="just"/>
            <a:r>
              <a:rPr lang="en-US" dirty="0">
                <a:latin typeface="Book Antiqua" pitchFamily="18" charset="0"/>
              </a:rPr>
              <a:t>E.g.: If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gathering </a:t>
            </a:r>
            <a:r>
              <a:rPr lang="en-US" dirty="0">
                <a:latin typeface="Book Antiqua" pitchFamily="18" charset="0"/>
              </a:rPr>
              <a:t>is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engineering action</a:t>
            </a:r>
            <a:r>
              <a:rPr lang="en-US" dirty="0">
                <a:latin typeface="Book Antiqua" pitchFamily="18" charset="0"/>
              </a:rPr>
              <a:t>, then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 set </a:t>
            </a:r>
            <a:r>
              <a:rPr lang="en-US" dirty="0">
                <a:latin typeface="Book Antiqua" pitchFamily="18" charset="0"/>
              </a:rPr>
              <a:t>of requirement gathering is</a:t>
            </a:r>
          </a:p>
          <a:p>
            <a:pPr lvl="1" algn="just"/>
            <a:endParaRPr lang="en-US" dirty="0">
              <a:latin typeface="Book Antiqua" pitchFamily="18" charset="0"/>
            </a:endParaRPr>
          </a:p>
          <a:p>
            <a:pPr lvl="2" algn="just"/>
            <a:r>
              <a:rPr lang="en-US" dirty="0">
                <a:latin typeface="Book Antiqua" pitchFamily="18" charset="0"/>
              </a:rPr>
              <a:t>Make a list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dirty="0">
                <a:latin typeface="Book Antiqua" pitchFamily="18" charset="0"/>
              </a:rPr>
              <a:t> of project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Invite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dirty="0">
                <a:latin typeface="Book Antiqua" pitchFamily="18" charset="0"/>
              </a:rPr>
              <a:t> to an informal meeting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Ask each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dirty="0">
                <a:latin typeface="Book Antiqua" pitchFamily="18" charset="0"/>
              </a:rPr>
              <a:t> to make a list of features &amp; functions required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Discuss requirements and build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final list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Prioritize requirements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Note the areas of uncertainty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55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6.  U S E  C A S E 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Book Antiqua" pitchFamily="18" charset="0"/>
              </a:rPr>
              <a:t>Use cases are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discovery technique </a:t>
            </a:r>
            <a:r>
              <a:rPr lang="en-US" sz="2200" dirty="0">
                <a:latin typeface="Book Antiqua" pitchFamily="18" charset="0"/>
              </a:rPr>
              <a:t>that were first introduced in the </a:t>
            </a:r>
            <a:r>
              <a:rPr lang="en-US" sz="2200" dirty="0" err="1">
                <a:latin typeface="Book Antiqua" pitchFamily="18" charset="0"/>
              </a:rPr>
              <a:t>objectory</a:t>
            </a:r>
            <a:r>
              <a:rPr lang="en-US" sz="2200" dirty="0">
                <a:latin typeface="Book Antiqua" pitchFamily="18" charset="0"/>
              </a:rPr>
              <a:t> method and they have now become a fundamental feature of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Unified Modeling Language (UML).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In their simplest form,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 case </a:t>
            </a:r>
            <a:r>
              <a:rPr lang="en-US" sz="2200" dirty="0">
                <a:latin typeface="Book Antiqua" pitchFamily="18" charset="0"/>
              </a:rPr>
              <a:t>identifies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actors </a:t>
            </a:r>
            <a:r>
              <a:rPr lang="en-US" sz="2200" dirty="0">
                <a:latin typeface="Book Antiqua" pitchFamily="18" charset="0"/>
              </a:rPr>
              <a:t>involved in an interaction and names the type of interaction. </a:t>
            </a:r>
          </a:p>
          <a:p>
            <a:pPr lvl="0"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Actors</a:t>
            </a:r>
            <a:r>
              <a:rPr lang="en-US" sz="2000" dirty="0">
                <a:latin typeface="Book Antiqua" pitchFamily="18" charset="0"/>
              </a:rPr>
              <a:t> in the process, who may be human or other systems, are represented as stick figures.</a:t>
            </a:r>
          </a:p>
          <a:p>
            <a:pPr lvl="0" algn="just"/>
            <a:r>
              <a:rPr lang="en-US" sz="2000" dirty="0">
                <a:latin typeface="Book Antiqua" pitchFamily="18" charset="0"/>
              </a:rPr>
              <a:t>Each class of interaction is represented as a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named ellipse.</a:t>
            </a:r>
          </a:p>
          <a:p>
            <a:pPr lvl="0"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Lines link </a:t>
            </a:r>
            <a:r>
              <a:rPr lang="en-US" sz="2000" dirty="0">
                <a:latin typeface="Book Antiqua" pitchFamily="18" charset="0"/>
              </a:rPr>
              <a:t>the actors with 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interaction. </a:t>
            </a:r>
          </a:p>
          <a:p>
            <a:pPr lvl="0" algn="just"/>
            <a:r>
              <a:rPr lang="en-US" sz="2000" dirty="0">
                <a:latin typeface="Book Antiqua" pitchFamily="18" charset="0"/>
              </a:rPr>
              <a:t>Use cases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identify the individual interactions </a:t>
            </a:r>
            <a:r>
              <a:rPr lang="en-US" sz="2000" dirty="0">
                <a:latin typeface="Book Antiqua" pitchFamily="18" charset="0"/>
              </a:rPr>
              <a:t>between the system and its users or other systems. </a:t>
            </a:r>
          </a:p>
          <a:p>
            <a:pPr lvl="0" algn="just"/>
            <a:endParaRPr lang="en-US" sz="2200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7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 C A S E 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5126"/>
            <a:ext cx="7467600" cy="34237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4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7.  O B S E R V A T I O 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Team of experts visit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client’s organization </a:t>
            </a:r>
            <a:r>
              <a:rPr lang="en-US" sz="2200" dirty="0">
                <a:latin typeface="Book Antiqua" pitchFamily="18" charset="0"/>
              </a:rPr>
              <a:t>or workplace.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They observe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actual working </a:t>
            </a:r>
            <a:r>
              <a:rPr lang="en-US" sz="2200" dirty="0">
                <a:latin typeface="Book Antiqua" pitchFamily="18" charset="0"/>
              </a:rPr>
              <a:t>of the existing installed systems.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They observe the workflow at client’s end and how execution problems are dealt.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 team itself draws some conclusions which aid to form requirements expected from the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91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 C L A 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F I C A T I O N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 R G A N I Z A T I 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This activity takes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unstructured collection </a:t>
            </a:r>
            <a:r>
              <a:rPr lang="en-US" sz="2200" dirty="0">
                <a:latin typeface="Book Antiqua" pitchFamily="18" charset="0"/>
              </a:rPr>
              <a:t>of requirements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Groups</a:t>
            </a:r>
            <a:r>
              <a:rPr lang="en-US" sz="2200" dirty="0">
                <a:latin typeface="Book Antiqua" pitchFamily="18" charset="0"/>
              </a:rPr>
              <a:t> the  related requirements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Organizes these requirements into coherent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51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I O R I T I Z A T I O N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N E G O T I A T I 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8486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When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multiple stakeholders </a:t>
            </a:r>
            <a:r>
              <a:rPr lang="en-US" sz="2200" dirty="0">
                <a:latin typeface="Book Antiqua" pitchFamily="18" charset="0"/>
              </a:rPr>
              <a:t>are involved, requirements will conflict.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This activity is concerned with prioritizing requirements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Find out and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resolve requirements conflicts </a:t>
            </a:r>
            <a:r>
              <a:rPr lang="en-US" sz="2200" dirty="0">
                <a:latin typeface="Book Antiqua" pitchFamily="18" charset="0"/>
              </a:rPr>
              <a:t>through negotiation.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83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S    D O C U M E N T A T I 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</a:t>
            </a:r>
            <a:r>
              <a:rPr lang="en-US" sz="2200" dirty="0">
                <a:latin typeface="Book Antiqua" pitchFamily="18" charset="0"/>
              </a:rPr>
              <a:t> are documented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They are inputted into the next round of the spiral.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Formal or informal requirements documents may be produced.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01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2.4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S O F T W A R E   P R O T O T Y P I N 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85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Book Antiqua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Prototyping </a:t>
            </a:r>
            <a:r>
              <a:rPr lang="en-US" sz="2200" dirty="0">
                <a:latin typeface="Book Antiqua" pitchFamily="18" charset="0"/>
              </a:rPr>
              <a:t>refers to building software application prototypes which displays the functionality of the product under development, but may not actually hold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exact logic of the original software.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Software prototyping is becoming very popular as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development model</a:t>
            </a:r>
            <a:r>
              <a:rPr lang="en-US" sz="2200" dirty="0">
                <a:latin typeface="Book Antiqua" pitchFamily="18" charset="0"/>
              </a:rPr>
              <a:t>, as it enables to understand customer requirements at an early stage of development.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It helps get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valuable feedback from the customer </a:t>
            </a:r>
            <a:r>
              <a:rPr lang="en-US" sz="2200" dirty="0">
                <a:latin typeface="Book Antiqua" pitchFamily="18" charset="0"/>
              </a:rPr>
              <a:t>and helps software designers and developers understand about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what exactly is expected </a:t>
            </a:r>
            <a:r>
              <a:rPr lang="en-US" sz="2200" dirty="0">
                <a:latin typeface="Book Antiqua" pitchFamily="18" charset="0"/>
              </a:rPr>
              <a:t>from the product under development.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Prototype is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working model of software </a:t>
            </a:r>
            <a:r>
              <a:rPr lang="en-US" sz="2200" dirty="0">
                <a:latin typeface="Book Antiqua" pitchFamily="18" charset="0"/>
              </a:rPr>
              <a:t>with some limited functionality. </a:t>
            </a:r>
          </a:p>
          <a:p>
            <a:pPr lvl="0" algn="just"/>
            <a:endParaRPr lang="en-US" sz="2200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62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P R O T O T Y P I N G – T Y P E 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Throwaway/Rapid Prototyping</a:t>
            </a:r>
          </a:p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Evolutionary Prototyping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Incremental Prototyping</a:t>
            </a:r>
          </a:p>
          <a:p>
            <a:pPr marL="0" lv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17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 H R O W A W A 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/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A P I D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T O T Y P I N G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0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Throwaway prototyping </a:t>
            </a:r>
            <a:r>
              <a:rPr lang="en-US" sz="2200" dirty="0">
                <a:latin typeface="Book Antiqua" pitchFamily="18" charset="0"/>
              </a:rPr>
              <a:t>is also called as </a:t>
            </a:r>
            <a:r>
              <a:rPr lang="en-US" sz="2200" dirty="0">
                <a:solidFill>
                  <a:srgbClr val="0070C0"/>
                </a:solidFill>
                <a:latin typeface="Book Antiqua" pitchFamily="18" charset="0"/>
              </a:rPr>
              <a:t>rapid</a:t>
            </a:r>
            <a:r>
              <a:rPr lang="en-US" sz="2200" dirty="0">
                <a:latin typeface="Book Antiqua" pitchFamily="18" charset="0"/>
              </a:rPr>
              <a:t> or </a:t>
            </a:r>
            <a:r>
              <a:rPr lang="en-US" sz="2200" dirty="0">
                <a:solidFill>
                  <a:srgbClr val="0070C0"/>
                </a:solidFill>
                <a:latin typeface="Book Antiqua" pitchFamily="18" charset="0"/>
              </a:rPr>
              <a:t>close ended</a:t>
            </a:r>
            <a:r>
              <a:rPr lang="en-US" sz="2200" dirty="0">
                <a:latin typeface="Book Antiqua" pitchFamily="18" charset="0"/>
              </a:rPr>
              <a:t> prototyping.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This type of prototyping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uses very little efforts </a:t>
            </a:r>
            <a:r>
              <a:rPr lang="en-US" sz="2200" dirty="0">
                <a:latin typeface="Book Antiqua" pitchFamily="18" charset="0"/>
              </a:rPr>
              <a:t>with minimum requirement analysis to build a prototype.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Once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actual requirements </a:t>
            </a:r>
            <a:r>
              <a:rPr lang="en-US" sz="2200" dirty="0">
                <a:latin typeface="Book Antiqua" pitchFamily="18" charset="0"/>
              </a:rPr>
              <a:t>are understood, the prototype is discarded and the actual system is developed with a much clear understanding of user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  G E N E R I C  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C E S S   F R A M E W O R K   </a:t>
            </a: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C T I V I T I E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These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activities</a:t>
            </a:r>
            <a:r>
              <a:rPr lang="en-US" sz="2200" dirty="0">
                <a:latin typeface="Book Antiqua" pitchFamily="18" charset="0"/>
              </a:rPr>
              <a:t> are applicable to majority of software projects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Can be used during development of small </a:t>
            </a:r>
            <a:r>
              <a:rPr lang="en-US" sz="2200" dirty="0" err="1">
                <a:latin typeface="Book Antiqua" pitchFamily="18" charset="0"/>
              </a:rPr>
              <a:t>pgms</a:t>
            </a:r>
            <a:r>
              <a:rPr lang="en-US" sz="2200" dirty="0">
                <a:latin typeface="Book Antiqua" pitchFamily="18" charset="0"/>
              </a:rPr>
              <a:t>, large web applications, complex computer based s/m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Details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s/w process will be different </a:t>
            </a:r>
            <a:r>
              <a:rPr lang="en-US" sz="2200" dirty="0">
                <a:latin typeface="Book Antiqua" pitchFamily="18" charset="0"/>
              </a:rPr>
              <a:t>but the framework activities remains the same</a:t>
            </a:r>
          </a:p>
          <a:p>
            <a:pPr lvl="1"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[A]. Communication</a:t>
            </a:r>
          </a:p>
          <a:p>
            <a:pPr lvl="1"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[B]. Planning</a:t>
            </a:r>
          </a:p>
          <a:p>
            <a:pPr lvl="1"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[C]. Modeling</a:t>
            </a:r>
          </a:p>
          <a:p>
            <a:pPr lvl="1"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[D]. Construction</a:t>
            </a:r>
          </a:p>
          <a:p>
            <a:pPr lvl="1"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[E].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09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 V O L U T I O N A R Y  P R O T O T Y P I N G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Evolutionary prototyping </a:t>
            </a:r>
            <a:r>
              <a:rPr lang="en-US" sz="2200" dirty="0">
                <a:latin typeface="Book Antiqua" pitchFamily="18" charset="0"/>
              </a:rPr>
              <a:t>also called as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breadboard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prototyping</a:t>
            </a:r>
            <a:r>
              <a:rPr lang="en-US" sz="2200" dirty="0">
                <a:latin typeface="Book Antiqua" pitchFamily="18" charset="0"/>
              </a:rPr>
              <a:t> is based on building actual functional prototypes with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minimal functionality </a:t>
            </a:r>
            <a:r>
              <a:rPr lang="en-US" sz="2200" dirty="0">
                <a:latin typeface="Book Antiqua" pitchFamily="18" charset="0"/>
              </a:rPr>
              <a:t>in the beginning.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The prototype developed forms the heart of the future prototypes on top of which the entire system is built.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By using evolutionary prototyping, the well-understood requirements are included in the prototype and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are added </a:t>
            </a:r>
            <a:r>
              <a:rPr lang="en-US" sz="2200" dirty="0">
                <a:latin typeface="Book Antiqua" pitchFamily="18" charset="0"/>
              </a:rPr>
              <a:t>as and when they are understood.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9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C R E M E N T A L  P R O T O T Y P I N G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Book Antiqua" pitchFamily="18" charset="0"/>
              </a:rPr>
              <a:t>Incremental prototyping refers to building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multiple functional prototypes</a:t>
            </a:r>
            <a:r>
              <a:rPr lang="en-US" sz="2200" dirty="0">
                <a:latin typeface="Book Antiqua" pitchFamily="18" charset="0"/>
              </a:rPr>
              <a:t> of the various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sub-systems</a:t>
            </a:r>
            <a:r>
              <a:rPr lang="en-US" sz="2200" dirty="0">
                <a:latin typeface="Book Antiqua" pitchFamily="18" charset="0"/>
              </a:rPr>
              <a:t> and then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integrating</a:t>
            </a:r>
            <a:r>
              <a:rPr lang="en-US" sz="2200" dirty="0">
                <a:latin typeface="Book Antiqua" pitchFamily="18" charset="0"/>
              </a:rPr>
              <a:t> all the available prototypes to form a complete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94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2.5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R E Q U I R E M E N T  S P E C I F I C A T I O 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058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Requirements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requirements for a system are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descriptions of the services </a:t>
            </a:r>
            <a:r>
              <a:rPr lang="en-US" dirty="0">
                <a:latin typeface="Book Antiqua" pitchFamily="18" charset="0"/>
              </a:rPr>
              <a:t>provided by the system and its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operational constraints.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Requirements reflect the needs of customers for a system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It is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detailed formal definition </a:t>
            </a:r>
            <a:r>
              <a:rPr lang="en-US" dirty="0">
                <a:latin typeface="Book Antiqua" pitchFamily="18" charset="0"/>
              </a:rPr>
              <a:t>of a system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14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L A 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F I C A T I O N   O F   R E Q U I R E M E N T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requirements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requirements</a:t>
            </a:r>
          </a:p>
          <a:p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97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7619999" cy="6016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93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L A 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F I C A T I O N   O F  S Y S T E M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R E Q U I R E M E N T 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</a:p>
          <a:p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 functional requirements</a:t>
            </a:r>
          </a:p>
          <a:p>
            <a:pPr marL="0" indent="0">
              <a:buNone/>
            </a:pPr>
            <a:endParaRPr lang="en-US" sz="2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>
              <a:buNone/>
            </a:pP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80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FUNCTIONAL REQUIREMENT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VS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NON-FUNCTIONAL REQUIREMENT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696199" cy="4724399"/>
          </a:xfrm>
        </p:spPr>
      </p:pic>
    </p:spTree>
    <p:extLst>
      <p:ext uri="{BB962C8B-B14F-4D97-AF65-F5344CB8AC3E}">
        <p14:creationId xmlns:p14="http://schemas.microsoft.com/office/powerpoint/2010/main" val="26010558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NON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requirements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Organizational requirements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External requirements</a:t>
            </a:r>
          </a:p>
          <a:p>
            <a:endParaRPr lang="en-US" sz="2200" b="1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30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PRODUCT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</a:t>
            </a:r>
            <a:r>
              <a:rPr lang="en-US" sz="2000" dirty="0"/>
              <a:t>which specify that the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delivered product </a:t>
            </a:r>
            <a:r>
              <a:rPr lang="en-US" sz="2000" dirty="0"/>
              <a:t>must behave in a particular way </a:t>
            </a:r>
          </a:p>
          <a:p>
            <a:pPr algn="just"/>
            <a:r>
              <a:rPr lang="en-US" sz="2000" dirty="0"/>
              <a:t>E.g. execution speed, reliability, etc.</a:t>
            </a:r>
            <a:endParaRPr lang="en-US" sz="2800" dirty="0">
              <a:latin typeface="Book Antiqua" pitchFamily="18" charset="0"/>
            </a:endParaRP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4584</TotalTime>
  <Words>6024</Words>
  <Application>Microsoft Office PowerPoint</Application>
  <PresentationFormat>On-screen Show (4:3)</PresentationFormat>
  <Paragraphs>778</Paragraphs>
  <Slides>132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2" baseType="lpstr">
      <vt:lpstr>Agency FB</vt:lpstr>
      <vt:lpstr>Arial</vt:lpstr>
      <vt:lpstr>Book Antiqua</vt:lpstr>
      <vt:lpstr>Calibri</vt:lpstr>
      <vt:lpstr>Century Schoolbook</vt:lpstr>
      <vt:lpstr>Courier New</vt:lpstr>
      <vt:lpstr>Wingdings</vt:lpstr>
      <vt:lpstr>Wingdings 2</vt:lpstr>
      <vt:lpstr>Oriel</vt:lpstr>
      <vt:lpstr>Chart</vt:lpstr>
      <vt:lpstr>M O D U L E - 2</vt:lpstr>
      <vt:lpstr> M O D U L E - 2 </vt:lpstr>
      <vt:lpstr>1. P R O C E S S   F R A M E W O R K</vt:lpstr>
      <vt:lpstr>I N T R O D U C T I O N </vt:lpstr>
      <vt:lpstr>S O F T W A R E    P R O C E S S    F R A M E W O R K</vt:lpstr>
      <vt:lpstr>U M B R E L L A    A C T I V I T I E S</vt:lpstr>
      <vt:lpstr>PowerPoint Presentation</vt:lpstr>
      <vt:lpstr>E X A M P L E </vt:lpstr>
      <vt:lpstr>5  G E N E R I C   P R O C E S S   F R A M E W O R K    A C T I V I T I E S</vt:lpstr>
      <vt:lpstr>[A]. C O M M U N I C A T I O N </vt:lpstr>
      <vt:lpstr>[B]. P L A N N I N G </vt:lpstr>
      <vt:lpstr>[C]. M O D E L I N G </vt:lpstr>
      <vt:lpstr>[C]. M O D E L I N G </vt:lpstr>
      <vt:lpstr>[C]. M O D E L I N G </vt:lpstr>
      <vt:lpstr>[D] C O N S T R U C T I O N </vt:lpstr>
      <vt:lpstr>[E]. D E P L O Y M E N T </vt:lpstr>
      <vt:lpstr>G E N E R I C    U M B R E L L A    A C T I V I T I E S</vt:lpstr>
      <vt:lpstr>1.  S O F T W A R E  P R O J E C T   T R A C K I N G &amp; C O N T R O L </vt:lpstr>
      <vt:lpstr>2.  R I S K    M A N A G E M E N T</vt:lpstr>
      <vt:lpstr>3.  S O F T W A R E   Q U A L I T Y  A S S U R A N C E</vt:lpstr>
      <vt:lpstr>4.  F O R M A L   T E C H N I C A L   R E V I E W S</vt:lpstr>
      <vt:lpstr>5.  M E A S U R E M E N T </vt:lpstr>
      <vt:lpstr>6.  S O F T W A R E   C O N F I G U R A T I O N   M A N A G E M E N T</vt:lpstr>
      <vt:lpstr>7.  R E U S A B I L I T Y  M A N A G E M E N T</vt:lpstr>
      <vt:lpstr>8.  W O R K   P R O D U C T    P R E P A R A T I O N  &amp;  P R O D U C T I O N </vt:lpstr>
      <vt:lpstr>    1.1. C A P A B I L I T Y   M A T U R I T Y  M O D E L  ( C M M)</vt:lpstr>
      <vt:lpstr>I N T R O D U C T I O N </vt:lpstr>
      <vt:lpstr>I N T R O D U C T I O N </vt:lpstr>
      <vt:lpstr>C M M   M A T U R I T Y    L E V E L S</vt:lpstr>
      <vt:lpstr>C M M   M A T U R I T Y    L E V E L S</vt:lpstr>
      <vt:lpstr>5 LEVELS OF THE CAPABILITY MATURITY MODEL</vt:lpstr>
      <vt:lpstr>CMMI Process Maturity Profile</vt:lpstr>
      <vt:lpstr>I N I T I A L   L E V E L -1 </vt:lpstr>
      <vt:lpstr>R E P E A T A B L E   L E V E L-2</vt:lpstr>
      <vt:lpstr>D E F I N E D   L E V E L - 3</vt:lpstr>
      <vt:lpstr>M A N A G E D    L E V E L - 4</vt:lpstr>
      <vt:lpstr>O P T I M I Z I N G  L E V E L -5</vt:lpstr>
      <vt:lpstr>1.2   I S O   9 0 0 0</vt:lpstr>
      <vt:lpstr>I N T R O D U C T I O N </vt:lpstr>
      <vt:lpstr>I S O  9 0 0 0   S T A N D A R D  S E R I E S</vt:lpstr>
      <vt:lpstr>PowerPoint Presentation</vt:lpstr>
      <vt:lpstr>PowerPoint Presentation</vt:lpstr>
      <vt:lpstr>PowerPoint Presentation</vt:lpstr>
      <vt:lpstr>M E A   I S O   C E R T I F I E D</vt:lpstr>
      <vt:lpstr>I S O  9 0 0 0  F O R  S O F T W A R E  I N D U S T R Y</vt:lpstr>
      <vt:lpstr>S O F T W A R E   D E V E L O P M E N T  VS  O T H E R   P R O D U C T  D E V E L O P M E N T</vt:lpstr>
      <vt:lpstr>I S O  9 0 0 0 – P A R T 3</vt:lpstr>
      <vt:lpstr>B E N E F I T S   O F   I S O   C E R T I F I C A T I O N</vt:lpstr>
      <vt:lpstr>H O W   T O   G E T   I S O   C E R T I F I C A T I O N ?</vt:lpstr>
      <vt:lpstr>H O W   T O   G E T   I S O   C E R T I F I C A T I O N ?</vt:lpstr>
      <vt:lpstr>F E A T U R E S  O F   I S O  9 0 0 1   R E Q U I R E M E N T S</vt:lpstr>
      <vt:lpstr>S H O R T C O M I N G S  O F  I S O  9 0 0 0   C E R T I F I C A T I O N</vt:lpstr>
      <vt:lpstr>D I F F E R E N C E  B E T W E E N  I S O  A N D  C M M</vt:lpstr>
      <vt:lpstr>PowerPoint Presentation</vt:lpstr>
      <vt:lpstr>2.  P H A S E S  I N  S O F T W A R E   D E V E L O P M E N T </vt:lpstr>
      <vt:lpstr>2.1  R E Q U I R E M E N T S    E N G I N E E R I N G </vt:lpstr>
      <vt:lpstr>I N T R O D U C T I O N </vt:lpstr>
      <vt:lpstr>I N T R O D U C T I O N </vt:lpstr>
      <vt:lpstr>PowerPoint Presentation</vt:lpstr>
      <vt:lpstr>F E A S I B I L I T Y  S T U D Y</vt:lpstr>
      <vt:lpstr>A I M  O F  F E A S I B I L I T Y  S T U D Y</vt:lpstr>
      <vt:lpstr>P H A S E S   O F   F E A S I B I L I T Y  S T U D Y</vt:lpstr>
      <vt:lpstr>I N F O R M A T I O N  C O L L E C T I O N </vt:lpstr>
      <vt:lpstr>I N F O R M A T I O N   A S S E S S M E N T   P H A S E</vt:lpstr>
      <vt:lpstr>R E P O R T  W R I T I N G</vt:lpstr>
      <vt:lpstr>2.2  R E Q U I R E M E N T   E L I C I T A T I O N    &amp;  A N A L Y S I S</vt:lpstr>
      <vt:lpstr>I N T R O D U C T I O N </vt:lpstr>
      <vt:lpstr>S T A K E H O L D E R S </vt:lpstr>
      <vt:lpstr>REASONS FOR POOR ELICITATION OF REQUIREMENTS FROM STAKEHOLDERS</vt:lpstr>
      <vt:lpstr>PowerPoint Presentation</vt:lpstr>
      <vt:lpstr>A C T I V I T I E S  O F  R E Q U I R E M E N T    E L I C I T A T I O N  &amp;  A N A L Y S I S</vt:lpstr>
      <vt:lpstr>A C T I V I T I E S  O F  R E Q U I R E M E N T  E L I C I T A T I O N  &amp;  A N A L Y S I S</vt:lpstr>
      <vt:lpstr>R E Q U I R E M E N T  D I S C O V E R Y</vt:lpstr>
      <vt:lpstr>T E C H N I Q U E S / M E T H O D S   F O R    R E Q U I R E M E N T  D I S C O V E R Y</vt:lpstr>
      <vt:lpstr>1.  I N T E R V I E W</vt:lpstr>
      <vt:lpstr>2. S U R V E Y S </vt:lpstr>
      <vt:lpstr>3.  Q U E S T I O N N A I R E S </vt:lpstr>
      <vt:lpstr>4.  B R A I N S T O R M I N G </vt:lpstr>
      <vt:lpstr>5.  P R O T O T Y P I N G </vt:lpstr>
      <vt:lpstr>6.  U S E  C A S E S </vt:lpstr>
      <vt:lpstr>U S E  C A S E S</vt:lpstr>
      <vt:lpstr>7.  O B S E R V A T I O N </vt:lpstr>
      <vt:lpstr>R E Q U I R E M E N T  C L A S S I F I C A T I O N  &amp;   O R G A N I Z A T I O N</vt:lpstr>
      <vt:lpstr>R E Q U I R E M E N T   P R I O R I T I Z A T I O N  &amp;  N E G O T I A T I O N</vt:lpstr>
      <vt:lpstr>R E Q U I R E M E N T S    D O C U M E N T A T I O N</vt:lpstr>
      <vt:lpstr>2.4  S O F T W A R E   P R O T O T Y P I N G</vt:lpstr>
      <vt:lpstr>I N T R O D U C T I O N</vt:lpstr>
      <vt:lpstr> S O F T W A R E  P R O T O T Y P I N G – T Y P E S </vt:lpstr>
      <vt:lpstr>T H R O W A W A Y/ R A P I D   P R O T O T Y P I N G </vt:lpstr>
      <vt:lpstr>E V O L U T I O N A R Y  P R O T O T Y P I N G </vt:lpstr>
      <vt:lpstr>I N C R E M E N T A L  P R O T O T Y P I N G </vt:lpstr>
      <vt:lpstr>2.5  R E Q U I R E M E N T  S P E C I F I C A T I O N</vt:lpstr>
      <vt:lpstr>I N T R O D U C T I O N </vt:lpstr>
      <vt:lpstr>C L A S S I F I C A T I O N   O F   R E Q U I R E M E N T S</vt:lpstr>
      <vt:lpstr>PowerPoint Presentation</vt:lpstr>
      <vt:lpstr>C L A S S I F I C A T I O N   O F  S Y S T E M   R E Q U I R E M E N T S </vt:lpstr>
      <vt:lpstr>FUNCTIONAL REQUIREMENT VS NON-FUNCTIONAL REQUIREMENT</vt:lpstr>
      <vt:lpstr>TYPES OF NON FUNCTIONAL REQUIREMENTS</vt:lpstr>
      <vt:lpstr>PRODUCT REQUIREMENTS</vt:lpstr>
      <vt:lpstr>ORGANIZATIONAL REQUIREMENT</vt:lpstr>
      <vt:lpstr>EXTERNAL REQUIREMENTS</vt:lpstr>
      <vt:lpstr>S O F T W A R E   R E Q U I R E M E N T   S P E C I F I C A T I O N  D O C U M E N T ( S R S)</vt:lpstr>
      <vt:lpstr>Introduction </vt:lpstr>
      <vt:lpstr>USERS OF SRS DOCUMENT</vt:lpstr>
      <vt:lpstr>U S E R S  O F  S R S  D O C U M E N T</vt:lpstr>
      <vt:lpstr>U S E R S  O F  S R S  D O C U M E N T</vt:lpstr>
      <vt:lpstr>U S E R S  O F  S R S  D O C U M E N T</vt:lpstr>
      <vt:lpstr>U S E R S  O F  S R S  D O C U M E N T</vt:lpstr>
      <vt:lpstr>OTHER USES OF SRS</vt:lpstr>
      <vt:lpstr>IMPORTANT USES OF WELL FORMULATED SRS DOCUMENT</vt:lpstr>
      <vt:lpstr>CHARACTERISTICS OF A GOOD SRS DOCUMENT</vt:lpstr>
      <vt:lpstr>C O N C I S E </vt:lpstr>
      <vt:lpstr>I M P L E M E N T A T I O N   I N D E P E N D E N T</vt:lpstr>
      <vt:lpstr>T R A C E A B L E   </vt:lpstr>
      <vt:lpstr>M O D I F I A B L E </vt:lpstr>
      <vt:lpstr>R E S P O N S E  T O   U N D E S I R E D   E V E N T S </vt:lpstr>
      <vt:lpstr>V E R I F I A B L E </vt:lpstr>
      <vt:lpstr>S O F T W A R E   R E Q U I R E M E N T   S P E C I F I C A T I O N  D O C U M E N T ( S R S)</vt:lpstr>
      <vt:lpstr>S O F T W A R E   R E Q U I R E M E N T   S P E C I F I C A T I O N  D O C U M E N T ( S R S)</vt:lpstr>
      <vt:lpstr>FUNCTIONAL REQUIREMENTS </vt:lpstr>
      <vt:lpstr>FUNCTIONAL REQUIREMENTS</vt:lpstr>
      <vt:lpstr>FUNCTIONAL REQUIREMENTS</vt:lpstr>
      <vt:lpstr>NON-FUNCTIONAL REQUIREMENTS </vt:lpstr>
      <vt:lpstr>GOAL OF IMPLEMENTATION </vt:lpstr>
      <vt:lpstr>SRS Template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 and memory heirac</dc:title>
  <dc:creator>Hostel</dc:creator>
  <cp:lastModifiedBy>Srividya Krishnakumar</cp:lastModifiedBy>
  <cp:revision>481</cp:revision>
  <dcterms:created xsi:type="dcterms:W3CDTF">2018-09-05T16:24:05Z</dcterms:created>
  <dcterms:modified xsi:type="dcterms:W3CDTF">2020-03-04T05:12:25Z</dcterms:modified>
</cp:coreProperties>
</file>