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8"/>
  </p:notesMasterIdLst>
  <p:sldIdLst>
    <p:sldId id="258" r:id="rId2"/>
    <p:sldId id="259" r:id="rId3"/>
    <p:sldId id="420" r:id="rId4"/>
    <p:sldId id="432" r:id="rId5"/>
    <p:sldId id="433" r:id="rId6"/>
    <p:sldId id="434" r:id="rId7"/>
    <p:sldId id="435" r:id="rId8"/>
    <p:sldId id="436" r:id="rId9"/>
    <p:sldId id="437" r:id="rId10"/>
    <p:sldId id="438" r:id="rId11"/>
    <p:sldId id="439" r:id="rId12"/>
    <p:sldId id="440" r:id="rId13"/>
    <p:sldId id="441" r:id="rId14"/>
    <p:sldId id="284" r:id="rId15"/>
    <p:sldId id="285" r:id="rId16"/>
    <p:sldId id="443" r:id="rId17"/>
    <p:sldId id="287" r:id="rId18"/>
    <p:sldId id="288" r:id="rId19"/>
    <p:sldId id="444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445" r:id="rId31"/>
    <p:sldId id="299" r:id="rId32"/>
    <p:sldId id="302" r:id="rId33"/>
    <p:sldId id="303" r:id="rId34"/>
    <p:sldId id="304" r:id="rId35"/>
    <p:sldId id="305" r:id="rId36"/>
    <p:sldId id="446" r:id="rId37"/>
    <p:sldId id="447" r:id="rId38"/>
    <p:sldId id="448" r:id="rId39"/>
    <p:sldId id="306" r:id="rId40"/>
    <p:sldId id="307" r:id="rId41"/>
    <p:sldId id="308" r:id="rId42"/>
    <p:sldId id="309" r:id="rId43"/>
    <p:sldId id="450" r:id="rId44"/>
    <p:sldId id="310" r:id="rId45"/>
    <p:sldId id="449" r:id="rId46"/>
    <p:sldId id="451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19" r:id="rId56"/>
    <p:sldId id="320" r:id="rId57"/>
    <p:sldId id="321" r:id="rId58"/>
    <p:sldId id="322" r:id="rId59"/>
    <p:sldId id="323" r:id="rId60"/>
    <p:sldId id="324" r:id="rId61"/>
    <p:sldId id="325" r:id="rId62"/>
    <p:sldId id="326" r:id="rId63"/>
    <p:sldId id="327" r:id="rId64"/>
    <p:sldId id="328" r:id="rId65"/>
    <p:sldId id="329" r:id="rId66"/>
    <p:sldId id="330" r:id="rId67"/>
    <p:sldId id="331" r:id="rId68"/>
    <p:sldId id="332" r:id="rId69"/>
    <p:sldId id="333" r:id="rId70"/>
    <p:sldId id="334" r:id="rId71"/>
    <p:sldId id="335" r:id="rId72"/>
    <p:sldId id="336" r:id="rId73"/>
    <p:sldId id="337" r:id="rId74"/>
    <p:sldId id="338" r:id="rId75"/>
    <p:sldId id="339" r:id="rId76"/>
    <p:sldId id="340" r:id="rId77"/>
    <p:sldId id="341" r:id="rId78"/>
    <p:sldId id="342" r:id="rId79"/>
    <p:sldId id="343" r:id="rId80"/>
    <p:sldId id="344" r:id="rId81"/>
    <p:sldId id="345" r:id="rId82"/>
    <p:sldId id="346" r:id="rId83"/>
    <p:sldId id="347" r:id="rId84"/>
    <p:sldId id="348" r:id="rId85"/>
    <p:sldId id="453" r:id="rId86"/>
    <p:sldId id="349" r:id="rId87"/>
    <p:sldId id="350" r:id="rId88"/>
    <p:sldId id="351" r:id="rId89"/>
    <p:sldId id="352" r:id="rId90"/>
    <p:sldId id="353" r:id="rId91"/>
    <p:sldId id="354" r:id="rId92"/>
    <p:sldId id="355" r:id="rId93"/>
    <p:sldId id="356" r:id="rId94"/>
    <p:sldId id="357" r:id="rId95"/>
    <p:sldId id="358" r:id="rId96"/>
    <p:sldId id="359" r:id="rId97"/>
    <p:sldId id="360" r:id="rId98"/>
    <p:sldId id="361" r:id="rId99"/>
    <p:sldId id="362" r:id="rId100"/>
    <p:sldId id="363" r:id="rId101"/>
    <p:sldId id="364" r:id="rId102"/>
    <p:sldId id="365" r:id="rId103"/>
    <p:sldId id="366" r:id="rId104"/>
    <p:sldId id="367" r:id="rId105"/>
    <p:sldId id="368" r:id="rId106"/>
    <p:sldId id="369" r:id="rId107"/>
    <p:sldId id="370" r:id="rId108"/>
    <p:sldId id="371" r:id="rId109"/>
    <p:sldId id="372" r:id="rId110"/>
    <p:sldId id="373" r:id="rId111"/>
    <p:sldId id="374" r:id="rId112"/>
    <p:sldId id="375" r:id="rId113"/>
    <p:sldId id="376" r:id="rId114"/>
    <p:sldId id="377" r:id="rId115"/>
    <p:sldId id="378" r:id="rId116"/>
    <p:sldId id="379" r:id="rId117"/>
    <p:sldId id="380" r:id="rId118"/>
    <p:sldId id="381" r:id="rId119"/>
    <p:sldId id="382" r:id="rId120"/>
    <p:sldId id="383" r:id="rId121"/>
    <p:sldId id="384" r:id="rId122"/>
    <p:sldId id="385" r:id="rId123"/>
    <p:sldId id="386" r:id="rId124"/>
    <p:sldId id="387" r:id="rId125"/>
    <p:sldId id="388" r:id="rId126"/>
    <p:sldId id="389" r:id="rId127"/>
    <p:sldId id="390" r:id="rId128"/>
    <p:sldId id="391" r:id="rId129"/>
    <p:sldId id="392" r:id="rId130"/>
    <p:sldId id="393" r:id="rId131"/>
    <p:sldId id="394" r:id="rId132"/>
    <p:sldId id="395" r:id="rId133"/>
    <p:sldId id="396" r:id="rId134"/>
    <p:sldId id="397" r:id="rId135"/>
    <p:sldId id="398" r:id="rId136"/>
    <p:sldId id="399" r:id="rId137"/>
    <p:sldId id="400" r:id="rId138"/>
    <p:sldId id="401" r:id="rId139"/>
    <p:sldId id="402" r:id="rId140"/>
    <p:sldId id="403" r:id="rId141"/>
    <p:sldId id="404" r:id="rId142"/>
    <p:sldId id="405" r:id="rId143"/>
    <p:sldId id="406" r:id="rId144"/>
    <p:sldId id="407" r:id="rId145"/>
    <p:sldId id="408" r:id="rId146"/>
    <p:sldId id="409" r:id="rId147"/>
    <p:sldId id="410" r:id="rId148"/>
    <p:sldId id="411" r:id="rId149"/>
    <p:sldId id="412" r:id="rId150"/>
    <p:sldId id="413" r:id="rId151"/>
    <p:sldId id="414" r:id="rId152"/>
    <p:sldId id="415" r:id="rId153"/>
    <p:sldId id="416" r:id="rId154"/>
    <p:sldId id="417" r:id="rId155"/>
    <p:sldId id="418" r:id="rId156"/>
    <p:sldId id="419" r:id="rId1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8" autoAdjust="0"/>
    <p:restoredTop sz="94660"/>
  </p:normalViewPr>
  <p:slideViewPr>
    <p:cSldViewPr>
      <p:cViewPr varScale="1">
        <p:scale>
          <a:sx n="72" d="100"/>
          <a:sy n="72" d="100"/>
        </p:scale>
        <p:origin x="10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presProps" Target="pres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viewProps" Target="viewProp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56AE3-D606-422E-8DD8-B1256D8FE449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3C17C-DA33-4532-B3E1-B0D1B825B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74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3C17C-DA33-4532-B3E1-B0D1B825BE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31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CA2C5-2A71-4B4B-8B49-8C3BE51C8AAD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82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484E7-76E4-451B-892F-45F19787A737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15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D98CDDE-B34E-4C35-A2EF-770C465B1A15}" type="datetime1">
              <a:rPr lang="en-US" smtClean="0"/>
              <a:t>3/4/2020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3570A01-ABA5-471D-9C6E-F7870330B4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BFBAF-A9C0-4C7C-8426-DB7DE252B79A}" type="datetime1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7A8A0-CDE8-4A08-B283-3B2E487E4B6B}" type="datetime1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7E379E4-1CBC-432E-A9C2-C19C36199BF6}" type="datetime1">
              <a:rPr lang="en-US" smtClean="0"/>
              <a:t>3/4/2020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3570A01-ABA5-471D-9C6E-F7870330B4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FD100149-AC77-4654-8E9D-E111CFADC832}" type="datetime1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3570A01-ABA5-471D-9C6E-F7870330B4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A6C6-64B5-421C-84D8-B7E5990F0BB0}" type="datetime1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38CE-508E-4588-AC83-50BFBA07907D}" type="datetime1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C0B6290-EBCD-46A0-B105-A44A10D2036D}" type="datetime1">
              <a:rPr lang="en-US" smtClean="0"/>
              <a:t>3/4/2020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3570A01-ABA5-471D-9C6E-F7870330B4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49574-8D9F-4076-9E7F-10713CA1749E}" type="datetime1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D476BD8-8A21-4661-8EF3-D2FA4E97172B}" type="datetime1">
              <a:rPr lang="en-US" smtClean="0"/>
              <a:t>3/4/2020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3570A01-ABA5-471D-9C6E-F7870330B4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12838B7-C6D9-4257-BD53-EF3511D5A24E}" type="datetime1">
              <a:rPr lang="en-US" smtClean="0"/>
              <a:t>3/4/2020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3570A01-ABA5-471D-9C6E-F7870330B4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1EF4473-DE13-4A92-AD60-98A4643E1410}" type="datetime1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3570A01-ABA5-471D-9C6E-F7870330B46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191" y="2057400"/>
            <a:ext cx="8077200" cy="18288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M O D U L E - 3</a:t>
            </a:r>
            <a:endParaRPr lang="en-US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0EE7-775B-4996-A864-AB1F60BA18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10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057400"/>
            <a:ext cx="7406640" cy="147218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 R O J E C T   E S T I M A T I O 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2419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Modularity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latin typeface="Book Antiqua" pitchFamily="18" charset="0"/>
              </a:rPr>
              <a:t>Software is 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divided into separately </a:t>
            </a:r>
            <a:r>
              <a:rPr lang="en-US" sz="2800" dirty="0">
                <a:latin typeface="Book Antiqua" pitchFamily="18" charset="0"/>
              </a:rPr>
              <a:t>named and addressable modules</a:t>
            </a:r>
          </a:p>
          <a:p>
            <a:pPr algn="just"/>
            <a:r>
              <a:rPr lang="en-US" sz="2800" dirty="0">
                <a:latin typeface="Book Antiqua" pitchFamily="18" charset="0"/>
              </a:rPr>
              <a:t>“</a:t>
            </a:r>
            <a:r>
              <a:rPr 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Divide and conquer</a:t>
            </a:r>
            <a:r>
              <a:rPr lang="en-US" sz="2800" dirty="0">
                <a:latin typeface="Book Antiqua" pitchFamily="18" charset="0"/>
              </a:rPr>
              <a:t>” Approach –problem is broken into manageable pieces </a:t>
            </a:r>
          </a:p>
          <a:p>
            <a:pPr algn="just"/>
            <a:r>
              <a:rPr lang="en-US" sz="2800" dirty="0">
                <a:latin typeface="Book Antiqua" pitchFamily="18" charset="0"/>
              </a:rPr>
              <a:t>Solution for the separate pieces then integrated into 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whole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2523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Divide and conquer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910395"/>
            <a:ext cx="7391400" cy="3905572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3074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Information hiding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latin typeface="Book Antiqua" pitchFamily="18" charset="0"/>
              </a:rPr>
              <a:t>Modules should be specified and designed in such a way that 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information (algorithms and data) contained within a module is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inaccessible</a:t>
            </a:r>
            <a:r>
              <a:rPr lang="en-US" dirty="0">
                <a:latin typeface="Book Antiqua" pitchFamily="18" charset="0"/>
              </a:rPr>
              <a:t> to other modules that have no need for such information.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This is called principle of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information hiding</a:t>
            </a:r>
          </a:p>
          <a:p>
            <a:pPr lvl="1" algn="just"/>
            <a:endParaRPr lang="en-US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1789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gency FB" pitchFamily="34" charset="0"/>
              </a:rPr>
              <a:t>Advantages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latin typeface="Book Antiqua" pitchFamily="18" charset="0"/>
              </a:rPr>
              <a:t>Provides the greatest benefits when modifications are required during 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testing and maintenance. 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Errors introduced during modification are less likely to propagate to other locations within the software.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Because most data and procedural detail are hidden from other parts of the software, 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3901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Functional independence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latin typeface="Book Antiqua" pitchFamily="18" charset="0"/>
              </a:rPr>
              <a:t>Design a 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module</a:t>
            </a:r>
            <a:r>
              <a:rPr lang="en-US" sz="2800" dirty="0">
                <a:latin typeface="Book Antiqua" pitchFamily="18" charset="0"/>
              </a:rPr>
              <a:t> in such a way that it must address only  a specific 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subset of requirements </a:t>
            </a:r>
          </a:p>
          <a:p>
            <a:pPr algn="just"/>
            <a:r>
              <a:rPr lang="en-US" sz="2800" dirty="0">
                <a:latin typeface="Book Antiqua" pitchFamily="18" charset="0"/>
              </a:rPr>
              <a:t>It must have only a simple interface when viewed from other parts of the program structure.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1937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Importance of functional 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Independent modules </a:t>
            </a:r>
            <a:r>
              <a:rPr lang="en-US" sz="2600" dirty="0">
                <a:latin typeface="Book Antiqua" pitchFamily="18" charset="0"/>
              </a:rPr>
              <a:t>are easier to develop </a:t>
            </a:r>
          </a:p>
          <a:p>
            <a:pPr lvl="1" algn="just"/>
            <a:r>
              <a:rPr lang="en-US" sz="2600" dirty="0">
                <a:latin typeface="Book Antiqua" pitchFamily="18" charset="0"/>
              </a:rPr>
              <a:t>because function can be compartmentalized and interfaces are simplified </a:t>
            </a:r>
          </a:p>
          <a:p>
            <a:pPr algn="just"/>
            <a:r>
              <a:rPr lang="en-US" sz="2600" dirty="0">
                <a:latin typeface="Book Antiqua" pitchFamily="18" charset="0"/>
              </a:rPr>
              <a:t>Easier to </a:t>
            </a:r>
            <a:r>
              <a:rPr lang="en-US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maintain and test</a:t>
            </a:r>
          </a:p>
          <a:p>
            <a:pPr lvl="1" algn="just"/>
            <a:r>
              <a:rPr lang="en-US" sz="2600" dirty="0">
                <a:latin typeface="Book Antiqua" pitchFamily="18" charset="0"/>
              </a:rPr>
              <a:t>because secondary effects caused by design or code modification are limited</a:t>
            </a:r>
          </a:p>
          <a:p>
            <a:pPr algn="just"/>
            <a:r>
              <a:rPr lang="en-US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Error propagation </a:t>
            </a:r>
            <a:r>
              <a:rPr lang="en-US" sz="2600" dirty="0">
                <a:latin typeface="Book Antiqua" pitchFamily="18" charset="0"/>
              </a:rPr>
              <a:t>is reduced</a:t>
            </a:r>
          </a:p>
          <a:p>
            <a:pPr algn="just"/>
            <a:r>
              <a:rPr lang="en-US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Reusable</a:t>
            </a:r>
            <a:r>
              <a:rPr lang="en-US" sz="2600" dirty="0">
                <a:latin typeface="Book Antiqua" pitchFamily="18" charset="0"/>
              </a:rPr>
              <a:t> modules are possible.</a:t>
            </a:r>
          </a:p>
          <a:p>
            <a:pPr algn="just"/>
            <a:r>
              <a:rPr lang="en-US" sz="2600" dirty="0">
                <a:latin typeface="Book Antiqua" pitchFamily="18" charset="0"/>
              </a:rPr>
              <a:t>Functional independence is a key to good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6499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Criteria's used to evaluate functional 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Cohesion</a:t>
            </a:r>
          </a:p>
          <a:p>
            <a:pPr lvl="1" algn="just"/>
            <a:r>
              <a:rPr lang="en-US" sz="2400" dirty="0">
                <a:latin typeface="Book Antiqua" pitchFamily="18" charset="0"/>
              </a:rPr>
              <a:t>Cohesion is an indication of the relative functional strength of a module.</a:t>
            </a:r>
          </a:p>
          <a:p>
            <a:pPr algn="just"/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Coupling</a:t>
            </a:r>
          </a:p>
          <a:p>
            <a:pPr lvl="1" algn="just"/>
            <a:r>
              <a:rPr lang="en-US" sz="2400" dirty="0">
                <a:latin typeface="Book Antiqua" pitchFamily="18" charset="0"/>
              </a:rPr>
              <a:t>Coupling is an indication of the relative interdependence among modules</a:t>
            </a:r>
            <a:r>
              <a:rPr lang="en-US" dirty="0">
                <a:latin typeface="Book Antiqua" pitchFamily="18" charset="0"/>
              </a:rPr>
              <a:t>.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114800"/>
            <a:ext cx="5791200" cy="2514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7211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Cohesion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Cohesion</a:t>
            </a:r>
            <a:r>
              <a:rPr lang="en-US" sz="2800" dirty="0">
                <a:latin typeface="Book Antiqua" pitchFamily="18" charset="0"/>
              </a:rPr>
              <a:t> is a natural extension of the 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information-hiding</a:t>
            </a:r>
            <a:r>
              <a:rPr lang="en-US" sz="2800" dirty="0">
                <a:latin typeface="Book Antiqua" pitchFamily="18" charset="0"/>
              </a:rPr>
              <a:t> concept </a:t>
            </a:r>
          </a:p>
          <a:p>
            <a:pPr algn="just"/>
            <a:r>
              <a:rPr lang="en-US" sz="2800" dirty="0">
                <a:latin typeface="Book Antiqua" pitchFamily="18" charset="0"/>
              </a:rPr>
              <a:t>A cohesive module performs a 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single task</a:t>
            </a:r>
            <a:r>
              <a:rPr lang="en-US" sz="2800" dirty="0">
                <a:latin typeface="Book Antiqua" pitchFamily="18" charset="0"/>
              </a:rPr>
              <a:t>, requiring little interaction with other components in other parts of a program. </a:t>
            </a:r>
          </a:p>
          <a:p>
            <a:pPr algn="just"/>
            <a:r>
              <a:rPr lang="en-US" sz="2800" dirty="0">
                <a:latin typeface="Book Antiqua" pitchFamily="18" charset="0"/>
              </a:rPr>
              <a:t>Stated simply, a cohesive module should (ideally) do just one 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8967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Coupling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Coupling</a:t>
            </a:r>
            <a:r>
              <a:rPr lang="en-US" sz="2800" dirty="0">
                <a:latin typeface="Book Antiqua" pitchFamily="18" charset="0"/>
              </a:rPr>
              <a:t> is an indication of interconnection 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among modules </a:t>
            </a:r>
            <a:r>
              <a:rPr lang="en-US" sz="2800" dirty="0">
                <a:latin typeface="Book Antiqua" pitchFamily="18" charset="0"/>
              </a:rPr>
              <a:t>in a software structure. </a:t>
            </a:r>
          </a:p>
          <a:p>
            <a:pPr algn="just"/>
            <a:r>
              <a:rPr lang="en-US" sz="2800" dirty="0">
                <a:latin typeface="Book Antiqua" pitchFamily="18" charset="0"/>
              </a:rPr>
              <a:t>Coupling depends on the interface 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complexity</a:t>
            </a:r>
            <a:r>
              <a:rPr lang="en-US" sz="2800" dirty="0">
                <a:latin typeface="Book Antiqua" pitchFamily="18" charset="0"/>
              </a:rPr>
              <a:t> between modules, </a:t>
            </a:r>
          </a:p>
          <a:p>
            <a:pPr algn="just"/>
            <a:r>
              <a:rPr lang="en-US" sz="2800" dirty="0">
                <a:latin typeface="Book Antiqua" pitchFamily="18" charset="0"/>
              </a:rPr>
              <a:t>It specifies the point at which entry or reference is made to a module, </a:t>
            </a:r>
          </a:p>
          <a:p>
            <a:pPr algn="just"/>
            <a:r>
              <a:rPr lang="en-US" sz="2800" dirty="0">
                <a:latin typeface="Book Antiqua" pitchFamily="18" charset="0"/>
              </a:rPr>
              <a:t>what data pass across the modules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501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Coupling [2]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Book Antiqua" pitchFamily="18" charset="0"/>
              </a:rPr>
              <a:t>In software design, you should strive for the 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lowest possible </a:t>
            </a:r>
            <a:r>
              <a:rPr lang="en-US" sz="2800" dirty="0">
                <a:latin typeface="Book Antiqua" pitchFamily="18" charset="0"/>
              </a:rPr>
              <a:t>coupling.</a:t>
            </a:r>
          </a:p>
          <a:p>
            <a:pPr algn="just"/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Low coupled </a:t>
            </a:r>
            <a:r>
              <a:rPr lang="en-US" sz="2800" dirty="0">
                <a:latin typeface="Book Antiqua" pitchFamily="18" charset="0"/>
              </a:rPr>
              <a:t>modules are easy to understand</a:t>
            </a:r>
          </a:p>
          <a:p>
            <a:pPr algn="just"/>
            <a:r>
              <a:rPr lang="en-US" sz="2800" dirty="0">
                <a:latin typeface="Book Antiqua" pitchFamily="18" charset="0"/>
              </a:rPr>
              <a:t>less prone to a “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ripple effect</a:t>
            </a:r>
            <a:r>
              <a:rPr lang="en-US" sz="2800" dirty="0">
                <a:latin typeface="Book Antiqua" pitchFamily="18" charset="0"/>
              </a:rPr>
              <a:t>”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caused when errors occur at one location and propagate throughout a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729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I N T R O D U C T I O 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Book Antiqua" pitchFamily="18" charset="0"/>
              </a:rPr>
              <a:t>The main task involved in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project planning </a:t>
            </a:r>
            <a:r>
              <a:rPr lang="en-US" sz="2200" dirty="0">
                <a:latin typeface="Book Antiqua" pitchFamily="18" charset="0"/>
              </a:rPr>
              <a:t>is project estimation</a:t>
            </a:r>
          </a:p>
          <a:p>
            <a:pPr algn="just"/>
            <a:r>
              <a:rPr lang="en-US" sz="2200" dirty="0">
                <a:latin typeface="Book Antiqua" pitchFamily="18" charset="0"/>
              </a:rPr>
              <a:t>Following project attributes are estimated</a:t>
            </a:r>
          </a:p>
          <a:p>
            <a:pPr algn="just"/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Cost</a:t>
            </a:r>
          </a:p>
          <a:p>
            <a:pPr lvl="1" algn="just"/>
            <a:r>
              <a:rPr lang="en-US" sz="2200" dirty="0">
                <a:latin typeface="Book Antiqua" pitchFamily="18" charset="0"/>
              </a:rPr>
              <a:t>How much it is going to cost to develop the software product?</a:t>
            </a:r>
          </a:p>
          <a:p>
            <a:pPr algn="just"/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Effort</a:t>
            </a:r>
          </a:p>
          <a:p>
            <a:pPr lvl="1" algn="just"/>
            <a:r>
              <a:rPr lang="en-US" sz="2200" dirty="0">
                <a:latin typeface="Book Antiqua" pitchFamily="18" charset="0"/>
              </a:rPr>
              <a:t>How much effort would be necessary to develop the product?</a:t>
            </a:r>
          </a:p>
          <a:p>
            <a:pPr algn="just"/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Duration </a:t>
            </a:r>
          </a:p>
          <a:p>
            <a:pPr lvl="1" algn="just"/>
            <a:r>
              <a:rPr lang="en-US" sz="2200" dirty="0">
                <a:latin typeface="Book Antiqua" pitchFamily="18" charset="0"/>
              </a:rPr>
              <a:t>How long it is going to take to develop the product?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8480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Refinement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latin typeface="Book Antiqua" pitchFamily="18" charset="0"/>
              </a:rPr>
              <a:t>It is a top-down design strategy originally proposed by </a:t>
            </a:r>
            <a:r>
              <a:rPr lang="en-US" sz="2800" dirty="0" err="1">
                <a:latin typeface="Book Antiqua" pitchFamily="18" charset="0"/>
              </a:rPr>
              <a:t>Niklaus</a:t>
            </a:r>
            <a:r>
              <a:rPr lang="en-US" sz="2800" dirty="0">
                <a:latin typeface="Book Antiqua" pitchFamily="18" charset="0"/>
              </a:rPr>
              <a:t> Wirth </a:t>
            </a:r>
          </a:p>
          <a:p>
            <a:pPr algn="just"/>
            <a:r>
              <a:rPr lang="en-US" sz="2800" dirty="0">
                <a:latin typeface="Book Antiqua" pitchFamily="18" charset="0"/>
              </a:rPr>
              <a:t>An application is developed by successively 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refining levels of procedural </a:t>
            </a:r>
            <a:r>
              <a:rPr lang="en-US" sz="2800" dirty="0">
                <a:latin typeface="Book Antiqua" pitchFamily="18" charset="0"/>
              </a:rPr>
              <a:t>detail. </a:t>
            </a:r>
          </a:p>
          <a:p>
            <a:pPr algn="just"/>
            <a:r>
              <a:rPr lang="en-US" sz="2800" dirty="0">
                <a:latin typeface="Book Antiqua" pitchFamily="18" charset="0"/>
              </a:rPr>
              <a:t>Decompose a  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procedural abstraction </a:t>
            </a:r>
            <a:r>
              <a:rPr lang="en-US" sz="2800" dirty="0">
                <a:latin typeface="Book Antiqua" pitchFamily="18" charset="0"/>
              </a:rPr>
              <a:t>in a stepwise fashion until programming language statements are reached.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6129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Book Antiqua" pitchFamily="18" charset="0"/>
              </a:rPr>
              <a:t>Refinement is actually a process of </a:t>
            </a:r>
            <a:r>
              <a:rPr 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elaboration. </a:t>
            </a:r>
          </a:p>
          <a:p>
            <a:pPr algn="just"/>
            <a:r>
              <a:rPr lang="en-US" i="1" dirty="0">
                <a:latin typeface="Book Antiqua" pitchFamily="18" charset="0"/>
              </a:rPr>
              <a:t>It starts with a statement </a:t>
            </a:r>
            <a:r>
              <a:rPr lang="en-US" dirty="0">
                <a:latin typeface="Book Antiqua" pitchFamily="18" charset="0"/>
              </a:rPr>
              <a:t>of function that is defined at a high level of abstraction.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The statement describes function or information conceptually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provides no indication of the internal workings of the function or the internal structure of the information. </a:t>
            </a:r>
          </a:p>
          <a:p>
            <a:pPr algn="just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Elaborate the original statement</a:t>
            </a:r>
            <a:r>
              <a:rPr lang="en-US" dirty="0">
                <a:latin typeface="Book Antiqua" pitchFamily="18" charset="0"/>
              </a:rPr>
              <a:t>, by providing more and more details</a:t>
            </a:r>
          </a:p>
          <a:p>
            <a:pPr algn="just"/>
            <a:r>
              <a:rPr lang="en-US" dirty="0">
                <a:latin typeface="Book Antiqua" pitchFamily="18" charset="0"/>
              </a:rPr>
              <a:t>Abstraction and refinement are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contradictory concepts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0282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Abstraction Vs refinement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Book Antiqua" pitchFamily="18" charset="0"/>
              </a:rPr>
              <a:t>Abstraction enables to specify procedure and data internally </a:t>
            </a:r>
            <a:r>
              <a:rPr lang="en-US" dirty="0">
                <a:solidFill>
                  <a:srgbClr val="FF0000"/>
                </a:solidFill>
                <a:latin typeface="Book Antiqua" pitchFamily="18" charset="0"/>
              </a:rPr>
              <a:t>but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suppress the need for “outsiders”</a:t>
            </a:r>
            <a:r>
              <a:rPr lang="en-US" dirty="0">
                <a:latin typeface="Book Antiqua" pitchFamily="18" charset="0"/>
              </a:rPr>
              <a:t> to have knowledge of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low-level details</a:t>
            </a:r>
          </a:p>
          <a:p>
            <a:pPr algn="just"/>
            <a:r>
              <a:rPr lang="en-US" dirty="0">
                <a:latin typeface="Book Antiqua" pitchFamily="18" charset="0"/>
              </a:rPr>
              <a:t>Refinement helps to reveal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low-level details </a:t>
            </a:r>
            <a:r>
              <a:rPr lang="en-US" dirty="0">
                <a:latin typeface="Book Antiqua" pitchFamily="18" charset="0"/>
              </a:rPr>
              <a:t>as design progresses. </a:t>
            </a:r>
          </a:p>
          <a:p>
            <a:pPr algn="just"/>
            <a:r>
              <a:rPr lang="en-US" dirty="0">
                <a:latin typeface="Book Antiqua" pitchFamily="18" charset="0"/>
              </a:rPr>
              <a:t>Both concepts allow you to create a complete design model as the design evolves.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4935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gency FB" pitchFamily="34" charset="0"/>
              </a:rPr>
              <a:t>Refactoring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Refactoring</a:t>
            </a:r>
            <a:r>
              <a:rPr lang="en-US" sz="2800" i="1" dirty="0">
                <a:latin typeface="Book Antiqua" pitchFamily="18" charset="0"/>
              </a:rPr>
              <a:t> </a:t>
            </a:r>
            <a:r>
              <a:rPr lang="en-US" sz="2800" dirty="0">
                <a:latin typeface="Book Antiqua" pitchFamily="18" charset="0"/>
              </a:rPr>
              <a:t>is a re-organization technique that simplifies the design of a component without changing its 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function or behavior</a:t>
            </a:r>
            <a:r>
              <a:rPr lang="en-US" sz="2800" dirty="0">
                <a:latin typeface="Book Antiqua" pitchFamily="18" charset="0"/>
              </a:rPr>
              <a:t>. </a:t>
            </a:r>
          </a:p>
          <a:p>
            <a:pPr algn="just"/>
            <a:r>
              <a:rPr lang="en-US" sz="2800" dirty="0">
                <a:latin typeface="Book Antiqua" pitchFamily="18" charset="0"/>
              </a:rPr>
              <a:t>It is a process of changing a software system in such a way that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 it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does not alter the external behavior </a:t>
            </a:r>
            <a:r>
              <a:rPr lang="en-US" dirty="0">
                <a:latin typeface="Book Antiqua" pitchFamily="18" charset="0"/>
              </a:rPr>
              <a:t>of the code yet improves its internal structure.”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1118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gency FB" pitchFamily="34" charset="0"/>
              </a:rPr>
              <a:t>Steps in refactoring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>
                <a:latin typeface="Book Antiqua" pitchFamily="18" charset="0"/>
              </a:rPr>
              <a:t>The 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existing design </a:t>
            </a:r>
            <a:r>
              <a:rPr lang="en-US" sz="2800" dirty="0">
                <a:latin typeface="Book Antiqua" pitchFamily="18" charset="0"/>
              </a:rPr>
              <a:t>is examined for </a:t>
            </a:r>
          </a:p>
          <a:p>
            <a:pPr lvl="1" algn="just"/>
            <a:r>
              <a:rPr lang="en-US" sz="2400" dirty="0">
                <a:latin typeface="Book Antiqua" pitchFamily="18" charset="0"/>
              </a:rPr>
              <a:t>Redundancy</a:t>
            </a:r>
          </a:p>
          <a:p>
            <a:pPr lvl="1" algn="just"/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Unused </a:t>
            </a:r>
            <a:r>
              <a:rPr lang="en-US" sz="2400" dirty="0">
                <a:latin typeface="Book Antiqua" pitchFamily="18" charset="0"/>
              </a:rPr>
              <a:t>design elements</a:t>
            </a:r>
          </a:p>
          <a:p>
            <a:pPr lvl="1" algn="just"/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Inefficient</a:t>
            </a:r>
            <a:r>
              <a:rPr lang="en-US" sz="2400" dirty="0">
                <a:latin typeface="Book Antiqua" pitchFamily="18" charset="0"/>
              </a:rPr>
              <a:t> or unnecessary algorithms</a:t>
            </a:r>
          </a:p>
          <a:p>
            <a:pPr lvl="1" algn="just"/>
            <a:r>
              <a:rPr lang="en-US" sz="2400" dirty="0">
                <a:latin typeface="Book Antiqua" pitchFamily="18" charset="0"/>
              </a:rPr>
              <a:t>Poorly constructed or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inappropriate</a:t>
            </a:r>
            <a:r>
              <a:rPr lang="en-US" sz="2400" dirty="0">
                <a:latin typeface="Book Antiqua" pitchFamily="18" charset="0"/>
              </a:rPr>
              <a:t> data structures</a:t>
            </a:r>
          </a:p>
          <a:p>
            <a:pPr lvl="1" algn="just"/>
            <a:r>
              <a:rPr lang="en-US" sz="2400" dirty="0">
                <a:latin typeface="Book Antiqua" pitchFamily="18" charset="0"/>
              </a:rPr>
              <a:t>Any other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design failure</a:t>
            </a:r>
            <a:r>
              <a:rPr lang="en-US" sz="2400" dirty="0">
                <a:latin typeface="Book Antiqua" pitchFamily="18" charset="0"/>
              </a:rPr>
              <a:t> that can be corrected to yield a better design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52767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gency FB" pitchFamily="34" charset="0"/>
              </a:rPr>
              <a:t>Advantages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Book Antiqua" pitchFamily="18" charset="0"/>
              </a:rPr>
              <a:t>Easy to integrate</a:t>
            </a:r>
          </a:p>
          <a:p>
            <a:r>
              <a:rPr lang="en-US" sz="2800" dirty="0">
                <a:latin typeface="Book Antiqua" pitchFamily="18" charset="0"/>
              </a:rPr>
              <a:t>Easy easier to test </a:t>
            </a:r>
          </a:p>
          <a:p>
            <a:r>
              <a:rPr lang="en-US" sz="2800" dirty="0">
                <a:latin typeface="Book Antiqua" pitchFamily="18" charset="0"/>
              </a:rPr>
              <a:t>Easier to maintain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5443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gency FB" pitchFamily="34" charset="0"/>
              </a:rPr>
              <a:t>Design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latin typeface="Book Antiqua" pitchFamily="18" charset="0"/>
              </a:rPr>
              <a:t>As the design model evolves, we have to define a set of design classes 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that refine the analysis classes by providing design details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Create a new set of classes that implement a software infrastructure that supports the business solution.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3966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gency FB" pitchFamily="34" charset="0"/>
              </a:rPr>
              <a:t>Types of design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latin typeface="Book Antiqua" pitchFamily="18" charset="0"/>
              </a:rPr>
              <a:t>User interface class</a:t>
            </a:r>
          </a:p>
          <a:p>
            <a:pPr algn="just"/>
            <a:r>
              <a:rPr lang="en-US" sz="2800" dirty="0">
                <a:latin typeface="Book Antiqua" pitchFamily="18" charset="0"/>
              </a:rPr>
              <a:t>Business domain class</a:t>
            </a:r>
          </a:p>
          <a:p>
            <a:pPr algn="just"/>
            <a:r>
              <a:rPr lang="en-US" sz="2800" dirty="0">
                <a:latin typeface="Book Antiqua" pitchFamily="18" charset="0"/>
              </a:rPr>
              <a:t>Process class</a:t>
            </a:r>
          </a:p>
          <a:p>
            <a:pPr algn="just"/>
            <a:r>
              <a:rPr lang="en-US" sz="2800" dirty="0">
                <a:latin typeface="Book Antiqua" pitchFamily="18" charset="0"/>
              </a:rPr>
              <a:t>Persistent class</a:t>
            </a:r>
          </a:p>
          <a:p>
            <a:pPr algn="just"/>
            <a:r>
              <a:rPr lang="en-US" sz="2800" dirty="0">
                <a:latin typeface="Book Antiqua" pitchFamily="18" charset="0"/>
              </a:rPr>
              <a:t>System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4736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gency FB" pitchFamily="34" charset="0"/>
              </a:rPr>
              <a:t>User interface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latin typeface="Book Antiqua" pitchFamily="18" charset="0"/>
              </a:rPr>
              <a:t>Define all abstractions that are necessary for 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human-computer interaction </a:t>
            </a:r>
            <a:r>
              <a:rPr lang="en-US" sz="2800" dirty="0">
                <a:latin typeface="Book Antiqua" pitchFamily="18" charset="0"/>
              </a:rPr>
              <a:t>(HCI) </a:t>
            </a:r>
          </a:p>
          <a:p>
            <a:pPr algn="just"/>
            <a:r>
              <a:rPr lang="en-US" sz="2800" dirty="0">
                <a:latin typeface="Book Antiqua" pitchFamily="18" charset="0"/>
              </a:rPr>
              <a:t>Often implement the HCI in the context of a metaphor</a:t>
            </a:r>
          </a:p>
          <a:p>
            <a:pPr lvl="1" algn="just"/>
            <a:r>
              <a:rPr lang="en-US" dirty="0" err="1">
                <a:latin typeface="Book Antiqua" pitchFamily="18" charset="0"/>
              </a:rPr>
              <a:t>Eg</a:t>
            </a:r>
            <a:r>
              <a:rPr lang="en-US" dirty="0">
                <a:latin typeface="Book Antiqua" pitchFamily="18" charset="0"/>
              </a:rPr>
              <a:t>: check box, form, etc</a:t>
            </a:r>
          </a:p>
          <a:p>
            <a:pPr algn="just"/>
            <a:r>
              <a:rPr lang="en-US" sz="2800" dirty="0">
                <a:latin typeface="Book Antiqua" pitchFamily="18" charset="0"/>
              </a:rPr>
              <a:t>Classes of interfaces may be visual representations of elements of metaphor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81172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gency FB" pitchFamily="34" charset="0"/>
              </a:rPr>
              <a:t>Business domain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latin typeface="Book Antiqua" pitchFamily="18" charset="0"/>
              </a:rPr>
              <a:t>Identify the attributes and services (methods) that are required to implement some element of the business domain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632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Book Antiqua" pitchFamily="18" charset="0"/>
              </a:rPr>
              <a:t>The quality of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project plan </a:t>
            </a:r>
            <a:r>
              <a:rPr lang="en-US" sz="2200" dirty="0">
                <a:latin typeface="Book Antiqua" pitchFamily="18" charset="0"/>
              </a:rPr>
              <a:t>depends on the accuracy of estimates</a:t>
            </a:r>
          </a:p>
          <a:p>
            <a:pPr algn="just"/>
            <a:r>
              <a:rPr lang="en-US" sz="2200" dirty="0">
                <a:latin typeface="Book Antiqua" pitchFamily="18" charset="0"/>
              </a:rPr>
              <a:t>Parameters considered are:-</a:t>
            </a:r>
          </a:p>
          <a:p>
            <a:pPr lvl="1" algn="just"/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Project size</a:t>
            </a:r>
          </a:p>
          <a:p>
            <a:pPr lvl="1" algn="just"/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Effort required to complete the project</a:t>
            </a:r>
          </a:p>
          <a:p>
            <a:pPr lvl="1" algn="just"/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Project duration</a:t>
            </a:r>
          </a:p>
          <a:p>
            <a:pPr lvl="1" algn="just"/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Cost</a:t>
            </a:r>
          </a:p>
          <a:p>
            <a:pPr algn="just"/>
            <a:r>
              <a:rPr lang="en-US" sz="2200" dirty="0">
                <a:latin typeface="Book Antiqua" pitchFamily="18" charset="0"/>
              </a:rPr>
              <a:t>Accuracy of estimates is important</a:t>
            </a:r>
          </a:p>
          <a:p>
            <a:pPr lvl="1" algn="just"/>
            <a:r>
              <a:rPr lang="en-US" sz="2200" dirty="0">
                <a:latin typeface="Book Antiqua" pitchFamily="18" charset="0"/>
              </a:rPr>
              <a:t>They help in quoting appropriate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project cost to customer</a:t>
            </a:r>
          </a:p>
          <a:p>
            <a:pPr lvl="1" algn="just"/>
            <a:r>
              <a:rPr lang="en-US" sz="2200" dirty="0">
                <a:latin typeface="Book Antiqua" pitchFamily="18" charset="0"/>
              </a:rPr>
              <a:t>Forms the basis for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resource planning &amp; scheduling</a:t>
            </a:r>
          </a:p>
          <a:p>
            <a:pPr algn="just"/>
            <a:endParaRPr lang="en-US" sz="2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I N T R O D U C T I O N 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081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gency FB" pitchFamily="34" charset="0"/>
              </a:rPr>
              <a:t>Process  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latin typeface="Book Antiqua" pitchFamily="18" charset="0"/>
              </a:rPr>
              <a:t>Implement lower level business abstractions required to fully manage business domain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9883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gency FB" pitchFamily="34" charset="0"/>
              </a:rPr>
              <a:t>Persistent  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latin typeface="Book Antiqua" pitchFamily="18" charset="0"/>
              </a:rPr>
              <a:t>Represents data stores that will persist beyond the execution of s/w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9543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s/w management &amp; control functions that enable the s/m to operate &amp; communicate within its computing environment &amp; outside world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6521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Control hierarchy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Book Antiqua" pitchFamily="18" charset="0"/>
              </a:rPr>
              <a:t>Control hierarchy is also called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program structure </a:t>
            </a:r>
          </a:p>
          <a:p>
            <a:pPr algn="just"/>
            <a:r>
              <a:rPr lang="en-US" dirty="0">
                <a:latin typeface="Book Antiqua" pitchFamily="18" charset="0"/>
              </a:rPr>
              <a:t>Hierarchy of modules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representing the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control relationship </a:t>
            </a:r>
          </a:p>
          <a:p>
            <a:pPr algn="just"/>
            <a:r>
              <a:rPr lang="en-US" dirty="0">
                <a:latin typeface="Book Antiqua" pitchFamily="18" charset="0"/>
              </a:rPr>
              <a:t>A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super-ordinate</a:t>
            </a:r>
            <a:r>
              <a:rPr lang="en-US" dirty="0">
                <a:latin typeface="Book Antiqua" pitchFamily="18" charset="0"/>
              </a:rPr>
              <a:t> module control another module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Sub-ordinate</a:t>
            </a:r>
            <a:r>
              <a:rPr lang="en-US" dirty="0">
                <a:latin typeface="Book Antiqua" pitchFamily="18" charset="0"/>
              </a:rPr>
              <a:t> module controlled by another module </a:t>
            </a:r>
          </a:p>
          <a:p>
            <a:pPr algn="just"/>
            <a:r>
              <a:rPr lang="en-US" dirty="0">
                <a:latin typeface="Book Antiqua" pitchFamily="18" charset="0"/>
              </a:rPr>
              <a:t>Measure relevant to control hierarchy : </a:t>
            </a:r>
            <a:r>
              <a:rPr lang="en-US" dirty="0">
                <a:solidFill>
                  <a:srgbClr val="FF0000"/>
                </a:solidFill>
                <a:latin typeface="Book Antiqua" pitchFamily="18" charset="0"/>
              </a:rPr>
              <a:t>depth, width, fan-in, fan-out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8544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78823"/>
            <a:ext cx="7467600" cy="3716379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2001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Control hierarchy 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Depth -</a:t>
            </a:r>
            <a:r>
              <a:rPr lang="en-US" dirty="0">
                <a:latin typeface="Book Antiqua" pitchFamily="18" charset="0"/>
              </a:rPr>
              <a:t> provide indication of  number of levels of control </a:t>
            </a:r>
          </a:p>
          <a:p>
            <a:pPr algn="just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Width - </a:t>
            </a:r>
            <a:r>
              <a:rPr lang="en-US" dirty="0">
                <a:latin typeface="Book Antiqua" pitchFamily="18" charset="0"/>
              </a:rPr>
              <a:t>overall span of control</a:t>
            </a:r>
          </a:p>
          <a:p>
            <a:pPr algn="just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Fan-out</a:t>
            </a:r>
            <a:r>
              <a:rPr lang="en-US" dirty="0">
                <a:latin typeface="Book Antiqua" pitchFamily="18" charset="0"/>
              </a:rPr>
              <a:t> – measure of number of modules that are directly controlled by another module</a:t>
            </a:r>
          </a:p>
          <a:p>
            <a:pPr algn="just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Fan-in</a:t>
            </a:r>
            <a:r>
              <a:rPr lang="en-US" dirty="0">
                <a:latin typeface="Book Antiqua" pitchFamily="18" charset="0"/>
              </a:rPr>
              <a:t> – indicate how many module directly control given module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8131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133600"/>
            <a:ext cx="7406640" cy="1472184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EFFECTIVE MODULAR DESIGN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37401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Introduction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Book Antiqua" pitchFamily="18" charset="0"/>
              </a:rPr>
              <a:t>A modular design is a design consisting of a set of modules that have only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limited interactions </a:t>
            </a:r>
            <a:r>
              <a:rPr lang="en-US" dirty="0">
                <a:latin typeface="Book Antiqua" pitchFamily="18" charset="0"/>
              </a:rPr>
              <a:t>with each other</a:t>
            </a:r>
          </a:p>
          <a:p>
            <a:pPr algn="just"/>
            <a:r>
              <a:rPr lang="en-US" dirty="0">
                <a:latin typeface="Book Antiqua" pitchFamily="18" charset="0"/>
              </a:rPr>
              <a:t>If modules have no interactions with each other, then each module can be understood separately</a:t>
            </a:r>
          </a:p>
          <a:p>
            <a:pPr algn="just"/>
            <a:r>
              <a:rPr lang="en-US" dirty="0">
                <a:latin typeface="Book Antiqua" pitchFamily="18" charset="0"/>
              </a:rPr>
              <a:t>This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reduces the complexity </a:t>
            </a:r>
            <a:r>
              <a:rPr lang="en-US" dirty="0">
                <a:latin typeface="Book Antiqua" pitchFamily="18" charset="0"/>
              </a:rPr>
              <a:t>of the design</a:t>
            </a:r>
          </a:p>
          <a:p>
            <a:pPr algn="just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Modularity</a:t>
            </a:r>
            <a:r>
              <a:rPr lang="en-US" dirty="0">
                <a:latin typeface="Book Antiqua" pitchFamily="18" charset="0"/>
              </a:rPr>
              <a:t> is an important characteristic of a good design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2405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mod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943557" y="1600200"/>
            <a:ext cx="6494885" cy="487362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39908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Desirable  properties  of a modular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Book Antiqua" pitchFamily="18" charset="0"/>
              </a:rPr>
              <a:t>It consist of a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well defined manageable </a:t>
            </a:r>
            <a:r>
              <a:rPr lang="en-US" dirty="0">
                <a:latin typeface="Book Antiqua" pitchFamily="18" charset="0"/>
              </a:rPr>
              <a:t>units with well defined interfaces</a:t>
            </a:r>
          </a:p>
          <a:p>
            <a:pPr algn="just"/>
            <a:r>
              <a:rPr lang="en-US" dirty="0">
                <a:latin typeface="Book Antiqua" pitchFamily="18" charset="0"/>
              </a:rPr>
              <a:t>Each module is a well defined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subsystem</a:t>
            </a:r>
          </a:p>
          <a:p>
            <a:pPr algn="just"/>
            <a:r>
              <a:rPr lang="en-US" dirty="0">
                <a:latin typeface="Book Antiqua" pitchFamily="18" charset="0"/>
              </a:rPr>
              <a:t>Each module has a single &amp; well defined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purpose</a:t>
            </a:r>
          </a:p>
          <a:p>
            <a:pPr algn="just"/>
            <a:r>
              <a:rPr lang="en-US" dirty="0">
                <a:latin typeface="Book Antiqua" pitchFamily="18" charset="0"/>
              </a:rPr>
              <a:t>Modules are separately compiled &amp; stored in a library</a:t>
            </a:r>
          </a:p>
          <a:p>
            <a:pPr algn="just"/>
            <a:r>
              <a:rPr lang="en-US" dirty="0">
                <a:latin typeface="Book Antiqua" pitchFamily="18" charset="0"/>
              </a:rPr>
              <a:t>Modules must be easier to use</a:t>
            </a:r>
          </a:p>
          <a:p>
            <a:pPr algn="just"/>
            <a:r>
              <a:rPr lang="en-US" dirty="0">
                <a:latin typeface="Book Antiqua" pitchFamily="18" charset="0"/>
              </a:rPr>
              <a:t>Modules must be simpler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22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3 techniques </a:t>
            </a:r>
          </a:p>
          <a:p>
            <a:pPr lvl="1" algn="just"/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Empirical estimation  techniques</a:t>
            </a:r>
          </a:p>
          <a:p>
            <a:pPr lvl="1" algn="just"/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Heuristic techniques</a:t>
            </a:r>
          </a:p>
          <a:p>
            <a:pPr lvl="1" algn="just"/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Analytical estimation techniques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 R O J E C T  E S T I M A T I O N   T E C H N I Q U E 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1473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Cohesion and coupling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latin typeface="Book Antiqua" pitchFamily="18" charset="0"/>
              </a:rPr>
              <a:t>Modularity of a design can be analyzed using two factors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Cohesion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Coupling</a:t>
            </a:r>
          </a:p>
          <a:p>
            <a:pPr lvl="0" algn="just">
              <a:buClr>
                <a:srgbClr val="3891A7"/>
              </a:buClr>
            </a:pPr>
            <a:r>
              <a:rPr lang="en-US" sz="2800" dirty="0">
                <a:solidFill>
                  <a:prstClr val="black"/>
                </a:solidFill>
                <a:latin typeface="Book Antiqua" pitchFamily="18" charset="0"/>
              </a:rPr>
              <a:t>Cohesion is the measure of functional strength of a modules</a:t>
            </a:r>
          </a:p>
          <a:p>
            <a:pPr lvl="0" algn="just">
              <a:buClr>
                <a:srgbClr val="3891A7"/>
              </a:buClr>
            </a:pPr>
            <a:r>
              <a:rPr lang="en-US" sz="2800" dirty="0">
                <a:solidFill>
                  <a:prstClr val="black"/>
                </a:solidFill>
                <a:latin typeface="Book Antiqua" pitchFamily="18" charset="0"/>
              </a:rPr>
              <a:t>Coupling is the measure of degree of interaction between the two modules</a:t>
            </a:r>
          </a:p>
          <a:p>
            <a:pPr lvl="0" algn="just">
              <a:buClr>
                <a:srgbClr val="3891A7"/>
              </a:buClr>
            </a:pPr>
            <a:endParaRPr lang="en-US" sz="2800" dirty="0">
              <a:solidFill>
                <a:prstClr val="black"/>
              </a:solidFill>
              <a:latin typeface="Book Antiqua" pitchFamily="18" charset="0"/>
            </a:endParaRPr>
          </a:p>
          <a:p>
            <a:pPr lvl="1" algn="just">
              <a:buNone/>
            </a:pPr>
            <a:endParaRPr lang="en-US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9869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Book Antiqua" pitchFamily="18" charset="0"/>
              </a:rPr>
              <a:t>A design is said to be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highly modular,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If the modules have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high</a:t>
            </a:r>
            <a:r>
              <a:rPr lang="en-US" dirty="0">
                <a:latin typeface="Book Antiqua" pitchFamily="18" charset="0"/>
              </a:rPr>
              <a:t> cohesion &amp;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low </a:t>
            </a:r>
            <a:r>
              <a:rPr lang="en-US" dirty="0">
                <a:latin typeface="Book Antiqua" pitchFamily="18" charset="0"/>
              </a:rPr>
              <a:t>coupling</a:t>
            </a:r>
          </a:p>
          <a:p>
            <a:pPr algn="just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High coupling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2 modules are said to be highly coupled, </a:t>
            </a:r>
          </a:p>
          <a:p>
            <a:pPr lvl="2" algn="just"/>
            <a:r>
              <a:rPr lang="en-US" dirty="0">
                <a:latin typeface="Book Antiqua" pitchFamily="18" charset="0"/>
              </a:rPr>
              <a:t>if they are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strongly </a:t>
            </a:r>
            <a:r>
              <a:rPr lang="en-US" dirty="0">
                <a:latin typeface="Book Antiqua" pitchFamily="18" charset="0"/>
              </a:rPr>
              <a:t>interconnected </a:t>
            </a:r>
          </a:p>
          <a:p>
            <a:pPr lvl="2" algn="just"/>
            <a:r>
              <a:rPr lang="en-US" dirty="0">
                <a:latin typeface="Book Antiqua" pitchFamily="18" charset="0"/>
              </a:rPr>
              <a:t>They are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highly</a:t>
            </a:r>
            <a:r>
              <a:rPr lang="en-US" dirty="0">
                <a:latin typeface="Book Antiqua" pitchFamily="18" charset="0"/>
              </a:rPr>
              <a:t> dependent on each other</a:t>
            </a:r>
          </a:p>
          <a:p>
            <a:pPr lvl="2" algn="just"/>
            <a:r>
              <a:rPr lang="en-US" dirty="0">
                <a:latin typeface="Book Antiqua" pitchFamily="18" charset="0"/>
              </a:rPr>
              <a:t>If the function calls between 2 modules involves passing of large chunks of shared data</a:t>
            </a:r>
          </a:p>
          <a:p>
            <a:pPr lvl="2" algn="just"/>
            <a:r>
              <a:rPr lang="en-US" dirty="0">
                <a:latin typeface="Book Antiqua" pitchFamily="18" charset="0"/>
              </a:rPr>
              <a:t>If the interactions occur through some shared data</a:t>
            </a:r>
          </a:p>
          <a:p>
            <a:pPr algn="just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Low coupling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2 modules are said to have low coupling</a:t>
            </a:r>
          </a:p>
          <a:p>
            <a:pPr lvl="2" algn="just"/>
            <a:r>
              <a:rPr lang="en-US" dirty="0">
                <a:latin typeface="Book Antiqua" pitchFamily="18" charset="0"/>
              </a:rPr>
              <a:t>If  they do not interact with each other at all</a:t>
            </a:r>
          </a:p>
          <a:p>
            <a:pPr lvl="2" algn="just"/>
            <a:r>
              <a:rPr lang="en-US" dirty="0">
                <a:latin typeface="Book Antiqua" pitchFamily="18" charset="0"/>
              </a:rPr>
              <a:t>If they are not dependent on each other</a:t>
            </a:r>
          </a:p>
          <a:p>
            <a:pPr algn="just"/>
            <a:endParaRPr lang="en-US" dirty="0">
              <a:latin typeface="Book Antiqua" pitchFamily="18" charset="0"/>
            </a:endParaRPr>
          </a:p>
          <a:p>
            <a:pPr algn="just"/>
            <a:endParaRPr lang="en-US" dirty="0">
              <a:latin typeface="Book Antiqua" pitchFamily="18" charset="0"/>
            </a:endParaRPr>
          </a:p>
          <a:p>
            <a:pPr algn="just"/>
            <a:endParaRPr lang="en-US" dirty="0">
              <a:latin typeface="Book Antiqua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8915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Cohesion and coupling</a:t>
            </a:r>
            <a:endParaRPr lang="en-US" dirty="0"/>
          </a:p>
        </p:txBody>
      </p:sp>
      <p:pic>
        <p:nvPicPr>
          <p:cNvPr id="4" name="Content Placeholder 3" descr="mod1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023144" y="1600200"/>
            <a:ext cx="6335712" cy="487362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85286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868362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Steps to minimize coupling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>
                <a:latin typeface="Book Antiqua" pitchFamily="18" charset="0"/>
              </a:rPr>
              <a:t>Control the 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no: of parameters </a:t>
            </a:r>
            <a:r>
              <a:rPr lang="en-US" sz="2800" dirty="0">
                <a:latin typeface="Book Antiqua" pitchFamily="18" charset="0"/>
              </a:rPr>
              <a:t>passed amongst modules</a:t>
            </a:r>
          </a:p>
          <a:p>
            <a:pPr algn="just"/>
            <a:r>
              <a:rPr lang="en-US" sz="2800" dirty="0">
                <a:latin typeface="Book Antiqua" pitchFamily="18" charset="0"/>
              </a:rPr>
              <a:t>Avoid passing 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undesired data </a:t>
            </a:r>
            <a:r>
              <a:rPr lang="en-US" sz="2800" dirty="0">
                <a:latin typeface="Book Antiqua" pitchFamily="18" charset="0"/>
              </a:rPr>
              <a:t>to calling module</a:t>
            </a:r>
          </a:p>
          <a:p>
            <a:pPr algn="just"/>
            <a:r>
              <a:rPr lang="en-US" sz="2800" dirty="0">
                <a:latin typeface="Book Antiqua" pitchFamily="18" charset="0"/>
              </a:rPr>
              <a:t>Maintain 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parent child </a:t>
            </a:r>
            <a:r>
              <a:rPr lang="en-US" sz="2800" dirty="0">
                <a:latin typeface="Book Antiqua" pitchFamily="18" charset="0"/>
              </a:rPr>
              <a:t>relationship between calling &amp; called modules</a:t>
            </a:r>
          </a:p>
          <a:p>
            <a:pPr algn="just"/>
            <a:r>
              <a:rPr lang="en-US" sz="2800" dirty="0">
                <a:latin typeface="Book Antiqua" pitchFamily="18" charset="0"/>
              </a:rPr>
              <a:t>Pass data, not the control information</a:t>
            </a:r>
          </a:p>
          <a:p>
            <a:pPr algn="just"/>
            <a:endParaRPr lang="en-US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78717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Coupling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Coupling</a:t>
            </a:r>
            <a:r>
              <a:rPr lang="en-US" sz="2800" dirty="0">
                <a:latin typeface="Book Antiqua" pitchFamily="18" charset="0"/>
              </a:rPr>
              <a:t> between 2 modules indicate 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inter-dependence</a:t>
            </a:r>
            <a:r>
              <a:rPr lang="en-US" sz="2800" dirty="0">
                <a:latin typeface="Book Antiqua" pitchFamily="18" charset="0"/>
              </a:rPr>
              <a:t> between them</a:t>
            </a:r>
          </a:p>
          <a:p>
            <a:pPr algn="just"/>
            <a:r>
              <a:rPr lang="en-US" sz="2800" dirty="0">
                <a:latin typeface="Book Antiqua" pitchFamily="18" charset="0"/>
              </a:rPr>
              <a:t>If 2 modules interchange large amount of data, then they are 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interdependent or coupled</a:t>
            </a:r>
          </a:p>
          <a:p>
            <a:pPr algn="just"/>
            <a:r>
              <a:rPr lang="en-US" sz="2800" dirty="0">
                <a:latin typeface="Book Antiqua" pitchFamily="18" charset="0"/>
              </a:rPr>
              <a:t>Degree of coupling depends on 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interface complexity</a:t>
            </a:r>
          </a:p>
          <a:p>
            <a:pPr algn="just"/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Interface complexity </a:t>
            </a:r>
            <a:r>
              <a:rPr lang="en-US" sz="2800" dirty="0">
                <a:latin typeface="Book Antiqua" pitchFamily="18" charset="0"/>
              </a:rPr>
              <a:t>is determined based on 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the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no: of parameters </a:t>
            </a:r>
            <a:r>
              <a:rPr lang="en-US" dirty="0">
                <a:latin typeface="Book Antiqua" pitchFamily="18" charset="0"/>
              </a:rPr>
              <a:t>passed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complexity of parameters that are interchanged when one module invokes the functions of other module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79517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Types of coupling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Data coupling</a:t>
            </a:r>
          </a:p>
          <a:p>
            <a:pPr algn="just"/>
            <a:r>
              <a:rPr lang="en-US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Stamp coupling</a:t>
            </a:r>
          </a:p>
          <a:p>
            <a:pPr algn="just"/>
            <a:r>
              <a:rPr lang="en-US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Control coupling</a:t>
            </a:r>
          </a:p>
          <a:p>
            <a:pPr algn="just"/>
            <a:r>
              <a:rPr lang="en-US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Common coupling</a:t>
            </a:r>
          </a:p>
          <a:p>
            <a:pPr algn="just"/>
            <a:r>
              <a:rPr lang="en-US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Content coupling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algn="just"/>
            <a:r>
              <a:rPr lang="en-US" sz="2800" dirty="0">
                <a:latin typeface="Book Antiqua" pitchFamily="18" charset="0"/>
              </a:rPr>
              <a:t>Data coupling has 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lowest coupling</a:t>
            </a:r>
            <a:r>
              <a:rPr lang="en-US" sz="2800" dirty="0">
                <a:latin typeface="Book Antiqua" pitchFamily="18" charset="0"/>
              </a:rPr>
              <a:t> &amp;  content coupling has 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highest coupling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0527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Types of coupling</a:t>
            </a:r>
          </a:p>
        </p:txBody>
      </p:sp>
      <p:pic>
        <p:nvPicPr>
          <p:cNvPr id="4" name="Content Placeholder 3" descr="cou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266828"/>
            <a:ext cx="7467600" cy="3540368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4745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Types of 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Data coupling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2 modules are data coupled, if they communicate using an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elementary data item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This data item is passed as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parameter</a:t>
            </a:r>
            <a:r>
              <a:rPr lang="en-US" dirty="0">
                <a:latin typeface="Book Antiqua" pitchFamily="18" charset="0"/>
              </a:rPr>
              <a:t> between the two modules</a:t>
            </a:r>
          </a:p>
          <a:p>
            <a:pPr lvl="1" algn="just"/>
            <a:r>
              <a:rPr lang="en-US" dirty="0" err="1">
                <a:latin typeface="Book Antiqua" pitchFamily="18" charset="0"/>
              </a:rPr>
              <a:t>Eg</a:t>
            </a:r>
            <a:r>
              <a:rPr lang="en-US" dirty="0">
                <a:latin typeface="Book Antiqua" pitchFamily="18" charset="0"/>
              </a:rPr>
              <a:t>: integer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Float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character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84201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Types of 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Stamp coupling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2 modules are stamp coupled if they communicate using a </a:t>
            </a:r>
            <a:r>
              <a:rPr lang="en-US" dirty="0">
                <a:solidFill>
                  <a:srgbClr val="FF0000"/>
                </a:solidFill>
                <a:latin typeface="Book Antiqua" pitchFamily="18" charset="0"/>
              </a:rPr>
              <a:t>composite</a:t>
            </a:r>
            <a:r>
              <a:rPr lang="en-US" dirty="0">
                <a:latin typeface="Book Antiqua" pitchFamily="18" charset="0"/>
              </a:rPr>
              <a:t> data item such as a </a:t>
            </a:r>
            <a:r>
              <a:rPr lang="en-US" dirty="0">
                <a:solidFill>
                  <a:srgbClr val="FF0000"/>
                </a:solidFill>
                <a:latin typeface="Book Antiqua" pitchFamily="18" charset="0"/>
              </a:rPr>
              <a:t>structure</a:t>
            </a:r>
            <a:r>
              <a:rPr lang="en-US" dirty="0">
                <a:latin typeface="Book Antiqua" pitchFamily="18" charset="0"/>
              </a:rPr>
              <a:t> or a </a:t>
            </a:r>
            <a:r>
              <a:rPr lang="en-US" dirty="0">
                <a:solidFill>
                  <a:srgbClr val="FF0000"/>
                </a:solidFill>
                <a:latin typeface="Book Antiqua" pitchFamily="18" charset="0"/>
              </a:rPr>
              <a:t>record</a:t>
            </a:r>
          </a:p>
          <a:p>
            <a:pPr algn="just"/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Control coupling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Control coupling exists if data from one module is used to direct the order of instruction execution in another</a:t>
            </a:r>
          </a:p>
          <a:p>
            <a:pPr lvl="1" algn="just"/>
            <a:r>
              <a:rPr lang="en-US" dirty="0" err="1">
                <a:latin typeface="Book Antiqua" pitchFamily="18" charset="0"/>
              </a:rPr>
              <a:t>Eg</a:t>
            </a:r>
            <a:r>
              <a:rPr lang="en-US" dirty="0">
                <a:latin typeface="Book Antiqua" pitchFamily="18" charset="0"/>
              </a:rPr>
              <a:t>: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Flag set </a:t>
            </a:r>
            <a:r>
              <a:rPr lang="en-US" dirty="0">
                <a:latin typeface="Book Antiqua" pitchFamily="18" charset="0"/>
              </a:rPr>
              <a:t>in one module is tested in another module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09310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Types of 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Common coupling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2 modules are common coupled if they share some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global data </a:t>
            </a:r>
            <a:r>
              <a:rPr lang="en-US" dirty="0">
                <a:latin typeface="Book Antiqua" pitchFamily="18" charset="0"/>
              </a:rPr>
              <a:t>items</a:t>
            </a:r>
          </a:p>
          <a:p>
            <a:pPr algn="just"/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Content coupling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This coupling exits between 2 modules, if they share code</a:t>
            </a:r>
          </a:p>
          <a:p>
            <a:pPr lvl="1" algn="just"/>
            <a:r>
              <a:rPr lang="en-US" dirty="0" err="1">
                <a:latin typeface="Book Antiqua" pitchFamily="18" charset="0"/>
              </a:rPr>
              <a:t>Eg</a:t>
            </a:r>
            <a:r>
              <a:rPr lang="en-US" dirty="0">
                <a:latin typeface="Book Antiqua" pitchFamily="18" charset="0"/>
              </a:rPr>
              <a:t>: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jump</a:t>
            </a:r>
            <a:r>
              <a:rPr lang="en-US" dirty="0">
                <a:latin typeface="Book Antiqua" pitchFamily="18" charset="0"/>
              </a:rPr>
              <a:t> from one module to the code of another module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88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 O S T   E S T I M A T I O N  M O D E L 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Book Antiqua" pitchFamily="18" charset="0"/>
              </a:rPr>
              <a:t>The cost estimation models are broadly classified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into two categories,</a:t>
            </a:r>
            <a:r>
              <a:rPr lang="en-US" sz="2200" dirty="0">
                <a:latin typeface="Book Antiqua" pitchFamily="18" charset="0"/>
              </a:rPr>
              <a:t> which are listed below:</a:t>
            </a:r>
          </a:p>
          <a:p>
            <a:pPr algn="just"/>
            <a:endParaRPr lang="en-US" sz="2200" dirty="0">
              <a:latin typeface="Book Antiqua" pitchFamily="18" charset="0"/>
            </a:endParaRPr>
          </a:p>
          <a:p>
            <a:pPr algn="just"/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Algorithmic models</a:t>
            </a:r>
            <a:r>
              <a:rPr lang="en-US" sz="2200" b="1" dirty="0">
                <a:latin typeface="Book Antiqua" pitchFamily="18" charset="0"/>
              </a:rPr>
              <a:t>:</a:t>
            </a:r>
          </a:p>
          <a:p>
            <a:pPr algn="just"/>
            <a:r>
              <a:rPr lang="en-US" sz="2200" dirty="0">
                <a:latin typeface="Book Antiqua" pitchFamily="18" charset="0"/>
              </a:rPr>
              <a:t>Estimation in these models is performed with the help of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mathematical equations</a:t>
            </a:r>
            <a:r>
              <a:rPr lang="en-US" sz="2200" dirty="0">
                <a:latin typeface="Book Antiqua" pitchFamily="18" charset="0"/>
              </a:rPr>
              <a:t>, which are based on historical data or theory.</a:t>
            </a:r>
          </a:p>
          <a:p>
            <a:pPr algn="just"/>
            <a:r>
              <a:rPr lang="en-US" sz="2200" dirty="0">
                <a:latin typeface="Book Antiqua" pitchFamily="18" charset="0"/>
              </a:rPr>
              <a:t>The various algorithmic models used are </a:t>
            </a:r>
          </a:p>
          <a:p>
            <a:pPr lvl="1" algn="just"/>
            <a:r>
              <a:rPr lang="en-US" sz="19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COCOMO, </a:t>
            </a:r>
          </a:p>
          <a:p>
            <a:pPr lvl="1" algn="just"/>
            <a:r>
              <a:rPr lang="en-US" sz="19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COCOMO II</a:t>
            </a:r>
            <a:endParaRPr lang="en-US" sz="19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 algn="just"/>
            <a:r>
              <a:rPr lang="en-US" sz="19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Software equation</a:t>
            </a:r>
            <a:r>
              <a:rPr lang="en-US" sz="19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8803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Cohesion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Book Antiqua" pitchFamily="18" charset="0"/>
              </a:rPr>
              <a:t>Cohesiveness of the module is the degree to which </a:t>
            </a:r>
            <a:r>
              <a:rPr lang="en-US" dirty="0">
                <a:solidFill>
                  <a:srgbClr val="FF0000"/>
                </a:solidFill>
                <a:latin typeface="Book Antiqua" pitchFamily="18" charset="0"/>
              </a:rPr>
              <a:t>different  functions </a:t>
            </a:r>
            <a:r>
              <a:rPr lang="en-US" dirty="0">
                <a:latin typeface="Book Antiqua" pitchFamily="18" charset="0"/>
              </a:rPr>
              <a:t>of the module cooperate to work towards a </a:t>
            </a:r>
            <a:r>
              <a:rPr lang="en-US" dirty="0">
                <a:solidFill>
                  <a:srgbClr val="FF0000"/>
                </a:solidFill>
                <a:latin typeface="Book Antiqua" pitchFamily="18" charset="0"/>
              </a:rPr>
              <a:t>single objective</a:t>
            </a:r>
          </a:p>
          <a:p>
            <a:pPr algn="just"/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Good cohesion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If the functions of the module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cooperate</a:t>
            </a:r>
            <a:r>
              <a:rPr lang="en-US" dirty="0">
                <a:latin typeface="Book Antiqua" pitchFamily="18" charset="0"/>
              </a:rPr>
              <a:t> with each other for performing a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single objective</a:t>
            </a:r>
            <a:r>
              <a:rPr lang="en-US" dirty="0">
                <a:latin typeface="Book Antiqua" pitchFamily="18" charset="0"/>
              </a:rPr>
              <a:t>, then module is having good cohesion</a:t>
            </a:r>
          </a:p>
          <a:p>
            <a:pPr algn="just"/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Poor cohesion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If the functions of the module do different things and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do not cooperate </a:t>
            </a:r>
            <a:r>
              <a:rPr lang="en-US" dirty="0">
                <a:latin typeface="Book Antiqua" pitchFamily="18" charset="0"/>
              </a:rPr>
              <a:t>with each other to perform a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single piece of work</a:t>
            </a:r>
            <a:r>
              <a:rPr lang="en-US" dirty="0">
                <a:latin typeface="Book Antiqua" pitchFamily="18" charset="0"/>
              </a:rPr>
              <a:t>, then the module is said to have poor cohesion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74350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Classification of cohesiveness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Coincidental</a:t>
            </a:r>
          </a:p>
          <a:p>
            <a:pPr lvl="1" algn="just"/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Logical</a:t>
            </a:r>
          </a:p>
          <a:p>
            <a:pPr lvl="1" algn="just"/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Temporal</a:t>
            </a:r>
          </a:p>
          <a:p>
            <a:pPr lvl="1" algn="just"/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Procedural</a:t>
            </a:r>
          </a:p>
          <a:p>
            <a:pPr lvl="1" algn="just"/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Communicational</a:t>
            </a:r>
          </a:p>
          <a:p>
            <a:pPr lvl="1" algn="just"/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Sequential </a:t>
            </a:r>
          </a:p>
          <a:p>
            <a:pPr lvl="1" algn="just"/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Functional </a:t>
            </a:r>
          </a:p>
          <a:p>
            <a:pPr algn="just"/>
            <a:r>
              <a:rPr lang="en-US" dirty="0">
                <a:latin typeface="Book Antiqua" pitchFamily="18" charset="0"/>
              </a:rPr>
              <a:t>Coincidental class has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worst</a:t>
            </a:r>
            <a:r>
              <a:rPr lang="en-US" dirty="0">
                <a:latin typeface="Book Antiqua" pitchFamily="18" charset="0"/>
              </a:rPr>
              <a:t> cohesiveness</a:t>
            </a:r>
          </a:p>
          <a:p>
            <a:pPr algn="just"/>
            <a:r>
              <a:rPr lang="en-US" dirty="0">
                <a:latin typeface="Book Antiqua" pitchFamily="18" charset="0"/>
              </a:rPr>
              <a:t>Functional has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best</a:t>
            </a:r>
            <a:r>
              <a:rPr lang="en-US" dirty="0">
                <a:latin typeface="Book Antiqua" pitchFamily="18" charset="0"/>
              </a:rPr>
              <a:t> cohesion</a:t>
            </a:r>
          </a:p>
          <a:p>
            <a:pPr lvl="1" algn="just">
              <a:buNone/>
            </a:pPr>
            <a:endParaRPr lang="en-US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3650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Classification of cohesiveness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 descr="coh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651983"/>
            <a:ext cx="7467600" cy="2770058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04903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Coincidental cohesion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dirty="0">
                <a:latin typeface="Book Antiqua" pitchFamily="18" charset="0"/>
              </a:rPr>
              <a:t>A module is said to have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coincidental cohesion </a:t>
            </a:r>
            <a:r>
              <a:rPr lang="en-US" dirty="0">
                <a:latin typeface="Book Antiqua" pitchFamily="18" charset="0"/>
              </a:rPr>
              <a:t>if it performs a set of tasks that relate to each other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very loosely</a:t>
            </a:r>
          </a:p>
          <a:p>
            <a:pPr algn="just"/>
            <a:r>
              <a:rPr lang="en-US" dirty="0">
                <a:latin typeface="Book Antiqua" pitchFamily="18" charset="0"/>
              </a:rPr>
              <a:t>Module contains a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random collection </a:t>
            </a:r>
            <a:r>
              <a:rPr lang="en-US" dirty="0">
                <a:latin typeface="Book Antiqua" pitchFamily="18" charset="0"/>
              </a:rPr>
              <a:t>of functions</a:t>
            </a:r>
          </a:p>
          <a:p>
            <a:pPr algn="just"/>
            <a:r>
              <a:rPr lang="en-US" dirty="0">
                <a:latin typeface="Book Antiqua" pitchFamily="18" charset="0"/>
              </a:rPr>
              <a:t>Functions are placed in the module out of coincidence rather than any thought</a:t>
            </a:r>
          </a:p>
          <a:p>
            <a:pPr algn="just"/>
            <a:r>
              <a:rPr lang="en-US" dirty="0">
                <a:latin typeface="Book Antiqua" pitchFamily="18" charset="0"/>
              </a:rPr>
              <a:t>This happens if the design is made by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novice</a:t>
            </a:r>
            <a:r>
              <a:rPr lang="en-US" dirty="0">
                <a:latin typeface="Book Antiqua" pitchFamily="18" charset="0"/>
              </a:rPr>
              <a:t> programmers</a:t>
            </a:r>
          </a:p>
          <a:p>
            <a:pPr algn="just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Different functions </a:t>
            </a:r>
            <a:r>
              <a:rPr lang="en-US" dirty="0">
                <a:latin typeface="Book Antiqua" pitchFamily="18" charset="0"/>
              </a:rPr>
              <a:t>of the module performs different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unrelated activities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23006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Logical cohesion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Book Antiqua" pitchFamily="18" charset="0"/>
              </a:rPr>
              <a:t>A module is logically cohesive if all elements of the module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perform similar </a:t>
            </a:r>
            <a:r>
              <a:rPr lang="en-US" dirty="0">
                <a:latin typeface="Book Antiqua" pitchFamily="18" charset="0"/>
              </a:rPr>
              <a:t>operations like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Printing grade sheets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Printing salary slips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Printing annual reports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18996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Temporal cohesion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>
                <a:latin typeface="Book Antiqua" pitchFamily="18" charset="0"/>
              </a:rPr>
              <a:t>If a module contain functions that are executed in the 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same time span</a:t>
            </a:r>
            <a:r>
              <a:rPr lang="en-US" sz="2800" dirty="0">
                <a:latin typeface="Book Antiqua" pitchFamily="18" charset="0"/>
              </a:rPr>
              <a:t>, then module is said to have temporal cohesion</a:t>
            </a:r>
          </a:p>
          <a:p>
            <a:pPr algn="just"/>
            <a:r>
              <a:rPr lang="en-US" sz="2800" dirty="0" err="1">
                <a:latin typeface="Book Antiqua" pitchFamily="18" charset="0"/>
              </a:rPr>
              <a:t>Eg</a:t>
            </a:r>
            <a:r>
              <a:rPr lang="en-US" sz="2800" dirty="0">
                <a:latin typeface="Book Antiqua" pitchFamily="18" charset="0"/>
              </a:rPr>
              <a:t>: During 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booting </a:t>
            </a:r>
            <a:r>
              <a:rPr lang="en-US" sz="2800" dirty="0">
                <a:latin typeface="Book Antiqua" pitchFamily="18" charset="0"/>
              </a:rPr>
              <a:t>following functions are done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Initialization of memory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Loading the OS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08074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Procedural cohesion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7467600" cy="4873752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Book Antiqua" pitchFamily="18" charset="0"/>
              </a:rPr>
              <a:t>A module is said to be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procedural cohesion</a:t>
            </a:r>
            <a:r>
              <a:rPr lang="en-US" sz="2400" dirty="0">
                <a:latin typeface="Book Antiqua" pitchFamily="18" charset="0"/>
              </a:rPr>
              <a:t>, if the set of functions of the module are executed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one after the other</a:t>
            </a:r>
          </a:p>
          <a:p>
            <a:pPr marL="365760" lvl="1" indent="-283464" algn="just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2400" dirty="0">
                <a:latin typeface="Book Antiqua" pitchFamily="18" charset="0"/>
              </a:rPr>
              <a:t>Though these functions work differently and operate on different data, they execute one after the other</a:t>
            </a:r>
          </a:p>
          <a:p>
            <a:pPr lvl="1" algn="just"/>
            <a:r>
              <a:rPr lang="en-US" sz="2400" dirty="0" err="1">
                <a:latin typeface="Book Antiqua" pitchFamily="18" charset="0"/>
              </a:rPr>
              <a:t>Eg</a:t>
            </a:r>
            <a:r>
              <a:rPr lang="en-US" sz="2400" dirty="0">
                <a:latin typeface="Book Antiqua" pitchFamily="18" charset="0"/>
              </a:rPr>
              <a:t>: login</a:t>
            </a:r>
          </a:p>
          <a:p>
            <a:pPr lvl="1" algn="just"/>
            <a:r>
              <a:rPr lang="en-US" sz="2400" dirty="0">
                <a:latin typeface="Book Antiqua" pitchFamily="18" charset="0"/>
              </a:rPr>
              <a:t>Place-order</a:t>
            </a:r>
          </a:p>
          <a:p>
            <a:pPr lvl="1" algn="just"/>
            <a:r>
              <a:rPr lang="en-US" sz="2400" dirty="0">
                <a:latin typeface="Book Antiqua" pitchFamily="18" charset="0"/>
              </a:rPr>
              <a:t>Check-order</a:t>
            </a:r>
          </a:p>
          <a:p>
            <a:pPr lvl="1" algn="just"/>
            <a:r>
              <a:rPr lang="en-US" sz="2400" dirty="0">
                <a:latin typeface="Book Antiqua" pitchFamily="18" charset="0"/>
              </a:rPr>
              <a:t>Print-bill</a:t>
            </a:r>
          </a:p>
          <a:p>
            <a:pPr lvl="1" algn="just"/>
            <a:r>
              <a:rPr lang="en-US" sz="2400" dirty="0">
                <a:latin typeface="Book Antiqua" pitchFamily="18" charset="0"/>
              </a:rPr>
              <a:t>Place-order-on vendor</a:t>
            </a:r>
          </a:p>
          <a:p>
            <a:pPr lvl="1" algn="just"/>
            <a:r>
              <a:rPr lang="en-US" sz="2400" dirty="0">
                <a:latin typeface="Book Antiqua" pitchFamily="18" charset="0"/>
              </a:rPr>
              <a:t>Update inventory</a:t>
            </a:r>
          </a:p>
          <a:p>
            <a:pPr lvl="1" algn="just"/>
            <a:r>
              <a:rPr lang="en-US" sz="2400" dirty="0">
                <a:latin typeface="Book Antiqua" pitchFamily="18" charset="0"/>
              </a:rPr>
              <a:t>Logout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24640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Communicational cohesion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latin typeface="Book Antiqua" pitchFamily="18" charset="0"/>
              </a:rPr>
              <a:t>A module is said to have 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communicational cohesion</a:t>
            </a:r>
            <a:r>
              <a:rPr lang="en-US" sz="2800" dirty="0">
                <a:latin typeface="Book Antiqua" pitchFamily="18" charset="0"/>
              </a:rPr>
              <a:t>, if the functions of the module refer to or update 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same data structure</a:t>
            </a:r>
          </a:p>
          <a:p>
            <a:pPr lvl="1" algn="just"/>
            <a:r>
              <a:rPr lang="en-US" dirty="0" err="1">
                <a:latin typeface="Book Antiqua" pitchFamily="18" charset="0"/>
              </a:rPr>
              <a:t>Eg</a:t>
            </a:r>
            <a:r>
              <a:rPr lang="en-US" dirty="0">
                <a:latin typeface="Book Antiqua" pitchFamily="18" charset="0"/>
              </a:rPr>
              <a:t>: module: student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Admit student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Enter marks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Print grade sheet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All access the student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58048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Sequential cohesion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latin typeface="Book Antiqua" pitchFamily="18" charset="0"/>
              </a:rPr>
              <a:t>A module posses </a:t>
            </a:r>
            <a:r>
              <a:rPr lang="en-US" sz="2800" dirty="0">
                <a:solidFill>
                  <a:srgbClr val="FF0000"/>
                </a:solidFill>
                <a:latin typeface="Book Antiqua" pitchFamily="18" charset="0"/>
              </a:rPr>
              <a:t>sequential cohesion</a:t>
            </a:r>
            <a:r>
              <a:rPr lang="en-US" sz="2800" dirty="0">
                <a:latin typeface="Book Antiqua" pitchFamily="18" charset="0"/>
              </a:rPr>
              <a:t>, if different functions of a module execute in a </a:t>
            </a:r>
            <a:r>
              <a:rPr lang="en-US" sz="2800" dirty="0">
                <a:solidFill>
                  <a:srgbClr val="FF0000"/>
                </a:solidFill>
                <a:latin typeface="Book Antiqua" pitchFamily="18" charset="0"/>
              </a:rPr>
              <a:t>sequence</a:t>
            </a:r>
            <a:r>
              <a:rPr lang="en-US" sz="2800" dirty="0">
                <a:latin typeface="Book Antiqua" pitchFamily="18" charset="0"/>
              </a:rPr>
              <a:t> and </a:t>
            </a:r>
            <a:r>
              <a:rPr lang="en-US" sz="2800" dirty="0">
                <a:solidFill>
                  <a:srgbClr val="FF0000"/>
                </a:solidFill>
                <a:latin typeface="Book Antiqua" pitchFamily="18" charset="0"/>
              </a:rPr>
              <a:t>o/p</a:t>
            </a:r>
            <a:r>
              <a:rPr lang="en-US" sz="2800" dirty="0">
                <a:latin typeface="Book Antiqua" pitchFamily="18" charset="0"/>
              </a:rPr>
              <a:t> of one function is the </a:t>
            </a:r>
            <a:r>
              <a:rPr lang="en-US" sz="2800" dirty="0" err="1">
                <a:solidFill>
                  <a:srgbClr val="FF0000"/>
                </a:solidFill>
                <a:latin typeface="Book Antiqua" pitchFamily="18" charset="0"/>
              </a:rPr>
              <a:t>i</a:t>
            </a:r>
            <a:r>
              <a:rPr lang="en-US" sz="2800" dirty="0">
                <a:solidFill>
                  <a:srgbClr val="FF0000"/>
                </a:solidFill>
                <a:latin typeface="Book Antiqua" pitchFamily="18" charset="0"/>
              </a:rPr>
              <a:t>/p</a:t>
            </a:r>
            <a:r>
              <a:rPr lang="en-US" sz="2800" dirty="0">
                <a:latin typeface="Book Antiqua" pitchFamily="18" charset="0"/>
              </a:rPr>
              <a:t> to the next in sequence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47333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Functional cohesion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Book Antiqua" pitchFamily="18" charset="0"/>
              </a:rPr>
              <a:t>A module is said to posses functional cohesion, if different functions of the module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cooperate </a:t>
            </a:r>
            <a:r>
              <a:rPr lang="en-US" sz="2400" dirty="0">
                <a:latin typeface="Book Antiqua" pitchFamily="18" charset="0"/>
              </a:rPr>
              <a:t>to complete a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single task</a:t>
            </a:r>
          </a:p>
          <a:p>
            <a:pPr lvl="1" algn="just"/>
            <a:r>
              <a:rPr lang="en-US" sz="2400" dirty="0" err="1">
                <a:latin typeface="Book Antiqua" pitchFamily="18" charset="0"/>
              </a:rPr>
              <a:t>Eg</a:t>
            </a:r>
            <a:r>
              <a:rPr lang="en-US" sz="2400" dirty="0">
                <a:latin typeface="Book Antiqua" pitchFamily="18" charset="0"/>
              </a:rPr>
              <a:t>: managing book issue: module</a:t>
            </a:r>
          </a:p>
          <a:p>
            <a:pPr lvl="2" algn="just"/>
            <a:r>
              <a:rPr lang="en-US" dirty="0">
                <a:latin typeface="Book Antiqua" pitchFamily="18" charset="0"/>
              </a:rPr>
              <a:t>Function</a:t>
            </a:r>
          </a:p>
          <a:p>
            <a:pPr lvl="3" algn="just"/>
            <a:r>
              <a:rPr lang="en-US" sz="2400" dirty="0">
                <a:latin typeface="Book Antiqua" pitchFamily="18" charset="0"/>
              </a:rPr>
              <a:t>Issue book</a:t>
            </a:r>
          </a:p>
          <a:p>
            <a:pPr lvl="3" algn="just"/>
            <a:r>
              <a:rPr lang="en-US" sz="2400" dirty="0">
                <a:latin typeface="Book Antiqua" pitchFamily="18" charset="0"/>
              </a:rPr>
              <a:t>Return book</a:t>
            </a:r>
          </a:p>
          <a:p>
            <a:pPr lvl="3" algn="just"/>
            <a:r>
              <a:rPr lang="en-US" sz="2400" dirty="0">
                <a:latin typeface="Book Antiqua" pitchFamily="18" charset="0"/>
              </a:rPr>
              <a:t>Query book</a:t>
            </a:r>
          </a:p>
          <a:p>
            <a:pPr lvl="3" algn="just"/>
            <a:r>
              <a:rPr lang="en-US" sz="2400" dirty="0">
                <a:latin typeface="Book Antiqua" pitchFamily="18" charset="0"/>
              </a:rPr>
              <a:t>Find borrower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58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 O S T   E S T I M A T I O N  M O D E L 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Non-algorithmic models: </a:t>
            </a:r>
          </a:p>
          <a:p>
            <a:pPr algn="just"/>
            <a:r>
              <a:rPr lang="en-US" sz="2200" dirty="0">
                <a:latin typeface="Book Antiqua" pitchFamily="18" charset="0"/>
              </a:rPr>
              <a:t>Estimation in these models depends on the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prior experience</a:t>
            </a:r>
            <a:r>
              <a:rPr lang="en-US" sz="2200" dirty="0">
                <a:solidFill>
                  <a:srgbClr val="FF0000"/>
                </a:solidFill>
                <a:latin typeface="Book Antiqua" pitchFamily="18" charset="0"/>
              </a:rPr>
              <a:t> </a:t>
            </a:r>
            <a:r>
              <a:rPr lang="en-US" sz="2200" dirty="0">
                <a:latin typeface="Book Antiqua" pitchFamily="18" charset="0"/>
              </a:rPr>
              <a:t>and domain knowledge of project managers. </a:t>
            </a:r>
          </a:p>
          <a:p>
            <a:pPr algn="just"/>
            <a:r>
              <a:rPr lang="en-US" sz="2200" dirty="0">
                <a:latin typeface="Book Antiqua" pitchFamily="18" charset="0"/>
              </a:rPr>
              <a:t>Note that these models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do not use </a:t>
            </a:r>
            <a:r>
              <a:rPr lang="en-US" sz="2200" dirty="0">
                <a:latin typeface="Book Antiqua" pitchFamily="18" charset="0"/>
              </a:rPr>
              <a:t>mathematical equations to estimate cost of software project.</a:t>
            </a:r>
          </a:p>
          <a:p>
            <a:pPr algn="just"/>
            <a:r>
              <a:rPr lang="en-US" sz="2200" dirty="0">
                <a:latin typeface="Book Antiqua" pitchFamily="18" charset="0"/>
              </a:rPr>
              <a:t> The various non-algorithmic cost estimation models are</a:t>
            </a:r>
          </a:p>
          <a:p>
            <a:pPr lvl="1" algn="just"/>
            <a:r>
              <a:rPr lang="en-US" sz="1900" dirty="0">
                <a:latin typeface="Book Antiqua" pitchFamily="18" charset="0"/>
              </a:rPr>
              <a:t> </a:t>
            </a:r>
            <a:r>
              <a:rPr lang="en-US" sz="1900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Expert judgment,</a:t>
            </a:r>
          </a:p>
          <a:p>
            <a:pPr lvl="1" algn="just"/>
            <a:r>
              <a:rPr lang="en-US" sz="1900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Estimation by analogy  </a:t>
            </a:r>
            <a:r>
              <a:rPr lang="en-US" sz="1900" i="1" dirty="0">
                <a:latin typeface="Book Antiqua" pitchFamily="18" charset="0"/>
              </a:rPr>
              <a:t>etc.</a:t>
            </a:r>
            <a:endParaRPr lang="en-US" sz="1900" dirty="0">
              <a:latin typeface="Book Antiqua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98838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2362200"/>
            <a:ext cx="7406640" cy="1472184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STRATEGY OF DESIGN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53911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latin typeface="Book Antiqua" pitchFamily="18" charset="0"/>
              </a:rPr>
              <a:t>Good </a:t>
            </a:r>
            <a:r>
              <a:rPr 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system</a:t>
            </a:r>
            <a:r>
              <a:rPr lang="en-US" sz="2800" dirty="0">
                <a:latin typeface="Book Antiqua" pitchFamily="18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design strategy</a:t>
            </a:r>
            <a:r>
              <a:rPr lang="en-US" sz="2800" dirty="0">
                <a:latin typeface="Book Antiqua" pitchFamily="18" charset="0"/>
              </a:rPr>
              <a:t>, organize program modules properly</a:t>
            </a:r>
          </a:p>
          <a:p>
            <a:pPr algn="just"/>
            <a:r>
              <a:rPr lang="en-US" sz="2800" dirty="0">
                <a:latin typeface="Book Antiqua" pitchFamily="18" charset="0"/>
              </a:rPr>
              <a:t>This helps in easy 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development </a:t>
            </a:r>
            <a:r>
              <a:rPr 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&amp;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maintenance</a:t>
            </a:r>
          </a:p>
          <a:p>
            <a:pPr algn="just"/>
            <a:endParaRPr 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algn="just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TYPES OF DESIGN STRATEGY</a:t>
            </a:r>
          </a:p>
          <a:p>
            <a:pPr algn="just"/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lvl="1"/>
            <a:r>
              <a:rPr 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Bottom up design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Top down design</a:t>
            </a:r>
          </a:p>
          <a:p>
            <a:pPr lvl="1" algn="just"/>
            <a:endParaRPr 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algn="just"/>
            <a:endParaRPr 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22154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152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828800"/>
            <a:ext cx="6248400" cy="4114800"/>
          </a:xfrm>
        </p:spPr>
      </p:pic>
    </p:spTree>
    <p:extLst>
      <p:ext uri="{BB962C8B-B14F-4D97-AF65-F5344CB8AC3E}">
        <p14:creationId xmlns:p14="http://schemas.microsoft.com/office/powerpoint/2010/main" val="824466641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98080" cy="868362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Bottom-up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498080" cy="5105400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Book Antiqua" pitchFamily="18" charset="0"/>
              </a:rPr>
              <a:t>This approach identifies the modules that are required by many programs</a:t>
            </a:r>
          </a:p>
          <a:p>
            <a:pPr algn="just"/>
            <a:r>
              <a:rPr lang="en-US" sz="2400" dirty="0">
                <a:latin typeface="Book Antiqua" pitchFamily="18" charset="0"/>
              </a:rPr>
              <a:t>These modules are collected together to form a library</a:t>
            </a:r>
          </a:p>
          <a:p>
            <a:pPr algn="just"/>
            <a:r>
              <a:rPr lang="en-US" sz="2400" dirty="0">
                <a:latin typeface="Book Antiqua" pitchFamily="18" charset="0"/>
              </a:rPr>
              <a:t>These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modules</a:t>
            </a:r>
            <a:r>
              <a:rPr lang="en-US" sz="2400" dirty="0">
                <a:latin typeface="Book Antiqua" pitchFamily="18" charset="0"/>
              </a:rPr>
              <a:t> may be used by </a:t>
            </a:r>
          </a:p>
          <a:p>
            <a:pPr lvl="1" algn="just"/>
            <a:r>
              <a:rPr lang="en-US" sz="2400" dirty="0">
                <a:latin typeface="Book Antiqua" pitchFamily="18" charset="0"/>
              </a:rPr>
              <a:t>Input- output functions</a:t>
            </a:r>
          </a:p>
          <a:p>
            <a:pPr lvl="1" algn="just"/>
            <a:r>
              <a:rPr lang="en-US" sz="2400" dirty="0">
                <a:latin typeface="Book Antiqua" pitchFamily="18" charset="0"/>
              </a:rPr>
              <a:t>Graphical functions</a:t>
            </a:r>
          </a:p>
          <a:p>
            <a:pPr algn="just"/>
            <a:r>
              <a:rPr lang="en-US" sz="2400" dirty="0">
                <a:latin typeface="Book Antiqua" pitchFamily="18" charset="0"/>
              </a:rPr>
              <a:t>In this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approach</a:t>
            </a:r>
            <a:r>
              <a:rPr lang="en-US" sz="2400" dirty="0">
                <a:latin typeface="Book Antiqua" pitchFamily="18" charset="0"/>
              </a:rPr>
              <a:t> we decide how to combine these modules to provide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larger ones</a:t>
            </a:r>
          </a:p>
          <a:p>
            <a:pPr algn="just"/>
            <a:r>
              <a:rPr lang="en-US" sz="2400" dirty="0">
                <a:latin typeface="Book Antiqua" pitchFamily="18" charset="0"/>
              </a:rPr>
              <a:t>These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larger ones </a:t>
            </a:r>
            <a:r>
              <a:rPr lang="en-US" sz="2400" dirty="0">
                <a:latin typeface="Book Antiqua" pitchFamily="18" charset="0"/>
              </a:rPr>
              <a:t>are again combined to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one big module</a:t>
            </a:r>
          </a:p>
          <a:p>
            <a:pPr algn="just"/>
            <a:r>
              <a:rPr lang="en-US" sz="2400" dirty="0">
                <a:latin typeface="Book Antiqua" pitchFamily="18" charset="0"/>
              </a:rPr>
              <a:t>Set of these modules form a hierarchy</a:t>
            </a:r>
          </a:p>
          <a:p>
            <a:pPr lvl="1" algn="just"/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Cross linked </a:t>
            </a:r>
            <a:r>
              <a:rPr lang="en-US" sz="2400" dirty="0">
                <a:latin typeface="Book Antiqua" pitchFamily="18" charset="0"/>
              </a:rPr>
              <a:t>tree structure </a:t>
            </a:r>
            <a:r>
              <a:rPr lang="en-US" sz="2400" dirty="0">
                <a:latin typeface="Book Antiqua" pitchFamily="18" charset="0"/>
                <a:sym typeface="Wingdings" pitchFamily="2" charset="2"/>
              </a:rPr>
              <a:t> used to indicate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sym typeface="Wingdings" pitchFamily="2" charset="2"/>
              </a:rPr>
              <a:t>subordinate</a:t>
            </a:r>
            <a:r>
              <a:rPr lang="en-US" sz="2400" dirty="0">
                <a:latin typeface="Book Antiqua" pitchFamily="18" charset="0"/>
                <a:sym typeface="Wingdings" pitchFamily="2" charset="2"/>
              </a:rPr>
              <a:t> modules</a:t>
            </a:r>
            <a:endParaRPr lang="en-US" sz="2400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81193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Bottom-up design [2]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sz="3000" dirty="0">
                <a:latin typeface="Book Antiqua" pitchFamily="18" charset="0"/>
              </a:rPr>
              <a:t>Design progress from bottom layers to upwards</a:t>
            </a:r>
          </a:p>
          <a:p>
            <a:pPr algn="just"/>
            <a:r>
              <a:rPr lang="en-US" sz="3000" dirty="0">
                <a:latin typeface="Book Antiqua" pitchFamily="18" charset="0"/>
              </a:rPr>
              <a:t>So its called as </a:t>
            </a:r>
            <a:r>
              <a:rPr lang="en-US" sz="3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bottom up strategy</a:t>
            </a:r>
          </a:p>
          <a:p>
            <a:pPr algn="just"/>
            <a:r>
              <a:rPr lang="en-U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Strength</a:t>
            </a:r>
          </a:p>
          <a:p>
            <a:pPr lvl="1" algn="just"/>
            <a:r>
              <a:rPr lang="en-US" sz="3000" dirty="0">
                <a:latin typeface="Book Antiqua" pitchFamily="18" charset="0"/>
              </a:rPr>
              <a:t>Coded module can be tested &amp; design can be validated soon</a:t>
            </a:r>
          </a:p>
          <a:p>
            <a:pPr lvl="1" algn="just"/>
            <a:r>
              <a:rPr lang="en-US" sz="3000" dirty="0">
                <a:latin typeface="Book Antiqua" pitchFamily="18" charset="0"/>
              </a:rPr>
              <a:t>Suitable for projects which are developed from </a:t>
            </a:r>
            <a:r>
              <a:rPr lang="en-US" sz="3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existing s/m</a:t>
            </a:r>
          </a:p>
          <a:p>
            <a:pPr algn="just"/>
            <a:r>
              <a:rPr lang="en-U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Weakness</a:t>
            </a:r>
          </a:p>
          <a:p>
            <a:pPr lvl="1" algn="just"/>
            <a:r>
              <a:rPr lang="en-US" sz="3000" dirty="0">
                <a:latin typeface="Book Antiqua" pitchFamily="18" charset="0"/>
              </a:rPr>
              <a:t>Intuitions are made to decide exactly what function a module provides</a:t>
            </a:r>
          </a:p>
          <a:p>
            <a:pPr lvl="1" algn="just"/>
            <a:r>
              <a:rPr lang="en-US" sz="3000" dirty="0">
                <a:latin typeface="Book Antiqua" pitchFamily="18" charset="0"/>
              </a:rPr>
              <a:t>If our </a:t>
            </a:r>
            <a:r>
              <a:rPr lang="en-US" sz="3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intuitions</a:t>
            </a:r>
            <a:r>
              <a:rPr lang="en-US" sz="3000" dirty="0">
                <a:latin typeface="Book Antiqua" pitchFamily="18" charset="0"/>
              </a:rPr>
              <a:t> are wrong, then it may cause problems at </a:t>
            </a:r>
            <a:r>
              <a:rPr lang="en-US" sz="3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higher level</a:t>
            </a:r>
          </a:p>
          <a:p>
            <a:pPr lvl="1" algn="just"/>
            <a:r>
              <a:rPr lang="en-US" sz="3000" dirty="0">
                <a:latin typeface="Book Antiqua" pitchFamily="18" charset="0"/>
              </a:rPr>
              <a:t>This may lead to </a:t>
            </a:r>
            <a:r>
              <a:rPr lang="en-US" sz="3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redesigning at lower level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154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55049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Top-down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dirty="0">
                <a:latin typeface="Book Antiqua" pitchFamily="18" charset="0"/>
              </a:rPr>
              <a:t>Approach starts by identifying major modules of the system</a:t>
            </a:r>
          </a:p>
          <a:p>
            <a:pPr algn="just"/>
            <a:r>
              <a:rPr lang="en-US" sz="2400" dirty="0">
                <a:latin typeface="Book Antiqua" pitchFamily="18" charset="0"/>
              </a:rPr>
              <a:t>Decompose them into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lower level modules</a:t>
            </a:r>
          </a:p>
          <a:p>
            <a:pPr algn="just"/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Iterate this process </a:t>
            </a:r>
            <a:r>
              <a:rPr lang="en-US" sz="2400" dirty="0">
                <a:latin typeface="Book Antiqua" pitchFamily="18" charset="0"/>
              </a:rPr>
              <a:t>until the desired level of detail is achieved</a:t>
            </a:r>
          </a:p>
          <a:p>
            <a:pPr algn="just"/>
            <a:r>
              <a:rPr lang="en-US" sz="2400" dirty="0">
                <a:latin typeface="Book Antiqua" pitchFamily="18" charset="0"/>
              </a:rPr>
              <a:t>This is a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stepwise refinement</a:t>
            </a:r>
          </a:p>
          <a:p>
            <a:pPr lvl="1" algn="just"/>
            <a:r>
              <a:rPr lang="en-US" sz="2400" dirty="0">
                <a:latin typeface="Book Antiqua" pitchFamily="18" charset="0"/>
              </a:rPr>
              <a:t>Starting from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abstract design</a:t>
            </a:r>
          </a:p>
          <a:p>
            <a:pPr lvl="1" algn="just"/>
            <a:r>
              <a:rPr lang="en-US" sz="2400" dirty="0">
                <a:latin typeface="Book Antiqua" pitchFamily="18" charset="0"/>
              </a:rPr>
              <a:t>On each step design is refined to more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concrete level</a:t>
            </a:r>
          </a:p>
          <a:p>
            <a:pPr lvl="1" algn="just"/>
            <a:r>
              <a:rPr lang="en-US" sz="2400" dirty="0">
                <a:latin typeface="Book Antiqua" pitchFamily="18" charset="0"/>
              </a:rPr>
              <a:t>Process is repeated until we reach a level where no more refinement is needed</a:t>
            </a:r>
          </a:p>
          <a:p>
            <a:pPr lvl="1" algn="just"/>
            <a:r>
              <a:rPr lang="en-US" sz="2400" dirty="0">
                <a:latin typeface="Book Antiqua" pitchFamily="18" charset="0"/>
              </a:rPr>
              <a:t>Then design is implemented directly</a:t>
            </a:r>
          </a:p>
          <a:p>
            <a:pPr algn="just"/>
            <a:endParaRPr lang="en-US" sz="2400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79986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Top-down approach [2]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Strength 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Used in many design methodologies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Suitable if specifications are clear &amp; if development is from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scratch</a:t>
            </a:r>
          </a:p>
          <a:p>
            <a:pPr algn="just"/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Weakness 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Nothing can be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tested </a:t>
            </a:r>
            <a:r>
              <a:rPr lang="en-US" dirty="0">
                <a:latin typeface="Book Antiqua" pitchFamily="18" charset="0"/>
              </a:rPr>
              <a:t>until all the subordinate modules are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24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 O C O M O   M O D E L  ( 1 )</a:t>
            </a:r>
            <a:endParaRPr lang="en-US" dirty="0">
              <a:solidFill>
                <a:schemeClr val="tx1"/>
              </a:solidFill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lvl="0" algn="just"/>
            <a:r>
              <a:rPr lang="en-US" sz="2200" dirty="0"/>
              <a:t>The 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Constructive Cost Model</a:t>
            </a:r>
            <a:r>
              <a:rPr lang="en-US" sz="2200" dirty="0"/>
              <a:t> (COCOMO) is a procedural software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 estimation model </a:t>
            </a:r>
            <a:r>
              <a:rPr lang="en-US" sz="2200" dirty="0"/>
              <a:t>developed by </a:t>
            </a:r>
            <a:r>
              <a:rPr lang="en-US" sz="22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Barry W Boehm</a:t>
            </a:r>
            <a:r>
              <a:rPr lang="en-US" sz="2200" dirty="0"/>
              <a:t>. </a:t>
            </a:r>
          </a:p>
          <a:p>
            <a:pPr lvl="0" algn="just"/>
            <a:r>
              <a:rPr lang="en-US" sz="2200" dirty="0"/>
              <a:t>COCOMO is used to estimate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size, effort and duration </a:t>
            </a:r>
            <a:r>
              <a:rPr lang="en-US" sz="2200" dirty="0"/>
              <a:t>based on the cost of the software</a:t>
            </a:r>
          </a:p>
          <a:p>
            <a:pPr algn="just"/>
            <a:r>
              <a:rPr lang="en-US" sz="2200" dirty="0">
                <a:latin typeface="Book Antiqua" pitchFamily="18" charset="0"/>
              </a:rPr>
              <a:t>While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estimating total effort </a:t>
            </a:r>
            <a:r>
              <a:rPr lang="en-US" sz="2200" dirty="0">
                <a:latin typeface="Book Antiqua" pitchFamily="18" charset="0"/>
              </a:rPr>
              <a:t>for a software project, cost of development, management, and other support tasks are included. </a:t>
            </a:r>
          </a:p>
          <a:p>
            <a:pPr algn="just"/>
            <a:r>
              <a:rPr lang="en-US" sz="2200" dirty="0">
                <a:latin typeface="Book Antiqua" pitchFamily="18" charset="0"/>
              </a:rPr>
              <a:t> In this model,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size</a:t>
            </a:r>
            <a:r>
              <a:rPr lang="en-US" sz="2200" dirty="0">
                <a:latin typeface="Book Antiqua" pitchFamily="18" charset="0"/>
              </a:rPr>
              <a:t> is measured in terms of thousand of delivered lines of code (KLOC).</a:t>
            </a:r>
          </a:p>
          <a:p>
            <a:pPr lvl="0" algn="just"/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333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 O C O M O   M O D E L ( 3 )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>
                <a:latin typeface="Book Antiqua" pitchFamily="18" charset="0"/>
              </a:rPr>
              <a:t>In order to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estimate effort accurately</a:t>
            </a:r>
            <a:r>
              <a:rPr lang="en-US" sz="2200" dirty="0">
                <a:latin typeface="Book Antiqua" pitchFamily="18" charset="0"/>
              </a:rPr>
              <a:t>,</a:t>
            </a:r>
          </a:p>
          <a:p>
            <a:pPr algn="just"/>
            <a:r>
              <a:rPr lang="en-US" sz="2200" dirty="0">
                <a:latin typeface="Book Antiqua" pitchFamily="18" charset="0"/>
              </a:rPr>
              <a:t> COCOMO model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divides projects </a:t>
            </a:r>
            <a:r>
              <a:rPr lang="en-US" sz="2200" dirty="0">
                <a:latin typeface="Book Antiqua" pitchFamily="18" charset="0"/>
              </a:rPr>
              <a:t>into three categories listed below:</a:t>
            </a:r>
          </a:p>
          <a:p>
            <a:pPr algn="just"/>
            <a:endParaRPr lang="en-US" sz="2200" dirty="0">
              <a:latin typeface="Book Antiqua" pitchFamily="18" charset="0"/>
            </a:endParaRPr>
          </a:p>
          <a:p>
            <a:pPr lvl="1" algn="just"/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Organic</a:t>
            </a:r>
          </a:p>
          <a:p>
            <a:pPr lvl="1" algn="just"/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Semi-detached</a:t>
            </a:r>
          </a:p>
          <a:p>
            <a:pPr lvl="1" algn="just"/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Embedded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80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 O C O M O   M O D E L ( 4 )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2079625"/>
            <a:ext cx="7029450" cy="391477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03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67312222"/>
              </p:ext>
            </p:extLst>
          </p:nvPr>
        </p:nvGraphicFramePr>
        <p:xfrm>
          <a:off x="457200" y="1600200"/>
          <a:ext cx="769620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8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ORGANIC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SEMI-DETACHED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EMBEDDED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850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SIZE IN KLOC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2-50 KLOC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50-300 KLOC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More</a:t>
                      </a:r>
                      <a:r>
                        <a:rPr lang="en-US" baseline="0" dirty="0"/>
                        <a:t> than 300 KLOC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850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SIZE OF PROJECT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large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850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EXPERIENCE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Experienced developers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experience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little experience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850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DEADLINE OF</a:t>
                      </a:r>
                      <a:r>
                        <a:rPr lang="en-US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tight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tight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850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ENVIRONMENT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Familiar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 O N T E N T 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r>
              <a:rPr lang="en-US" sz="19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Planning phase </a:t>
            </a:r>
          </a:p>
          <a:p>
            <a:pPr lvl="1"/>
            <a:r>
              <a:rPr lang="en-US" sz="1600" dirty="0">
                <a:latin typeface="Book Antiqua" pitchFamily="18" charset="0"/>
              </a:rPr>
              <a:t>Project planning objective </a:t>
            </a:r>
          </a:p>
          <a:p>
            <a:pPr lvl="1"/>
            <a:r>
              <a:rPr lang="en-US" sz="1600" dirty="0">
                <a:latin typeface="Book Antiqua" pitchFamily="18" charset="0"/>
              </a:rPr>
              <a:t>Software scope</a:t>
            </a:r>
          </a:p>
          <a:p>
            <a:r>
              <a:rPr lang="en-US" sz="1900" dirty="0">
                <a:latin typeface="Book Antiqua" pitchFamily="18" charset="0"/>
              </a:rPr>
              <a:t> </a:t>
            </a:r>
            <a:r>
              <a:rPr lang="en-US" sz="19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Empirical estimation models</a:t>
            </a:r>
          </a:p>
          <a:p>
            <a:pPr lvl="1"/>
            <a:r>
              <a:rPr lang="en-US" sz="1600" dirty="0">
                <a:latin typeface="Book Antiqua" pitchFamily="18" charset="0"/>
              </a:rPr>
              <a:t>COCOMO</a:t>
            </a:r>
          </a:p>
          <a:p>
            <a:pPr lvl="1"/>
            <a:r>
              <a:rPr lang="en-US" sz="1600" dirty="0">
                <a:latin typeface="Book Antiqua" pitchFamily="18" charset="0"/>
              </a:rPr>
              <a:t>Single variable model</a:t>
            </a:r>
          </a:p>
          <a:p>
            <a:pPr lvl="1"/>
            <a:r>
              <a:rPr lang="en-US" sz="1600" dirty="0">
                <a:latin typeface="Book Antiqua" pitchFamily="18" charset="0"/>
              </a:rPr>
              <a:t>Staffing and personal planning</a:t>
            </a:r>
            <a:endParaRPr lang="en-US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r>
              <a:rPr lang="en-US" sz="1900" dirty="0">
                <a:latin typeface="Book Antiqua" pitchFamily="18" charset="0"/>
              </a:rPr>
              <a:t> </a:t>
            </a:r>
            <a:r>
              <a:rPr lang="en-US" sz="19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Design phase </a:t>
            </a:r>
          </a:p>
          <a:p>
            <a:pPr lvl="1"/>
            <a:r>
              <a:rPr lang="en-US" sz="1600" dirty="0">
                <a:latin typeface="Book Antiqua" pitchFamily="18" charset="0"/>
              </a:rPr>
              <a:t>Design process</a:t>
            </a:r>
          </a:p>
          <a:p>
            <a:pPr lvl="1"/>
            <a:r>
              <a:rPr lang="en-US" sz="1600" dirty="0">
                <a:latin typeface="Book Antiqua" pitchFamily="18" charset="0"/>
              </a:rPr>
              <a:t>Principles</a:t>
            </a:r>
          </a:p>
          <a:p>
            <a:pPr lvl="1"/>
            <a:r>
              <a:rPr lang="en-US" sz="1600" dirty="0">
                <a:latin typeface="Book Antiqua" pitchFamily="18" charset="0"/>
              </a:rPr>
              <a:t>Concepts</a:t>
            </a:r>
          </a:p>
          <a:p>
            <a:pPr lvl="1"/>
            <a:r>
              <a:rPr lang="en-US" sz="1600" dirty="0">
                <a:latin typeface="Book Antiqua" pitchFamily="18" charset="0"/>
              </a:rPr>
              <a:t>Effective modular design</a:t>
            </a:r>
          </a:p>
          <a:p>
            <a:pPr lvl="1"/>
            <a:r>
              <a:rPr lang="en-US" sz="1600" dirty="0">
                <a:latin typeface="Book Antiqua" pitchFamily="18" charset="0"/>
              </a:rPr>
              <a:t>Top down</a:t>
            </a:r>
          </a:p>
          <a:p>
            <a:pPr lvl="1"/>
            <a:r>
              <a:rPr lang="en-US" sz="1600" dirty="0">
                <a:latin typeface="Book Antiqua" pitchFamily="18" charset="0"/>
              </a:rPr>
              <a:t>Bottom up strategies</a:t>
            </a:r>
          </a:p>
          <a:p>
            <a:pPr lvl="1"/>
            <a:r>
              <a:rPr lang="en-US" sz="1600" dirty="0">
                <a:latin typeface="Book Antiqua" pitchFamily="18" charset="0"/>
              </a:rPr>
              <a:t>Stepwise refinement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48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 O C O M O   M O D E L ( 5 )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COCOMO</a:t>
            </a:r>
            <a:r>
              <a:rPr lang="en-US" sz="2200" dirty="0">
                <a:latin typeface="Book Antiqua" pitchFamily="18" charset="0"/>
              </a:rPr>
              <a:t> is based on the hierarchy of three models, namely, </a:t>
            </a:r>
          </a:p>
          <a:p>
            <a:pPr lvl="1" algn="just"/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Basic Model</a:t>
            </a:r>
          </a:p>
          <a:p>
            <a:pPr lvl="1" algn="just"/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Intermediate Model</a:t>
            </a:r>
          </a:p>
          <a:p>
            <a:pPr lvl="1" algn="just"/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Advanced Model (Detailed)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70" y="3810000"/>
            <a:ext cx="711517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166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 O C O M O   M O D E L ( 6 )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52600"/>
            <a:ext cx="7696200" cy="38481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21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85800" y="5793593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Effort: </a:t>
            </a:r>
            <a:r>
              <a:rPr lang="en-US" dirty="0"/>
              <a:t>Amount of labor that will be required to complete a task. It is measured in person-months units.</a:t>
            </a:r>
          </a:p>
        </p:txBody>
      </p:sp>
    </p:spTree>
    <p:extLst>
      <p:ext uri="{BB962C8B-B14F-4D97-AF65-F5344CB8AC3E}">
        <p14:creationId xmlns:p14="http://schemas.microsoft.com/office/powerpoint/2010/main" val="3627869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 O C O M O   M O D E L ( 7 )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" y="2236787"/>
            <a:ext cx="7210425" cy="360045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703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 O C O M O   M O D E L ( 8 )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7" y="2179637"/>
            <a:ext cx="7172325" cy="371475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7232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 O C O M O   M O D E L ( 9 )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2179637"/>
            <a:ext cx="7191375" cy="371475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55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 O C O M O   M O D E L ( 1 0 )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62" y="2084387"/>
            <a:ext cx="6848475" cy="390525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943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 O C O M O   M O D E L ( 1 1 )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12" y="2089150"/>
            <a:ext cx="7115175" cy="389572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59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 O C O M O   M O D E L ( 1 2 )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87" y="2217737"/>
            <a:ext cx="7362825" cy="363855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556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 O C O M O   M O D E L ( 1 3 )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" y="2027237"/>
            <a:ext cx="7077075" cy="401955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139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 O C O M O   M O D E L ( 1 4 )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7" y="2403475"/>
            <a:ext cx="7172325" cy="326707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14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828800"/>
            <a:ext cx="7406640" cy="1472184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 R O J E C T  P L A N </a:t>
            </a:r>
            <a:r>
              <a:rPr lang="en-US" sz="3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N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I N 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417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Book Antiqua" pitchFamily="18" charset="0"/>
              </a:rPr>
              <a:t>An air traffic control project of size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500 KLOC </a:t>
            </a:r>
            <a:r>
              <a:rPr lang="en-US" sz="2200" dirty="0">
                <a:latin typeface="Book Antiqua" pitchFamily="18" charset="0"/>
              </a:rPr>
              <a:t>is to be developed. Software project team has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very little experience</a:t>
            </a:r>
            <a:r>
              <a:rPr lang="en-US" sz="2200" dirty="0">
                <a:latin typeface="Book Antiqua" pitchFamily="18" charset="0"/>
              </a:rPr>
              <a:t> on similar projects and the project schedule is also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tight</a:t>
            </a:r>
            <a:r>
              <a:rPr lang="en-US" sz="2200" dirty="0">
                <a:latin typeface="Book Antiqua" pitchFamily="18" charset="0"/>
              </a:rPr>
              <a:t>. Calculate the </a:t>
            </a:r>
            <a:r>
              <a:rPr lang="en-US" sz="22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effort, development time, average staff size and productivity</a:t>
            </a:r>
            <a:r>
              <a:rPr lang="en-US" sz="2200" dirty="0">
                <a:latin typeface="Book Antiqua" pitchFamily="18" charset="0"/>
              </a:rPr>
              <a:t> of the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850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11430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INTERMEDIATE MODEL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>
                <a:latin typeface="Book Antiqua" pitchFamily="18" charset="0"/>
              </a:rPr>
              <a:t>In intermediate model, parameters like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software reliability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and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software complexity</a:t>
            </a:r>
            <a:r>
              <a:rPr lang="en-US" dirty="0">
                <a:latin typeface="Book Antiqua" pitchFamily="18" charset="0"/>
              </a:rPr>
              <a:t> are also considered along with the size, while estimating 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effort.</a:t>
            </a:r>
            <a:r>
              <a:rPr lang="en-US" dirty="0">
                <a:latin typeface="Book Antiqua" pitchFamily="18" charset="0"/>
              </a:rPr>
              <a:t> </a:t>
            </a:r>
          </a:p>
          <a:p>
            <a:pPr algn="just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Total effort </a:t>
            </a:r>
            <a:r>
              <a:rPr lang="en-US" dirty="0">
                <a:latin typeface="Book Antiqua" pitchFamily="18" charset="0"/>
              </a:rPr>
              <a:t>= EAF × </a:t>
            </a:r>
            <a:r>
              <a:rPr lang="en-US" dirty="0" err="1">
                <a:latin typeface="Book Antiqua" pitchFamily="18" charset="0"/>
              </a:rPr>
              <a:t>Ei</a:t>
            </a:r>
            <a:endParaRPr lang="en-US" dirty="0">
              <a:latin typeface="Book Antiqua" pitchFamily="18" charset="0"/>
            </a:endParaRPr>
          </a:p>
          <a:p>
            <a:pPr algn="just"/>
            <a:endParaRPr lang="en-US" dirty="0">
              <a:latin typeface="Book Antiqua" pitchFamily="18" charset="0"/>
            </a:endParaRPr>
          </a:p>
          <a:p>
            <a:pPr algn="just"/>
            <a:r>
              <a:rPr lang="en-US" dirty="0">
                <a:latin typeface="Book Antiqua" pitchFamily="18" charset="0"/>
              </a:rPr>
              <a:t>To estimate total effort in this model, a number of steps are followed, which are listed below: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1. Calculate an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initial estimate </a:t>
            </a:r>
            <a:r>
              <a:rPr lang="en-US" dirty="0">
                <a:latin typeface="Book Antiqua" pitchFamily="18" charset="0"/>
              </a:rPr>
              <a:t>of development effort by considering the size in terms of KLOC.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2. Identify a set of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15 parameters</a:t>
            </a:r>
            <a:r>
              <a:rPr lang="en-US" dirty="0">
                <a:latin typeface="Book Antiqua" pitchFamily="18" charset="0"/>
              </a:rPr>
              <a:t>, which are derived from attributes of the current project. 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All these parameters are rated against a numeric value, called </a:t>
            </a:r>
            <a:r>
              <a:rPr lang="en-US" b="1" dirty="0">
                <a:latin typeface="Book Antiqua" pitchFamily="18" charset="0"/>
              </a:rPr>
              <a:t>multiplying factor</a:t>
            </a:r>
            <a:r>
              <a:rPr lang="en-US" dirty="0">
                <a:latin typeface="Book Antiqua" pitchFamily="18" charset="0"/>
              </a:rPr>
              <a:t>.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Effort adjustment factor</a:t>
            </a:r>
            <a:r>
              <a:rPr lang="en-US" dirty="0">
                <a:latin typeface="Book Antiqua" pitchFamily="18" charset="0"/>
              </a:rPr>
              <a:t> (EAF) is derived by multiplying all the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multiplying factors </a:t>
            </a:r>
            <a:r>
              <a:rPr lang="en-US" dirty="0">
                <a:latin typeface="Book Antiqua" pitchFamily="18" charset="0"/>
              </a:rPr>
              <a:t>with each other.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3. Adjust the estimate of development effort by multiplying the initial estimate calculated in step 1 with EAF.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232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INTERMEDIATE MODEL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75" y="3308350"/>
            <a:ext cx="4667250" cy="145732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32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165866"/>
            <a:ext cx="716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Book Antiqua" pitchFamily="18" charset="0"/>
              </a:rPr>
              <a:t>The value of constants ‘A’ and ‘B’ depend on the type of software project (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organic, embedded, and semi-detached</a:t>
            </a:r>
            <a:r>
              <a:rPr lang="en-US" dirty="0">
                <a:latin typeface="Book Antiqua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172269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INTERMEDIATE MODEL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Book Antiqua" pitchFamily="18" charset="0"/>
              </a:rPr>
              <a:t>Fifteen parameters are identified. </a:t>
            </a:r>
          </a:p>
          <a:p>
            <a:pPr algn="just"/>
            <a:r>
              <a:rPr lang="en-US" sz="2200" dirty="0">
                <a:latin typeface="Book Antiqua" pitchFamily="18" charset="0"/>
              </a:rPr>
              <a:t>These parameters are called </a:t>
            </a:r>
            <a:r>
              <a:rPr lang="en-US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cost driver attributes</a:t>
            </a:r>
            <a:r>
              <a:rPr lang="en-US" sz="2200" dirty="0">
                <a:latin typeface="Book Antiqua" pitchFamily="18" charset="0"/>
              </a:rPr>
              <a:t>, which are rated as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very low, low, nominal, high, very high or extremely high</a:t>
            </a:r>
            <a:r>
              <a:rPr lang="en-US" sz="22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. </a:t>
            </a:r>
          </a:p>
          <a:p>
            <a:pPr algn="just"/>
            <a:r>
              <a:rPr lang="en-US" sz="2200" dirty="0">
                <a:latin typeface="Book Antiqua" pitchFamily="18" charset="0"/>
              </a:rPr>
              <a:t>For example, in Table 2.12,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reliability</a:t>
            </a:r>
            <a:r>
              <a:rPr lang="en-US" sz="2200" dirty="0">
                <a:latin typeface="Book Antiqua" pitchFamily="18" charset="0"/>
              </a:rPr>
              <a:t> of a project can be rated according to this rating scale.</a:t>
            </a:r>
          </a:p>
          <a:p>
            <a:pPr algn="just"/>
            <a:r>
              <a:rPr lang="en-US" sz="2200" dirty="0">
                <a:latin typeface="Book Antiqua" pitchFamily="18" charset="0"/>
              </a:rPr>
              <a:t> In the same Table, the corresponding multiplying factors for reliability are 0.75, 0.88, 1.00, 1.15 and 1.40.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960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ook Antiqua" pitchFamily="18" charset="0"/>
              </a:rPr>
              <a:t>Intermediate Model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428" y="1600200"/>
            <a:ext cx="6165144" cy="452596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687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ook Antiqua" pitchFamily="18" charset="0"/>
              </a:rPr>
              <a:t>Intermediate Model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7400"/>
            <a:ext cx="7391399" cy="3657599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830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7696200" cy="4949952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Book Antiqua" pitchFamily="18" charset="0"/>
              </a:rPr>
              <a:t>An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organic project </a:t>
            </a:r>
            <a:r>
              <a:rPr lang="en-US" sz="2200" dirty="0">
                <a:latin typeface="Book Antiqua" pitchFamily="18" charset="0"/>
              </a:rPr>
              <a:t>whose size is </a:t>
            </a:r>
            <a:r>
              <a:rPr lang="en-US" sz="2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45 KLOC </a:t>
            </a:r>
            <a:r>
              <a:rPr lang="en-US" sz="2200" dirty="0">
                <a:latin typeface="Book Antiqua" pitchFamily="18" charset="0"/>
              </a:rPr>
              <a:t>is considered. Estimate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total effort </a:t>
            </a:r>
            <a:r>
              <a:rPr lang="en-US" sz="2200" dirty="0">
                <a:latin typeface="Book Antiqua" pitchFamily="18" charset="0"/>
              </a:rPr>
              <a:t>in this model</a:t>
            </a:r>
          </a:p>
          <a:p>
            <a:pPr algn="just"/>
            <a:endParaRPr lang="en-US" sz="2200" dirty="0">
              <a:latin typeface="Book Antiqua" pitchFamily="18" charset="0"/>
            </a:endParaRPr>
          </a:p>
          <a:p>
            <a:pPr algn="just"/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3200"/>
            <a:ext cx="7239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232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/>
          <a:lstStyle/>
          <a:p>
            <a:pPr algn="just"/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Total effort </a:t>
            </a:r>
            <a:r>
              <a:rPr lang="en-US" sz="2200" dirty="0">
                <a:latin typeface="Book Antiqua" pitchFamily="18" charset="0"/>
              </a:rPr>
              <a:t>= </a:t>
            </a:r>
            <a:r>
              <a:rPr lang="en-US" sz="2200" dirty="0" err="1">
                <a:latin typeface="Book Antiqua" pitchFamily="18" charset="0"/>
              </a:rPr>
              <a:t>Ei</a:t>
            </a:r>
            <a:r>
              <a:rPr lang="en-US" sz="2200" dirty="0">
                <a:latin typeface="Book Antiqua" pitchFamily="18" charset="0"/>
              </a:rPr>
              <a:t> × EAF</a:t>
            </a:r>
          </a:p>
          <a:p>
            <a:pPr algn="just"/>
            <a:endParaRPr lang="en-US" sz="2200" dirty="0">
              <a:latin typeface="Book Antiqua" pitchFamily="18" charset="0"/>
            </a:endParaRPr>
          </a:p>
          <a:p>
            <a:pPr algn="just"/>
            <a:r>
              <a:rPr lang="en-US" sz="2200" dirty="0">
                <a:latin typeface="Book Antiqua" pitchFamily="18" charset="0"/>
              </a:rPr>
              <a:t>An initial estimate is calculated with the help of effort equation </a:t>
            </a:r>
          </a:p>
          <a:p>
            <a:pPr algn="just"/>
            <a:r>
              <a:rPr lang="en-US" sz="22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Ei</a:t>
            </a:r>
            <a:r>
              <a:rPr lang="en-US" sz="2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= A × (size) B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200" dirty="0">
                <a:latin typeface="Book Antiqua" pitchFamily="18" charset="0"/>
              </a:rPr>
              <a:t>Using the equation and the value of constant for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organic project</a:t>
            </a:r>
            <a:r>
              <a:rPr lang="en-US" sz="2200" dirty="0">
                <a:latin typeface="Book Antiqua" pitchFamily="18" charset="0"/>
              </a:rPr>
              <a:t>, initial effort can be calculated as follows: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sz="2200" dirty="0">
              <a:latin typeface="Book Antiqua" pitchFamily="18" charset="0"/>
            </a:endParaRPr>
          </a:p>
          <a:p>
            <a:pPr algn="just"/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                    </a:t>
            </a:r>
            <a:r>
              <a:rPr lang="en-US" sz="2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Ei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= 3.2 × (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45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) 1.05 = 174 PM</a:t>
            </a:r>
          </a:p>
          <a:p>
            <a:pPr algn="just"/>
            <a:r>
              <a:rPr lang="en-US" sz="2000" dirty="0">
                <a:latin typeface="Book Antiqua" pitchFamily="18" charset="0"/>
              </a:rPr>
              <a:t>where </a:t>
            </a:r>
            <a:r>
              <a:rPr lang="en-US" sz="2000" dirty="0" err="1">
                <a:latin typeface="Book Antiqua" pitchFamily="18" charset="0"/>
              </a:rPr>
              <a:t>Ei</a:t>
            </a:r>
            <a:r>
              <a:rPr lang="en-US" sz="2000" dirty="0">
                <a:latin typeface="Book Antiqua" pitchFamily="18" charset="0"/>
              </a:rPr>
              <a:t> is the estimate of </a:t>
            </a:r>
            <a:r>
              <a:rPr lang="en-US" sz="20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initial effort </a:t>
            </a:r>
            <a:r>
              <a:rPr lang="en-US" sz="2000" dirty="0">
                <a:latin typeface="Book Antiqua" pitchFamily="18" charset="0"/>
              </a:rPr>
              <a:t>in person-months and size is measured in terms of KLOC. </a:t>
            </a:r>
          </a:p>
          <a:p>
            <a:pPr algn="just"/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algn="just"/>
            <a:endParaRPr 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endParaRPr lang="en-US" dirty="0">
              <a:latin typeface="Book Antiqua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941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Effort adjustment factor</a:t>
            </a:r>
            <a:r>
              <a:rPr lang="en-US" dirty="0">
                <a:latin typeface="Book Antiqua" pitchFamily="18" charset="0"/>
              </a:rPr>
              <a:t> (EAF) is derived by multiplying all the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multiplying factors </a:t>
            </a:r>
            <a:r>
              <a:rPr lang="en-US" dirty="0">
                <a:latin typeface="Book Antiqua" pitchFamily="18" charset="0"/>
              </a:rPr>
              <a:t>with each other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971800"/>
            <a:ext cx="7391399" cy="304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1817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INTERMEDIATE MODEL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>
                <a:latin typeface="Book Antiqua" pitchFamily="18" charset="0"/>
              </a:rPr>
              <a:t>Once EAF is calculated, the effort estimates for a software project is obtained by multiplying EAF with initial estimate (</a:t>
            </a:r>
            <a:r>
              <a:rPr lang="en-US" sz="2200" dirty="0" err="1">
                <a:latin typeface="Book Antiqua" pitchFamily="18" charset="0"/>
              </a:rPr>
              <a:t>Ei</a:t>
            </a:r>
            <a:r>
              <a:rPr lang="en-US" sz="2200" dirty="0">
                <a:latin typeface="Book Antiqua" pitchFamily="18" charset="0"/>
              </a:rPr>
              <a:t>). </a:t>
            </a:r>
          </a:p>
          <a:p>
            <a:pPr algn="just"/>
            <a:r>
              <a:rPr lang="en-US" sz="2200" dirty="0">
                <a:latin typeface="Book Antiqua" pitchFamily="18" charset="0"/>
              </a:rPr>
              <a:t>To calculate effort use the following equation:</a:t>
            </a:r>
          </a:p>
          <a:p>
            <a:pPr algn="just"/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Total effort </a:t>
            </a:r>
            <a:r>
              <a:rPr lang="en-US" sz="2200" dirty="0">
                <a:latin typeface="Book Antiqua" pitchFamily="18" charset="0"/>
              </a:rPr>
              <a:t>=  </a:t>
            </a:r>
            <a:r>
              <a:rPr lang="en-US" sz="2200" dirty="0" err="1">
                <a:latin typeface="Book Antiqua" pitchFamily="18" charset="0"/>
              </a:rPr>
              <a:t>Ei</a:t>
            </a:r>
            <a:r>
              <a:rPr lang="en-US" sz="2200" dirty="0">
                <a:latin typeface="Book Antiqua" pitchFamily="18" charset="0"/>
              </a:rPr>
              <a:t> × EAF</a:t>
            </a:r>
          </a:p>
          <a:p>
            <a:pPr algn="just"/>
            <a:endParaRPr lang="en-US" sz="2200" dirty="0">
              <a:latin typeface="Book Antiqua" pitchFamily="18" charset="0"/>
            </a:endParaRPr>
          </a:p>
          <a:p>
            <a:pPr algn="just"/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Total effort </a:t>
            </a:r>
            <a:r>
              <a:rPr lang="en-US" sz="2200" dirty="0">
                <a:latin typeface="Book Antiqua" pitchFamily="18" charset="0"/>
              </a:rPr>
              <a:t>=  174 × 0.8895</a:t>
            </a:r>
          </a:p>
          <a:p>
            <a:pPr marL="1554480" lvl="5" indent="0" algn="just">
              <a:buNone/>
            </a:pPr>
            <a:r>
              <a:rPr lang="en-US" dirty="0">
                <a:latin typeface="Book Antiqua" pitchFamily="18" charset="0"/>
              </a:rPr>
              <a:t>        =</a:t>
            </a:r>
            <a:r>
              <a:rPr lang="en-US" sz="2000" b="1" dirty="0">
                <a:solidFill>
                  <a:schemeClr val="tx1"/>
                </a:solidFill>
                <a:latin typeface="Book Antiqua" pitchFamily="18" charset="0"/>
              </a:rPr>
              <a:t>155 PM.</a:t>
            </a:r>
          </a:p>
          <a:p>
            <a:pPr marL="1554480" lvl="5" indent="0" algn="just">
              <a:buNone/>
            </a:pPr>
            <a:endParaRPr lang="en-US" sz="1400" dirty="0">
              <a:latin typeface="Book Antiqua" pitchFamily="18" charset="0"/>
            </a:endParaRPr>
          </a:p>
          <a:p>
            <a:pPr algn="just"/>
            <a:endParaRPr lang="en-US" sz="2200" dirty="0">
              <a:latin typeface="Book Antiqua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64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I N T R O D U C T I O 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/>
          <a:lstStyle/>
          <a:p>
            <a:pPr lvl="0" algn="just"/>
            <a:r>
              <a:rPr lang="en-US" sz="2200" dirty="0">
                <a:latin typeface="Book Antiqua" pitchFamily="18" charset="0"/>
              </a:rPr>
              <a:t>The software </a:t>
            </a:r>
            <a:r>
              <a:rPr lang="en-US" sz="2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project management process </a:t>
            </a:r>
            <a:r>
              <a:rPr lang="en-US" sz="2200" dirty="0">
                <a:latin typeface="Book Antiqua" pitchFamily="18" charset="0"/>
              </a:rPr>
              <a:t>begins with set of activities called </a:t>
            </a:r>
            <a:r>
              <a:rPr lang="en-US" sz="2200" b="1" dirty="0">
                <a:latin typeface="Book Antiqua" pitchFamily="18" charset="0"/>
              </a:rPr>
              <a:t>project planning</a:t>
            </a:r>
            <a:r>
              <a:rPr lang="en-US" sz="2200" dirty="0">
                <a:latin typeface="Book Antiqua" pitchFamily="18" charset="0"/>
              </a:rPr>
              <a:t>.</a:t>
            </a:r>
          </a:p>
          <a:p>
            <a:pPr lvl="0" algn="just"/>
            <a:endParaRPr lang="en-US" sz="2200" dirty="0">
              <a:latin typeface="Book Antiqua" pitchFamily="18" charset="0"/>
            </a:endParaRPr>
          </a:p>
          <a:p>
            <a:pPr lvl="0" algn="just"/>
            <a:r>
              <a:rPr lang="en-US" sz="2200" dirty="0">
                <a:latin typeface="Book Antiqua" pitchFamily="18" charset="0"/>
              </a:rPr>
              <a:t>It is the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heart of project life cycle</a:t>
            </a:r>
            <a:r>
              <a:rPr lang="en-US" sz="2200" dirty="0">
                <a:latin typeface="Book Antiqua" pitchFamily="18" charset="0"/>
              </a:rPr>
              <a:t>, and informs all involved where to go and how to go.</a:t>
            </a:r>
          </a:p>
          <a:p>
            <a:pPr lvl="0" algn="just"/>
            <a:endParaRPr lang="en-US" sz="2200" dirty="0">
              <a:latin typeface="Book Antiqua" pitchFamily="18" charset="0"/>
            </a:endParaRPr>
          </a:p>
          <a:p>
            <a:pPr lvl="0" algn="just"/>
            <a:r>
              <a:rPr lang="en-US" sz="2200" dirty="0">
                <a:latin typeface="Book Antiqua" pitchFamily="18" charset="0"/>
              </a:rPr>
              <a:t>It helps to manage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time, cost, quality, changes, risk </a:t>
            </a:r>
            <a:r>
              <a:rPr lang="en-US" sz="2200" dirty="0">
                <a:latin typeface="Book Antiqua" pitchFamily="18" charset="0"/>
              </a:rPr>
              <a:t>and related issues.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97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Book Antiqua" pitchFamily="18" charset="0"/>
              </a:rPr>
              <a:t>ADVANCE MODEL</a:t>
            </a:r>
            <a:endParaRPr lang="en-US" sz="2400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>
                <a:latin typeface="Book Antiqua" pitchFamily="18" charset="0"/>
              </a:rPr>
              <a:t>In advance model,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effort </a:t>
            </a:r>
            <a:r>
              <a:rPr lang="en-US" sz="2200" dirty="0">
                <a:latin typeface="Book Antiqua" pitchFamily="18" charset="0"/>
              </a:rPr>
              <a:t>is calculated as a function of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program size </a:t>
            </a:r>
            <a:r>
              <a:rPr lang="en-US" sz="2200" dirty="0">
                <a:latin typeface="Book Antiqua" pitchFamily="18" charset="0"/>
              </a:rPr>
              <a:t>and a set of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cost drivers </a:t>
            </a:r>
            <a:r>
              <a:rPr lang="en-US" sz="2200" dirty="0">
                <a:latin typeface="Book Antiqua" pitchFamily="18" charset="0"/>
              </a:rPr>
              <a:t>for each phase of software engineering. </a:t>
            </a:r>
          </a:p>
          <a:p>
            <a:pPr algn="just"/>
            <a:r>
              <a:rPr lang="en-US" sz="2200" dirty="0">
                <a:latin typeface="Book Antiqua" pitchFamily="18" charset="0"/>
              </a:rPr>
              <a:t>This model incorporates all characteristics of the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intermediate model </a:t>
            </a:r>
            <a:r>
              <a:rPr lang="en-US" sz="2200" dirty="0">
                <a:latin typeface="Book Antiqua" pitchFamily="18" charset="0"/>
              </a:rPr>
              <a:t>and provides procedure for adjusting the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phase wise </a:t>
            </a:r>
            <a:r>
              <a:rPr lang="en-US" sz="2200" dirty="0">
                <a:latin typeface="Book Antiqua" pitchFamily="18" charset="0"/>
              </a:rPr>
              <a:t>distribution of the development schedule.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7467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ook Antiqua" pitchFamily="18" charset="0"/>
              </a:rPr>
              <a:t>Advance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sz="2600" dirty="0">
                <a:latin typeface="Book Antiqua" pitchFamily="18" charset="0"/>
              </a:rPr>
              <a:t>There are four phases in advance COCOMO model namely, </a:t>
            </a:r>
          </a:p>
          <a:p>
            <a:pPr algn="just"/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Requirements planning and product design </a:t>
            </a:r>
            <a:r>
              <a:rPr lang="en-US" sz="2600" b="1" dirty="0">
                <a:latin typeface="Book Antiqua" pitchFamily="18" charset="0"/>
              </a:rPr>
              <a:t>(RPD)</a:t>
            </a:r>
          </a:p>
          <a:p>
            <a:pPr algn="just"/>
            <a:r>
              <a:rPr lang="en-US" sz="2600" b="1" dirty="0">
                <a:latin typeface="Book Antiqua" pitchFamily="18" charset="0"/>
              </a:rPr>
              <a:t> 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Detailed design </a:t>
            </a:r>
            <a:r>
              <a:rPr lang="en-US" sz="2600" b="1" dirty="0">
                <a:latin typeface="Book Antiqua" pitchFamily="18" charset="0"/>
              </a:rPr>
              <a:t>(DD)</a:t>
            </a:r>
          </a:p>
          <a:p>
            <a:pPr algn="just"/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Code and unit test </a:t>
            </a:r>
            <a:r>
              <a:rPr lang="en-US" sz="2600" b="1" dirty="0">
                <a:latin typeface="Book Antiqua" pitchFamily="18" charset="0"/>
              </a:rPr>
              <a:t>(CUT)</a:t>
            </a:r>
          </a:p>
          <a:p>
            <a:pPr algn="just"/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Integration and test </a:t>
            </a:r>
            <a:r>
              <a:rPr lang="en-US" sz="2600" b="1" dirty="0">
                <a:latin typeface="Book Antiqua" pitchFamily="18" charset="0"/>
              </a:rPr>
              <a:t>(IT)</a:t>
            </a:r>
          </a:p>
          <a:p>
            <a:pPr algn="just"/>
            <a:r>
              <a:rPr lang="en-US" sz="2600" dirty="0">
                <a:latin typeface="Book Antiqua" pitchFamily="18" charset="0"/>
              </a:rPr>
              <a:t> In advance model, each cost driver is rated as very low, low, nominal, high, and very high. </a:t>
            </a:r>
          </a:p>
          <a:p>
            <a:pPr algn="just"/>
            <a:r>
              <a:rPr lang="en-US" sz="2600" dirty="0">
                <a:latin typeface="Book Antiqua" pitchFamily="18" charset="0"/>
              </a:rPr>
              <a:t>For all these ratings, cost drivers are assigned </a:t>
            </a:r>
            <a:r>
              <a:rPr lang="en-US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multiplying factors</a:t>
            </a:r>
            <a:r>
              <a:rPr lang="en-US" sz="2600" dirty="0">
                <a:latin typeface="Book Antiqua" pitchFamily="18" charset="0"/>
              </a:rPr>
              <a:t>. </a:t>
            </a:r>
          </a:p>
          <a:p>
            <a:pPr algn="just"/>
            <a:r>
              <a:rPr lang="en-US" sz="2600" dirty="0">
                <a:latin typeface="Book Antiqua" pitchFamily="18" charset="0"/>
              </a:rPr>
              <a:t>Multiplying factors for analyst capability (ACAP) cost driver for each phase of </a:t>
            </a:r>
            <a:r>
              <a:rPr lang="en-US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advanced model </a:t>
            </a:r>
            <a:r>
              <a:rPr lang="en-US" sz="2600" dirty="0">
                <a:latin typeface="Book Antiqua" pitchFamily="18" charset="0"/>
              </a:rPr>
              <a:t>are listed in Table </a:t>
            </a:r>
          </a:p>
          <a:p>
            <a:pPr algn="just"/>
            <a:r>
              <a:rPr lang="en-US" sz="2600" dirty="0">
                <a:latin typeface="Book Antiqua" pitchFamily="18" charset="0"/>
              </a:rPr>
              <a:t>Note that </a:t>
            </a:r>
            <a:r>
              <a:rPr lang="en-US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multiplying factors </a:t>
            </a:r>
            <a:r>
              <a:rPr lang="en-US" sz="2600" dirty="0">
                <a:latin typeface="Book Antiqua" pitchFamily="18" charset="0"/>
              </a:rPr>
              <a:t>yield better estimates because the cost driver ratings differ during each phase.</a:t>
            </a:r>
            <a:endParaRPr lang="en-US" sz="2400" dirty="0">
              <a:latin typeface="Book Antiqua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4929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ook Antiqua" pitchFamily="18" charset="0"/>
              </a:rPr>
              <a:t>Advance Model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828800"/>
            <a:ext cx="7086600" cy="3809999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341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INTERMEDIATE MODEL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75" y="3308350"/>
            <a:ext cx="4667250" cy="145732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43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165866"/>
            <a:ext cx="716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Book Antiqua" pitchFamily="18" charset="0"/>
              </a:rPr>
              <a:t>The value of constants ‘A’ and ‘B’ depend on the type of software project (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organic, embedded, and semi-detached</a:t>
            </a:r>
            <a:r>
              <a:rPr lang="en-US" dirty="0">
                <a:latin typeface="Book Antiqua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0708230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Book Antiqua" pitchFamily="18" charset="0"/>
              </a:rPr>
              <a:t> </a:t>
            </a:r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example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Autofit/>
          </a:bodyPr>
          <a:lstStyle/>
          <a:p>
            <a:pPr algn="just"/>
            <a:r>
              <a:rPr lang="en-US" sz="2200" dirty="0">
                <a:latin typeface="Book Antiqua" pitchFamily="18" charset="0"/>
              </a:rPr>
              <a:t>Software project (of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organic project </a:t>
            </a:r>
            <a:r>
              <a:rPr lang="en-US" sz="2200" dirty="0">
                <a:latin typeface="Book Antiqua" pitchFamily="18" charset="0"/>
              </a:rPr>
              <a:t>type), with a size of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45 KLOC </a:t>
            </a:r>
            <a:r>
              <a:rPr lang="en-US" sz="2200" dirty="0">
                <a:latin typeface="Book Antiqua" pitchFamily="18" charset="0"/>
              </a:rPr>
              <a:t>and rating of  cost driver as </a:t>
            </a:r>
            <a:r>
              <a:rPr lang="en-US" sz="2200" b="1" dirty="0">
                <a:solidFill>
                  <a:srgbClr val="7030A0"/>
                </a:solidFill>
                <a:latin typeface="Book Antiqua" pitchFamily="18" charset="0"/>
              </a:rPr>
              <a:t>nominal</a:t>
            </a:r>
            <a:r>
              <a:rPr lang="en-US" sz="2200" dirty="0">
                <a:latin typeface="Book Antiqua" pitchFamily="18" charset="0"/>
              </a:rPr>
              <a:t> is considered (That is 1.00).Calculate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Effort </a:t>
            </a:r>
            <a:r>
              <a:rPr lang="en-US" sz="2200" dirty="0">
                <a:latin typeface="Book Antiqua" pitchFamily="18" charset="0"/>
              </a:rPr>
              <a:t>for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code and unit test phase CUT </a:t>
            </a:r>
            <a:r>
              <a:rPr lang="en-US" sz="2200" dirty="0">
                <a:latin typeface="Book Antiqua" pitchFamily="18" charset="0"/>
              </a:rPr>
              <a:t>in this example, only  cost drivers are considered.</a:t>
            </a:r>
          </a:p>
          <a:p>
            <a:pPr marL="0" indent="0" algn="just">
              <a:buNone/>
            </a:pPr>
            <a:endParaRPr lang="en-US" sz="2200" dirty="0">
              <a:latin typeface="Book Antiqua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145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/>
          <a:lstStyle/>
          <a:p>
            <a:pPr algn="just"/>
            <a:r>
              <a:rPr lang="en-US" sz="2200" dirty="0">
                <a:latin typeface="Book Antiqua" pitchFamily="18" charset="0"/>
              </a:rPr>
              <a:t>Initial effort can be calculated by using equation </a:t>
            </a:r>
          </a:p>
          <a:p>
            <a:pPr algn="just"/>
            <a:r>
              <a:rPr lang="en-US" sz="2200" b="1" dirty="0" err="1">
                <a:latin typeface="Book Antiqua" pitchFamily="18" charset="0"/>
              </a:rPr>
              <a:t>Ei</a:t>
            </a:r>
            <a:r>
              <a:rPr lang="en-US" sz="2200" b="1" dirty="0">
                <a:latin typeface="Book Antiqua" pitchFamily="18" charset="0"/>
              </a:rPr>
              <a:t> = 3.2 × (45)1.05 = 174 PM</a:t>
            </a:r>
          </a:p>
          <a:p>
            <a:pPr algn="just"/>
            <a:r>
              <a:rPr lang="en-US" sz="2200" dirty="0">
                <a:latin typeface="Book Antiqua" pitchFamily="18" charset="0"/>
              </a:rPr>
              <a:t>Using the value of </a:t>
            </a:r>
            <a:r>
              <a:rPr lang="en-US" sz="2200" dirty="0" err="1">
                <a:latin typeface="Book Antiqua" pitchFamily="18" charset="0"/>
              </a:rPr>
              <a:t>Ei</a:t>
            </a:r>
            <a:r>
              <a:rPr lang="en-US" sz="2200" dirty="0">
                <a:latin typeface="Book Antiqua" pitchFamily="18" charset="0"/>
              </a:rPr>
              <a:t>,</a:t>
            </a:r>
          </a:p>
          <a:p>
            <a:pPr algn="just"/>
            <a:r>
              <a:rPr lang="en-US" sz="2200" dirty="0">
                <a:latin typeface="Book Antiqua" pitchFamily="18" charset="0"/>
              </a:rPr>
              <a:t> final estimate of effort can be calculated by using the following equation:</a:t>
            </a:r>
          </a:p>
          <a:p>
            <a:pPr algn="just"/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 = </a:t>
            </a:r>
            <a:r>
              <a:rPr lang="en-US" sz="2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Ei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Book Antiqua" pitchFamily="18" charset="0"/>
              </a:rPr>
              <a:t>×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rating of  cost driver </a:t>
            </a:r>
          </a:p>
          <a:p>
            <a:pPr algn="just"/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 = 174×1</a:t>
            </a:r>
            <a:endParaRPr lang="en-US" sz="2200" dirty="0">
              <a:latin typeface="Book Antiqua" pitchFamily="18" charset="0"/>
            </a:endParaRPr>
          </a:p>
          <a:p>
            <a:pPr algn="just"/>
            <a:endParaRPr lang="en-US" sz="2200" dirty="0">
              <a:latin typeface="Book Antiqua" pitchFamily="18" charset="0"/>
            </a:endParaRPr>
          </a:p>
          <a:p>
            <a:pPr algn="just"/>
            <a:r>
              <a:rPr lang="en-US" sz="2200" dirty="0">
                <a:latin typeface="Book Antiqua" pitchFamily="18" charset="0"/>
              </a:rPr>
              <a:t>That is, E = 174 × 1 = 174 PM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033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548978"/>
            <a:ext cx="7467600" cy="97606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726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81000"/>
            <a:ext cx="8305800" cy="57150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533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609600"/>
            <a:ext cx="7924800" cy="57150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33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57200"/>
            <a:ext cx="8381999" cy="58674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54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1143000"/>
          </a:xfrm>
        </p:spPr>
        <p:txBody>
          <a:bodyPr>
            <a:normAutofit/>
          </a:bodyPr>
          <a:lstStyle/>
          <a:p>
            <a:r>
              <a:rPr lang="en-US" sz="27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 U R P O S E  O F  P R O J E C T  P L A N </a:t>
            </a:r>
            <a:r>
              <a:rPr lang="en-US" sz="27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N</a:t>
            </a:r>
            <a:r>
              <a:rPr lang="en-US" sz="27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I N G  P H A S 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lvl="0" algn="just"/>
            <a:r>
              <a:rPr lang="en-US" sz="2200" dirty="0">
                <a:latin typeface="Book Antiqua" pitchFamily="18" charset="0"/>
              </a:rPr>
              <a:t>Establish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business requirements</a:t>
            </a:r>
            <a:r>
              <a:rPr lang="en-US" sz="2200" dirty="0">
                <a:latin typeface="Book Antiqua" pitchFamily="18" charset="0"/>
              </a:rPr>
              <a:t>.</a:t>
            </a:r>
          </a:p>
          <a:p>
            <a:pPr lvl="0" algn="just"/>
            <a:r>
              <a:rPr lang="en-US" sz="2200" dirty="0">
                <a:latin typeface="Book Antiqua" pitchFamily="18" charset="0"/>
              </a:rPr>
              <a:t>Establish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cost, schedule,</a:t>
            </a:r>
            <a:r>
              <a:rPr lang="en-US" sz="2200" dirty="0">
                <a:latin typeface="Book Antiqua" pitchFamily="18" charset="0"/>
              </a:rPr>
              <a:t> list of deliverables and delivery dates.</a:t>
            </a:r>
          </a:p>
          <a:p>
            <a:pPr lvl="0" algn="just"/>
            <a:r>
              <a:rPr lang="en-US" sz="2200" dirty="0">
                <a:latin typeface="Book Antiqua" pitchFamily="18" charset="0"/>
              </a:rPr>
              <a:t>Establish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resource plans.</a:t>
            </a:r>
          </a:p>
          <a:p>
            <a:pPr lvl="0" algn="just"/>
            <a:r>
              <a:rPr lang="en-US" sz="2200" dirty="0">
                <a:latin typeface="Book Antiqua" pitchFamily="18" charset="0"/>
              </a:rPr>
              <a:t>Obtain </a:t>
            </a:r>
            <a:r>
              <a:rPr lang="en-US" sz="2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management approval </a:t>
            </a:r>
            <a:r>
              <a:rPr lang="en-US" sz="2200" dirty="0">
                <a:latin typeface="Book Antiqua" pitchFamily="18" charset="0"/>
              </a:rPr>
              <a:t>and proceed to next phase.</a:t>
            </a:r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462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609600"/>
            <a:ext cx="7772400" cy="57150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68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81000"/>
            <a:ext cx="7924800" cy="57912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622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609600"/>
            <a:ext cx="8077200" cy="5638799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113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609600"/>
            <a:ext cx="7696200" cy="55626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088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STAFFING AND PERSONAL PLANNING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Staffing</a:t>
            </a:r>
            <a:r>
              <a:rPr lang="en-US" sz="2400" dirty="0">
                <a:latin typeface="Book Antiqua" pitchFamily="18" charset="0"/>
              </a:rPr>
              <a:t> is a practice of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finding, evaluating and establishing </a:t>
            </a:r>
            <a:r>
              <a:rPr lang="en-US" sz="2400" dirty="0">
                <a:latin typeface="Book Antiqua" pitchFamily="18" charset="0"/>
              </a:rPr>
              <a:t>a working relationship with future colleagues on a project and firing them when they are no longer needed.</a:t>
            </a:r>
          </a:p>
          <a:p>
            <a:pPr algn="just"/>
            <a:r>
              <a:rPr lang="en-US" sz="2400" dirty="0">
                <a:latin typeface="Book Antiqua" pitchFamily="18" charset="0"/>
              </a:rPr>
              <a:t>Staffing involve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finding people</a:t>
            </a:r>
            <a:r>
              <a:rPr lang="en-US" sz="2400" dirty="0">
                <a:latin typeface="Book Antiqua" pitchFamily="18" charset="0"/>
              </a:rPr>
              <a:t>, who may be hired or already working for company (organization) or may be working for competing companies</a:t>
            </a:r>
          </a:p>
          <a:p>
            <a:pPr algn="just"/>
            <a:r>
              <a:rPr lang="en-US" sz="2400" dirty="0">
                <a:latin typeface="Book Antiqua" pitchFamily="18" charset="0"/>
              </a:rPr>
              <a:t>Staffing must be done in a way that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maximizes</a:t>
            </a:r>
            <a:r>
              <a:rPr lang="en-US" sz="2400" dirty="0">
                <a:latin typeface="Book Antiqua" pitchFamily="18" charset="0"/>
              </a:rPr>
              <a:t> the creation of some values to a project.</a:t>
            </a:r>
          </a:p>
          <a:p>
            <a:pPr algn="just"/>
            <a:endParaRPr lang="en-US" sz="2400" dirty="0">
              <a:latin typeface="Book Antiqua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318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Book Antiqua" pitchFamily="18" charset="0"/>
              </a:rPr>
              <a:t>Staffing and personal planning(2)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Book Antiqua" pitchFamily="18" charset="0"/>
              </a:rPr>
              <a:t>Staffing is performed according to the following rules </a:t>
            </a:r>
          </a:p>
          <a:p>
            <a:pPr algn="just"/>
            <a:r>
              <a:rPr lang="en-US" sz="2400" dirty="0">
                <a:latin typeface="Book Antiqua" pitchFamily="18" charset="0"/>
              </a:rPr>
              <a:t>A person can only allocated to an activity if he or she possesses at least all characteristics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demand</a:t>
            </a:r>
            <a:r>
              <a:rPr lang="en-US" sz="2400" dirty="0">
                <a:latin typeface="Book Antiqua" pitchFamily="18" charset="0"/>
              </a:rPr>
              <a:t> by the activity, in an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intensity level greater </a:t>
            </a:r>
            <a:r>
              <a:rPr lang="en-US" sz="2400" dirty="0">
                <a:latin typeface="Book Antiqua" pitchFamily="18" charset="0"/>
              </a:rPr>
              <a:t>or equal to the demanded</a:t>
            </a:r>
          </a:p>
          <a:p>
            <a:pPr algn="just"/>
            <a:r>
              <a:rPr lang="en-US" sz="2400" dirty="0">
                <a:latin typeface="Book Antiqua" pitchFamily="18" charset="0"/>
              </a:rPr>
              <a:t>A person can only allocated to  an activity if he or she is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available</a:t>
            </a:r>
            <a:r>
              <a:rPr lang="en-US" sz="2400" dirty="0">
                <a:latin typeface="Book Antiqua" pitchFamily="18" charset="0"/>
              </a:rPr>
              <a:t> to perform the activity in the period its needs to be performed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887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Staffing activity for a software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Selecting and training people </a:t>
            </a:r>
            <a:r>
              <a:rPr lang="en-US" sz="2400" dirty="0">
                <a:latin typeface="Book Antiqua" pitchFamily="18" charset="0"/>
              </a:rPr>
              <a:t>for positions in the organization</a:t>
            </a:r>
          </a:p>
          <a:p>
            <a:pPr algn="just"/>
            <a:r>
              <a:rPr lang="en-US" sz="2400" dirty="0">
                <a:latin typeface="Book Antiqua" pitchFamily="18" charset="0"/>
              </a:rPr>
              <a:t>Fill the organizational positions 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select, recruit or promote</a:t>
            </a:r>
            <a:r>
              <a:rPr lang="en-US" sz="2400" dirty="0">
                <a:latin typeface="Book Antiqua" pitchFamily="18" charset="0"/>
              </a:rPr>
              <a:t> qualified people for each project position </a:t>
            </a:r>
          </a:p>
          <a:p>
            <a:pPr algn="just"/>
            <a:r>
              <a:rPr lang="en-US" sz="2400" dirty="0">
                <a:latin typeface="Book Antiqua" pitchFamily="18" charset="0"/>
              </a:rPr>
              <a:t>Educate or train personal as necessary make up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deficiencies</a:t>
            </a:r>
            <a:r>
              <a:rPr lang="en-US" sz="2400" dirty="0">
                <a:latin typeface="Book Antiqua" pitchFamily="18" charset="0"/>
              </a:rPr>
              <a:t> in a position qualification through training and education</a:t>
            </a:r>
          </a:p>
          <a:p>
            <a:pPr algn="just"/>
            <a:r>
              <a:rPr lang="en-US" sz="2400" dirty="0">
                <a:latin typeface="Book Antiqua" pitchFamily="18" charset="0"/>
              </a:rPr>
              <a:t>Provide for general development of the project staff improve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knowledge, attitudes </a:t>
            </a:r>
            <a:r>
              <a:rPr lang="en-US" sz="2400" dirty="0">
                <a:latin typeface="Book Antiqua" pitchFamily="18" charset="0"/>
              </a:rPr>
              <a:t>and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skills</a:t>
            </a:r>
            <a:r>
              <a:rPr lang="en-US" sz="2400" dirty="0">
                <a:latin typeface="Book Antiqua" pitchFamily="18" charset="0"/>
              </a:rPr>
              <a:t> of project personnel</a:t>
            </a:r>
          </a:p>
          <a:p>
            <a:pPr algn="just"/>
            <a:endParaRPr lang="en-US" sz="2400" dirty="0">
              <a:latin typeface="Book Antiqua" pitchFamily="18" charset="0"/>
            </a:endParaRPr>
          </a:p>
          <a:p>
            <a:pPr algn="just"/>
            <a:endParaRPr lang="en-US" sz="2400" dirty="0">
              <a:latin typeface="Book Antiqua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103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Book Antiqua" pitchFamily="18" charset="0"/>
              </a:rPr>
              <a:t>Staffing activity for a software project (2)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Evaluate and appraise </a:t>
            </a:r>
            <a:r>
              <a:rPr lang="en-US" sz="2400" dirty="0">
                <a:latin typeface="Book Antiqua" pitchFamily="18" charset="0"/>
              </a:rPr>
              <a:t>project personnel record and analyze the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quantity and quality of project</a:t>
            </a:r>
            <a:r>
              <a:rPr lang="en-US" sz="2400" dirty="0">
                <a:latin typeface="Book Antiqua" pitchFamily="18" charset="0"/>
              </a:rPr>
              <a:t> work as the basis of personnel evaluation, set performance goal and appraise personnel periodically</a:t>
            </a:r>
          </a:p>
          <a:p>
            <a:pPr algn="just"/>
            <a:endParaRPr lang="en-US" sz="2400" dirty="0">
              <a:latin typeface="Book Antiqua" pitchFamily="18" charset="0"/>
            </a:endParaRPr>
          </a:p>
          <a:p>
            <a:pPr algn="just"/>
            <a:r>
              <a:rPr lang="en-US" sz="2400" dirty="0">
                <a:latin typeface="Book Antiqua" pitchFamily="18" charset="0"/>
              </a:rPr>
              <a:t>Compensate the project personnel provide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wages, bonus ,benefits or other financial remuneration </a:t>
            </a:r>
            <a:r>
              <a:rPr lang="en-US" sz="2400" dirty="0">
                <a:latin typeface="Book Antiqua" pitchFamily="18" charset="0"/>
              </a:rPr>
              <a:t>commensurate with project responsibilities and performance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12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ook Antiqua" pitchFamily="18" charset="0"/>
              </a:rPr>
              <a:t>Issues In Staffing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r>
              <a:rPr lang="en-US" dirty="0">
                <a:latin typeface="Book Antiqua" pitchFamily="18" charset="0"/>
              </a:rPr>
              <a:t>Lack of project management training </a:t>
            </a:r>
          </a:p>
          <a:p>
            <a:r>
              <a:rPr lang="en-US" dirty="0">
                <a:latin typeface="Book Antiqua" pitchFamily="18" charset="0"/>
              </a:rPr>
              <a:t>Greatly varying skills</a:t>
            </a:r>
          </a:p>
          <a:p>
            <a:r>
              <a:rPr lang="en-US" dirty="0">
                <a:latin typeface="Book Antiqua" pitchFamily="18" charset="0"/>
              </a:rPr>
              <a:t>Inability to predict productivity to engineers</a:t>
            </a:r>
          </a:p>
          <a:p>
            <a:r>
              <a:rPr lang="en-US" dirty="0">
                <a:latin typeface="Book Antiqua" pitchFamily="18" charset="0"/>
              </a:rPr>
              <a:t>Lack of experience</a:t>
            </a:r>
          </a:p>
          <a:p>
            <a:r>
              <a:rPr lang="en-US" dirty="0">
                <a:latin typeface="Book Antiqua" pitchFamily="18" charset="0"/>
              </a:rPr>
              <a:t>Not enough software engineers</a:t>
            </a:r>
          </a:p>
          <a:p>
            <a:pPr lvl="1"/>
            <a:r>
              <a:rPr lang="en-US" sz="2400" dirty="0">
                <a:latin typeface="Book Antiqua" pitchFamily="18" charset="0"/>
              </a:rPr>
              <a:t>Most graduates are theoretical</a:t>
            </a:r>
          </a:p>
          <a:p>
            <a:pPr lvl="1"/>
            <a:r>
              <a:rPr lang="en-US" sz="2400" dirty="0">
                <a:latin typeface="Book Antiqua" pitchFamily="18" charset="0"/>
              </a:rPr>
              <a:t>Or just coders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940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Book Antiqua" pitchFamily="18" charset="0"/>
              </a:rPr>
              <a:t>PERSONNEL PLANNING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Book Antiqua" pitchFamily="18" charset="0"/>
              </a:rPr>
              <a:t>This include estimation or allocation of right personal individuals for the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right type of tasks </a:t>
            </a:r>
            <a:r>
              <a:rPr lang="en-US" dirty="0">
                <a:latin typeface="Book Antiqua" pitchFamily="18" charset="0"/>
              </a:rPr>
              <a:t>of which they are capable.</a:t>
            </a:r>
          </a:p>
          <a:p>
            <a:pPr algn="just"/>
            <a:r>
              <a:rPr lang="en-US" dirty="0">
                <a:latin typeface="Book Antiqua" pitchFamily="18" charset="0"/>
              </a:rPr>
              <a:t>The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capability of individuals </a:t>
            </a:r>
            <a:r>
              <a:rPr lang="en-US" dirty="0">
                <a:latin typeface="Book Antiqua" pitchFamily="18" charset="0"/>
              </a:rPr>
              <a:t>should always match with the overall objective of the project.</a:t>
            </a:r>
          </a:p>
          <a:p>
            <a:pPr algn="just"/>
            <a:r>
              <a:rPr lang="en-US" dirty="0">
                <a:latin typeface="Book Antiqua" pitchFamily="18" charset="0"/>
              </a:rPr>
              <a:t>In software engineering personal planning should be in accordance to the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final development of the project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89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B A S I C   P R O C E S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 O F  P R O J E C T  P L A N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N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I N G</a:t>
            </a:r>
            <a:b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</a:br>
            <a:endParaRPr 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3810000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>
                <a:latin typeface="Book Antiqua" pitchFamily="18" charset="0"/>
              </a:rPr>
              <a:t>(a)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Software planning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: </a:t>
            </a:r>
            <a:r>
              <a:rPr lang="en-US" sz="2200" dirty="0">
                <a:latin typeface="Book Antiqua" pitchFamily="18" charset="0"/>
              </a:rPr>
              <a:t>specify in-scope requirement for project to facilitate creating work break down structure.</a:t>
            </a:r>
          </a:p>
          <a:p>
            <a:pPr algn="just"/>
            <a:r>
              <a:rPr lang="en-US" sz="2200" b="1" dirty="0">
                <a:latin typeface="Book Antiqua" pitchFamily="18" charset="0"/>
              </a:rPr>
              <a:t>(b)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Preparation of work breakdown structure: </a:t>
            </a:r>
            <a:r>
              <a:rPr lang="en-US" sz="2200" dirty="0">
                <a:latin typeface="Book Antiqua" pitchFamily="18" charset="0"/>
              </a:rPr>
              <a:t>Break down the project into tasks and sub-tasks.</a:t>
            </a:r>
          </a:p>
          <a:p>
            <a:pPr algn="just"/>
            <a:r>
              <a:rPr lang="en-US" sz="2200" b="1" dirty="0">
                <a:latin typeface="Book Antiqua" pitchFamily="18" charset="0"/>
              </a:rPr>
              <a:t>(c)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Project schedule development: </a:t>
            </a:r>
            <a:r>
              <a:rPr lang="en-US" sz="2200" dirty="0">
                <a:latin typeface="Book Antiqua" pitchFamily="18" charset="0"/>
              </a:rPr>
              <a:t>Listing the entire schedule of activities and sequence of implementation.</a:t>
            </a:r>
          </a:p>
          <a:p>
            <a:pPr algn="just"/>
            <a:r>
              <a:rPr lang="en-US" sz="2200" b="1" dirty="0">
                <a:latin typeface="Book Antiqua" pitchFamily="18" charset="0"/>
              </a:rPr>
              <a:t>(d)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Resource planning: </a:t>
            </a:r>
            <a:r>
              <a:rPr lang="en-US" sz="2200" dirty="0">
                <a:latin typeface="Book Antiqua" pitchFamily="18" charset="0"/>
              </a:rPr>
              <a:t>It specifies who will do what, at which time and any special skill needed.</a:t>
            </a:r>
          </a:p>
          <a:p>
            <a:pPr algn="just"/>
            <a:r>
              <a:rPr lang="en-US" sz="2200" b="1" dirty="0">
                <a:latin typeface="Book Antiqua" pitchFamily="18" charset="0"/>
              </a:rPr>
              <a:t>(e)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Budget planning: </a:t>
            </a:r>
            <a:r>
              <a:rPr lang="en-US" sz="2200" dirty="0">
                <a:latin typeface="Book Antiqua" pitchFamily="18" charset="0"/>
              </a:rPr>
              <a:t>It specifies cost to be incurred at completion of the project.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046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286000"/>
            <a:ext cx="7406640" cy="1472184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 O F T W A R E   D E S I G N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327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INTRODUCTION</a:t>
            </a:r>
            <a:r>
              <a:rPr 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/>
          <a:lstStyle/>
          <a:p>
            <a:pPr algn="just"/>
            <a:r>
              <a:rPr lang="en-US" dirty="0">
                <a:latin typeface="Book Antiqua" pitchFamily="18" charset="0"/>
              </a:rPr>
              <a:t>In this phase,  the design document is produced based on the customer requirements documented in SRS document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Objectives</a:t>
            </a:r>
          </a:p>
          <a:p>
            <a:pPr lvl="1" algn="just"/>
            <a:r>
              <a:rPr lang="en-US" sz="2400" dirty="0">
                <a:latin typeface="Book Antiqua" pitchFamily="18" charset="0"/>
              </a:rPr>
              <a:t>Design process transforms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SRS document</a:t>
            </a:r>
            <a:r>
              <a:rPr lang="en-US" sz="2400" dirty="0">
                <a:latin typeface="Book Antiqua" pitchFamily="18" charset="0"/>
              </a:rPr>
              <a:t> into design document</a:t>
            </a:r>
          </a:p>
          <a:p>
            <a:pPr lvl="1" algn="just"/>
            <a:endParaRPr lang="en-US" sz="2400" dirty="0">
              <a:latin typeface="Book Antiqua" pitchFamily="18" charset="0"/>
            </a:endParaRPr>
          </a:p>
          <a:p>
            <a:pPr lvl="1" algn="just"/>
            <a:r>
              <a:rPr lang="en-US" sz="2400" dirty="0">
                <a:latin typeface="Book Antiqua" pitchFamily="18" charset="0"/>
              </a:rPr>
              <a:t>Activities in the design phase is called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design process</a:t>
            </a:r>
          </a:p>
          <a:p>
            <a:pPr lvl="1" algn="just"/>
            <a:endParaRPr lang="en-US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22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Overview of design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Following items are designed &amp; documented during design phase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Modules required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Control relationship </a:t>
            </a:r>
            <a:r>
              <a:rPr lang="en-US" dirty="0">
                <a:latin typeface="Book Antiqua" pitchFamily="18" charset="0"/>
              </a:rPr>
              <a:t>among modules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Interfaces</a:t>
            </a:r>
            <a:r>
              <a:rPr lang="en-US" dirty="0">
                <a:latin typeface="Book Antiqua" pitchFamily="18" charset="0"/>
              </a:rPr>
              <a:t> among modules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Data structures </a:t>
            </a:r>
            <a:r>
              <a:rPr lang="en-US" dirty="0">
                <a:latin typeface="Book Antiqua" pitchFamily="18" charset="0"/>
              </a:rPr>
              <a:t>of the individual modules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Algorithms</a:t>
            </a:r>
            <a:r>
              <a:rPr lang="en-US" dirty="0">
                <a:latin typeface="Book Antiqua" pitchFamily="18" charset="0"/>
              </a:rPr>
              <a:t> required to implement the individual modules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108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Modules required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Book Antiqua" pitchFamily="18" charset="0"/>
              </a:rPr>
              <a:t>The modules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required in the project </a:t>
            </a:r>
            <a:r>
              <a:rPr lang="en-US" dirty="0">
                <a:latin typeface="Book Antiqua" pitchFamily="18" charset="0"/>
              </a:rPr>
              <a:t>are identified</a:t>
            </a:r>
          </a:p>
          <a:p>
            <a:pPr algn="just"/>
            <a:r>
              <a:rPr lang="en-US" dirty="0">
                <a:latin typeface="Book Antiqua" pitchFamily="18" charset="0"/>
              </a:rPr>
              <a:t>Each module consist of a collection of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functions</a:t>
            </a:r>
            <a:r>
              <a:rPr lang="en-US" dirty="0">
                <a:latin typeface="Book Antiqua" pitchFamily="18" charset="0"/>
              </a:rPr>
              <a:t> and the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data</a:t>
            </a:r>
            <a:r>
              <a:rPr lang="en-US" dirty="0">
                <a:latin typeface="Book Antiqua" pitchFamily="18" charset="0"/>
              </a:rPr>
              <a:t> shared by the functions</a:t>
            </a:r>
          </a:p>
          <a:p>
            <a:pPr algn="just"/>
            <a:r>
              <a:rPr lang="en-US" dirty="0">
                <a:latin typeface="Book Antiqua" pitchFamily="18" charset="0"/>
              </a:rPr>
              <a:t>Each module performs a well defined task</a:t>
            </a:r>
          </a:p>
          <a:p>
            <a:pPr algn="just"/>
            <a:r>
              <a:rPr lang="en-US" dirty="0">
                <a:latin typeface="Book Antiqua" pitchFamily="18" charset="0"/>
              </a:rPr>
              <a:t>Each module is named according to the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task </a:t>
            </a:r>
            <a:r>
              <a:rPr lang="en-US" dirty="0">
                <a:latin typeface="Book Antiqua" pitchFamily="18" charset="0"/>
              </a:rPr>
              <a:t>it performs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408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CONTROL RELATIONSHIP AMONG THE 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Book Antiqua" pitchFamily="18" charset="0"/>
              </a:rPr>
              <a:t>Control relationship between 2 modules occurs due to function calls across 2 modules</a:t>
            </a:r>
          </a:p>
          <a:p>
            <a:pPr algn="just"/>
            <a:endParaRPr lang="en-US" dirty="0">
              <a:latin typeface="Book Antiqua" pitchFamily="18" charset="0"/>
            </a:endParaRPr>
          </a:p>
          <a:p>
            <a:pPr algn="just"/>
            <a:r>
              <a:rPr lang="en-US" dirty="0">
                <a:latin typeface="Book Antiqua" pitchFamily="18" charset="0"/>
              </a:rPr>
              <a:t>These control relationships are identified in the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design phase </a:t>
            </a:r>
            <a:r>
              <a:rPr lang="en-US" dirty="0">
                <a:latin typeface="Book Antiqua" pitchFamily="18" charset="0"/>
              </a:rPr>
              <a:t>&amp; it should be documented in the design document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8266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INTERFACES AMONG THE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Book Antiqua" pitchFamily="18" charset="0"/>
              </a:rPr>
              <a:t>Interfaces among the modules specifies the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data items exchanges </a:t>
            </a:r>
            <a:r>
              <a:rPr lang="en-US" dirty="0">
                <a:latin typeface="Book Antiqua" pitchFamily="18" charset="0"/>
              </a:rPr>
              <a:t>between them</a:t>
            </a:r>
          </a:p>
          <a:p>
            <a:pPr algn="just"/>
            <a:endParaRPr lang="en-US" dirty="0">
              <a:latin typeface="Book Antiqua" pitchFamily="18" charset="0"/>
            </a:endParaRPr>
          </a:p>
          <a:p>
            <a:pPr algn="just"/>
            <a:r>
              <a:rPr lang="en-US" dirty="0">
                <a:latin typeface="Book Antiqua" pitchFamily="18" charset="0"/>
              </a:rPr>
              <a:t>Data items are exchanged when one module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invokes</a:t>
            </a:r>
            <a:r>
              <a:rPr lang="en-US" dirty="0">
                <a:latin typeface="Book Antiqua" pitchFamily="18" charset="0"/>
              </a:rPr>
              <a:t> a function of other modules</a:t>
            </a:r>
          </a:p>
          <a:p>
            <a:pPr algn="just">
              <a:buNone/>
            </a:pPr>
            <a:endParaRPr lang="en-US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2976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Data structures of individual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Book Antiqua" pitchFamily="18" charset="0"/>
              </a:rPr>
              <a:t>Each module needs to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store the data </a:t>
            </a:r>
            <a:r>
              <a:rPr lang="en-US" dirty="0">
                <a:latin typeface="Book Antiqua" pitchFamily="18" charset="0"/>
              </a:rPr>
              <a:t>required for the function performed by that modules</a:t>
            </a:r>
          </a:p>
          <a:p>
            <a:pPr algn="just"/>
            <a:r>
              <a:rPr lang="en-US" dirty="0">
                <a:latin typeface="Book Antiqua" pitchFamily="18" charset="0"/>
              </a:rPr>
              <a:t>Data structures are designed &amp; documented in this phase to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store &amp; manage these data </a:t>
            </a:r>
            <a:r>
              <a:rPr lang="en-US" dirty="0">
                <a:latin typeface="Book Antiqua" pitchFamily="18" charset="0"/>
              </a:rPr>
              <a:t>used in the modules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8195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866888" cy="11430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ALGORITHMS REQUIRED TO IMPLEMENT INDIVIDUAL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Book Antiqua" pitchFamily="18" charset="0"/>
              </a:rPr>
              <a:t>Each module performs a particular activity</a:t>
            </a:r>
          </a:p>
          <a:p>
            <a:pPr algn="just"/>
            <a:endParaRPr lang="en-US" dirty="0">
              <a:latin typeface="Book Antiqua" pitchFamily="18" charset="0"/>
            </a:endParaRPr>
          </a:p>
          <a:p>
            <a:pPr algn="just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Algorithms required to perform these activities </a:t>
            </a:r>
            <a:r>
              <a:rPr lang="en-US" dirty="0">
                <a:latin typeface="Book Antiqua" pitchFamily="18" charset="0"/>
              </a:rPr>
              <a:t>are designed &amp; documented in this phase</a:t>
            </a:r>
          </a:p>
          <a:p>
            <a:pPr algn="just"/>
            <a:endParaRPr lang="en-US" dirty="0">
              <a:latin typeface="Book Antiqua" pitchFamily="18" charset="0"/>
            </a:endParaRPr>
          </a:p>
          <a:p>
            <a:pPr algn="just"/>
            <a:r>
              <a:rPr lang="en-US" dirty="0">
                <a:latin typeface="Book Antiqua" pitchFamily="18" charset="0"/>
              </a:rPr>
              <a:t>While designing an algorithm,  considerations are given to accuracy of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results, space &amp; time complexity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9534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CLASSIFICATION OF DESIGN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Book Antiqua" pitchFamily="18" charset="0"/>
              </a:rPr>
              <a:t>2 types of activities</a:t>
            </a:r>
          </a:p>
          <a:p>
            <a:pPr lvl="1" algn="just"/>
            <a:r>
              <a:rPr 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Preliminary design (high level design)</a:t>
            </a:r>
          </a:p>
          <a:p>
            <a:pPr lvl="1" algn="just"/>
            <a:r>
              <a:rPr 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Detailed design</a:t>
            </a:r>
          </a:p>
          <a:p>
            <a:pPr algn="just"/>
            <a:r>
              <a:rPr lang="en-US" dirty="0">
                <a:latin typeface="Book Antiqua" pitchFamily="18" charset="0"/>
              </a:rPr>
              <a:t>Meaning &amp; scope of these design activities varies according to the design methodology used </a:t>
            </a:r>
          </a:p>
          <a:p>
            <a:pPr algn="just"/>
            <a:r>
              <a:rPr lang="en-US" dirty="0">
                <a:latin typeface="Book Antiqua" pitchFamily="18" charset="0"/>
              </a:rPr>
              <a:t>Design methodologies</a:t>
            </a:r>
          </a:p>
          <a:p>
            <a:pPr lvl="1" algn="just"/>
            <a:r>
              <a:rPr lang="en-US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Function-oriented approach</a:t>
            </a:r>
          </a:p>
          <a:p>
            <a:pPr lvl="1" algn="just"/>
            <a:r>
              <a:rPr lang="en-US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Object oriented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82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HIGH LEVEL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Book Antiqua" pitchFamily="18" charset="0"/>
              </a:rPr>
              <a:t>High level design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decomposes</a:t>
            </a:r>
            <a:r>
              <a:rPr lang="en-US" dirty="0">
                <a:latin typeface="Book Antiqua" pitchFamily="18" charset="0"/>
              </a:rPr>
              <a:t> a problem into set of modules</a:t>
            </a:r>
          </a:p>
          <a:p>
            <a:pPr algn="just"/>
            <a:r>
              <a:rPr lang="en-US" dirty="0">
                <a:latin typeface="Book Antiqua" pitchFamily="18" charset="0"/>
              </a:rPr>
              <a:t>Identifies the control relationships &amp; interfaces among the modules</a:t>
            </a:r>
          </a:p>
          <a:p>
            <a:pPr algn="just"/>
            <a:r>
              <a:rPr lang="en-US" dirty="0">
                <a:latin typeface="Book Antiqua" pitchFamily="18" charset="0"/>
              </a:rPr>
              <a:t>The outcome of high level design is called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program structure </a:t>
            </a:r>
            <a:r>
              <a:rPr lang="en-US" dirty="0">
                <a:latin typeface="Book Antiqua" pitchFamily="18" charset="0"/>
              </a:rPr>
              <a:t>or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software architecture</a:t>
            </a:r>
          </a:p>
          <a:p>
            <a:pPr algn="just"/>
            <a:r>
              <a:rPr lang="en-US" dirty="0">
                <a:latin typeface="Book Antiqua" pitchFamily="18" charset="0"/>
              </a:rPr>
              <a:t>The outcome of high level design is represented using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notations</a:t>
            </a:r>
          </a:p>
          <a:p>
            <a:pPr algn="just"/>
            <a:endParaRPr lang="en-US" sz="28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99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sz="27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B A S I C   P R O C E S </a:t>
            </a:r>
            <a:r>
              <a:rPr lang="en-US" sz="27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</a:t>
            </a:r>
            <a:r>
              <a:rPr lang="en-US" sz="27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 O F  P R O J E C T  P L A N </a:t>
            </a:r>
            <a:r>
              <a:rPr lang="en-US" sz="27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N</a:t>
            </a:r>
            <a:r>
              <a:rPr lang="en-US" sz="27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I N G</a:t>
            </a:r>
            <a:b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/>
          <a:lstStyle/>
          <a:p>
            <a:pPr algn="just"/>
            <a:r>
              <a:rPr lang="en-US" sz="2200" b="1" dirty="0">
                <a:latin typeface="Book Antiqua" pitchFamily="18" charset="0"/>
              </a:rPr>
              <a:t>(f)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Procurement planning: </a:t>
            </a:r>
            <a:r>
              <a:rPr lang="en-US" sz="2200" dirty="0">
                <a:latin typeface="Book Antiqua" pitchFamily="18" charset="0"/>
              </a:rPr>
              <a:t>It focuses on vendors outside your company and sub-contracting.</a:t>
            </a:r>
          </a:p>
          <a:p>
            <a:pPr algn="just"/>
            <a:r>
              <a:rPr lang="en-US" sz="2200" b="1" dirty="0">
                <a:latin typeface="Book Antiqua" pitchFamily="18" charset="0"/>
              </a:rPr>
              <a:t>(g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)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Risk management: </a:t>
            </a:r>
            <a:r>
              <a:rPr lang="en-US" sz="2200" dirty="0">
                <a:latin typeface="Book Antiqua" pitchFamily="18" charset="0"/>
              </a:rPr>
              <a:t>It includes possible risks and solutions for them.</a:t>
            </a:r>
          </a:p>
          <a:p>
            <a:pPr algn="just"/>
            <a:r>
              <a:rPr lang="en-US" sz="2200" b="1" dirty="0">
                <a:latin typeface="Book Antiqua" pitchFamily="18" charset="0"/>
              </a:rPr>
              <a:t>(h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)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Quality planning: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200" dirty="0">
                <a:latin typeface="Book Antiqua" pitchFamily="18" charset="0"/>
              </a:rPr>
              <a:t>It is assessing quality criteria to be used.</a:t>
            </a:r>
          </a:p>
          <a:p>
            <a:pPr algn="just"/>
            <a:r>
              <a:rPr lang="en-US" sz="2200" b="1" dirty="0">
                <a:latin typeface="Book Antiqua" pitchFamily="18" charset="0"/>
              </a:rPr>
              <a:t>(i)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Communication planning: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200" dirty="0">
                <a:latin typeface="Book Antiqua" pitchFamily="18" charset="0"/>
              </a:rPr>
              <a:t>It includes designing communication strategy with stakeholders.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7043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HIGH LEVEL DESIGN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Book Antiqua" pitchFamily="18" charset="0"/>
              </a:rPr>
              <a:t>Notation used in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function-oriented approach</a:t>
            </a:r>
            <a:r>
              <a:rPr lang="en-US" dirty="0">
                <a:latin typeface="Book Antiqua" pitchFamily="18" charset="0"/>
              </a:rPr>
              <a:t> to describe design is a tree like structure called 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structure chart</a:t>
            </a:r>
            <a:endParaRPr lang="en-US" dirty="0">
              <a:latin typeface="Book Antiqua" pitchFamily="18" charset="0"/>
            </a:endParaRPr>
          </a:p>
          <a:p>
            <a:pPr algn="just"/>
            <a:r>
              <a:rPr lang="en-US" dirty="0">
                <a:latin typeface="Book Antiqua" pitchFamily="18" charset="0"/>
              </a:rPr>
              <a:t>The outcome of high level design developed using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object oriented approach </a:t>
            </a:r>
            <a:r>
              <a:rPr lang="en-US" dirty="0">
                <a:latin typeface="Book Antiqua" pitchFamily="18" charset="0"/>
              </a:rPr>
              <a:t>is represented using </a:t>
            </a:r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UML notations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433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4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</a:br>
            <a:r>
              <a:rPr lang="en-US" sz="4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Structure chart</a:t>
            </a:r>
            <a:br>
              <a:rPr lang="en-US" sz="4400" dirty="0">
                <a:latin typeface="Book Antiqua" pitchFamily="18" charset="0"/>
              </a:rPr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286000"/>
            <a:ext cx="6019800" cy="35052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8000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DETAILED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Book Antiqua" pitchFamily="18" charset="0"/>
              </a:rPr>
              <a:t>Each module is examined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carefully</a:t>
            </a:r>
            <a:r>
              <a:rPr lang="en-US" dirty="0">
                <a:latin typeface="Book Antiqua" pitchFamily="18" charset="0"/>
              </a:rPr>
              <a:t> to design its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data structure &amp; algorithms</a:t>
            </a:r>
          </a:p>
          <a:p>
            <a:pPr algn="just"/>
            <a:r>
              <a:rPr lang="en-US" dirty="0">
                <a:latin typeface="Book Antiqua" pitchFamily="18" charset="0"/>
              </a:rPr>
              <a:t>The outcome of detailed design is documented in the form of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module specification document</a:t>
            </a:r>
            <a:r>
              <a:rPr lang="en-US" dirty="0">
                <a:latin typeface="Book Antiqua" pitchFamily="18" charset="0"/>
              </a:rPr>
              <a:t>(MSPEC)</a:t>
            </a:r>
          </a:p>
          <a:p>
            <a:pPr algn="just"/>
            <a:r>
              <a:rPr lang="en-US" dirty="0">
                <a:latin typeface="Book Antiqua" pitchFamily="18" charset="0"/>
              </a:rPr>
              <a:t>Data structures &amp; algorithms used in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MSPEC</a:t>
            </a:r>
            <a:r>
              <a:rPr lang="en-US" dirty="0">
                <a:latin typeface="Book Antiqua" pitchFamily="18" charset="0"/>
              </a:rPr>
              <a:t> is grasped by the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programmers</a:t>
            </a:r>
            <a:r>
              <a:rPr lang="en-US" dirty="0">
                <a:latin typeface="Book Antiqua" pitchFamily="18" charset="0"/>
              </a:rPr>
              <a:t> to initiate coding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3202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498080" cy="11430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DESIGN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Book Antiqua" pitchFamily="18" charset="0"/>
              </a:rPr>
              <a:t>To obtain a good design, first we have to perform an analysis</a:t>
            </a:r>
          </a:p>
          <a:p>
            <a:pPr algn="just"/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Goal of analysis</a:t>
            </a:r>
          </a:p>
          <a:p>
            <a:pPr lvl="1" algn="just"/>
            <a:r>
              <a:rPr lang="en-US" sz="2400" dirty="0">
                <a:latin typeface="Book Antiqua" pitchFamily="18" charset="0"/>
              </a:rPr>
              <a:t>Elaborate the customer requirements  through careful thinking</a:t>
            </a:r>
          </a:p>
          <a:p>
            <a:pPr lvl="1" algn="just"/>
            <a:r>
              <a:rPr lang="en-US" sz="2400" dirty="0">
                <a:latin typeface="Book Antiqua" pitchFamily="18" charset="0"/>
              </a:rPr>
              <a:t>The analysis model is represented </a:t>
            </a:r>
            <a:r>
              <a:rPr lang="en-US" sz="2400" b="1" dirty="0">
                <a:solidFill>
                  <a:srgbClr val="FF0000"/>
                </a:solidFill>
                <a:latin typeface="Book Antiqua" pitchFamily="18" charset="0"/>
              </a:rPr>
              <a:t>graphically</a:t>
            </a:r>
            <a:r>
              <a:rPr lang="en-US" sz="2400" dirty="0">
                <a:latin typeface="Book Antiqua" pitchFamily="18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0074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DESIGN ANALYSIS [2]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>
                <a:latin typeface="Book Antiqua" pitchFamily="18" charset="0"/>
              </a:rPr>
              <a:t>In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function oriented approach</a:t>
            </a:r>
            <a:r>
              <a:rPr lang="en-US" sz="2400" dirty="0">
                <a:latin typeface="Book Antiqua" pitchFamily="18" charset="0"/>
              </a:rPr>
              <a:t>, </a:t>
            </a:r>
          </a:p>
          <a:p>
            <a:pPr lvl="1" algn="just"/>
            <a:r>
              <a:rPr lang="en-US" sz="2400" dirty="0">
                <a:latin typeface="Book Antiqua" pitchFamily="18" charset="0"/>
              </a:rPr>
              <a:t>Analysis model is represented using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DFD</a:t>
            </a:r>
          </a:p>
          <a:p>
            <a:pPr lvl="1" algn="just"/>
            <a:r>
              <a:rPr lang="en-US" sz="2400" dirty="0">
                <a:latin typeface="Book Antiqua" pitchFamily="18" charset="0"/>
              </a:rPr>
              <a:t>Design model is represented using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structure chart</a:t>
            </a:r>
          </a:p>
          <a:p>
            <a:endParaRPr lang="en-US" sz="2800" dirty="0">
              <a:latin typeface="Book Antiqua" pitchFamily="18" charset="0"/>
            </a:endParaRPr>
          </a:p>
          <a:p>
            <a:r>
              <a:rPr lang="en-US" sz="2400" dirty="0">
                <a:latin typeface="Book Antiqua" pitchFamily="18" charset="0"/>
              </a:rPr>
              <a:t>In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object oriented approach</a:t>
            </a:r>
          </a:p>
          <a:p>
            <a:pPr lvl="1"/>
            <a:r>
              <a:rPr lang="en-US" sz="2400" dirty="0">
                <a:latin typeface="Book Antiqua" pitchFamily="18" charset="0"/>
              </a:rPr>
              <a:t>Analysis model</a:t>
            </a:r>
            <a:r>
              <a:rPr lang="en-US" sz="2400" dirty="0">
                <a:latin typeface="Book Antiqua" pitchFamily="18" charset="0"/>
                <a:sym typeface="Wingdings" pitchFamily="2" charset="2"/>
              </a:rPr>
              <a:t> UML</a:t>
            </a:r>
          </a:p>
          <a:p>
            <a:pPr lvl="1"/>
            <a:r>
              <a:rPr lang="en-US" sz="2400" dirty="0">
                <a:latin typeface="Book Antiqua" pitchFamily="18" charset="0"/>
                <a:sym typeface="Wingdings" pitchFamily="2" charset="2"/>
              </a:rPr>
              <a:t>Design model UML</a:t>
            </a:r>
          </a:p>
          <a:p>
            <a:r>
              <a:rPr lang="en-US" sz="2400" dirty="0">
                <a:latin typeface="Book Antiqua" pitchFamily="18" charset="0"/>
                <a:sym typeface="Wingdings" pitchFamily="2" charset="2"/>
              </a:rPr>
              <a:t>Design model is obtained from analysis model through a series of steps</a:t>
            </a:r>
            <a:endParaRPr lang="en-US" sz="2400" dirty="0">
              <a:latin typeface="Book Antiqua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1672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CHARACTERISTICS OF GOOD S/W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Correctness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A good design should be </a:t>
            </a:r>
            <a:r>
              <a:rPr lang="en-US" dirty="0">
                <a:solidFill>
                  <a:srgbClr val="FF0000"/>
                </a:solidFill>
                <a:latin typeface="Book Antiqua" pitchFamily="18" charset="0"/>
              </a:rPr>
              <a:t>correct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It should correctly implement all functionalities of the system</a:t>
            </a:r>
          </a:p>
          <a:p>
            <a:pPr algn="just"/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Understandability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A good design should be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understandable </a:t>
            </a:r>
            <a:r>
              <a:rPr lang="en-US" dirty="0">
                <a:latin typeface="Book Antiqua" pitchFamily="18" charset="0"/>
              </a:rPr>
              <a:t>to the programmers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If it is not, then its difficult to maintain &amp; implement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1211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CHARACTERISTICS OF GOOD S/W DESIGN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Efficiency </a:t>
            </a:r>
          </a:p>
          <a:p>
            <a:pPr lvl="1"/>
            <a:r>
              <a:rPr lang="en-US" dirty="0">
                <a:latin typeface="Book Antiqua" pitchFamily="18" charset="0"/>
              </a:rPr>
              <a:t>A good design should address resource, time and cost optimization issues</a:t>
            </a:r>
          </a:p>
          <a:p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Maintainability</a:t>
            </a:r>
          </a:p>
          <a:p>
            <a:pPr lvl="1"/>
            <a:r>
              <a:rPr lang="en-US" dirty="0">
                <a:latin typeface="Book Antiqua" pitchFamily="18" charset="0"/>
              </a:rPr>
              <a:t>A good design should be easy to change</a:t>
            </a:r>
          </a:p>
          <a:p>
            <a:endParaRPr lang="en-US" sz="2800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7480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81200"/>
            <a:ext cx="7406640" cy="1472184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D E S I G N   P R O C E S </a:t>
            </a:r>
            <a:r>
              <a:rPr lang="en-US" sz="5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</a:t>
            </a:r>
            <a:endParaRPr lang="en-US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30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dirty="0">
                <a:latin typeface="Agency FB" pitchFamily="34" charset="0"/>
              </a:rPr>
              <a:t>Introduction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sz="2800" dirty="0">
              <a:latin typeface="Book Antiqua" pitchFamily="18" charset="0"/>
            </a:endParaRPr>
          </a:p>
          <a:p>
            <a:pPr algn="just"/>
            <a:r>
              <a:rPr lang="en-US" sz="2800" dirty="0">
                <a:latin typeface="Book Antiqua" pitchFamily="18" charset="0"/>
              </a:rPr>
              <a:t>Software design is an 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iterative</a:t>
            </a:r>
            <a:r>
              <a:rPr lang="en-US" sz="2800" dirty="0">
                <a:latin typeface="Book Antiqua" pitchFamily="18" charset="0"/>
              </a:rPr>
              <a:t> process </a:t>
            </a:r>
          </a:p>
          <a:p>
            <a:pPr algn="just"/>
            <a:r>
              <a:rPr lang="en-US" sz="2800" dirty="0">
                <a:latin typeface="Book Antiqua" pitchFamily="18" charset="0"/>
              </a:rPr>
              <a:t>Requirements are translated into a “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blueprint</a:t>
            </a:r>
            <a:r>
              <a:rPr lang="en-US" sz="2800" dirty="0">
                <a:latin typeface="Book Antiqua" pitchFamily="18" charset="0"/>
              </a:rPr>
              <a:t>” for constructing the software. 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Initially, the blueprint depicts a holistic view of software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As iterations occur, subsequent refinement of the design occurs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3479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ook Antiqua" pitchFamily="18" charset="0"/>
              </a:rPr>
              <a:t>Design process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752600"/>
            <a:ext cx="7570262" cy="452596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09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Scope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/>
          <a:lstStyle/>
          <a:p>
            <a:pPr lvl="0" algn="just"/>
            <a:r>
              <a:rPr lang="en-US" dirty="0">
                <a:latin typeface="Book Antiqua" pitchFamily="18" charset="0"/>
              </a:rPr>
              <a:t>It is the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first step </a:t>
            </a:r>
            <a:r>
              <a:rPr lang="en-US" dirty="0">
                <a:latin typeface="Book Antiqua" pitchFamily="18" charset="0"/>
              </a:rPr>
              <a:t>in project planning.</a:t>
            </a:r>
          </a:p>
          <a:p>
            <a:pPr lvl="0" algn="just"/>
            <a:r>
              <a:rPr lang="en-US" dirty="0">
                <a:latin typeface="Book Antiqua" pitchFamily="18" charset="0"/>
              </a:rPr>
              <a:t>It should have function and performance details which is unambiguous and understandable at management and technical levels.</a:t>
            </a:r>
          </a:p>
          <a:p>
            <a:pPr lvl="0" algn="just"/>
            <a:r>
              <a:rPr lang="en-US" dirty="0">
                <a:latin typeface="Book Antiqua" pitchFamily="18" charset="0"/>
              </a:rPr>
              <a:t>It describes data and control to be processed, function, performance, constraints, interfaces and reliability.</a:t>
            </a:r>
          </a:p>
          <a:p>
            <a:pPr lvl="0" algn="just"/>
            <a:r>
              <a:rPr lang="en-US" dirty="0">
                <a:latin typeface="Book Antiqua" pitchFamily="18" charset="0"/>
              </a:rPr>
              <a:t>It addresses the following: </a:t>
            </a:r>
          </a:p>
          <a:p>
            <a:pPr lvl="0" algn="just"/>
            <a:r>
              <a:rPr lang="en-US" b="1" dirty="0">
                <a:latin typeface="Book Antiqua" pitchFamily="18" charset="0"/>
              </a:rPr>
              <a:t>Function:</a:t>
            </a:r>
            <a:r>
              <a:rPr lang="en-US" dirty="0">
                <a:latin typeface="Book Antiqua" pitchFamily="18" charset="0"/>
              </a:rPr>
              <a:t> Actions and information transformations performed by the system.</a:t>
            </a:r>
          </a:p>
          <a:p>
            <a:pPr lvl="0" algn="just"/>
            <a:r>
              <a:rPr lang="en-US" b="1" dirty="0">
                <a:latin typeface="Book Antiqua" pitchFamily="18" charset="0"/>
              </a:rPr>
              <a:t>Performance:</a:t>
            </a:r>
            <a:r>
              <a:rPr lang="en-US" dirty="0">
                <a:latin typeface="Book Antiqua" pitchFamily="18" charset="0"/>
              </a:rPr>
              <a:t> Processing and response time required.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8022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ook Antiqua" pitchFamily="18" charset="0"/>
              </a:rPr>
              <a:t>Design models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716506"/>
            <a:ext cx="7467600" cy="4293351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6581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ook Antiqua" pitchFamily="18" charset="0"/>
              </a:rPr>
              <a:t>Translation model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958050"/>
            <a:ext cx="7315200" cy="3810262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81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60198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ok Antiqua" pitchFamily="18" charset="0"/>
              </a:rPr>
              <a:t>Translation of analysis model into  software design model</a:t>
            </a:r>
          </a:p>
        </p:txBody>
      </p:sp>
    </p:spTree>
    <p:extLst>
      <p:ext uri="{BB962C8B-B14F-4D97-AF65-F5344CB8AC3E}">
        <p14:creationId xmlns:p14="http://schemas.microsoft.com/office/powerpoint/2010/main" val="412810714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Design principles enable the software engineer to navigate the design process </a:t>
            </a:r>
          </a:p>
          <a:p>
            <a:pPr algn="just"/>
            <a:r>
              <a:rPr lang="en-US" sz="2800" dirty="0">
                <a:latin typeface="Book Antiqua" pitchFamily="18" charset="0"/>
              </a:rPr>
              <a:t>Design </a:t>
            </a:r>
            <a:r>
              <a:rPr lang="en-US" sz="2800" b="1" dirty="0">
                <a:solidFill>
                  <a:srgbClr val="C00000"/>
                </a:solidFill>
                <a:latin typeface="Book Antiqua" pitchFamily="18" charset="0"/>
              </a:rPr>
              <a:t>process</a:t>
            </a:r>
            <a:r>
              <a:rPr lang="en-US" sz="2800" dirty="0">
                <a:latin typeface="Book Antiqua" pitchFamily="18" charset="0"/>
              </a:rPr>
              <a:t> should not suffer from “tunnel vision”</a:t>
            </a:r>
          </a:p>
          <a:p>
            <a:pPr algn="just"/>
            <a:r>
              <a:rPr lang="en-US" sz="2800" dirty="0">
                <a:latin typeface="Book Antiqua" pitchFamily="18" charset="0"/>
              </a:rPr>
              <a:t>Design should be </a:t>
            </a:r>
            <a:r>
              <a:rPr lang="en-US" sz="2800" b="1" dirty="0">
                <a:solidFill>
                  <a:srgbClr val="C00000"/>
                </a:solidFill>
                <a:latin typeface="Book Antiqua" pitchFamily="18" charset="0"/>
              </a:rPr>
              <a:t>traceable</a:t>
            </a:r>
            <a:r>
              <a:rPr lang="en-US" sz="2800" dirty="0">
                <a:latin typeface="Book Antiqua" pitchFamily="18" charset="0"/>
              </a:rPr>
              <a:t> to analysis model</a:t>
            </a:r>
          </a:p>
          <a:p>
            <a:pPr algn="just"/>
            <a:r>
              <a:rPr lang="en-US" sz="2800" dirty="0">
                <a:latin typeface="Book Antiqua" pitchFamily="18" charset="0"/>
              </a:rPr>
              <a:t>The design should </a:t>
            </a:r>
            <a:r>
              <a:rPr lang="en-US" sz="2800" b="1" dirty="0">
                <a:solidFill>
                  <a:srgbClr val="C00000"/>
                </a:solidFill>
                <a:latin typeface="Book Antiqua" pitchFamily="18" charset="0"/>
              </a:rPr>
              <a:t>not reinvent </a:t>
            </a:r>
            <a:r>
              <a:rPr lang="en-US" sz="2800" dirty="0">
                <a:latin typeface="Book Antiqua" pitchFamily="18" charset="0"/>
              </a:rPr>
              <a:t>the wheel</a:t>
            </a:r>
          </a:p>
          <a:p>
            <a:pPr algn="just"/>
            <a:r>
              <a:rPr lang="en-US" sz="2800" dirty="0">
                <a:latin typeface="Book Antiqua" pitchFamily="18" charset="0"/>
              </a:rPr>
              <a:t>The design should “ </a:t>
            </a:r>
            <a:r>
              <a:rPr 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minimize the intellectual distance</a:t>
            </a:r>
            <a:r>
              <a:rPr lang="en-US" sz="2800" dirty="0">
                <a:latin typeface="Book Antiqua" pitchFamily="18" charset="0"/>
              </a:rPr>
              <a:t>” between the software and problem in the real world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9777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principles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>
                <a:latin typeface="Book Antiqua" pitchFamily="18" charset="0"/>
              </a:rPr>
              <a:t>The design should exhibit </a:t>
            </a: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uniformity and integration 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algn="just"/>
            <a:r>
              <a:rPr lang="en-US" sz="2800" dirty="0">
                <a:latin typeface="Book Antiqua" pitchFamily="18" charset="0"/>
              </a:rPr>
              <a:t>The design should be Structured to </a:t>
            </a: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accommodate</a:t>
            </a:r>
            <a:r>
              <a:rPr lang="en-US" sz="2800" dirty="0">
                <a:latin typeface="Book Antiqua" pitchFamily="18" charset="0"/>
              </a:rPr>
              <a:t>  change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3417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principles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>
                <a:latin typeface="Book Antiqua" pitchFamily="18" charset="0"/>
              </a:rPr>
              <a:t>Design is </a:t>
            </a:r>
            <a:r>
              <a:rPr 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not coding </a:t>
            </a:r>
            <a:r>
              <a:rPr lang="en-US" sz="2800" dirty="0">
                <a:latin typeface="Book Antiqua" pitchFamily="18" charset="0"/>
              </a:rPr>
              <a:t>and coding is </a:t>
            </a:r>
            <a:r>
              <a:rPr lang="en-US" sz="2800" dirty="0">
                <a:solidFill>
                  <a:srgbClr val="C00000"/>
                </a:solidFill>
                <a:latin typeface="Book Antiqua" pitchFamily="18" charset="0"/>
              </a:rPr>
              <a:t>not design</a:t>
            </a:r>
          </a:p>
          <a:p>
            <a:pPr algn="just"/>
            <a:endParaRPr lang="en-US" sz="2800" dirty="0">
              <a:solidFill>
                <a:srgbClr val="C00000"/>
              </a:solidFill>
              <a:latin typeface="Book Antiqua" pitchFamily="18" charset="0"/>
            </a:endParaRPr>
          </a:p>
          <a:p>
            <a:pPr algn="just"/>
            <a:r>
              <a:rPr lang="en-US" sz="2800" dirty="0">
                <a:latin typeface="Book Antiqua" pitchFamily="18" charset="0"/>
              </a:rPr>
              <a:t>The design should be assessed for </a:t>
            </a:r>
            <a:r>
              <a:rPr 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quality</a:t>
            </a:r>
            <a:r>
              <a:rPr lang="en-US" sz="2800" dirty="0">
                <a:latin typeface="Book Antiqua" pitchFamily="18" charset="0"/>
              </a:rPr>
              <a:t> as it is being created, not after the fact</a:t>
            </a:r>
          </a:p>
          <a:p>
            <a:pPr algn="just"/>
            <a:endParaRPr lang="en-US" sz="2800" dirty="0">
              <a:latin typeface="Book Antiqua" pitchFamily="18" charset="0"/>
            </a:endParaRPr>
          </a:p>
          <a:p>
            <a:pPr algn="just"/>
            <a:r>
              <a:rPr lang="en-US" sz="2800" dirty="0">
                <a:latin typeface="Book Antiqua" pitchFamily="18" charset="0"/>
              </a:rPr>
              <a:t>The design should be reviewed to </a:t>
            </a: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minimize conceptual errors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62632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81200"/>
            <a:ext cx="7406640" cy="1472184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D E S I G N   C O N C E P T S</a:t>
            </a:r>
            <a:endParaRPr lang="en-US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040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DESIGN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>
                <a:latin typeface="Book Antiqua" pitchFamily="18" charset="0"/>
              </a:rPr>
              <a:t>They  provide the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software designer</a:t>
            </a:r>
            <a:r>
              <a:rPr lang="en-US" dirty="0">
                <a:latin typeface="Book Antiqua" pitchFamily="18" charset="0"/>
              </a:rPr>
              <a:t> with a foundation for creating a  software design</a:t>
            </a:r>
          </a:p>
          <a:p>
            <a:pPr algn="just"/>
            <a:r>
              <a:rPr lang="en-US" dirty="0">
                <a:latin typeface="Book Antiqua" pitchFamily="18" charset="0"/>
              </a:rPr>
              <a:t>Provide necessary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framework</a:t>
            </a:r>
            <a:r>
              <a:rPr lang="en-US" dirty="0">
                <a:latin typeface="Book Antiqua" pitchFamily="18" charset="0"/>
              </a:rPr>
              <a:t> for getting the right software design</a:t>
            </a:r>
          </a:p>
          <a:p>
            <a:pPr algn="just"/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Design concepts are:-</a:t>
            </a:r>
          </a:p>
          <a:p>
            <a:pPr lvl="1" algn="just"/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Abstraction</a:t>
            </a:r>
          </a:p>
          <a:p>
            <a:pPr lvl="1" algn="just"/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Architecture</a:t>
            </a:r>
          </a:p>
          <a:p>
            <a:pPr lvl="1" algn="just"/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Modularity</a:t>
            </a:r>
          </a:p>
          <a:p>
            <a:pPr lvl="1" algn="just"/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Information hiding</a:t>
            </a:r>
          </a:p>
          <a:p>
            <a:pPr lvl="1" algn="just"/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Functional independence</a:t>
            </a:r>
          </a:p>
          <a:p>
            <a:pPr lvl="1" algn="just"/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Refinement</a:t>
            </a:r>
          </a:p>
          <a:p>
            <a:pPr lvl="1" algn="just"/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Refactoring</a:t>
            </a:r>
          </a:p>
          <a:p>
            <a:pPr lvl="1" algn="just"/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Control hierarchy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0384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ABSTRACTION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Autofit/>
          </a:bodyPr>
          <a:lstStyle/>
          <a:p>
            <a:pPr algn="just"/>
            <a:r>
              <a:rPr lang="en-US" sz="2200" dirty="0">
                <a:latin typeface="Book Antiqua" pitchFamily="18" charset="0"/>
              </a:rPr>
              <a:t>It is a technique to deal with the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complexity of software</a:t>
            </a:r>
          </a:p>
          <a:p>
            <a:pPr algn="just"/>
            <a:r>
              <a:rPr lang="en-US" sz="2200" dirty="0">
                <a:latin typeface="Book Antiqua" pitchFamily="18" charset="0"/>
              </a:rPr>
              <a:t>Complexity is reduced by giving the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solution of a problem </a:t>
            </a:r>
            <a:r>
              <a:rPr lang="en-US" sz="2200" dirty="0">
                <a:latin typeface="Book Antiqua" pitchFamily="18" charset="0"/>
              </a:rPr>
              <a:t>as different levels of abstraction</a:t>
            </a:r>
          </a:p>
          <a:p>
            <a:pPr algn="just"/>
            <a:r>
              <a:rPr lang="en-US" sz="2200" dirty="0">
                <a:latin typeface="Book Antiqua" pitchFamily="18" charset="0"/>
              </a:rPr>
              <a:t>At </a:t>
            </a:r>
            <a:r>
              <a:rPr lang="en-US" sz="2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high level of abstraction</a:t>
            </a:r>
          </a:p>
          <a:p>
            <a:pPr lvl="1" algn="just"/>
            <a:r>
              <a:rPr lang="en-US" sz="2200" dirty="0">
                <a:latin typeface="Book Antiqua" pitchFamily="18" charset="0"/>
              </a:rPr>
              <a:t>a solution is stated in broad terms using the language of the problem environment. </a:t>
            </a:r>
          </a:p>
          <a:p>
            <a:pPr algn="just"/>
            <a:r>
              <a:rPr lang="en-US" sz="2200" dirty="0">
                <a:latin typeface="Book Antiqua" pitchFamily="18" charset="0"/>
              </a:rPr>
              <a:t>At </a:t>
            </a:r>
            <a:r>
              <a:rPr lang="en-US" sz="2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lower levels of abstraction</a:t>
            </a:r>
            <a:r>
              <a:rPr lang="en-US" sz="2200" dirty="0">
                <a:latin typeface="Book Antiqua" pitchFamily="18" charset="0"/>
              </a:rPr>
              <a:t>,</a:t>
            </a:r>
          </a:p>
          <a:p>
            <a:pPr lvl="1" algn="just"/>
            <a:r>
              <a:rPr lang="en-US" sz="2200" dirty="0">
                <a:latin typeface="Book Antiqua" pitchFamily="18" charset="0"/>
              </a:rPr>
              <a:t>a more detailed description of the solution is provided.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5448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TYPES OF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marL="402336" lvl="1" indent="0" algn="just">
              <a:buNone/>
            </a:pP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Procedural abstraction</a:t>
            </a:r>
          </a:p>
          <a:p>
            <a:pPr marL="402336" lvl="1" indent="0" algn="just">
              <a:buNone/>
            </a:pP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Data abstraction</a:t>
            </a:r>
          </a:p>
          <a:p>
            <a:pPr lvl="1" algn="just"/>
            <a:endParaRPr 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algn="just"/>
            <a:r>
              <a:rPr lang="en-US" dirty="0">
                <a:latin typeface="Book Antiqua" pitchFamily="18" charset="0"/>
              </a:rPr>
              <a:t>A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procedural abstraction </a:t>
            </a:r>
            <a:r>
              <a:rPr lang="en-US" i="1" dirty="0">
                <a:latin typeface="Book Antiqua" pitchFamily="18" charset="0"/>
              </a:rPr>
              <a:t>refers to a sequence of </a:t>
            </a:r>
            <a:r>
              <a:rPr lang="en-US" dirty="0">
                <a:latin typeface="Book Antiqua" pitchFamily="18" charset="0"/>
              </a:rPr>
              <a:t>instructions that have a specific and limited function. </a:t>
            </a:r>
          </a:p>
          <a:p>
            <a:pPr algn="just"/>
            <a:r>
              <a:rPr lang="en-US" dirty="0">
                <a:latin typeface="Book Antiqua" pitchFamily="18" charset="0"/>
              </a:rPr>
              <a:t>The name of a procedural abstraction implies these functions</a:t>
            </a:r>
          </a:p>
          <a:p>
            <a:pPr algn="just"/>
            <a:r>
              <a:rPr lang="en-US" dirty="0">
                <a:latin typeface="Book Antiqua" pitchFamily="18" charset="0"/>
              </a:rPr>
              <a:t>But specific details are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suppressed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8335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Open for a door. </a:t>
            </a:r>
          </a:p>
          <a:p>
            <a:pPr algn="just"/>
            <a:r>
              <a:rPr 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Open</a:t>
            </a:r>
            <a:r>
              <a:rPr lang="en-US" i="1" dirty="0">
                <a:latin typeface="Book Antiqua" pitchFamily="18" charset="0"/>
              </a:rPr>
              <a:t> </a:t>
            </a:r>
            <a:r>
              <a:rPr lang="en-US" dirty="0">
                <a:latin typeface="Book Antiqua" pitchFamily="18" charset="0"/>
              </a:rPr>
              <a:t>implies</a:t>
            </a:r>
            <a:r>
              <a:rPr lang="en-US" i="1" dirty="0">
                <a:latin typeface="Book Antiqua" pitchFamily="18" charset="0"/>
              </a:rPr>
              <a:t> </a:t>
            </a:r>
            <a:r>
              <a:rPr lang="en-US" dirty="0">
                <a:latin typeface="Book Antiqua" pitchFamily="18" charset="0"/>
              </a:rPr>
              <a:t>a long sequence of procedural steps</a:t>
            </a:r>
          </a:p>
          <a:p>
            <a:pPr lvl="1" algn="just"/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walk to the door</a:t>
            </a:r>
          </a:p>
          <a:p>
            <a:pPr lvl="1" algn="just"/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reach out </a:t>
            </a:r>
          </a:p>
          <a:p>
            <a:pPr lvl="1" algn="just"/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grasp knob </a:t>
            </a:r>
          </a:p>
          <a:p>
            <a:pPr lvl="1" algn="just"/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turn knob </a:t>
            </a:r>
          </a:p>
          <a:p>
            <a:pPr lvl="1" algn="just"/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pull door </a:t>
            </a:r>
          </a:p>
          <a:p>
            <a:pPr lvl="1" algn="just"/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Step away from moving door</a:t>
            </a:r>
            <a:r>
              <a:rPr lang="en-US" dirty="0">
                <a:latin typeface="Book Antiqua" pitchFamily="18" charset="0"/>
              </a:rPr>
              <a:t>, etc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90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algn="just"/>
            <a:r>
              <a:rPr lang="en-US" b="1" dirty="0">
                <a:latin typeface="Book Antiqua" pitchFamily="18" charset="0"/>
              </a:rPr>
              <a:t>Constraints:</a:t>
            </a:r>
            <a:r>
              <a:rPr lang="en-US" dirty="0">
                <a:latin typeface="Book Antiqua" pitchFamily="18" charset="0"/>
              </a:rPr>
              <a:t> Limits placed over software like memory restriction.</a:t>
            </a:r>
          </a:p>
          <a:p>
            <a:pPr lvl="0" algn="just"/>
            <a:r>
              <a:rPr lang="en-US" b="1" dirty="0">
                <a:latin typeface="Book Antiqua" pitchFamily="18" charset="0"/>
              </a:rPr>
              <a:t>Interfaces:</a:t>
            </a:r>
            <a:r>
              <a:rPr lang="en-US" dirty="0">
                <a:latin typeface="Book Antiqua" pitchFamily="18" charset="0"/>
              </a:rPr>
              <a:t> Interaction with user and other system.</a:t>
            </a:r>
          </a:p>
          <a:p>
            <a:pPr lvl="0" algn="just"/>
            <a:r>
              <a:rPr lang="en-US" b="1" dirty="0">
                <a:latin typeface="Book Antiqua" pitchFamily="18" charset="0"/>
              </a:rPr>
              <a:t>Reliability:</a:t>
            </a:r>
            <a:r>
              <a:rPr lang="en-US" dirty="0">
                <a:latin typeface="Book Antiqua" pitchFamily="18" charset="0"/>
              </a:rPr>
              <a:t> Quantitative requirements for functional performance like mean time between failures, acceptable error rates.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8984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Data abstraction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A </a:t>
            </a:r>
            <a:r>
              <a:rPr lang="en-US" i="1" dirty="0">
                <a:latin typeface="Book Antiqua" pitchFamily="18" charset="0"/>
              </a:rPr>
              <a:t>data abstraction is a named collection of data that describes a data object.</a:t>
            </a:r>
          </a:p>
          <a:p>
            <a:pPr algn="just"/>
            <a:r>
              <a:rPr lang="en-US" i="1" dirty="0" err="1">
                <a:latin typeface="Book Antiqua" pitchFamily="18" charset="0"/>
              </a:rPr>
              <a:t>Eg</a:t>
            </a:r>
            <a:r>
              <a:rPr lang="en-US" i="1" dirty="0">
                <a:latin typeface="Book Antiqua" pitchFamily="18" charset="0"/>
              </a:rPr>
              <a:t>: </a:t>
            </a:r>
            <a:r>
              <a:rPr lang="en-US" dirty="0">
                <a:latin typeface="Book Antiqua" pitchFamily="18" charset="0"/>
              </a:rPr>
              <a:t>the data abstraction for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door</a:t>
            </a:r>
            <a:r>
              <a:rPr lang="en-US" dirty="0">
                <a:latin typeface="Book Antiqua" pitchFamily="18" charset="0"/>
              </a:rPr>
              <a:t> would encompass</a:t>
            </a:r>
          </a:p>
          <a:p>
            <a:pPr algn="just"/>
            <a:r>
              <a:rPr lang="en-US" dirty="0">
                <a:latin typeface="Book Antiqua" pitchFamily="18" charset="0"/>
              </a:rPr>
              <a:t>A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set of attributes </a:t>
            </a:r>
            <a:r>
              <a:rPr lang="en-US" dirty="0">
                <a:latin typeface="Book Antiqua" pitchFamily="18" charset="0"/>
              </a:rPr>
              <a:t>that describe the door </a:t>
            </a:r>
          </a:p>
          <a:p>
            <a:pPr lvl="1" algn="just"/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door type</a:t>
            </a:r>
          </a:p>
          <a:p>
            <a:pPr lvl="1" algn="just"/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swing direction</a:t>
            </a:r>
          </a:p>
          <a:p>
            <a:pPr lvl="1" algn="just"/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opening mechanism</a:t>
            </a:r>
          </a:p>
          <a:p>
            <a:pPr lvl="1" algn="just"/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weight</a:t>
            </a:r>
          </a:p>
          <a:p>
            <a:pPr lvl="1" algn="just"/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dimensions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76400" y="533400"/>
            <a:ext cx="670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Example 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2504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498080" cy="79216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ARCHITECTURE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498080" cy="4953000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Book Antiqua" pitchFamily="18" charset="0"/>
              </a:rPr>
              <a:t>Software architecture 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specifies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The overall </a:t>
            </a:r>
            <a:r>
              <a:rPr lang="en-US" b="1" dirty="0">
                <a:solidFill>
                  <a:srgbClr val="FF0000"/>
                </a:solidFill>
                <a:latin typeface="Book Antiqua" pitchFamily="18" charset="0"/>
              </a:rPr>
              <a:t>structure</a:t>
            </a:r>
            <a:r>
              <a:rPr lang="en-US" dirty="0">
                <a:latin typeface="Book Antiqua" pitchFamily="18" charset="0"/>
              </a:rPr>
              <a:t> of the software 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The structure or organization of program components (modules), 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The manner in which these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components interact, 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The structure of data that are used by the components.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7666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PROPERTIES SPECIFIED BY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Structural properties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It define the components of a system  (modules, objects, </a:t>
            </a:r>
            <a:r>
              <a:rPr lang="en-US" dirty="0" err="1">
                <a:latin typeface="Book Antiqua" pitchFamily="18" charset="0"/>
              </a:rPr>
              <a:t>etc</a:t>
            </a:r>
            <a:r>
              <a:rPr lang="en-US" dirty="0">
                <a:latin typeface="Book Antiqua" pitchFamily="18" charset="0"/>
              </a:rPr>
              <a:t>) 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The manner in which those components are packaged and interact with one another</a:t>
            </a:r>
          </a:p>
          <a:p>
            <a:pPr algn="just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Extra-functional properties 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It addresses, how the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design architecture </a:t>
            </a:r>
            <a:r>
              <a:rPr lang="en-US" dirty="0">
                <a:latin typeface="Book Antiqua" pitchFamily="18" charset="0"/>
              </a:rPr>
              <a:t>achieves requirements for </a:t>
            </a:r>
          </a:p>
          <a:p>
            <a:pPr lvl="2" algn="just"/>
            <a:r>
              <a:rPr lang="en-US" dirty="0">
                <a:latin typeface="Book Antiqua" pitchFamily="18" charset="0"/>
              </a:rPr>
              <a:t>performance</a:t>
            </a:r>
          </a:p>
          <a:p>
            <a:pPr lvl="2" algn="just"/>
            <a:r>
              <a:rPr lang="en-US" dirty="0">
                <a:latin typeface="Book Antiqua" pitchFamily="18" charset="0"/>
              </a:rPr>
              <a:t>capacity</a:t>
            </a:r>
          </a:p>
          <a:p>
            <a:pPr lvl="2" algn="just"/>
            <a:r>
              <a:rPr lang="en-US" dirty="0">
                <a:latin typeface="Book Antiqua" pitchFamily="18" charset="0"/>
              </a:rPr>
              <a:t>reliability</a:t>
            </a:r>
          </a:p>
          <a:p>
            <a:pPr lvl="2" algn="just"/>
            <a:r>
              <a:rPr lang="en-US" dirty="0">
                <a:latin typeface="Book Antiqua" pitchFamily="18" charset="0"/>
              </a:rPr>
              <a:t>security</a:t>
            </a:r>
          </a:p>
          <a:p>
            <a:pPr lvl="2" algn="just"/>
            <a:r>
              <a:rPr lang="en-US" dirty="0">
                <a:latin typeface="Book Antiqua" pitchFamily="18" charset="0"/>
              </a:rPr>
              <a:t>adaptability</a:t>
            </a:r>
          </a:p>
          <a:p>
            <a:pPr lvl="2" algn="just"/>
            <a:r>
              <a:rPr lang="en-US" dirty="0">
                <a:latin typeface="Book Antiqua" pitchFamily="18" charset="0"/>
              </a:rPr>
              <a:t>other system characteristics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6045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533400"/>
            <a:ext cx="7696200" cy="55626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4C0EE7-775B-4996-A864-AB1F60BA18B3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6547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Architectural design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Book Antiqua" pitchFamily="18" charset="0"/>
              </a:rPr>
              <a:t>Structural model</a:t>
            </a:r>
          </a:p>
          <a:p>
            <a:r>
              <a:rPr lang="en-US" sz="2800" dirty="0">
                <a:latin typeface="Book Antiqua" pitchFamily="18" charset="0"/>
              </a:rPr>
              <a:t>Framework model</a:t>
            </a:r>
          </a:p>
          <a:p>
            <a:r>
              <a:rPr lang="en-US" sz="2800" dirty="0">
                <a:latin typeface="Book Antiqua" pitchFamily="18" charset="0"/>
              </a:rPr>
              <a:t>Dynamic model</a:t>
            </a:r>
          </a:p>
          <a:p>
            <a:r>
              <a:rPr lang="en-US" sz="2800" dirty="0">
                <a:latin typeface="Book Antiqua" pitchFamily="18" charset="0"/>
              </a:rPr>
              <a:t>Process model</a:t>
            </a:r>
          </a:p>
          <a:p>
            <a:r>
              <a:rPr lang="en-US" sz="2800" dirty="0">
                <a:latin typeface="Book Antiqua" pitchFamily="18" charset="0"/>
              </a:rPr>
              <a:t>Functional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9449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STRUCTURAL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>
                <a:latin typeface="Book Antiqua" pitchFamily="18" charset="0"/>
              </a:rPr>
              <a:t>This model represents architecture as an organized collection of 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program components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9896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itchFamily="34" charset="0"/>
              </a:rPr>
              <a:t>Framework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Book Antiqua" pitchFamily="18" charset="0"/>
              </a:rPr>
              <a:t>Framework models increase the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level of design abstraction </a:t>
            </a:r>
            <a:r>
              <a:rPr lang="en-US" dirty="0">
                <a:latin typeface="Book Antiqua" pitchFamily="18" charset="0"/>
              </a:rPr>
              <a:t>by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identifying repeatable architectural design frameworks (patterns) that are encountered in similar types of applications.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0181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latin typeface="Agency FB" pitchFamily="34" charset="0"/>
              </a:rPr>
              <a:t>Dynamic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latin typeface="Book Antiqua" pitchFamily="18" charset="0"/>
              </a:rPr>
              <a:t>It addresses the 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behavioral aspects </a:t>
            </a:r>
            <a:r>
              <a:rPr lang="en-US" sz="2800" dirty="0">
                <a:latin typeface="Book Antiqua" pitchFamily="18" charset="0"/>
              </a:rPr>
              <a:t>of the program architecture, </a:t>
            </a:r>
          </a:p>
          <a:p>
            <a:pPr algn="just"/>
            <a:r>
              <a:rPr lang="en-US" sz="2800" dirty="0">
                <a:latin typeface="Book Antiqua" pitchFamily="18" charset="0"/>
              </a:rPr>
              <a:t>It indicates how the structure or system 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configuration </a:t>
            </a:r>
            <a:r>
              <a:rPr lang="en-US" sz="2800" dirty="0">
                <a:latin typeface="Book Antiqua" pitchFamily="18" charset="0"/>
              </a:rPr>
              <a:t>may change as a function of external events.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8080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gency FB" pitchFamily="34" charset="0"/>
              </a:rPr>
              <a:t>Process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47800"/>
            <a:ext cx="7714488" cy="4800600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Book Antiqua" pitchFamily="18" charset="0"/>
              </a:rPr>
              <a:t>This model focus on the design of the 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business or technical process </a:t>
            </a:r>
            <a:r>
              <a:rPr lang="en-US" sz="2800" dirty="0">
                <a:latin typeface="Book Antiqua" pitchFamily="18" charset="0"/>
              </a:rPr>
              <a:t>that the system must accommodate.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9063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itchFamily="34" charset="0"/>
              </a:rPr>
              <a:t>Functional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latin typeface="Book Antiqua" pitchFamily="18" charset="0"/>
              </a:rPr>
              <a:t>These models can be used to represent the 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functional hierarchy </a:t>
            </a:r>
            <a:r>
              <a:rPr lang="en-US" sz="2800" dirty="0">
                <a:latin typeface="Book Antiqua" pitchFamily="18" charset="0"/>
              </a:rPr>
              <a:t>of a system</a:t>
            </a:r>
            <a:r>
              <a:rPr lang="en-US" sz="28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992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4472</TotalTime>
  <Words>5688</Words>
  <Application>Microsoft Office PowerPoint</Application>
  <PresentationFormat>On-screen Show (4:3)</PresentationFormat>
  <Paragraphs>873</Paragraphs>
  <Slides>156</Slides>
  <Notes>3</Notes>
  <HiddenSlides>11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156</vt:i4>
      </vt:variant>
    </vt:vector>
  </HeadingPairs>
  <TitlesOfParts>
    <vt:vector size="164" baseType="lpstr">
      <vt:lpstr>Agency FB</vt:lpstr>
      <vt:lpstr>Arial</vt:lpstr>
      <vt:lpstr>Book Antiqua</vt:lpstr>
      <vt:lpstr>Calibri</vt:lpstr>
      <vt:lpstr>Century Schoolbook</vt:lpstr>
      <vt:lpstr>Wingdings</vt:lpstr>
      <vt:lpstr>Wingdings 2</vt:lpstr>
      <vt:lpstr>Oriel</vt:lpstr>
      <vt:lpstr>M O D U L E - 3</vt:lpstr>
      <vt:lpstr>C O N T E N T S</vt:lpstr>
      <vt:lpstr>P R O J E C T  P L A N N I N G </vt:lpstr>
      <vt:lpstr>I N T R O D U C T I O N</vt:lpstr>
      <vt:lpstr>P U R P O S E  O F  P R O J E C T  P L A N N I N G  P H A S E </vt:lpstr>
      <vt:lpstr>B A S I C   P R O C E S S  O F  P R O J E C T  P L A N N I N G </vt:lpstr>
      <vt:lpstr>B A S I C   P R O C E S S  O F  P R O J E C T  P L A N N I N G </vt:lpstr>
      <vt:lpstr>Software Scope </vt:lpstr>
      <vt:lpstr>PowerPoint Presentation</vt:lpstr>
      <vt:lpstr>P R O J E C T   E S T I M A T I O N </vt:lpstr>
      <vt:lpstr>I N T R O D U C T I O N </vt:lpstr>
      <vt:lpstr>I N T R O D U C T I O N  </vt:lpstr>
      <vt:lpstr>P R O J E C T  E S T I M A T I O N   T E C H N I Q U E S</vt:lpstr>
      <vt:lpstr>C O S T   E S T I M A T I O N  M O D E L S</vt:lpstr>
      <vt:lpstr>C O S T   E S T I M A T I O N  M O D E L S</vt:lpstr>
      <vt:lpstr>C O C O M O   M O D E L  ( 1 )</vt:lpstr>
      <vt:lpstr>C O C O M O   M O D E L ( 3 )</vt:lpstr>
      <vt:lpstr>C O C O M O   M O D E L ( 4 )</vt:lpstr>
      <vt:lpstr>PowerPoint Presentation</vt:lpstr>
      <vt:lpstr>C O C O M O   M O D E L ( 5 )</vt:lpstr>
      <vt:lpstr>C O C O M O   M O D E L ( 6 )</vt:lpstr>
      <vt:lpstr>C O C O M O   M O D E L ( 7 )</vt:lpstr>
      <vt:lpstr>C O C O M O   M O D E L ( 8 )</vt:lpstr>
      <vt:lpstr>C O C O M O   M O D E L ( 9 )</vt:lpstr>
      <vt:lpstr>C O C O M O   M O D E L ( 1 0 )</vt:lpstr>
      <vt:lpstr>C O C O M O   M O D E L ( 1 1 )</vt:lpstr>
      <vt:lpstr>C O C O M O   M O D E L ( 1 2 )</vt:lpstr>
      <vt:lpstr>C O C O M O   M O D E L ( 1 3 )</vt:lpstr>
      <vt:lpstr>C O C O M O   M O D E L ( 1 4 )</vt:lpstr>
      <vt:lpstr>EXAMPLE 4</vt:lpstr>
      <vt:lpstr>INTERMEDIATE MODEL</vt:lpstr>
      <vt:lpstr>INTERMEDIATE MODEL</vt:lpstr>
      <vt:lpstr>INTERMEDIATE MODEL</vt:lpstr>
      <vt:lpstr>Intermediate Model</vt:lpstr>
      <vt:lpstr>Intermediate Model</vt:lpstr>
      <vt:lpstr>EXAMPLE</vt:lpstr>
      <vt:lpstr>PowerPoint Presentation</vt:lpstr>
      <vt:lpstr>PowerPoint Presentation</vt:lpstr>
      <vt:lpstr>INTERMEDIATE MODEL</vt:lpstr>
      <vt:lpstr>ADVANCE MODEL</vt:lpstr>
      <vt:lpstr>Advance Model</vt:lpstr>
      <vt:lpstr>Advance Model</vt:lpstr>
      <vt:lpstr>INTERMEDIATE MODEL</vt:lpstr>
      <vt:lpstr> example</vt:lpstr>
      <vt:lpstr>answer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STAFFING AND PERSONAL PLANNING </vt:lpstr>
      <vt:lpstr>Staffing and personal planning(2)</vt:lpstr>
      <vt:lpstr>Staffing activity for a software project</vt:lpstr>
      <vt:lpstr>Staffing activity for a software project (2)</vt:lpstr>
      <vt:lpstr>Issues In Staffing</vt:lpstr>
      <vt:lpstr>PERSONNEL PLANNING </vt:lpstr>
      <vt:lpstr>S O F T W A R E   D E S I G N </vt:lpstr>
      <vt:lpstr>INTRODUCTION </vt:lpstr>
      <vt:lpstr>Overview of design process</vt:lpstr>
      <vt:lpstr>Modules required</vt:lpstr>
      <vt:lpstr>CONTROL RELATIONSHIP AMONG THE  MODULES</vt:lpstr>
      <vt:lpstr>INTERFACES AMONG THE MODULES</vt:lpstr>
      <vt:lpstr>Data structures of individual modules</vt:lpstr>
      <vt:lpstr>ALGORITHMS REQUIRED TO IMPLEMENT INDIVIDUAL MODULE</vt:lpstr>
      <vt:lpstr>CLASSIFICATION OF DESIGN ACTIVITIES</vt:lpstr>
      <vt:lpstr>HIGH LEVEL DESIGN</vt:lpstr>
      <vt:lpstr>HIGH LEVEL DESIGN</vt:lpstr>
      <vt:lpstr> Structure chart </vt:lpstr>
      <vt:lpstr>DETAILED DESIGN</vt:lpstr>
      <vt:lpstr>DESIGN ANALYSIS</vt:lpstr>
      <vt:lpstr>DESIGN ANALYSIS [2]</vt:lpstr>
      <vt:lpstr>CHARACTERISTICS OF GOOD S/W DESIGN</vt:lpstr>
      <vt:lpstr>CHARACTERISTICS OF GOOD S/W DESIGN</vt:lpstr>
      <vt:lpstr>D E S I G N   P R O C E S S</vt:lpstr>
      <vt:lpstr>Introduction </vt:lpstr>
      <vt:lpstr>Design process </vt:lpstr>
      <vt:lpstr>Design models</vt:lpstr>
      <vt:lpstr>Translation model</vt:lpstr>
      <vt:lpstr>Design principles</vt:lpstr>
      <vt:lpstr>Design principles (2)</vt:lpstr>
      <vt:lpstr>Design principles (3)</vt:lpstr>
      <vt:lpstr>D E S I G N   C O N C E P T S</vt:lpstr>
      <vt:lpstr>DESIGN CONCEPTS</vt:lpstr>
      <vt:lpstr>ABSTRACTION </vt:lpstr>
      <vt:lpstr>TYPES OF ABSTRACTION</vt:lpstr>
      <vt:lpstr>EXAMPLE </vt:lpstr>
      <vt:lpstr>PowerPoint Presentation</vt:lpstr>
      <vt:lpstr>ARCHITECTURE </vt:lpstr>
      <vt:lpstr>PROPERTIES SPECIFIED BY ARCHITECTURE</vt:lpstr>
      <vt:lpstr>PowerPoint Presentation</vt:lpstr>
      <vt:lpstr>Architectural design models</vt:lpstr>
      <vt:lpstr>STRUCTURAL MODEL</vt:lpstr>
      <vt:lpstr>Framework model</vt:lpstr>
      <vt:lpstr>Dynamic model</vt:lpstr>
      <vt:lpstr>Process model</vt:lpstr>
      <vt:lpstr>Functional models</vt:lpstr>
      <vt:lpstr>Modularity</vt:lpstr>
      <vt:lpstr>Divide and conquer</vt:lpstr>
      <vt:lpstr>Information hiding</vt:lpstr>
      <vt:lpstr>Advantages </vt:lpstr>
      <vt:lpstr>Functional independence </vt:lpstr>
      <vt:lpstr>Importance of functional independence</vt:lpstr>
      <vt:lpstr>Criteria's used to evaluate functional independence</vt:lpstr>
      <vt:lpstr>Cohesion </vt:lpstr>
      <vt:lpstr>Coupling </vt:lpstr>
      <vt:lpstr>Coupling [2]</vt:lpstr>
      <vt:lpstr>Refinement </vt:lpstr>
      <vt:lpstr>PowerPoint Presentation</vt:lpstr>
      <vt:lpstr>Abstraction Vs refinement</vt:lpstr>
      <vt:lpstr>Refactoring </vt:lpstr>
      <vt:lpstr>Steps in refactoring</vt:lpstr>
      <vt:lpstr>Advantages </vt:lpstr>
      <vt:lpstr>Design classes</vt:lpstr>
      <vt:lpstr>Types of design classes</vt:lpstr>
      <vt:lpstr>User interface class</vt:lpstr>
      <vt:lpstr>Business domain class</vt:lpstr>
      <vt:lpstr>Process   class</vt:lpstr>
      <vt:lpstr>Persistent   classes</vt:lpstr>
      <vt:lpstr>System classes</vt:lpstr>
      <vt:lpstr>Control hierarchy </vt:lpstr>
      <vt:lpstr>PowerPoint Presentation</vt:lpstr>
      <vt:lpstr>Control hierarchy </vt:lpstr>
      <vt:lpstr>EFFECTIVE MODULAR DESIGN</vt:lpstr>
      <vt:lpstr>Introduction </vt:lpstr>
      <vt:lpstr>PowerPoint Presentation</vt:lpstr>
      <vt:lpstr>Desirable  properties  of a modular system</vt:lpstr>
      <vt:lpstr>Cohesion and coupling</vt:lpstr>
      <vt:lpstr>PowerPoint Presentation</vt:lpstr>
      <vt:lpstr>Cohesion and coupling</vt:lpstr>
      <vt:lpstr>Steps to minimize coupling</vt:lpstr>
      <vt:lpstr>Coupling</vt:lpstr>
      <vt:lpstr>Types of coupling</vt:lpstr>
      <vt:lpstr>Types of coupling</vt:lpstr>
      <vt:lpstr>Types of coupling</vt:lpstr>
      <vt:lpstr>Types of coupling</vt:lpstr>
      <vt:lpstr>Types of coupling</vt:lpstr>
      <vt:lpstr>Cohesion </vt:lpstr>
      <vt:lpstr>Classification of cohesiveness</vt:lpstr>
      <vt:lpstr>Classification of cohesiveness</vt:lpstr>
      <vt:lpstr>Coincidental cohesion</vt:lpstr>
      <vt:lpstr>Logical cohesion</vt:lpstr>
      <vt:lpstr>Temporal cohesion</vt:lpstr>
      <vt:lpstr>Procedural cohesion</vt:lpstr>
      <vt:lpstr>Communicational cohesion</vt:lpstr>
      <vt:lpstr>Sequential cohesion</vt:lpstr>
      <vt:lpstr>Functional cohesion</vt:lpstr>
      <vt:lpstr>STRATEGY OF DESIGN</vt:lpstr>
      <vt:lpstr>Introduction </vt:lpstr>
      <vt:lpstr>PowerPoint Presentation</vt:lpstr>
      <vt:lpstr>Bottom-up design</vt:lpstr>
      <vt:lpstr>Bottom-up design [2]</vt:lpstr>
      <vt:lpstr>Top-down approach</vt:lpstr>
      <vt:lpstr>Top-down approach [2]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Processors and memory heirac</dc:title>
  <dc:creator>Hostel</dc:creator>
  <cp:lastModifiedBy>Srividya Krishnakumar</cp:lastModifiedBy>
  <cp:revision>439</cp:revision>
  <dcterms:created xsi:type="dcterms:W3CDTF">2018-09-05T16:24:05Z</dcterms:created>
  <dcterms:modified xsi:type="dcterms:W3CDTF">2020-03-04T05:44:13Z</dcterms:modified>
</cp:coreProperties>
</file>