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62" r:id="rId4"/>
    <p:sldId id="289" r:id="rId5"/>
    <p:sldId id="285" r:id="rId6"/>
    <p:sldId id="263" r:id="rId7"/>
    <p:sldId id="264" r:id="rId8"/>
    <p:sldId id="290" r:id="rId9"/>
    <p:sldId id="265" r:id="rId10"/>
    <p:sldId id="286" r:id="rId11"/>
    <p:sldId id="257" r:id="rId12"/>
    <p:sldId id="291" r:id="rId13"/>
    <p:sldId id="292" r:id="rId14"/>
    <p:sldId id="266" r:id="rId15"/>
    <p:sldId id="287" r:id="rId16"/>
    <p:sldId id="293" r:id="rId17"/>
    <p:sldId id="267" r:id="rId18"/>
    <p:sldId id="294" r:id="rId19"/>
    <p:sldId id="275" r:id="rId20"/>
    <p:sldId id="276" r:id="rId21"/>
    <p:sldId id="295" r:id="rId22"/>
    <p:sldId id="308" r:id="rId23"/>
    <p:sldId id="309" r:id="rId24"/>
    <p:sldId id="310" r:id="rId25"/>
    <p:sldId id="311" r:id="rId26"/>
    <p:sldId id="277" r:id="rId27"/>
    <p:sldId id="278" r:id="rId28"/>
    <p:sldId id="279" r:id="rId29"/>
    <p:sldId id="280" r:id="rId30"/>
    <p:sldId id="281" r:id="rId31"/>
    <p:sldId id="282" r:id="rId32"/>
    <p:sldId id="259" r:id="rId33"/>
    <p:sldId id="270" r:id="rId34"/>
    <p:sldId id="269" r:id="rId35"/>
    <p:sldId id="296" r:id="rId36"/>
    <p:sldId id="297" r:id="rId37"/>
    <p:sldId id="298" r:id="rId38"/>
    <p:sldId id="299" r:id="rId39"/>
    <p:sldId id="300" r:id="rId40"/>
    <p:sldId id="301" r:id="rId41"/>
    <p:sldId id="302" r:id="rId42"/>
    <p:sldId id="258" r:id="rId43"/>
    <p:sldId id="303" r:id="rId44"/>
    <p:sldId id="274" r:id="rId45"/>
    <p:sldId id="304" r:id="rId46"/>
    <p:sldId id="305" r:id="rId47"/>
    <p:sldId id="260" r:id="rId48"/>
    <p:sldId id="306" r:id="rId49"/>
    <p:sldId id="273" r:id="rId50"/>
    <p:sldId id="272" r:id="rId51"/>
    <p:sldId id="271" r:id="rId52"/>
    <p:sldId id="288" r:id="rId53"/>
    <p:sldId id="312" r:id="rId54"/>
    <p:sldId id="307" r:id="rId55"/>
    <p:sldId id="26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Requirements analysis</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Requirements elicitation for software</a:t>
            </a:r>
          </a:p>
        </p:txBody>
      </p:sp>
      <p:sp>
        <p:nvSpPr>
          <p:cNvPr id="3" name="Content Placeholder 2"/>
          <p:cNvSpPr>
            <a:spLocks noGrp="1"/>
          </p:cNvSpPr>
          <p:nvPr>
            <p:ph idx="1"/>
          </p:nvPr>
        </p:nvSpPr>
        <p:spPr/>
        <p:txBody>
          <a:bodyPr/>
          <a:lstStyle/>
          <a:p>
            <a:pPr algn="just"/>
            <a:r>
              <a:rPr lang="en-US" dirty="0"/>
              <a:t>Initiating the Process:</a:t>
            </a:r>
            <a:endParaRPr lang="en-US" i="1" dirty="0"/>
          </a:p>
          <a:p>
            <a:pPr algn="just"/>
            <a:r>
              <a:rPr lang="en-US" dirty="0"/>
              <a:t>Facilitated Application Specification Techniques (FAST)</a:t>
            </a:r>
          </a:p>
          <a:p>
            <a:r>
              <a:rPr lang="en-US" dirty="0"/>
              <a:t>Quality Function Deployment (QFD)</a:t>
            </a:r>
          </a:p>
          <a:p>
            <a:r>
              <a:rPr lang="en-US" dirty="0"/>
              <a:t>Use Cases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en-US" dirty="0"/>
              <a:t>Before requirements can be analyzed, modeled, or specified they must be gathered through an elicitation process. </a:t>
            </a:r>
            <a:endParaRPr lang="en-IN" dirty="0"/>
          </a:p>
          <a:p>
            <a:r>
              <a:rPr lang="en-IN" dirty="0"/>
              <a:t>Initiating the process</a:t>
            </a:r>
          </a:p>
          <a:p>
            <a:pPr lvl="2" algn="just"/>
            <a:r>
              <a:rPr lang="en-US" sz="2800" dirty="0"/>
              <a:t>The most commonly used requirements elicitation technique is to conduct a meeting or interview </a:t>
            </a:r>
            <a:endParaRPr lang="en-IN" sz="3600" dirty="0"/>
          </a:p>
          <a:p>
            <a:pPr lvl="2"/>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IN" dirty="0"/>
              <a:t>The analyst start by asking </a:t>
            </a:r>
            <a:r>
              <a:rPr lang="en-IN" i="1" dirty="0"/>
              <a:t>context-free questions. </a:t>
            </a:r>
          </a:p>
          <a:p>
            <a:pPr algn="just"/>
            <a:r>
              <a:rPr lang="en-IN" i="1" dirty="0"/>
              <a:t>That is, a set of questions that will </a:t>
            </a:r>
            <a:r>
              <a:rPr lang="en-IN" dirty="0"/>
              <a:t>lead to </a:t>
            </a:r>
          </a:p>
          <a:p>
            <a:pPr lvl="1" algn="just"/>
            <a:r>
              <a:rPr lang="en-IN" dirty="0"/>
              <a:t>a basic understanding of the problem, </a:t>
            </a:r>
          </a:p>
          <a:p>
            <a:pPr lvl="1" algn="just"/>
            <a:r>
              <a:rPr lang="en-IN" dirty="0"/>
              <a:t>the people who want a solution,</a:t>
            </a:r>
          </a:p>
          <a:p>
            <a:pPr lvl="1" algn="just"/>
            <a:r>
              <a:rPr lang="en-IN" dirty="0"/>
              <a:t> the nature of the solution that is desired, and </a:t>
            </a:r>
          </a:p>
          <a:p>
            <a:pPr lvl="1" algn="just"/>
            <a:r>
              <a:rPr lang="en-IN" dirty="0"/>
              <a:t>the effectiveness of the first encounter itself.</a:t>
            </a:r>
          </a:p>
          <a:p>
            <a:pPr algn="just"/>
            <a:r>
              <a:rPr lang="en-IN" dirty="0"/>
              <a:t>The first set of context-free questions focuses on the customer, the overall goals, and the benefits.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algn="just"/>
            <a:r>
              <a:rPr lang="en-IN" dirty="0"/>
              <a:t>The next set of questions enables the analyst to </a:t>
            </a:r>
          </a:p>
          <a:p>
            <a:pPr lvl="1" algn="just"/>
            <a:r>
              <a:rPr lang="en-IN" dirty="0"/>
              <a:t>gain a better understanding of the problem and</a:t>
            </a:r>
          </a:p>
          <a:p>
            <a:pPr lvl="1" algn="just"/>
            <a:r>
              <a:rPr lang="en-IN" dirty="0"/>
              <a:t> the customer to voice his or her perceptions about a solution.</a:t>
            </a:r>
          </a:p>
          <a:p>
            <a:pPr algn="just"/>
            <a:r>
              <a:rPr lang="en-IN" dirty="0"/>
              <a:t>The final set of questions focuses on the effectiveness of the meeting.</a:t>
            </a:r>
          </a:p>
          <a:p>
            <a:pPr algn="just"/>
            <a:r>
              <a:rPr lang="en-IN" dirty="0"/>
              <a:t>The Q&amp;A session should be used for the first encounter only and then replaced by a meeting format that combines elements of problem solving, negotiation, and specification.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IN" dirty="0"/>
              <a:t>Facilitated application specification techniques (FAST)</a:t>
            </a:r>
          </a:p>
          <a:p>
            <a:pPr lvl="1" algn="just">
              <a:buNone/>
            </a:pPr>
            <a:r>
              <a:rPr lang="en-US" dirty="0"/>
              <a:t>This approach encourages the creation of a joint team of customers and developers who work together to</a:t>
            </a:r>
          </a:p>
          <a:p>
            <a:pPr lvl="2" algn="just">
              <a:buFont typeface="Wingdings" pitchFamily="2" charset="2"/>
              <a:buChar char="§"/>
            </a:pPr>
            <a:r>
              <a:rPr lang="en-US" sz="2800" dirty="0"/>
              <a:t> identify the problem, </a:t>
            </a:r>
          </a:p>
          <a:p>
            <a:pPr lvl="2" algn="just">
              <a:buFont typeface="Wingdings" pitchFamily="2" charset="2"/>
              <a:buChar char="§"/>
            </a:pPr>
            <a:r>
              <a:rPr lang="en-US" sz="2800" dirty="0"/>
              <a:t>propose elements of solution, </a:t>
            </a:r>
          </a:p>
          <a:p>
            <a:pPr lvl="2" algn="just">
              <a:buFont typeface="Wingdings" pitchFamily="2" charset="2"/>
              <a:buChar char="§"/>
            </a:pPr>
            <a:r>
              <a:rPr lang="en-US" sz="2800" dirty="0"/>
              <a:t>negotiate different approaches and </a:t>
            </a:r>
          </a:p>
          <a:p>
            <a:pPr lvl="2" algn="just">
              <a:buFont typeface="Wingdings" pitchFamily="2" charset="2"/>
              <a:buChar char="§"/>
            </a:pPr>
            <a:r>
              <a:rPr lang="en-US" sz="2800" dirty="0"/>
              <a:t>specify a preliminary set of solution requirements </a:t>
            </a:r>
            <a:endParaRPr lang="en-IN" sz="2800"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a:t>FAST Guidelines</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IN" sz="2800" dirty="0"/>
              <a:t>A meeting is conducted at a neutral site and attended by both software engineers and customers.</a:t>
            </a:r>
          </a:p>
          <a:p>
            <a:pPr algn="just">
              <a:buNone/>
            </a:pPr>
            <a:r>
              <a:rPr lang="en-IN" sz="2800" dirty="0"/>
              <a:t>• Rules for preparation and participation are established.</a:t>
            </a:r>
          </a:p>
          <a:p>
            <a:pPr algn="just">
              <a:buNone/>
            </a:pPr>
            <a:r>
              <a:rPr lang="en-IN" sz="2800" dirty="0"/>
              <a:t>• An agenda is suggested that covers all important encourages the free flow of ideas.</a:t>
            </a:r>
          </a:p>
          <a:p>
            <a:pPr algn="just">
              <a:buNone/>
            </a:pPr>
            <a:r>
              <a:rPr lang="en-IN" sz="2800" dirty="0"/>
              <a:t>• A "facilitator" (can be a customer, a developer, or an outsider) controls the meeting.</a:t>
            </a:r>
          </a:p>
          <a:p>
            <a:pPr algn="just">
              <a:buNone/>
            </a:pPr>
            <a:r>
              <a:rPr lang="en-IN" sz="2800" dirty="0"/>
              <a:t>• A "definition mechanism" (can be work sheets, flip charts, or wall stickers or an electronic bulletin board, chat room or virtual forum) is used.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goal is to </a:t>
            </a:r>
          </a:p>
          <a:p>
            <a:pPr lvl="1"/>
            <a:r>
              <a:rPr lang="en-IN" dirty="0"/>
              <a:t>identify the problem, </a:t>
            </a:r>
          </a:p>
          <a:p>
            <a:pPr lvl="1"/>
            <a:r>
              <a:rPr lang="en-IN" dirty="0"/>
              <a:t>propose elements of the solution,</a:t>
            </a:r>
          </a:p>
          <a:p>
            <a:pPr lvl="1"/>
            <a:r>
              <a:rPr lang="en-IN" dirty="0"/>
              <a:t> negotiate different approaches, and </a:t>
            </a:r>
          </a:p>
          <a:p>
            <a:pPr lvl="1" algn="just"/>
            <a:r>
              <a:rPr lang="en-IN" dirty="0"/>
              <a:t>specify a preliminary set of solution requirements in an atmosphere that is conducive to the accomplishment of the goal.</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533400"/>
            <a:ext cx="8229600" cy="5592763"/>
          </a:xfrm>
        </p:spPr>
        <p:txBody>
          <a:bodyPr>
            <a:normAutofit/>
          </a:bodyPr>
          <a:lstStyle/>
          <a:p>
            <a:pPr algn="just">
              <a:buNone/>
            </a:pPr>
            <a:r>
              <a:rPr lang="en-IN" dirty="0"/>
              <a:t>Quality function deployment (QFD)</a:t>
            </a:r>
          </a:p>
          <a:p>
            <a:pPr lvl="1" algn="just">
              <a:buFont typeface="Wingdings" pitchFamily="2" charset="2"/>
              <a:buChar char="§"/>
            </a:pPr>
            <a:r>
              <a:rPr lang="en-US" dirty="0"/>
              <a:t>A technique that translates the needs of the customer into technical requirements for software .</a:t>
            </a:r>
          </a:p>
          <a:p>
            <a:pPr lvl="1" algn="just">
              <a:buFont typeface="Wingdings" pitchFamily="2" charset="2"/>
              <a:buChar char="§"/>
            </a:pPr>
            <a:r>
              <a:rPr lang="en-IN" dirty="0"/>
              <a:t>QFD emphasizes an understanding of what is valuable to the customer and then deploys these values throughout the engineering process.</a:t>
            </a:r>
            <a:endParaRPr lang="en-IN" sz="9200" dirty="0"/>
          </a:p>
          <a:p>
            <a:pPr lvl="1" algn="just"/>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IN" dirty="0"/>
          </a:p>
        </p:txBody>
      </p:sp>
      <p:sp>
        <p:nvSpPr>
          <p:cNvPr id="3" name="Content Placeholder 2"/>
          <p:cNvSpPr>
            <a:spLocks noGrp="1"/>
          </p:cNvSpPr>
          <p:nvPr>
            <p:ph idx="1"/>
          </p:nvPr>
        </p:nvSpPr>
        <p:spPr>
          <a:xfrm>
            <a:off x="457200" y="685800"/>
            <a:ext cx="8229600" cy="5440363"/>
          </a:xfrm>
        </p:spPr>
        <p:txBody>
          <a:bodyPr>
            <a:normAutofit fontScale="92500"/>
          </a:bodyPr>
          <a:lstStyle/>
          <a:p>
            <a:pPr algn="just"/>
            <a:r>
              <a:rPr lang="en-US" sz="3600" dirty="0"/>
              <a:t>QFD identifies three types of requirements </a:t>
            </a:r>
            <a:endParaRPr lang="en-IN" sz="4400" dirty="0"/>
          </a:p>
          <a:p>
            <a:pPr lvl="2" algn="just"/>
            <a:r>
              <a:rPr lang="en-US" sz="3200" b="1" dirty="0"/>
              <a:t>Normal requirements </a:t>
            </a:r>
            <a:r>
              <a:rPr lang="en-US" sz="3200" dirty="0"/>
              <a:t>– </a:t>
            </a:r>
            <a:r>
              <a:rPr lang="en-US" sz="3000" dirty="0"/>
              <a:t>the objectives and goals that are stated for a product or system during meeting with the customer</a:t>
            </a:r>
            <a:endParaRPr lang="en-IN" sz="4000" dirty="0"/>
          </a:p>
          <a:p>
            <a:pPr lvl="2" algn="just"/>
            <a:r>
              <a:rPr lang="en-US" sz="3200" b="1" dirty="0"/>
              <a:t>Expected requirements </a:t>
            </a:r>
            <a:r>
              <a:rPr lang="en-US" sz="3200" dirty="0"/>
              <a:t>– </a:t>
            </a:r>
            <a:r>
              <a:rPr lang="en-US" sz="3000" dirty="0"/>
              <a:t>these requirements are implicit to the product or system and may be so fundamental that the customer does not explicitly state them </a:t>
            </a:r>
            <a:endParaRPr lang="en-IN" sz="4000" dirty="0"/>
          </a:p>
          <a:p>
            <a:pPr lvl="2" algn="just"/>
            <a:r>
              <a:rPr lang="en-US" sz="3200" b="1" dirty="0"/>
              <a:t>Exciting requirements </a:t>
            </a:r>
            <a:r>
              <a:rPr lang="en-US" sz="3200" dirty="0"/>
              <a:t>– </a:t>
            </a:r>
            <a:r>
              <a:rPr lang="en-US" sz="3000" dirty="0"/>
              <a:t>these features go beyond the customer’s expectations and prove to be very satisfying when present</a:t>
            </a:r>
            <a:endParaRPr lang="en-IN" sz="4000"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sz="2800" b="1" dirty="0"/>
              <a:t>Function deployment </a:t>
            </a:r>
            <a:r>
              <a:rPr lang="en-US" sz="2800" dirty="0"/>
              <a:t>determines the “value” (as perceived by the customer) of each function required of the system</a:t>
            </a:r>
          </a:p>
          <a:p>
            <a:pPr algn="just"/>
            <a:r>
              <a:rPr lang="en-US" sz="2800" b="1" dirty="0"/>
              <a:t>Information deployment </a:t>
            </a:r>
            <a:r>
              <a:rPr lang="en-US" sz="2800" dirty="0"/>
              <a:t>identifies data objects and events </a:t>
            </a:r>
            <a:r>
              <a:rPr lang="en-IN" sz="2800" dirty="0"/>
              <a:t>that the system must consume and produce.</a:t>
            </a:r>
            <a:endParaRPr lang="en-US" sz="2800" dirty="0"/>
          </a:p>
          <a:p>
            <a:pPr algn="just"/>
            <a:r>
              <a:rPr lang="en-US" sz="2800" b="1" dirty="0"/>
              <a:t>Task deployment </a:t>
            </a:r>
            <a:r>
              <a:rPr lang="en-US" sz="2800" dirty="0"/>
              <a:t>examines the behavior of the system </a:t>
            </a:r>
            <a:r>
              <a:rPr lang="en-IN" sz="2800" dirty="0"/>
              <a:t>or product within the context of its environment</a:t>
            </a:r>
            <a:endParaRPr lang="en-US" sz="2800" dirty="0"/>
          </a:p>
          <a:p>
            <a:pPr algn="just"/>
            <a:r>
              <a:rPr lang="en-US" sz="2800" dirty="0"/>
              <a:t>Value analysis determines the relative priority of requirements </a:t>
            </a:r>
            <a:r>
              <a:rPr lang="en-IN" sz="2800" dirty="0"/>
              <a:t>determined during each of the three deployments.</a:t>
            </a:r>
            <a:endParaRPr lang="en-US" sz="28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Requirements Analysis</a:t>
            </a:r>
          </a:p>
          <a:p>
            <a:r>
              <a:rPr lang="en-US" dirty="0"/>
              <a:t>Requirements Elicitation for Software</a:t>
            </a:r>
          </a:p>
          <a:p>
            <a:pPr lvl="1"/>
            <a:r>
              <a:rPr lang="en-US" dirty="0"/>
              <a:t>FAST </a:t>
            </a:r>
          </a:p>
          <a:p>
            <a:pPr lvl="1"/>
            <a:r>
              <a:rPr lang="en-US" dirty="0"/>
              <a:t>QFD</a:t>
            </a:r>
          </a:p>
          <a:p>
            <a:r>
              <a:rPr lang="en-US" dirty="0"/>
              <a:t>Analysis Principles</a:t>
            </a:r>
          </a:p>
          <a:p>
            <a:r>
              <a:rPr lang="en-US" dirty="0"/>
              <a:t>Software Prototyping</a:t>
            </a:r>
          </a:p>
          <a:p>
            <a:r>
              <a:rPr lang="en-US" dirty="0"/>
              <a:t>Specification</a:t>
            </a:r>
          </a:p>
          <a:p>
            <a:r>
              <a:rPr lang="en-US" dirty="0"/>
              <a:t>Review</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Use-Cases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collection of scenarios that describe the thread of usage of a system.</a:t>
            </a:r>
          </a:p>
          <a:p>
            <a:pPr algn="just"/>
            <a:r>
              <a:rPr lang="en-IN" dirty="0"/>
              <a:t>To create a use-case, the analyst identifies the different types of people (or devices) that use the system or product. </a:t>
            </a:r>
          </a:p>
          <a:p>
            <a:pPr algn="just"/>
            <a:r>
              <a:rPr lang="en-IN" dirty="0"/>
              <a:t>These </a:t>
            </a:r>
            <a:r>
              <a:rPr lang="en-IN" i="1" dirty="0"/>
              <a:t>actors actually represent roles that </a:t>
            </a:r>
            <a:r>
              <a:rPr lang="en-IN" dirty="0"/>
              <a:t>people (or devices) play as the system operates. </a:t>
            </a:r>
          </a:p>
          <a:p>
            <a:pPr algn="just"/>
            <a:r>
              <a:rPr lang="en-IN" dirty="0"/>
              <a:t>An actor is anything that communicates with the system or product and that is external to the system itself.</a:t>
            </a:r>
            <a:endParaRPr lang="en-US"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dirty="0"/>
              <a:t>Each scenario is described from the point-of-view of an “actor”—a person or device that interacts with the software in some way</a:t>
            </a:r>
          </a:p>
          <a:p>
            <a:pPr algn="just"/>
            <a:r>
              <a:rPr lang="en-US" dirty="0"/>
              <a:t>Each scenario answers the following questions:</a:t>
            </a:r>
          </a:p>
          <a:p>
            <a:pPr lvl="1" algn="just"/>
            <a:r>
              <a:rPr lang="en-US" dirty="0"/>
              <a:t>What are the main tasks of functions performed by the actor?</a:t>
            </a:r>
          </a:p>
          <a:p>
            <a:pPr lvl="1" algn="just"/>
            <a:r>
              <a:rPr lang="en-US" dirty="0"/>
              <a:t>What system information will the actor acquire, produce or change?</a:t>
            </a:r>
          </a:p>
          <a:p>
            <a:pPr lvl="1" algn="just"/>
            <a:r>
              <a:rPr lang="en-US" dirty="0"/>
              <a:t>Will the actor inform the system about environmental changes?</a:t>
            </a:r>
          </a:p>
          <a:p>
            <a:pPr lvl="1" algn="just"/>
            <a:r>
              <a:rPr lang="en-US" dirty="0"/>
              <a:t>What information does the actor require of the system?</a:t>
            </a:r>
          </a:p>
          <a:p>
            <a:pPr lvl="1" algn="just"/>
            <a:r>
              <a:rPr lang="en-US" dirty="0"/>
              <a:t>Does the actor wish to be informed about unexpected changes</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IN"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IN" sz="2800" dirty="0"/>
              <a:t>Use Case captures who (actor) does what (interaction) with the system, for what purpose (goal), without dealing with system internals.</a:t>
            </a:r>
          </a:p>
          <a:p>
            <a:pPr>
              <a:buNone/>
            </a:pPr>
            <a:r>
              <a:rPr lang="en-IN" sz="2800" dirty="0"/>
              <a:t>Use Case Guidelines</a:t>
            </a:r>
          </a:p>
          <a:p>
            <a:pPr algn="just">
              <a:buNone/>
            </a:pPr>
            <a:r>
              <a:rPr lang="en-IN" sz="2800" dirty="0"/>
              <a:t>1. Identify all users</a:t>
            </a:r>
          </a:p>
          <a:p>
            <a:pPr algn="just">
              <a:buNone/>
            </a:pPr>
            <a:r>
              <a:rPr lang="en-IN" sz="2800" dirty="0"/>
              <a:t>2. Create a user profile for each category of users including all roles of the users play that are relevant to the system.</a:t>
            </a:r>
          </a:p>
          <a:p>
            <a:pPr algn="just">
              <a:buNone/>
            </a:pPr>
            <a:r>
              <a:rPr lang="en-IN" sz="2800" dirty="0"/>
              <a:t>3. Create a use case for each goal, following the use case template maintain the same level of abstraction throughout the use case. Steps in higher level use cases may be treated as goals for lower level (i.e. more detailed), sub use cases.</a:t>
            </a:r>
          </a:p>
          <a:p>
            <a:pPr algn="just">
              <a:buNone/>
            </a:pPr>
            <a:r>
              <a:rPr lang="en-IN" sz="2800" dirty="0"/>
              <a:t>4. Structure the use case</a:t>
            </a:r>
          </a:p>
          <a:p>
            <a:pPr algn="just">
              <a:buNone/>
            </a:pPr>
            <a:r>
              <a:rPr lang="en-IN" sz="2800" dirty="0"/>
              <a:t>5. Review and validate with users.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Use case Diagrams</a:t>
            </a:r>
          </a:p>
        </p:txBody>
      </p:sp>
      <p:sp>
        <p:nvSpPr>
          <p:cNvPr id="3" name="Content Placeholder 2"/>
          <p:cNvSpPr>
            <a:spLocks noGrp="1"/>
          </p:cNvSpPr>
          <p:nvPr>
            <p:ph idx="1"/>
          </p:nvPr>
        </p:nvSpPr>
        <p:spPr/>
        <p:txBody>
          <a:bodyPr>
            <a:normAutofit fontScale="92500" lnSpcReduction="10000"/>
          </a:bodyPr>
          <a:lstStyle/>
          <a:p>
            <a:pPr algn="just"/>
            <a:r>
              <a:rPr lang="en-IN" sz="2800" dirty="0"/>
              <a:t>represents what happens when actor interacts with a system.</a:t>
            </a:r>
          </a:p>
          <a:p>
            <a:pPr algn="just"/>
            <a:r>
              <a:rPr lang="en-IN" sz="2800" dirty="0"/>
              <a:t> captures functional aspect of the system.</a:t>
            </a:r>
          </a:p>
          <a:p>
            <a:pPr algn="just"/>
            <a:endParaRPr lang="en-US" sz="2800" dirty="0"/>
          </a:p>
          <a:p>
            <a:pPr algn="just"/>
            <a:endParaRPr lang="en-US" sz="2800" dirty="0"/>
          </a:p>
          <a:p>
            <a:pPr algn="just"/>
            <a:endParaRPr lang="en-US" sz="2800" dirty="0"/>
          </a:p>
          <a:p>
            <a:r>
              <a:rPr lang="en-IN" sz="2800" dirty="0"/>
              <a:t>Actors appear outside the rectangle.</a:t>
            </a:r>
          </a:p>
          <a:p>
            <a:r>
              <a:rPr lang="en-IN" sz="2800" dirty="0"/>
              <a:t>--Use cases within rectangle providing functionality.</a:t>
            </a:r>
          </a:p>
          <a:p>
            <a:r>
              <a:rPr lang="en-IN" sz="2800" dirty="0"/>
              <a:t>--Relationship association is a solid line between actor &amp; use cases.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685800" y="1905000"/>
            <a:ext cx="7540864" cy="3733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685800" y="407392"/>
            <a:ext cx="7848600" cy="582513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a:t>The Analysis Process</a:t>
            </a:r>
            <a:endParaRPr lang="en-IN" dirty="0"/>
          </a:p>
        </p:txBody>
      </p:sp>
      <p:sp>
        <p:nvSpPr>
          <p:cNvPr id="4" name="AutoShape 3"/>
          <p:cNvSpPr>
            <a:spLocks noChangeArrowheads="1"/>
          </p:cNvSpPr>
          <p:nvPr/>
        </p:nvSpPr>
        <p:spPr bwMode="auto">
          <a:xfrm>
            <a:off x="3987800" y="1370013"/>
            <a:ext cx="1968500" cy="1041400"/>
          </a:xfrm>
          <a:prstGeom prst="homePlate">
            <a:avLst>
              <a:gd name="adj" fmla="val 63008"/>
            </a:avLst>
          </a:prstGeom>
          <a:solidFill>
            <a:srgbClr val="CF0E30"/>
          </a:solidFill>
          <a:ln w="25400">
            <a:noFill/>
            <a:miter lim="800000"/>
            <a:headEnd/>
            <a:tailEnd/>
          </a:ln>
          <a:effectLst>
            <a:outerShdw dist="107763" dir="2700000" algn="ctr" rotWithShape="0">
              <a:schemeClr val="bg2"/>
            </a:outerShdw>
          </a:effectLst>
        </p:spPr>
        <p:txBody>
          <a:bodyPr wrap="none" anchor="ctr"/>
          <a:lstStyle/>
          <a:p>
            <a:endParaRPr lang="en-US"/>
          </a:p>
        </p:txBody>
      </p:sp>
      <p:sp>
        <p:nvSpPr>
          <p:cNvPr id="5" name="AutoShape 4"/>
          <p:cNvSpPr>
            <a:spLocks noChangeArrowheads="1"/>
          </p:cNvSpPr>
          <p:nvPr/>
        </p:nvSpPr>
        <p:spPr bwMode="auto">
          <a:xfrm>
            <a:off x="4025900" y="3986213"/>
            <a:ext cx="1968500" cy="1041400"/>
          </a:xfrm>
          <a:prstGeom prst="homePlate">
            <a:avLst>
              <a:gd name="adj" fmla="val 63008"/>
            </a:avLst>
          </a:prstGeom>
          <a:solidFill>
            <a:srgbClr val="E5405D"/>
          </a:solidFill>
          <a:ln w="25400">
            <a:noFill/>
            <a:miter lim="800000"/>
            <a:headEnd/>
            <a:tailEnd/>
          </a:ln>
          <a:effectLst>
            <a:outerShdw dist="107763" dir="2700000" algn="ctr" rotWithShape="0">
              <a:schemeClr val="bg2"/>
            </a:outerShdw>
          </a:effectLst>
        </p:spPr>
        <p:txBody>
          <a:bodyPr wrap="none" anchor="ctr"/>
          <a:lstStyle/>
          <a:p>
            <a:endParaRPr lang="en-US"/>
          </a:p>
        </p:txBody>
      </p:sp>
      <p:sp>
        <p:nvSpPr>
          <p:cNvPr id="6" name="Freeform 5"/>
          <p:cNvSpPr>
            <a:spLocks/>
          </p:cNvSpPr>
          <p:nvPr/>
        </p:nvSpPr>
        <p:spPr bwMode="auto">
          <a:xfrm>
            <a:off x="1143000" y="2347913"/>
            <a:ext cx="2084388" cy="1779587"/>
          </a:xfrm>
          <a:custGeom>
            <a:avLst/>
            <a:gdLst/>
            <a:ahLst/>
            <a:cxnLst>
              <a:cxn ang="0">
                <a:pos x="560" y="8"/>
              </a:cxn>
              <a:cxn ang="0">
                <a:pos x="496" y="0"/>
              </a:cxn>
              <a:cxn ang="0">
                <a:pos x="432" y="0"/>
              </a:cxn>
              <a:cxn ang="0">
                <a:pos x="368" y="24"/>
              </a:cxn>
              <a:cxn ang="0">
                <a:pos x="296" y="80"/>
              </a:cxn>
              <a:cxn ang="0">
                <a:pos x="232" y="128"/>
              </a:cxn>
              <a:cxn ang="0">
                <a:pos x="168" y="192"/>
              </a:cxn>
              <a:cxn ang="0">
                <a:pos x="128" y="272"/>
              </a:cxn>
              <a:cxn ang="0">
                <a:pos x="80" y="336"/>
              </a:cxn>
              <a:cxn ang="0">
                <a:pos x="40" y="400"/>
              </a:cxn>
              <a:cxn ang="0">
                <a:pos x="8" y="480"/>
              </a:cxn>
              <a:cxn ang="0">
                <a:pos x="0" y="544"/>
              </a:cxn>
              <a:cxn ang="0">
                <a:pos x="0" y="608"/>
              </a:cxn>
              <a:cxn ang="0">
                <a:pos x="8" y="672"/>
              </a:cxn>
              <a:cxn ang="0">
                <a:pos x="32" y="736"/>
              </a:cxn>
              <a:cxn ang="0">
                <a:pos x="56" y="800"/>
              </a:cxn>
              <a:cxn ang="0">
                <a:pos x="96" y="864"/>
              </a:cxn>
              <a:cxn ang="0">
                <a:pos x="168" y="920"/>
              </a:cxn>
              <a:cxn ang="0">
                <a:pos x="232" y="960"/>
              </a:cxn>
              <a:cxn ang="0">
                <a:pos x="296" y="992"/>
              </a:cxn>
              <a:cxn ang="0">
                <a:pos x="360" y="1032"/>
              </a:cxn>
              <a:cxn ang="0">
                <a:pos x="424" y="1096"/>
              </a:cxn>
              <a:cxn ang="0">
                <a:pos x="496" y="1120"/>
              </a:cxn>
              <a:cxn ang="0">
                <a:pos x="560" y="1112"/>
              </a:cxn>
              <a:cxn ang="0">
                <a:pos x="632" y="1072"/>
              </a:cxn>
              <a:cxn ang="0">
                <a:pos x="696" y="1032"/>
              </a:cxn>
              <a:cxn ang="0">
                <a:pos x="760" y="1008"/>
              </a:cxn>
              <a:cxn ang="0">
                <a:pos x="824" y="984"/>
              </a:cxn>
              <a:cxn ang="0">
                <a:pos x="888" y="976"/>
              </a:cxn>
              <a:cxn ang="0">
                <a:pos x="952" y="976"/>
              </a:cxn>
              <a:cxn ang="0">
                <a:pos x="1016" y="984"/>
              </a:cxn>
              <a:cxn ang="0">
                <a:pos x="1080" y="984"/>
              </a:cxn>
              <a:cxn ang="0">
                <a:pos x="1144" y="952"/>
              </a:cxn>
              <a:cxn ang="0">
                <a:pos x="1208" y="912"/>
              </a:cxn>
              <a:cxn ang="0">
                <a:pos x="1264" y="832"/>
              </a:cxn>
              <a:cxn ang="0">
                <a:pos x="1296" y="752"/>
              </a:cxn>
              <a:cxn ang="0">
                <a:pos x="1304" y="688"/>
              </a:cxn>
              <a:cxn ang="0">
                <a:pos x="1312" y="624"/>
              </a:cxn>
              <a:cxn ang="0">
                <a:pos x="1304" y="560"/>
              </a:cxn>
              <a:cxn ang="0">
                <a:pos x="1264" y="480"/>
              </a:cxn>
              <a:cxn ang="0">
                <a:pos x="1248" y="416"/>
              </a:cxn>
              <a:cxn ang="0">
                <a:pos x="1240" y="352"/>
              </a:cxn>
              <a:cxn ang="0">
                <a:pos x="1232" y="288"/>
              </a:cxn>
              <a:cxn ang="0">
                <a:pos x="1216" y="224"/>
              </a:cxn>
              <a:cxn ang="0">
                <a:pos x="1176" y="160"/>
              </a:cxn>
              <a:cxn ang="0">
                <a:pos x="1112" y="96"/>
              </a:cxn>
              <a:cxn ang="0">
                <a:pos x="1048" y="56"/>
              </a:cxn>
              <a:cxn ang="0">
                <a:pos x="976" y="48"/>
              </a:cxn>
              <a:cxn ang="0">
                <a:pos x="912" y="40"/>
              </a:cxn>
              <a:cxn ang="0">
                <a:pos x="848" y="40"/>
              </a:cxn>
              <a:cxn ang="0">
                <a:pos x="776" y="40"/>
              </a:cxn>
              <a:cxn ang="0">
                <a:pos x="704" y="40"/>
              </a:cxn>
              <a:cxn ang="0">
                <a:pos x="640" y="24"/>
              </a:cxn>
            </a:cxnLst>
            <a:rect l="0" t="0" r="r" b="b"/>
            <a:pathLst>
              <a:path w="1313" h="1121">
                <a:moveTo>
                  <a:pt x="608" y="16"/>
                </a:moveTo>
                <a:lnTo>
                  <a:pt x="592" y="16"/>
                </a:lnTo>
                <a:lnTo>
                  <a:pt x="576" y="8"/>
                </a:lnTo>
                <a:lnTo>
                  <a:pt x="560" y="8"/>
                </a:lnTo>
                <a:lnTo>
                  <a:pt x="544" y="0"/>
                </a:lnTo>
                <a:lnTo>
                  <a:pt x="528" y="0"/>
                </a:lnTo>
                <a:lnTo>
                  <a:pt x="512" y="0"/>
                </a:lnTo>
                <a:lnTo>
                  <a:pt x="496" y="0"/>
                </a:lnTo>
                <a:lnTo>
                  <a:pt x="480" y="0"/>
                </a:lnTo>
                <a:lnTo>
                  <a:pt x="464" y="0"/>
                </a:lnTo>
                <a:lnTo>
                  <a:pt x="448" y="0"/>
                </a:lnTo>
                <a:lnTo>
                  <a:pt x="432" y="0"/>
                </a:lnTo>
                <a:lnTo>
                  <a:pt x="416" y="0"/>
                </a:lnTo>
                <a:lnTo>
                  <a:pt x="400" y="16"/>
                </a:lnTo>
                <a:lnTo>
                  <a:pt x="384" y="16"/>
                </a:lnTo>
                <a:lnTo>
                  <a:pt x="368" y="24"/>
                </a:lnTo>
                <a:lnTo>
                  <a:pt x="352" y="32"/>
                </a:lnTo>
                <a:lnTo>
                  <a:pt x="336" y="40"/>
                </a:lnTo>
                <a:lnTo>
                  <a:pt x="320" y="56"/>
                </a:lnTo>
                <a:lnTo>
                  <a:pt x="296" y="80"/>
                </a:lnTo>
                <a:lnTo>
                  <a:pt x="280" y="96"/>
                </a:lnTo>
                <a:lnTo>
                  <a:pt x="264" y="104"/>
                </a:lnTo>
                <a:lnTo>
                  <a:pt x="248" y="120"/>
                </a:lnTo>
                <a:lnTo>
                  <a:pt x="232" y="128"/>
                </a:lnTo>
                <a:lnTo>
                  <a:pt x="216" y="144"/>
                </a:lnTo>
                <a:lnTo>
                  <a:pt x="200" y="152"/>
                </a:lnTo>
                <a:lnTo>
                  <a:pt x="184" y="176"/>
                </a:lnTo>
                <a:lnTo>
                  <a:pt x="168" y="192"/>
                </a:lnTo>
                <a:lnTo>
                  <a:pt x="160" y="208"/>
                </a:lnTo>
                <a:lnTo>
                  <a:pt x="144" y="224"/>
                </a:lnTo>
                <a:lnTo>
                  <a:pt x="144" y="240"/>
                </a:lnTo>
                <a:lnTo>
                  <a:pt x="128" y="272"/>
                </a:lnTo>
                <a:lnTo>
                  <a:pt x="112" y="288"/>
                </a:lnTo>
                <a:lnTo>
                  <a:pt x="112" y="304"/>
                </a:lnTo>
                <a:lnTo>
                  <a:pt x="96" y="320"/>
                </a:lnTo>
                <a:lnTo>
                  <a:pt x="80" y="336"/>
                </a:lnTo>
                <a:lnTo>
                  <a:pt x="64" y="352"/>
                </a:lnTo>
                <a:lnTo>
                  <a:pt x="48" y="368"/>
                </a:lnTo>
                <a:lnTo>
                  <a:pt x="48" y="384"/>
                </a:lnTo>
                <a:lnTo>
                  <a:pt x="40" y="400"/>
                </a:lnTo>
                <a:lnTo>
                  <a:pt x="32" y="416"/>
                </a:lnTo>
                <a:lnTo>
                  <a:pt x="24" y="432"/>
                </a:lnTo>
                <a:lnTo>
                  <a:pt x="24" y="448"/>
                </a:lnTo>
                <a:lnTo>
                  <a:pt x="8" y="480"/>
                </a:lnTo>
                <a:lnTo>
                  <a:pt x="8" y="496"/>
                </a:lnTo>
                <a:lnTo>
                  <a:pt x="8" y="512"/>
                </a:lnTo>
                <a:lnTo>
                  <a:pt x="0" y="528"/>
                </a:lnTo>
                <a:lnTo>
                  <a:pt x="0" y="544"/>
                </a:lnTo>
                <a:lnTo>
                  <a:pt x="0" y="560"/>
                </a:lnTo>
                <a:lnTo>
                  <a:pt x="0" y="576"/>
                </a:lnTo>
                <a:lnTo>
                  <a:pt x="0" y="592"/>
                </a:lnTo>
                <a:lnTo>
                  <a:pt x="0" y="608"/>
                </a:lnTo>
                <a:lnTo>
                  <a:pt x="8" y="624"/>
                </a:lnTo>
                <a:lnTo>
                  <a:pt x="8" y="640"/>
                </a:lnTo>
                <a:lnTo>
                  <a:pt x="8" y="656"/>
                </a:lnTo>
                <a:lnTo>
                  <a:pt x="8" y="672"/>
                </a:lnTo>
                <a:lnTo>
                  <a:pt x="16" y="688"/>
                </a:lnTo>
                <a:lnTo>
                  <a:pt x="16" y="704"/>
                </a:lnTo>
                <a:lnTo>
                  <a:pt x="16" y="720"/>
                </a:lnTo>
                <a:lnTo>
                  <a:pt x="32" y="736"/>
                </a:lnTo>
                <a:lnTo>
                  <a:pt x="32" y="752"/>
                </a:lnTo>
                <a:lnTo>
                  <a:pt x="40" y="768"/>
                </a:lnTo>
                <a:lnTo>
                  <a:pt x="56" y="784"/>
                </a:lnTo>
                <a:lnTo>
                  <a:pt x="56" y="800"/>
                </a:lnTo>
                <a:lnTo>
                  <a:pt x="72" y="816"/>
                </a:lnTo>
                <a:lnTo>
                  <a:pt x="72" y="832"/>
                </a:lnTo>
                <a:lnTo>
                  <a:pt x="80" y="848"/>
                </a:lnTo>
                <a:lnTo>
                  <a:pt x="96" y="864"/>
                </a:lnTo>
                <a:lnTo>
                  <a:pt x="112" y="880"/>
                </a:lnTo>
                <a:lnTo>
                  <a:pt x="136" y="896"/>
                </a:lnTo>
                <a:lnTo>
                  <a:pt x="152" y="912"/>
                </a:lnTo>
                <a:lnTo>
                  <a:pt x="168" y="920"/>
                </a:lnTo>
                <a:lnTo>
                  <a:pt x="184" y="936"/>
                </a:lnTo>
                <a:lnTo>
                  <a:pt x="200" y="944"/>
                </a:lnTo>
                <a:lnTo>
                  <a:pt x="216" y="952"/>
                </a:lnTo>
                <a:lnTo>
                  <a:pt x="232" y="960"/>
                </a:lnTo>
                <a:lnTo>
                  <a:pt x="248" y="968"/>
                </a:lnTo>
                <a:lnTo>
                  <a:pt x="264" y="976"/>
                </a:lnTo>
                <a:lnTo>
                  <a:pt x="280" y="992"/>
                </a:lnTo>
                <a:lnTo>
                  <a:pt x="296" y="992"/>
                </a:lnTo>
                <a:lnTo>
                  <a:pt x="312" y="1008"/>
                </a:lnTo>
                <a:lnTo>
                  <a:pt x="328" y="1016"/>
                </a:lnTo>
                <a:lnTo>
                  <a:pt x="344" y="1016"/>
                </a:lnTo>
                <a:lnTo>
                  <a:pt x="360" y="1032"/>
                </a:lnTo>
                <a:lnTo>
                  <a:pt x="376" y="1048"/>
                </a:lnTo>
                <a:lnTo>
                  <a:pt x="392" y="1064"/>
                </a:lnTo>
                <a:lnTo>
                  <a:pt x="408" y="1080"/>
                </a:lnTo>
                <a:lnTo>
                  <a:pt x="424" y="1096"/>
                </a:lnTo>
                <a:lnTo>
                  <a:pt x="448" y="1104"/>
                </a:lnTo>
                <a:lnTo>
                  <a:pt x="464" y="1112"/>
                </a:lnTo>
                <a:lnTo>
                  <a:pt x="480" y="1112"/>
                </a:lnTo>
                <a:lnTo>
                  <a:pt x="496" y="1120"/>
                </a:lnTo>
                <a:lnTo>
                  <a:pt x="512" y="1120"/>
                </a:lnTo>
                <a:lnTo>
                  <a:pt x="528" y="1120"/>
                </a:lnTo>
                <a:lnTo>
                  <a:pt x="544" y="1120"/>
                </a:lnTo>
                <a:lnTo>
                  <a:pt x="560" y="1112"/>
                </a:lnTo>
                <a:lnTo>
                  <a:pt x="576" y="1096"/>
                </a:lnTo>
                <a:lnTo>
                  <a:pt x="592" y="1096"/>
                </a:lnTo>
                <a:lnTo>
                  <a:pt x="608" y="1088"/>
                </a:lnTo>
                <a:lnTo>
                  <a:pt x="632" y="1072"/>
                </a:lnTo>
                <a:lnTo>
                  <a:pt x="648" y="1056"/>
                </a:lnTo>
                <a:lnTo>
                  <a:pt x="664" y="1048"/>
                </a:lnTo>
                <a:lnTo>
                  <a:pt x="680" y="1040"/>
                </a:lnTo>
                <a:lnTo>
                  <a:pt x="696" y="1032"/>
                </a:lnTo>
                <a:lnTo>
                  <a:pt x="712" y="1024"/>
                </a:lnTo>
                <a:lnTo>
                  <a:pt x="728" y="1024"/>
                </a:lnTo>
                <a:lnTo>
                  <a:pt x="744" y="1016"/>
                </a:lnTo>
                <a:lnTo>
                  <a:pt x="760" y="1008"/>
                </a:lnTo>
                <a:lnTo>
                  <a:pt x="776" y="1000"/>
                </a:lnTo>
                <a:lnTo>
                  <a:pt x="792" y="992"/>
                </a:lnTo>
                <a:lnTo>
                  <a:pt x="808" y="992"/>
                </a:lnTo>
                <a:lnTo>
                  <a:pt x="824" y="984"/>
                </a:lnTo>
                <a:lnTo>
                  <a:pt x="840" y="976"/>
                </a:lnTo>
                <a:lnTo>
                  <a:pt x="856" y="976"/>
                </a:lnTo>
                <a:lnTo>
                  <a:pt x="872" y="976"/>
                </a:lnTo>
                <a:lnTo>
                  <a:pt x="888" y="976"/>
                </a:lnTo>
                <a:lnTo>
                  <a:pt x="904" y="976"/>
                </a:lnTo>
                <a:lnTo>
                  <a:pt x="920" y="976"/>
                </a:lnTo>
                <a:lnTo>
                  <a:pt x="936" y="976"/>
                </a:lnTo>
                <a:lnTo>
                  <a:pt x="952" y="976"/>
                </a:lnTo>
                <a:lnTo>
                  <a:pt x="968" y="976"/>
                </a:lnTo>
                <a:lnTo>
                  <a:pt x="984" y="984"/>
                </a:lnTo>
                <a:lnTo>
                  <a:pt x="1000" y="984"/>
                </a:lnTo>
                <a:lnTo>
                  <a:pt x="1016" y="984"/>
                </a:lnTo>
                <a:lnTo>
                  <a:pt x="1032" y="984"/>
                </a:lnTo>
                <a:lnTo>
                  <a:pt x="1048" y="984"/>
                </a:lnTo>
                <a:lnTo>
                  <a:pt x="1064" y="984"/>
                </a:lnTo>
                <a:lnTo>
                  <a:pt x="1080" y="984"/>
                </a:lnTo>
                <a:lnTo>
                  <a:pt x="1096" y="984"/>
                </a:lnTo>
                <a:lnTo>
                  <a:pt x="1112" y="976"/>
                </a:lnTo>
                <a:lnTo>
                  <a:pt x="1128" y="960"/>
                </a:lnTo>
                <a:lnTo>
                  <a:pt x="1144" y="952"/>
                </a:lnTo>
                <a:lnTo>
                  <a:pt x="1160" y="944"/>
                </a:lnTo>
                <a:lnTo>
                  <a:pt x="1176" y="936"/>
                </a:lnTo>
                <a:lnTo>
                  <a:pt x="1192" y="928"/>
                </a:lnTo>
                <a:lnTo>
                  <a:pt x="1208" y="912"/>
                </a:lnTo>
                <a:lnTo>
                  <a:pt x="1224" y="888"/>
                </a:lnTo>
                <a:lnTo>
                  <a:pt x="1240" y="872"/>
                </a:lnTo>
                <a:lnTo>
                  <a:pt x="1256" y="856"/>
                </a:lnTo>
                <a:lnTo>
                  <a:pt x="1264" y="832"/>
                </a:lnTo>
                <a:lnTo>
                  <a:pt x="1272" y="808"/>
                </a:lnTo>
                <a:lnTo>
                  <a:pt x="1280" y="784"/>
                </a:lnTo>
                <a:lnTo>
                  <a:pt x="1288" y="768"/>
                </a:lnTo>
                <a:lnTo>
                  <a:pt x="1296" y="752"/>
                </a:lnTo>
                <a:lnTo>
                  <a:pt x="1304" y="736"/>
                </a:lnTo>
                <a:lnTo>
                  <a:pt x="1304" y="720"/>
                </a:lnTo>
                <a:lnTo>
                  <a:pt x="1304" y="704"/>
                </a:lnTo>
                <a:lnTo>
                  <a:pt x="1304" y="688"/>
                </a:lnTo>
                <a:lnTo>
                  <a:pt x="1312" y="672"/>
                </a:lnTo>
                <a:lnTo>
                  <a:pt x="1312" y="656"/>
                </a:lnTo>
                <a:lnTo>
                  <a:pt x="1312" y="640"/>
                </a:lnTo>
                <a:lnTo>
                  <a:pt x="1312" y="624"/>
                </a:lnTo>
                <a:lnTo>
                  <a:pt x="1312" y="608"/>
                </a:lnTo>
                <a:lnTo>
                  <a:pt x="1312" y="592"/>
                </a:lnTo>
                <a:lnTo>
                  <a:pt x="1312" y="576"/>
                </a:lnTo>
                <a:lnTo>
                  <a:pt x="1304" y="560"/>
                </a:lnTo>
                <a:lnTo>
                  <a:pt x="1296" y="544"/>
                </a:lnTo>
                <a:lnTo>
                  <a:pt x="1296" y="528"/>
                </a:lnTo>
                <a:lnTo>
                  <a:pt x="1288" y="512"/>
                </a:lnTo>
                <a:lnTo>
                  <a:pt x="1264" y="480"/>
                </a:lnTo>
                <a:lnTo>
                  <a:pt x="1264" y="464"/>
                </a:lnTo>
                <a:lnTo>
                  <a:pt x="1248" y="448"/>
                </a:lnTo>
                <a:lnTo>
                  <a:pt x="1248" y="432"/>
                </a:lnTo>
                <a:lnTo>
                  <a:pt x="1248" y="416"/>
                </a:lnTo>
                <a:lnTo>
                  <a:pt x="1248" y="400"/>
                </a:lnTo>
                <a:lnTo>
                  <a:pt x="1240" y="384"/>
                </a:lnTo>
                <a:lnTo>
                  <a:pt x="1240" y="368"/>
                </a:lnTo>
                <a:lnTo>
                  <a:pt x="1240" y="352"/>
                </a:lnTo>
                <a:lnTo>
                  <a:pt x="1232" y="336"/>
                </a:lnTo>
                <a:lnTo>
                  <a:pt x="1232" y="320"/>
                </a:lnTo>
                <a:lnTo>
                  <a:pt x="1232" y="304"/>
                </a:lnTo>
                <a:lnTo>
                  <a:pt x="1232" y="288"/>
                </a:lnTo>
                <a:lnTo>
                  <a:pt x="1224" y="272"/>
                </a:lnTo>
                <a:lnTo>
                  <a:pt x="1224" y="256"/>
                </a:lnTo>
                <a:lnTo>
                  <a:pt x="1216" y="240"/>
                </a:lnTo>
                <a:lnTo>
                  <a:pt x="1216" y="224"/>
                </a:lnTo>
                <a:lnTo>
                  <a:pt x="1200" y="208"/>
                </a:lnTo>
                <a:lnTo>
                  <a:pt x="1192" y="192"/>
                </a:lnTo>
                <a:lnTo>
                  <a:pt x="1184" y="176"/>
                </a:lnTo>
                <a:lnTo>
                  <a:pt x="1176" y="160"/>
                </a:lnTo>
                <a:lnTo>
                  <a:pt x="1160" y="144"/>
                </a:lnTo>
                <a:lnTo>
                  <a:pt x="1144" y="128"/>
                </a:lnTo>
                <a:lnTo>
                  <a:pt x="1128" y="112"/>
                </a:lnTo>
                <a:lnTo>
                  <a:pt x="1112" y="96"/>
                </a:lnTo>
                <a:lnTo>
                  <a:pt x="1096" y="88"/>
                </a:lnTo>
                <a:lnTo>
                  <a:pt x="1080" y="80"/>
                </a:lnTo>
                <a:lnTo>
                  <a:pt x="1064" y="64"/>
                </a:lnTo>
                <a:lnTo>
                  <a:pt x="1048" y="56"/>
                </a:lnTo>
                <a:lnTo>
                  <a:pt x="1032" y="48"/>
                </a:lnTo>
                <a:lnTo>
                  <a:pt x="1008" y="48"/>
                </a:lnTo>
                <a:lnTo>
                  <a:pt x="992" y="48"/>
                </a:lnTo>
                <a:lnTo>
                  <a:pt x="976" y="48"/>
                </a:lnTo>
                <a:lnTo>
                  <a:pt x="960" y="40"/>
                </a:lnTo>
                <a:lnTo>
                  <a:pt x="944" y="40"/>
                </a:lnTo>
                <a:lnTo>
                  <a:pt x="928" y="40"/>
                </a:lnTo>
                <a:lnTo>
                  <a:pt x="912" y="40"/>
                </a:lnTo>
                <a:lnTo>
                  <a:pt x="896" y="40"/>
                </a:lnTo>
                <a:lnTo>
                  <a:pt x="880" y="40"/>
                </a:lnTo>
                <a:lnTo>
                  <a:pt x="864" y="40"/>
                </a:lnTo>
                <a:lnTo>
                  <a:pt x="848" y="40"/>
                </a:lnTo>
                <a:lnTo>
                  <a:pt x="832" y="40"/>
                </a:lnTo>
                <a:lnTo>
                  <a:pt x="816" y="40"/>
                </a:lnTo>
                <a:lnTo>
                  <a:pt x="800" y="40"/>
                </a:lnTo>
                <a:lnTo>
                  <a:pt x="776" y="40"/>
                </a:lnTo>
                <a:lnTo>
                  <a:pt x="752" y="40"/>
                </a:lnTo>
                <a:lnTo>
                  <a:pt x="736" y="40"/>
                </a:lnTo>
                <a:lnTo>
                  <a:pt x="720" y="40"/>
                </a:lnTo>
                <a:lnTo>
                  <a:pt x="704" y="40"/>
                </a:lnTo>
                <a:lnTo>
                  <a:pt x="688" y="32"/>
                </a:lnTo>
                <a:lnTo>
                  <a:pt x="672" y="32"/>
                </a:lnTo>
                <a:lnTo>
                  <a:pt x="656" y="32"/>
                </a:lnTo>
                <a:lnTo>
                  <a:pt x="640" y="24"/>
                </a:lnTo>
                <a:lnTo>
                  <a:pt x="624" y="24"/>
                </a:lnTo>
                <a:lnTo>
                  <a:pt x="608" y="16"/>
                </a:lnTo>
                <a:lnTo>
                  <a:pt x="608" y="16"/>
                </a:lnTo>
              </a:path>
            </a:pathLst>
          </a:custGeom>
          <a:solidFill>
            <a:schemeClr val="folHlink"/>
          </a:solidFill>
          <a:ln w="12700" cap="rnd" cmpd="sng">
            <a:noFill/>
            <a:prstDash val="solid"/>
            <a:round/>
            <a:headEnd type="none" w="med" len="med"/>
            <a:tailEnd type="none" w="med" len="med"/>
          </a:ln>
          <a:effectLst/>
        </p:spPr>
        <p:txBody>
          <a:bodyPr/>
          <a:lstStyle/>
          <a:p>
            <a:endParaRPr lang="en-US"/>
          </a:p>
        </p:txBody>
      </p:sp>
      <p:sp>
        <p:nvSpPr>
          <p:cNvPr id="7" name="Rectangle 6"/>
          <p:cNvSpPr>
            <a:spLocks noChangeArrowheads="1"/>
          </p:cNvSpPr>
          <p:nvPr/>
        </p:nvSpPr>
        <p:spPr bwMode="auto">
          <a:xfrm>
            <a:off x="1230313" y="3062288"/>
            <a:ext cx="1489075" cy="336550"/>
          </a:xfrm>
          <a:prstGeom prst="rect">
            <a:avLst/>
          </a:prstGeom>
          <a:noFill/>
          <a:ln w="12700">
            <a:noFill/>
            <a:miter lim="800000"/>
            <a:headEnd/>
            <a:tailEnd/>
          </a:ln>
          <a:effectLst/>
        </p:spPr>
        <p:txBody>
          <a:bodyPr wrap="none" lIns="90487" tIns="44450" rIns="90487" bIns="44450">
            <a:spAutoFit/>
          </a:bodyPr>
          <a:lstStyle/>
          <a:p>
            <a:r>
              <a:rPr lang="en-US">
                <a:effectLst>
                  <a:outerShdw blurRad="38100" dist="38100" dir="2700000" algn="tl">
                    <a:srgbClr val="FFFFFF"/>
                  </a:outerShdw>
                </a:effectLst>
                <a:latin typeface="Arial" charset="0"/>
              </a:rPr>
              <a:t>the problem</a:t>
            </a:r>
          </a:p>
        </p:txBody>
      </p:sp>
      <p:sp>
        <p:nvSpPr>
          <p:cNvPr id="8" name="AutoShape 7"/>
          <p:cNvSpPr>
            <a:spLocks noChangeArrowheads="1"/>
          </p:cNvSpPr>
          <p:nvPr/>
        </p:nvSpPr>
        <p:spPr bwMode="auto">
          <a:xfrm>
            <a:off x="2654300" y="2728913"/>
            <a:ext cx="1968500" cy="1041400"/>
          </a:xfrm>
          <a:prstGeom prst="homePlate">
            <a:avLst>
              <a:gd name="adj" fmla="val 63008"/>
            </a:avLst>
          </a:prstGeom>
          <a:solidFill>
            <a:srgbClr val="003E00"/>
          </a:solidFill>
          <a:ln w="25400">
            <a:noFill/>
            <a:miter lim="800000"/>
            <a:headEnd/>
            <a:tailEnd/>
          </a:ln>
          <a:effectLst>
            <a:outerShdw dist="107763" dir="2700000" algn="ctr" rotWithShape="0">
              <a:schemeClr val="bg2"/>
            </a:outerShdw>
          </a:effectLst>
        </p:spPr>
        <p:txBody>
          <a:bodyPr wrap="none" anchor="ctr"/>
          <a:lstStyle/>
          <a:p>
            <a:endParaRPr lang="en-US"/>
          </a:p>
        </p:txBody>
      </p:sp>
      <p:sp>
        <p:nvSpPr>
          <p:cNvPr id="9" name="AutoShape 8"/>
          <p:cNvSpPr>
            <a:spLocks noChangeArrowheads="1"/>
          </p:cNvSpPr>
          <p:nvPr/>
        </p:nvSpPr>
        <p:spPr bwMode="auto">
          <a:xfrm>
            <a:off x="5803900" y="2732088"/>
            <a:ext cx="1968500" cy="1041400"/>
          </a:xfrm>
          <a:prstGeom prst="homePlate">
            <a:avLst>
              <a:gd name="adj" fmla="val 63008"/>
            </a:avLst>
          </a:prstGeom>
          <a:solidFill>
            <a:schemeClr val="accent2"/>
          </a:solidFill>
          <a:ln w="25400">
            <a:noFill/>
            <a:miter lim="800000"/>
            <a:headEnd/>
            <a:tailEnd/>
          </a:ln>
          <a:effectLst>
            <a:outerShdw dist="107763" dir="2700000" algn="ctr" rotWithShape="0">
              <a:schemeClr val="bg2"/>
            </a:outerShdw>
          </a:effectLst>
        </p:spPr>
        <p:txBody>
          <a:bodyPr wrap="none" anchor="ctr"/>
          <a:lstStyle/>
          <a:p>
            <a:endParaRPr lang="en-US"/>
          </a:p>
        </p:txBody>
      </p:sp>
      <p:sp>
        <p:nvSpPr>
          <p:cNvPr id="10" name="Rectangle 9"/>
          <p:cNvSpPr>
            <a:spLocks noChangeArrowheads="1"/>
          </p:cNvSpPr>
          <p:nvPr/>
        </p:nvSpPr>
        <p:spPr bwMode="auto">
          <a:xfrm>
            <a:off x="2667000" y="2971800"/>
            <a:ext cx="1628775" cy="831850"/>
          </a:xfrm>
          <a:prstGeom prst="rect">
            <a:avLst/>
          </a:prstGeom>
          <a:noFill/>
          <a:ln w="12700">
            <a:noFill/>
            <a:miter lim="800000"/>
            <a:headEnd/>
            <a:tailEnd/>
          </a:ln>
          <a:effectLst/>
        </p:spPr>
        <p:txBody>
          <a:bodyPr wrap="none" lIns="90487" tIns="44450" rIns="90487" bIns="44450">
            <a:spAutoFit/>
          </a:bodyPr>
          <a:lstStyle/>
          <a:p>
            <a:pPr algn="ctr"/>
            <a:r>
              <a:rPr lang="en-US">
                <a:solidFill>
                  <a:schemeClr val="bg1"/>
                </a:solidFill>
                <a:effectLst>
                  <a:outerShdw blurRad="38100" dist="38100" dir="2700000" algn="tl">
                    <a:srgbClr val="000000"/>
                  </a:outerShdw>
                </a:effectLst>
                <a:latin typeface="Arial" charset="0"/>
              </a:rPr>
              <a:t>requirements</a:t>
            </a:r>
          </a:p>
          <a:p>
            <a:pPr algn="ctr"/>
            <a:r>
              <a:rPr lang="en-US">
                <a:solidFill>
                  <a:schemeClr val="bg1"/>
                </a:solidFill>
                <a:effectLst>
                  <a:outerShdw blurRad="38100" dist="38100" dir="2700000" algn="tl">
                    <a:srgbClr val="000000"/>
                  </a:outerShdw>
                </a:effectLst>
                <a:latin typeface="Arial" charset="0"/>
              </a:rPr>
              <a:t>elicitation</a:t>
            </a:r>
          </a:p>
          <a:p>
            <a:pPr algn="ctr"/>
            <a:endParaRPr lang="en-US">
              <a:solidFill>
                <a:schemeClr val="bg1"/>
              </a:solidFill>
              <a:effectLst>
                <a:outerShdw blurRad="38100" dist="38100" dir="2700000" algn="tl">
                  <a:srgbClr val="000000"/>
                </a:outerShdw>
              </a:effectLst>
              <a:latin typeface="Arial" charset="0"/>
            </a:endParaRPr>
          </a:p>
        </p:txBody>
      </p:sp>
      <p:sp>
        <p:nvSpPr>
          <p:cNvPr id="11" name="Rectangle 10"/>
          <p:cNvSpPr>
            <a:spLocks noChangeArrowheads="1"/>
          </p:cNvSpPr>
          <p:nvPr/>
        </p:nvSpPr>
        <p:spPr bwMode="auto">
          <a:xfrm>
            <a:off x="4214813" y="1597025"/>
            <a:ext cx="1235075" cy="584200"/>
          </a:xfrm>
          <a:prstGeom prst="rect">
            <a:avLst/>
          </a:prstGeom>
          <a:noFill/>
          <a:ln w="12700">
            <a:noFill/>
            <a:miter lim="800000"/>
            <a:headEnd/>
            <a:tailEnd/>
          </a:ln>
          <a:effectLst/>
        </p:spPr>
        <p:txBody>
          <a:bodyPr wrap="none" lIns="90487" tIns="44450" rIns="90487" bIns="44450">
            <a:spAutoFit/>
          </a:bodyPr>
          <a:lstStyle/>
          <a:p>
            <a:pPr algn="ctr"/>
            <a:r>
              <a:rPr lang="en-US">
                <a:solidFill>
                  <a:schemeClr val="bg1"/>
                </a:solidFill>
                <a:effectLst>
                  <a:outerShdw blurRad="38100" dist="38100" dir="2700000" algn="tl">
                    <a:srgbClr val="000000"/>
                  </a:outerShdw>
                </a:effectLst>
                <a:latin typeface="Arial" charset="0"/>
              </a:rPr>
              <a:t>build a</a:t>
            </a:r>
          </a:p>
          <a:p>
            <a:pPr algn="ctr"/>
            <a:r>
              <a:rPr lang="en-US">
                <a:solidFill>
                  <a:schemeClr val="bg1"/>
                </a:solidFill>
                <a:effectLst>
                  <a:outerShdw blurRad="38100" dist="38100" dir="2700000" algn="tl">
                    <a:srgbClr val="000000"/>
                  </a:outerShdw>
                </a:effectLst>
                <a:latin typeface="Arial" charset="0"/>
              </a:rPr>
              <a:t>prototype</a:t>
            </a:r>
          </a:p>
        </p:txBody>
      </p:sp>
      <p:sp>
        <p:nvSpPr>
          <p:cNvPr id="12" name="Rectangle 11"/>
          <p:cNvSpPr>
            <a:spLocks noChangeArrowheads="1"/>
          </p:cNvSpPr>
          <p:nvPr/>
        </p:nvSpPr>
        <p:spPr bwMode="auto">
          <a:xfrm>
            <a:off x="4303713" y="4098925"/>
            <a:ext cx="1082675" cy="831850"/>
          </a:xfrm>
          <a:prstGeom prst="rect">
            <a:avLst/>
          </a:prstGeom>
          <a:noFill/>
          <a:ln w="12700">
            <a:noFill/>
            <a:miter lim="800000"/>
            <a:headEnd/>
            <a:tailEnd/>
          </a:ln>
          <a:effectLst/>
        </p:spPr>
        <p:txBody>
          <a:bodyPr wrap="none" lIns="90487" tIns="44450" rIns="90487" bIns="44450">
            <a:spAutoFit/>
          </a:bodyPr>
          <a:lstStyle/>
          <a:p>
            <a:pPr algn="ctr"/>
            <a:r>
              <a:rPr lang="en-US">
                <a:solidFill>
                  <a:schemeClr val="bg1"/>
                </a:solidFill>
                <a:effectLst>
                  <a:outerShdw blurRad="38100" dist="38100" dir="2700000" algn="tl">
                    <a:srgbClr val="000000"/>
                  </a:outerShdw>
                </a:effectLst>
                <a:latin typeface="Arial" charset="0"/>
              </a:rPr>
              <a:t>create</a:t>
            </a:r>
          </a:p>
          <a:p>
            <a:pPr algn="ctr"/>
            <a:r>
              <a:rPr lang="en-US">
                <a:solidFill>
                  <a:schemeClr val="bg1"/>
                </a:solidFill>
                <a:effectLst>
                  <a:outerShdw blurRad="38100" dist="38100" dir="2700000" algn="tl">
                    <a:srgbClr val="000000"/>
                  </a:outerShdw>
                </a:effectLst>
                <a:latin typeface="Arial" charset="0"/>
              </a:rPr>
              <a:t>analysis</a:t>
            </a:r>
          </a:p>
          <a:p>
            <a:pPr algn="ctr"/>
            <a:r>
              <a:rPr lang="en-US">
                <a:solidFill>
                  <a:schemeClr val="bg1"/>
                </a:solidFill>
                <a:effectLst>
                  <a:outerShdw blurRad="38100" dist="38100" dir="2700000" algn="tl">
                    <a:srgbClr val="000000"/>
                  </a:outerShdw>
                </a:effectLst>
                <a:latin typeface="Arial" charset="0"/>
              </a:rPr>
              <a:t>models</a:t>
            </a:r>
          </a:p>
        </p:txBody>
      </p:sp>
      <p:sp>
        <p:nvSpPr>
          <p:cNvPr id="13" name="AutoShape 12"/>
          <p:cNvSpPr>
            <a:spLocks noChangeArrowheads="1"/>
          </p:cNvSpPr>
          <p:nvPr/>
        </p:nvSpPr>
        <p:spPr bwMode="auto">
          <a:xfrm>
            <a:off x="4914900" y="2732088"/>
            <a:ext cx="1968500" cy="1041400"/>
          </a:xfrm>
          <a:prstGeom prst="homePlate">
            <a:avLst>
              <a:gd name="adj" fmla="val 63008"/>
            </a:avLst>
          </a:prstGeom>
          <a:solidFill>
            <a:schemeClr val="bg1"/>
          </a:solidFill>
          <a:ln w="25400">
            <a:noFill/>
            <a:miter lim="800000"/>
            <a:headEnd/>
            <a:tailEnd/>
          </a:ln>
          <a:effectLst>
            <a:outerShdw dist="107763" dir="2700000" algn="ctr" rotWithShape="0">
              <a:schemeClr val="bg2"/>
            </a:outerShdw>
          </a:effectLst>
        </p:spPr>
        <p:txBody>
          <a:bodyPr wrap="none" anchor="ctr"/>
          <a:lstStyle/>
          <a:p>
            <a:endParaRPr lang="en-US"/>
          </a:p>
        </p:txBody>
      </p:sp>
      <p:sp>
        <p:nvSpPr>
          <p:cNvPr id="14" name="Rectangle 13"/>
          <p:cNvSpPr>
            <a:spLocks noChangeArrowheads="1"/>
          </p:cNvSpPr>
          <p:nvPr/>
        </p:nvSpPr>
        <p:spPr bwMode="auto">
          <a:xfrm>
            <a:off x="5008563" y="2921000"/>
            <a:ext cx="1476375" cy="584200"/>
          </a:xfrm>
          <a:prstGeom prst="rect">
            <a:avLst/>
          </a:prstGeom>
          <a:noFill/>
          <a:ln w="12700">
            <a:noFill/>
            <a:miter lim="800000"/>
            <a:headEnd/>
            <a:tailEnd/>
          </a:ln>
          <a:effectLst/>
        </p:spPr>
        <p:txBody>
          <a:bodyPr wrap="none" lIns="90487" tIns="44450" rIns="90487" bIns="44450">
            <a:spAutoFit/>
          </a:bodyPr>
          <a:lstStyle/>
          <a:p>
            <a:pPr algn="ctr"/>
            <a:r>
              <a:rPr lang="en-US" b="0">
                <a:latin typeface="Arial" charset="0"/>
              </a:rPr>
              <a:t>develop</a:t>
            </a:r>
          </a:p>
          <a:p>
            <a:pPr algn="ctr"/>
            <a:r>
              <a:rPr lang="en-US" b="0">
                <a:latin typeface="Arial" charset="0"/>
              </a:rPr>
              <a:t>Specification</a:t>
            </a:r>
          </a:p>
        </p:txBody>
      </p:sp>
      <p:sp>
        <p:nvSpPr>
          <p:cNvPr id="15" name="Rectangle 14"/>
          <p:cNvSpPr>
            <a:spLocks noChangeArrowheads="1"/>
          </p:cNvSpPr>
          <p:nvPr/>
        </p:nvSpPr>
        <p:spPr bwMode="auto">
          <a:xfrm>
            <a:off x="6850063" y="3121025"/>
            <a:ext cx="968375" cy="336550"/>
          </a:xfrm>
          <a:prstGeom prst="rect">
            <a:avLst/>
          </a:prstGeom>
          <a:noFill/>
          <a:ln w="12700">
            <a:noFill/>
            <a:miter lim="800000"/>
            <a:headEnd/>
            <a:tailEnd/>
          </a:ln>
          <a:effectLst/>
        </p:spPr>
        <p:txBody>
          <a:bodyPr wrap="none" lIns="90487" tIns="44450" rIns="90487" bIns="44450">
            <a:spAutoFit/>
          </a:bodyPr>
          <a:lstStyle/>
          <a:p>
            <a:pPr algn="ctr"/>
            <a:r>
              <a:rPr lang="en-US">
                <a:solidFill>
                  <a:schemeClr val="bg1"/>
                </a:solidFill>
                <a:effectLst>
                  <a:outerShdw blurRad="38100" dist="38100" dir="2700000" algn="tl">
                    <a:srgbClr val="000000"/>
                  </a:outerShdw>
                </a:effectLst>
                <a:latin typeface="Arial" charset="0"/>
              </a:rPr>
              <a:t>Review</a:t>
            </a:r>
          </a:p>
        </p:txBody>
      </p:sp>
      <p:sp>
        <p:nvSpPr>
          <p:cNvPr id="16" name="Arc 15"/>
          <p:cNvSpPr>
            <a:spLocks/>
          </p:cNvSpPr>
          <p:nvPr/>
        </p:nvSpPr>
        <p:spPr bwMode="auto">
          <a:xfrm>
            <a:off x="3367088" y="3844925"/>
            <a:ext cx="558800" cy="80327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76200" cap="rnd">
            <a:solidFill>
              <a:schemeClr val="tx1"/>
            </a:solidFill>
            <a:round/>
            <a:headEnd type="triangle" w="med" len="med"/>
            <a:tailEnd/>
          </a:ln>
          <a:effectLst/>
        </p:spPr>
        <p:txBody>
          <a:bodyPr wrap="none" anchor="ctr"/>
          <a:lstStyle/>
          <a:p>
            <a:endParaRPr lang="en-US"/>
          </a:p>
        </p:txBody>
      </p:sp>
      <p:sp>
        <p:nvSpPr>
          <p:cNvPr id="17" name="Arc 16"/>
          <p:cNvSpPr>
            <a:spLocks/>
          </p:cNvSpPr>
          <p:nvPr/>
        </p:nvSpPr>
        <p:spPr bwMode="auto">
          <a:xfrm>
            <a:off x="3303588" y="1885950"/>
            <a:ext cx="609600" cy="836613"/>
          </a:xfrm>
          <a:custGeom>
            <a:avLst/>
            <a:gdLst>
              <a:gd name="G0" fmla="+- 21600 0 0"/>
              <a:gd name="G1" fmla="+- 21599 0 0"/>
              <a:gd name="G2" fmla="+- 21600 0 0"/>
              <a:gd name="T0" fmla="*/ 0 w 21600"/>
              <a:gd name="T1" fmla="*/ 21599 h 21599"/>
              <a:gd name="T2" fmla="*/ 21544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691"/>
                  <a:pt x="9636" y="29"/>
                  <a:pt x="21543" y="-1"/>
                </a:cubicBezTo>
              </a:path>
              <a:path w="21600" h="21599" stroke="0" extrusionOk="0">
                <a:moveTo>
                  <a:pt x="0" y="21599"/>
                </a:moveTo>
                <a:cubicBezTo>
                  <a:pt x="0" y="9691"/>
                  <a:pt x="9636" y="29"/>
                  <a:pt x="21543" y="-1"/>
                </a:cubicBezTo>
                <a:lnTo>
                  <a:pt x="21600" y="21599"/>
                </a:lnTo>
                <a:close/>
              </a:path>
            </a:pathLst>
          </a:custGeom>
          <a:noFill/>
          <a:ln w="76200" cap="rnd">
            <a:solidFill>
              <a:schemeClr val="tx1"/>
            </a:solidFill>
            <a:round/>
            <a:headEnd/>
            <a:tailEnd type="triangle" w="med" len="med"/>
          </a:ln>
          <a:effectLst/>
        </p:spPr>
        <p:txBody>
          <a:bodyPr wrap="none" anchor="ctr"/>
          <a:lstStyle/>
          <a:p>
            <a:endParaRPr lang="en-US"/>
          </a:p>
        </p:txBody>
      </p:sp>
      <p:sp>
        <p:nvSpPr>
          <p:cNvPr id="18" name="Arc 17"/>
          <p:cNvSpPr>
            <a:spLocks/>
          </p:cNvSpPr>
          <p:nvPr/>
        </p:nvSpPr>
        <p:spPr bwMode="auto">
          <a:xfrm>
            <a:off x="6083300" y="3854450"/>
            <a:ext cx="127000" cy="628650"/>
          </a:xfrm>
          <a:custGeom>
            <a:avLst/>
            <a:gdLst>
              <a:gd name="G0" fmla="+- 0 0 0"/>
              <a:gd name="G1" fmla="+- 54 0 0"/>
              <a:gd name="G2" fmla="+- 21600 0 0"/>
              <a:gd name="T0" fmla="*/ 21599 w 21600"/>
              <a:gd name="T1" fmla="*/ 0 h 21654"/>
              <a:gd name="T2" fmla="*/ 0 w 21600"/>
              <a:gd name="T3" fmla="*/ 21654 h 21654"/>
              <a:gd name="T4" fmla="*/ 0 w 21600"/>
              <a:gd name="T5" fmla="*/ 54 h 21654"/>
            </a:gdLst>
            <a:ahLst/>
            <a:cxnLst>
              <a:cxn ang="0">
                <a:pos x="T0" y="T1"/>
              </a:cxn>
              <a:cxn ang="0">
                <a:pos x="T2" y="T3"/>
              </a:cxn>
              <a:cxn ang="0">
                <a:pos x="T4" y="T5"/>
              </a:cxn>
            </a:cxnLst>
            <a:rect l="0" t="0" r="r" b="b"/>
            <a:pathLst>
              <a:path w="21600" h="21654" fill="none" extrusionOk="0">
                <a:moveTo>
                  <a:pt x="21599" y="-1"/>
                </a:moveTo>
                <a:cubicBezTo>
                  <a:pt x="21599" y="17"/>
                  <a:pt x="21600" y="35"/>
                  <a:pt x="21600" y="54"/>
                </a:cubicBezTo>
                <a:cubicBezTo>
                  <a:pt x="21600" y="11983"/>
                  <a:pt x="11929" y="21653"/>
                  <a:pt x="0" y="21654"/>
                </a:cubicBezTo>
              </a:path>
              <a:path w="21600" h="21654" stroke="0" extrusionOk="0">
                <a:moveTo>
                  <a:pt x="21599" y="-1"/>
                </a:moveTo>
                <a:cubicBezTo>
                  <a:pt x="21599" y="17"/>
                  <a:pt x="21600" y="35"/>
                  <a:pt x="21600" y="54"/>
                </a:cubicBezTo>
                <a:cubicBezTo>
                  <a:pt x="21600" y="11983"/>
                  <a:pt x="11929" y="21653"/>
                  <a:pt x="0" y="21654"/>
                </a:cubicBezTo>
                <a:lnTo>
                  <a:pt x="0" y="54"/>
                </a:lnTo>
                <a:close/>
              </a:path>
            </a:pathLst>
          </a:custGeom>
          <a:noFill/>
          <a:ln w="76200" cap="rnd">
            <a:solidFill>
              <a:schemeClr val="tx1"/>
            </a:solidFill>
            <a:round/>
            <a:headEnd type="triangle" w="med" len="med"/>
            <a:tailEnd/>
          </a:ln>
          <a:effectLst/>
        </p:spPr>
        <p:txBody>
          <a:bodyPr wrap="none" anchor="ctr"/>
          <a:lstStyle/>
          <a:p>
            <a:endParaRPr lang="en-US"/>
          </a:p>
        </p:txBody>
      </p:sp>
      <p:sp>
        <p:nvSpPr>
          <p:cNvPr id="19" name="Arc 18"/>
          <p:cNvSpPr>
            <a:spLocks/>
          </p:cNvSpPr>
          <p:nvPr/>
        </p:nvSpPr>
        <p:spPr bwMode="auto">
          <a:xfrm>
            <a:off x="6057900" y="1955800"/>
            <a:ext cx="139700" cy="6985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cap="rnd">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Principle I</a:t>
            </a:r>
            <a:br>
              <a:rPr lang="en-US" dirty="0"/>
            </a:br>
            <a:r>
              <a:rPr lang="en-US" u="sng" dirty="0"/>
              <a:t>Model the Data Domain</a:t>
            </a:r>
            <a:endParaRPr lang="en-IN" u="sng" dirty="0"/>
          </a:p>
        </p:txBody>
      </p:sp>
      <p:sp>
        <p:nvSpPr>
          <p:cNvPr id="3" name="Content Placeholder 2"/>
          <p:cNvSpPr>
            <a:spLocks noGrp="1"/>
          </p:cNvSpPr>
          <p:nvPr>
            <p:ph idx="1"/>
          </p:nvPr>
        </p:nvSpPr>
        <p:spPr/>
        <p:txBody>
          <a:bodyPr/>
          <a:lstStyle/>
          <a:p>
            <a:r>
              <a:rPr lang="en-US" dirty="0"/>
              <a:t>Define data objects</a:t>
            </a:r>
          </a:p>
          <a:p>
            <a:r>
              <a:rPr lang="en-US" dirty="0"/>
              <a:t>Describe data attributes</a:t>
            </a:r>
          </a:p>
          <a:p>
            <a:r>
              <a:rPr lang="en-US" dirty="0"/>
              <a:t>Establish data relationships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Principle II</a:t>
            </a:r>
            <a:br>
              <a:rPr lang="en-US" dirty="0"/>
            </a:br>
            <a:r>
              <a:rPr lang="en-US" u="sng" dirty="0"/>
              <a:t>Model Function</a:t>
            </a:r>
            <a:endParaRPr lang="en-IN" u="sng" dirty="0"/>
          </a:p>
        </p:txBody>
      </p:sp>
      <p:sp>
        <p:nvSpPr>
          <p:cNvPr id="3" name="Content Placeholder 2"/>
          <p:cNvSpPr>
            <a:spLocks noGrp="1"/>
          </p:cNvSpPr>
          <p:nvPr>
            <p:ph idx="1"/>
          </p:nvPr>
        </p:nvSpPr>
        <p:spPr/>
        <p:txBody>
          <a:bodyPr/>
          <a:lstStyle/>
          <a:p>
            <a:r>
              <a:rPr lang="en-US" dirty="0"/>
              <a:t>Identify functions that transform data objects</a:t>
            </a:r>
          </a:p>
          <a:p>
            <a:r>
              <a:rPr lang="en-US" dirty="0"/>
              <a:t>Indicate how data flow through the system</a:t>
            </a:r>
          </a:p>
          <a:p>
            <a:r>
              <a:rPr lang="en-US" dirty="0"/>
              <a:t>Represent producers and consumers of data</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Principle III</a:t>
            </a:r>
            <a:br>
              <a:rPr lang="en-US" dirty="0"/>
            </a:br>
            <a:r>
              <a:rPr lang="en-US" u="sng" dirty="0"/>
              <a:t>Model Behavior</a:t>
            </a:r>
            <a:endParaRPr lang="en-IN" u="sng" dirty="0"/>
          </a:p>
        </p:txBody>
      </p:sp>
      <p:sp>
        <p:nvSpPr>
          <p:cNvPr id="3" name="Content Placeholder 2"/>
          <p:cNvSpPr>
            <a:spLocks noGrp="1"/>
          </p:cNvSpPr>
          <p:nvPr>
            <p:ph idx="1"/>
          </p:nvPr>
        </p:nvSpPr>
        <p:spPr/>
        <p:txBody>
          <a:bodyPr/>
          <a:lstStyle/>
          <a:p>
            <a:r>
              <a:rPr lang="en-US" dirty="0"/>
              <a:t>Indicate different </a:t>
            </a:r>
            <a:r>
              <a:rPr lang="en-US" dirty="0">
                <a:effectLst>
                  <a:outerShdw blurRad="38100" dist="38100" dir="2700000" algn="tl">
                    <a:srgbClr val="FFFFFF"/>
                  </a:outerShdw>
                </a:effectLst>
              </a:rPr>
              <a:t>states</a:t>
            </a:r>
            <a:r>
              <a:rPr lang="en-US" dirty="0"/>
              <a:t> of the system</a:t>
            </a:r>
          </a:p>
          <a:p>
            <a:pPr algn="just"/>
            <a:r>
              <a:rPr lang="en-US" dirty="0"/>
              <a:t>Specify </a:t>
            </a:r>
            <a:r>
              <a:rPr lang="en-US" dirty="0">
                <a:effectLst>
                  <a:outerShdw blurRad="38100" dist="38100" dir="2700000" algn="tl">
                    <a:srgbClr val="FFFFFF"/>
                  </a:outerShdw>
                </a:effectLst>
              </a:rPr>
              <a:t>events</a:t>
            </a:r>
            <a:r>
              <a:rPr lang="en-US" dirty="0"/>
              <a:t> that cause the system to change state</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r>
              <a:rPr lang="en-US" dirty="0"/>
              <a:t>Requirements Analysis (RA) is the process of</a:t>
            </a:r>
          </a:p>
          <a:p>
            <a:pPr lvl="1" algn="just"/>
            <a:r>
              <a:rPr lang="en-US" dirty="0"/>
              <a:t> understanding the customer needs and expectations from a proposed system or application and</a:t>
            </a:r>
          </a:p>
          <a:p>
            <a:pPr lvl="1" algn="just"/>
            <a:r>
              <a:rPr lang="en-US" dirty="0"/>
              <a:t> is a well-defined stage in the Software Development Life Cycle model. </a:t>
            </a:r>
            <a:endParaRPr lang="en-IN" dirty="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Principle IV</a:t>
            </a:r>
            <a:br>
              <a:rPr lang="en-US" dirty="0"/>
            </a:br>
            <a:r>
              <a:rPr lang="en-US" u="sng" dirty="0"/>
              <a:t>Partition the Models</a:t>
            </a:r>
            <a:endParaRPr lang="en-IN" u="sng" dirty="0"/>
          </a:p>
        </p:txBody>
      </p:sp>
      <p:sp>
        <p:nvSpPr>
          <p:cNvPr id="3" name="Content Placeholder 2"/>
          <p:cNvSpPr>
            <a:spLocks noGrp="1"/>
          </p:cNvSpPr>
          <p:nvPr>
            <p:ph idx="1"/>
          </p:nvPr>
        </p:nvSpPr>
        <p:spPr/>
        <p:txBody>
          <a:bodyPr>
            <a:noAutofit/>
          </a:bodyPr>
          <a:lstStyle/>
          <a:p>
            <a:r>
              <a:rPr lang="en-US" sz="2800" dirty="0"/>
              <a:t>Refine each model to represent lower levels of abstraction</a:t>
            </a:r>
          </a:p>
          <a:p>
            <a:pPr lvl="1"/>
            <a:r>
              <a:rPr lang="en-US" dirty="0"/>
              <a:t> refine data objects</a:t>
            </a:r>
          </a:p>
          <a:p>
            <a:pPr lvl="1"/>
            <a:r>
              <a:rPr lang="en-US" dirty="0"/>
              <a:t> create a functional hierarchy</a:t>
            </a:r>
          </a:p>
          <a:p>
            <a:pPr lvl="1"/>
            <a:r>
              <a:rPr lang="en-US" dirty="0"/>
              <a:t> represent behavior at different levels of detail</a:t>
            </a:r>
          </a:p>
          <a:p>
            <a:pPr algn="just"/>
            <a:r>
              <a:rPr lang="en-US" sz="2800" dirty="0"/>
              <a:t>Horizontal Partitioning –  Decomposition of the system Function, Behavior or Information one level at a time</a:t>
            </a:r>
          </a:p>
          <a:p>
            <a:pPr algn="just"/>
            <a:r>
              <a:rPr lang="en-US" sz="2800" dirty="0"/>
              <a:t>Vertical Partitioning – Elaboration of the system function, behavior, or information, one subsystem at a time.</a:t>
            </a:r>
          </a:p>
          <a:p>
            <a:endParaRPr lang="en-IN"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Principle V</a:t>
            </a:r>
            <a:br>
              <a:rPr lang="en-US" dirty="0"/>
            </a:br>
            <a:r>
              <a:rPr lang="en-US" dirty="0"/>
              <a:t>Essence</a:t>
            </a:r>
            <a:endParaRPr lang="en-IN" dirty="0"/>
          </a:p>
        </p:txBody>
      </p:sp>
      <p:sp>
        <p:nvSpPr>
          <p:cNvPr id="3" name="Content Placeholder 2"/>
          <p:cNvSpPr>
            <a:spLocks noGrp="1"/>
          </p:cNvSpPr>
          <p:nvPr>
            <p:ph idx="1"/>
          </p:nvPr>
        </p:nvSpPr>
        <p:spPr/>
        <p:txBody>
          <a:bodyPr/>
          <a:lstStyle/>
          <a:p>
            <a:pPr algn="just"/>
            <a:r>
              <a:rPr lang="en-US" dirty="0"/>
              <a:t>Begin by focusing on the essence of the problem without regard to implementation details</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lvl="0" algn="just"/>
            <a:r>
              <a:rPr lang="en-US" dirty="0"/>
              <a:t>All analysis methods are related by a set of operational principles </a:t>
            </a:r>
            <a:endParaRPr lang="en-IN" sz="4000" dirty="0"/>
          </a:p>
          <a:p>
            <a:pPr lvl="1" algn="just"/>
            <a:r>
              <a:rPr lang="en-US" dirty="0"/>
              <a:t>The information domain of a problem must be represented and understood </a:t>
            </a:r>
            <a:endParaRPr lang="en-IN" sz="3600" dirty="0"/>
          </a:p>
          <a:p>
            <a:pPr lvl="1" algn="just"/>
            <a:r>
              <a:rPr lang="en-US" dirty="0"/>
              <a:t>The functions that the software is to perform must be defined </a:t>
            </a:r>
            <a:endParaRPr lang="en-IN" sz="3600" dirty="0"/>
          </a:p>
          <a:p>
            <a:pPr lvl="1" algn="just"/>
            <a:r>
              <a:rPr lang="en-US" dirty="0"/>
              <a:t>The behavior of the software must be represented </a:t>
            </a:r>
            <a:endParaRPr lang="en-IN" sz="3600" dirty="0"/>
          </a:p>
          <a:p>
            <a:pPr lvl="1" algn="just"/>
            <a:r>
              <a:rPr lang="en-US" dirty="0"/>
              <a:t>The models that depict information, function, and behavior must be partitioned in a manner that uncovers detail in a layered fashion </a:t>
            </a:r>
            <a:endParaRPr lang="en-IN" sz="3600" dirty="0"/>
          </a:p>
          <a:p>
            <a:pPr lvl="1" algn="just"/>
            <a:r>
              <a:rPr lang="en-US" dirty="0"/>
              <a:t>The analysis process should move from essential information toward implementation detail</a:t>
            </a:r>
            <a:endParaRPr lang="en-IN" sz="3600"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lvl="0" algn="just"/>
            <a:r>
              <a:rPr lang="en-US" dirty="0"/>
              <a:t>In addition to these operational analysis principles, a set of guiding principles for requirements engineering are suggested as </a:t>
            </a:r>
            <a:endParaRPr lang="en-IN" sz="4000" dirty="0"/>
          </a:p>
          <a:p>
            <a:pPr lvl="1" algn="just"/>
            <a:r>
              <a:rPr lang="en-US" dirty="0"/>
              <a:t>Understand the problem before you begin to create the analysis model </a:t>
            </a:r>
            <a:endParaRPr lang="en-IN" sz="3600" dirty="0"/>
          </a:p>
          <a:p>
            <a:pPr lvl="1" algn="just"/>
            <a:r>
              <a:rPr lang="en-US" dirty="0"/>
              <a:t>Develop prototypes that enable a user to understand how human/machine interaction will occurs </a:t>
            </a:r>
            <a:endParaRPr lang="en-IN" sz="3600" dirty="0"/>
          </a:p>
          <a:p>
            <a:pPr lvl="1" algn="just"/>
            <a:r>
              <a:rPr lang="en-US" dirty="0"/>
              <a:t>Record the origin of an the reason for every requirement </a:t>
            </a:r>
            <a:endParaRPr lang="en-IN" sz="3600" dirty="0"/>
          </a:p>
          <a:p>
            <a:pPr lvl="1" algn="just"/>
            <a:r>
              <a:rPr lang="en-US" dirty="0"/>
              <a:t>Use multiple view of requirements </a:t>
            </a:r>
            <a:endParaRPr lang="en-IN" sz="3600" dirty="0"/>
          </a:p>
          <a:p>
            <a:pPr lvl="1" algn="just"/>
            <a:r>
              <a:rPr lang="en-US" dirty="0"/>
              <a:t>Rank requirements </a:t>
            </a:r>
            <a:endParaRPr lang="en-IN" sz="3600" dirty="0"/>
          </a:p>
          <a:p>
            <a:pPr lvl="1" algn="just"/>
            <a:r>
              <a:rPr lang="en-US" dirty="0"/>
              <a:t>Work to eliminate ambiguity </a:t>
            </a:r>
            <a:endParaRPr lang="en-IN" sz="3600"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information domain</a:t>
            </a:r>
          </a:p>
          <a:p>
            <a:r>
              <a:rPr lang="en-IN" dirty="0" err="1"/>
              <a:t>Modeling</a:t>
            </a:r>
            <a:endParaRPr lang="en-IN" dirty="0"/>
          </a:p>
          <a:p>
            <a:r>
              <a:rPr lang="en-IN" dirty="0"/>
              <a:t>Partitioning</a:t>
            </a:r>
          </a:p>
          <a:p>
            <a:r>
              <a:rPr lang="en-IN" dirty="0"/>
              <a:t>Essential and implementation views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t>The Information Domain</a:t>
            </a:r>
          </a:p>
        </p:txBody>
      </p:sp>
      <p:sp>
        <p:nvSpPr>
          <p:cNvPr id="3" name="Content Placeholder 2"/>
          <p:cNvSpPr>
            <a:spLocks noGrp="1"/>
          </p:cNvSpPr>
          <p:nvPr>
            <p:ph idx="1"/>
          </p:nvPr>
        </p:nvSpPr>
        <p:spPr/>
        <p:txBody>
          <a:bodyPr>
            <a:normAutofit fontScale="92500" lnSpcReduction="10000"/>
          </a:bodyPr>
          <a:lstStyle/>
          <a:p>
            <a:pPr algn="just"/>
            <a:r>
              <a:rPr lang="en-IN" dirty="0"/>
              <a:t>All software applications can be collectively called </a:t>
            </a:r>
            <a:r>
              <a:rPr lang="en-IN" i="1" dirty="0"/>
              <a:t>data processing.</a:t>
            </a:r>
          </a:p>
          <a:p>
            <a:pPr algn="just"/>
            <a:r>
              <a:rPr lang="en-IN" dirty="0"/>
              <a:t>Software is built </a:t>
            </a:r>
          </a:p>
          <a:p>
            <a:pPr lvl="1" algn="just"/>
            <a:r>
              <a:rPr lang="en-IN" dirty="0"/>
              <a:t>to process data, </a:t>
            </a:r>
          </a:p>
          <a:p>
            <a:pPr lvl="1" algn="just"/>
            <a:r>
              <a:rPr lang="en-IN" dirty="0"/>
              <a:t>to transform data from one form to another; </a:t>
            </a:r>
          </a:p>
          <a:p>
            <a:pPr lvl="1" algn="just">
              <a:buNone/>
            </a:pPr>
            <a:r>
              <a:rPr lang="en-IN" dirty="0"/>
              <a:t>that is, to accept input, manipulate it in some way, and produce output.</a:t>
            </a:r>
          </a:p>
          <a:p>
            <a:pPr algn="just"/>
            <a:r>
              <a:rPr lang="en-IN" dirty="0"/>
              <a:t>The first operational analysis principle requires an examination of the information domain and the creation of a </a:t>
            </a:r>
            <a:r>
              <a:rPr lang="en-IN" i="1" dirty="0"/>
              <a:t>data model.</a:t>
            </a:r>
            <a:endParaRPr lang="en-IN" dirty="0"/>
          </a:p>
          <a:p>
            <a:pPr algn="just"/>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p:cNvSpPr>
            <a:spLocks noGrp="1"/>
          </p:cNvSpPr>
          <p:nvPr>
            <p:ph idx="1"/>
          </p:nvPr>
        </p:nvSpPr>
        <p:spPr>
          <a:xfrm>
            <a:off x="457200" y="457200"/>
            <a:ext cx="8229600" cy="5668963"/>
          </a:xfrm>
        </p:spPr>
        <p:txBody>
          <a:bodyPr/>
          <a:lstStyle/>
          <a:p>
            <a:pPr algn="just">
              <a:buNone/>
            </a:pPr>
            <a:r>
              <a:rPr lang="en-IN" dirty="0"/>
              <a:t>The information domain contains three different views of the data and control as each is processed by a computer program: </a:t>
            </a:r>
          </a:p>
          <a:p>
            <a:pPr lvl="1" algn="just">
              <a:buNone/>
            </a:pPr>
            <a:r>
              <a:rPr lang="en-IN" dirty="0"/>
              <a:t>(1) information content and relationships (the data model),</a:t>
            </a:r>
          </a:p>
          <a:p>
            <a:pPr lvl="1" algn="just">
              <a:buNone/>
            </a:pPr>
            <a:r>
              <a:rPr lang="en-IN" dirty="0"/>
              <a:t> (2) information flow, and</a:t>
            </a:r>
          </a:p>
          <a:p>
            <a:pPr lvl="1" algn="just">
              <a:buNone/>
            </a:pPr>
            <a:r>
              <a:rPr lang="en-IN" dirty="0"/>
              <a:t> (3)information structure.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IN" i="1" dirty="0"/>
              <a:t>Information content </a:t>
            </a:r>
            <a:r>
              <a:rPr lang="en-IN" dirty="0"/>
              <a:t>represents the individual data and control objects that constitute some larger collection of information transformed by the software.</a:t>
            </a:r>
          </a:p>
          <a:p>
            <a:pPr algn="just"/>
            <a:r>
              <a:rPr lang="en-IN" i="1" dirty="0"/>
              <a:t>Information flow </a:t>
            </a:r>
            <a:r>
              <a:rPr lang="en-IN" dirty="0"/>
              <a:t>represents the manner in which data and control change as each moves through a system.</a:t>
            </a:r>
          </a:p>
          <a:p>
            <a:pPr algn="just"/>
            <a:r>
              <a:rPr lang="en-IN" i="1" dirty="0"/>
              <a:t>Information structure </a:t>
            </a:r>
            <a:r>
              <a:rPr lang="en-IN" dirty="0"/>
              <a:t>represents the internal organization of various data and control items.</a:t>
            </a:r>
          </a:p>
          <a:p>
            <a:pPr algn="just"/>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err="1"/>
              <a:t>Modeling</a:t>
            </a:r>
            <a:endParaRPr lang="en-IN" sz="3600" dirty="0"/>
          </a:p>
        </p:txBody>
      </p:sp>
      <p:sp>
        <p:nvSpPr>
          <p:cNvPr id="3" name="Content Placeholder 2"/>
          <p:cNvSpPr>
            <a:spLocks noGrp="1"/>
          </p:cNvSpPr>
          <p:nvPr>
            <p:ph idx="1"/>
          </p:nvPr>
        </p:nvSpPr>
        <p:spPr/>
        <p:txBody>
          <a:bodyPr/>
          <a:lstStyle/>
          <a:p>
            <a:pPr algn="just"/>
            <a:r>
              <a:rPr lang="en-IN" dirty="0"/>
              <a:t>When the entity to be built is software, the model must be capable of representing </a:t>
            </a:r>
          </a:p>
          <a:p>
            <a:pPr lvl="1" algn="just"/>
            <a:r>
              <a:rPr lang="en-IN" dirty="0"/>
              <a:t>the information that software transforms, </a:t>
            </a:r>
          </a:p>
          <a:p>
            <a:pPr lvl="1" algn="just"/>
            <a:r>
              <a:rPr lang="en-IN" dirty="0"/>
              <a:t>the functions (and </a:t>
            </a:r>
            <a:r>
              <a:rPr lang="en-IN" dirty="0" err="1"/>
              <a:t>subfunctions</a:t>
            </a:r>
            <a:r>
              <a:rPr lang="en-IN" dirty="0"/>
              <a:t>) that enable the transformation to occur, and </a:t>
            </a:r>
          </a:p>
          <a:p>
            <a:pPr lvl="1" algn="just"/>
            <a:r>
              <a:rPr lang="en-IN" dirty="0"/>
              <a:t>the </a:t>
            </a:r>
            <a:r>
              <a:rPr lang="en-IN" dirty="0" err="1"/>
              <a:t>behavior</a:t>
            </a:r>
            <a:r>
              <a:rPr lang="en-IN" dirty="0"/>
              <a:t> of the system as the transformation is taking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IN" b="1" dirty="0"/>
              <a:t>Functional models. </a:t>
            </a:r>
          </a:p>
          <a:p>
            <a:pPr algn="just"/>
            <a:r>
              <a:rPr lang="en-IN" dirty="0"/>
              <a:t>Software transforms information, by performing  at least three generic functions: </a:t>
            </a:r>
          </a:p>
          <a:p>
            <a:pPr lvl="1" algn="just"/>
            <a:r>
              <a:rPr lang="en-IN" sz="3000" dirty="0"/>
              <a:t>input, </a:t>
            </a:r>
          </a:p>
          <a:p>
            <a:pPr lvl="1" algn="just"/>
            <a:r>
              <a:rPr lang="en-IN" sz="3000" dirty="0"/>
              <a:t>processing, and </a:t>
            </a:r>
          </a:p>
          <a:p>
            <a:pPr lvl="1" algn="just"/>
            <a:r>
              <a:rPr lang="en-IN" sz="3000" dirty="0"/>
              <a:t>output</a:t>
            </a:r>
            <a:r>
              <a:rPr lang="en-IN" dirty="0"/>
              <a:t>. </a:t>
            </a:r>
          </a:p>
          <a:p>
            <a:pPr algn="just"/>
            <a:r>
              <a:rPr lang="en-IN" dirty="0"/>
              <a:t>The functional model begins with a single context level model (the name of the software to be built). </a:t>
            </a:r>
          </a:p>
          <a:p>
            <a:pPr algn="just"/>
            <a:r>
              <a:rPr lang="en-IN" dirty="0"/>
              <a:t>Over a series of iterations, more and more functional detail is provided, until all system functionality is represented.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lvl="0" algn="just"/>
            <a:r>
              <a:rPr lang="en-US" dirty="0"/>
              <a:t>Requirements are </a:t>
            </a:r>
          </a:p>
          <a:p>
            <a:pPr lvl="1" algn="just"/>
            <a:r>
              <a:rPr lang="en-US" dirty="0"/>
              <a:t>a description of how a system should behave or </a:t>
            </a:r>
          </a:p>
          <a:p>
            <a:pPr lvl="1" algn="just"/>
            <a:r>
              <a:rPr lang="en-US" dirty="0"/>
              <a:t>a description of system properties or attributes.</a:t>
            </a:r>
            <a:endParaRPr lang="en-IN" dirty="0"/>
          </a:p>
          <a:p>
            <a:pPr lvl="0" algn="just"/>
            <a:r>
              <a:rPr lang="en-US" dirty="0"/>
              <a:t>It can alternatively be a statement of ‘what’ an application is expected to do, not how.</a:t>
            </a:r>
            <a:endParaRPr lang="en-IN" dirty="0"/>
          </a:p>
          <a:p>
            <a:pPr lvl="0" algn="just"/>
            <a:r>
              <a:rPr lang="en-US" dirty="0"/>
              <a:t>RA is a SE task that </a:t>
            </a:r>
            <a:r>
              <a:rPr lang="en-US" u="sng" dirty="0"/>
              <a:t>bridges the gap between system level requirements and software design. </a:t>
            </a:r>
            <a:endParaRPr lang="en-IN" u="sng" dirty="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p:cNvSpPr>
            <a:spLocks noGrp="1"/>
          </p:cNvSpPr>
          <p:nvPr>
            <p:ph idx="1"/>
          </p:nvPr>
        </p:nvSpPr>
        <p:spPr>
          <a:xfrm>
            <a:off x="457200" y="457200"/>
            <a:ext cx="8229600" cy="5668963"/>
          </a:xfrm>
        </p:spPr>
        <p:txBody>
          <a:bodyPr>
            <a:normAutofit fontScale="92500"/>
          </a:bodyPr>
          <a:lstStyle/>
          <a:p>
            <a:pPr algn="just">
              <a:buNone/>
            </a:pPr>
            <a:r>
              <a:rPr lang="en-IN" b="1" dirty="0" err="1"/>
              <a:t>Behavioral</a:t>
            </a:r>
            <a:r>
              <a:rPr lang="en-IN" b="1" dirty="0"/>
              <a:t> models</a:t>
            </a:r>
            <a:r>
              <a:rPr lang="en-IN" dirty="0"/>
              <a:t>. </a:t>
            </a:r>
          </a:p>
          <a:p>
            <a:pPr algn="just"/>
            <a:r>
              <a:rPr lang="en-IN" dirty="0"/>
              <a:t>Most software responds to events from the outside world. </a:t>
            </a:r>
          </a:p>
          <a:p>
            <a:pPr algn="just"/>
            <a:r>
              <a:rPr lang="en-IN" dirty="0"/>
              <a:t>This stimulus/response characteristic forms the basis of the </a:t>
            </a:r>
            <a:r>
              <a:rPr lang="en-IN" dirty="0" err="1"/>
              <a:t>behavioral</a:t>
            </a:r>
            <a:r>
              <a:rPr lang="en-IN" dirty="0"/>
              <a:t> model.</a:t>
            </a:r>
          </a:p>
          <a:p>
            <a:pPr algn="just"/>
            <a:r>
              <a:rPr lang="en-IN" dirty="0"/>
              <a:t> A computer program always exists in some state—(e.g., waiting, computing, printing) that is changed only when some event occurs. </a:t>
            </a:r>
          </a:p>
          <a:p>
            <a:pPr algn="just"/>
            <a:r>
              <a:rPr lang="en-IN" dirty="0"/>
              <a:t>A </a:t>
            </a:r>
            <a:r>
              <a:rPr lang="en-IN" dirty="0" err="1"/>
              <a:t>behavioral</a:t>
            </a:r>
            <a:r>
              <a:rPr lang="en-IN" dirty="0"/>
              <a:t> model creates a representation of</a:t>
            </a:r>
          </a:p>
          <a:p>
            <a:pPr lvl="1" algn="just"/>
            <a:r>
              <a:rPr lang="en-IN" dirty="0"/>
              <a:t> </a:t>
            </a:r>
            <a:r>
              <a:rPr lang="en-IN" sz="3000" dirty="0"/>
              <a:t>the states of the software and </a:t>
            </a:r>
          </a:p>
          <a:p>
            <a:pPr lvl="1" algn="just"/>
            <a:r>
              <a:rPr lang="en-IN" sz="3000" dirty="0"/>
              <a:t>the events that cause a software to change state.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IN" dirty="0"/>
          </a:p>
        </p:txBody>
      </p:sp>
      <p:sp>
        <p:nvSpPr>
          <p:cNvPr id="3" name="Content Placeholder 2"/>
          <p:cNvSpPr>
            <a:spLocks noGrp="1"/>
          </p:cNvSpPr>
          <p:nvPr>
            <p:ph idx="1"/>
          </p:nvPr>
        </p:nvSpPr>
        <p:spPr>
          <a:xfrm>
            <a:off x="457200" y="533400"/>
            <a:ext cx="8229600" cy="5592763"/>
          </a:xfrm>
        </p:spPr>
        <p:txBody>
          <a:bodyPr>
            <a:normAutofit fontScale="85000" lnSpcReduction="20000"/>
          </a:bodyPr>
          <a:lstStyle/>
          <a:p>
            <a:pPr algn="just">
              <a:buNone/>
            </a:pPr>
            <a:r>
              <a:rPr lang="en-IN" sz="4100" b="1" dirty="0"/>
              <a:t>Partitioning</a:t>
            </a:r>
          </a:p>
          <a:p>
            <a:pPr algn="just"/>
            <a:r>
              <a:rPr lang="en-IN" dirty="0"/>
              <a:t>Large and complex problems are partitioned (divided) into parts that can be easily understood and interfaces are established  between the parts so that overall function can be accomplished.</a:t>
            </a:r>
          </a:p>
          <a:p>
            <a:pPr algn="just"/>
            <a:r>
              <a:rPr lang="en-IN" dirty="0"/>
              <a:t> The fourth operational analysis principle suggests that the information, functional, and </a:t>
            </a:r>
            <a:r>
              <a:rPr lang="en-IN" dirty="0" err="1"/>
              <a:t>behavioral</a:t>
            </a:r>
            <a:r>
              <a:rPr lang="en-IN" dirty="0"/>
              <a:t> domains of software can be partitioned.</a:t>
            </a:r>
          </a:p>
          <a:p>
            <a:pPr algn="just"/>
            <a:r>
              <a:rPr lang="en-IN" i="1" dirty="0"/>
              <a:t>Partitioning decomposes a problem into its constituent parts. </a:t>
            </a:r>
            <a:r>
              <a:rPr lang="en-IN" dirty="0"/>
              <a:t>A hierarchical representation of function or information can be established and then partitioned by</a:t>
            </a:r>
          </a:p>
          <a:p>
            <a:pPr algn="just">
              <a:buNone/>
            </a:pPr>
            <a:r>
              <a:rPr lang="en-IN" dirty="0"/>
              <a:t> (1) exposing increasing detail by moving vertically in the hierarchy or </a:t>
            </a:r>
          </a:p>
          <a:p>
            <a:pPr algn="just">
              <a:buNone/>
            </a:pPr>
            <a:r>
              <a:rPr lang="en-IN" dirty="0"/>
              <a:t>(2) functionally decomposing the problem by moving horizontally in the hierarchy.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prototyping</a:t>
            </a:r>
          </a:p>
        </p:txBody>
      </p:sp>
      <p:sp>
        <p:nvSpPr>
          <p:cNvPr id="3" name="Content Placeholder 2"/>
          <p:cNvSpPr>
            <a:spLocks noGrp="1"/>
          </p:cNvSpPr>
          <p:nvPr>
            <p:ph idx="1"/>
          </p:nvPr>
        </p:nvSpPr>
        <p:spPr/>
        <p:txBody>
          <a:bodyPr>
            <a:normAutofit/>
          </a:bodyPr>
          <a:lstStyle/>
          <a:p>
            <a:pPr algn="just"/>
            <a:r>
              <a:rPr lang="en-IN" dirty="0"/>
              <a:t>Some circumstances require the construction of a prototype at the beginning of analysis, since the model is the only means through which requirements can be effectively derived. </a:t>
            </a:r>
          </a:p>
          <a:p>
            <a:pPr algn="just"/>
            <a:r>
              <a:rPr lang="en-IN" dirty="0"/>
              <a:t>The model then evolves into production software.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457200"/>
            <a:ext cx="8229600" cy="5668963"/>
          </a:xfrm>
        </p:spPr>
        <p:txBody>
          <a:bodyPr>
            <a:normAutofit/>
          </a:bodyPr>
          <a:lstStyle/>
          <a:p>
            <a:pPr algn="just">
              <a:buNone/>
            </a:pPr>
            <a:r>
              <a:rPr lang="en-IN" dirty="0"/>
              <a:t>Selecting the prototyping approach</a:t>
            </a:r>
          </a:p>
          <a:p>
            <a:pPr algn="just"/>
            <a:r>
              <a:rPr lang="en-US" dirty="0"/>
              <a:t>Throwaway prototyping (close-ended)– prototype only used as a demonstration of product requirements, finished software is engineered using another system.</a:t>
            </a:r>
          </a:p>
          <a:p>
            <a:pPr algn="just"/>
            <a:r>
              <a:rPr lang="en-US" dirty="0"/>
              <a:t>Evolutionary prototyping (open-ended)– prototype is refined to build the finished system.</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IN" sz="3600" dirty="0"/>
              <a:t>Prototyping methods and tools</a:t>
            </a:r>
            <a:br>
              <a:rPr lang="en-IN" sz="3600" dirty="0"/>
            </a:br>
            <a:endParaRPr lang="en-IN" sz="3600"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IN" dirty="0"/>
              <a:t>A prototype must be developed rapidly so that the customer may assess results and recommend changes.</a:t>
            </a:r>
          </a:p>
          <a:p>
            <a:pPr algn="just"/>
            <a:r>
              <a:rPr lang="en-IN" dirty="0"/>
              <a:t> To conduct rapid prototyping, three generic classes of methods and tools are available:</a:t>
            </a:r>
          </a:p>
          <a:p>
            <a:pPr algn="just"/>
            <a:r>
              <a:rPr lang="en-US" dirty="0"/>
              <a:t>Fourth Generation Techniques – 4GT </a:t>
            </a:r>
            <a:r>
              <a:rPr lang="en-IN" dirty="0"/>
              <a:t>comprise of  a broad array of database query and reporting languages, program and application generators, and other very high-level nonprocedural languages.</a:t>
            </a:r>
            <a:r>
              <a:rPr lang="en-US" dirty="0"/>
              <a:t> They  allow software engineer to generate executable code directly.</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Reusable Software Components – assembling prototype from a set of existing software components. </a:t>
            </a:r>
            <a:r>
              <a:rPr lang="en-IN" dirty="0"/>
              <a:t>A library system is developed so that components that do exist can be </a:t>
            </a:r>
            <a:r>
              <a:rPr lang="en-IN" dirty="0" err="1"/>
              <a:t>cataloged</a:t>
            </a:r>
            <a:r>
              <a:rPr lang="en-IN" dirty="0"/>
              <a:t> and then retrieved. an existing software product can be used as a prototype for a "new, improved" competitive product.</a:t>
            </a:r>
            <a:endParaRPr lang="en-US" dirty="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pPr algn="just"/>
            <a:r>
              <a:rPr lang="en-US" dirty="0"/>
              <a:t>Formal specification and prototyping environments – </a:t>
            </a:r>
          </a:p>
          <a:p>
            <a:pPr algn="just">
              <a:buNone/>
            </a:pPr>
            <a:r>
              <a:rPr lang="en-IN" dirty="0"/>
              <a:t>A number of formal specification languages and tools have been developed as a replacement for natural language specification techniques.</a:t>
            </a:r>
          </a:p>
          <a:p>
            <a:pPr algn="just">
              <a:buNone/>
            </a:pPr>
            <a:r>
              <a:rPr lang="en-IN" dirty="0"/>
              <a:t>Interactive environments  have been developed that </a:t>
            </a:r>
          </a:p>
          <a:p>
            <a:pPr marL="514350" indent="-514350" algn="just">
              <a:buAutoNum type="arabicParenBoth"/>
            </a:pPr>
            <a:r>
              <a:rPr lang="en-IN" dirty="0"/>
              <a:t>enable an analyst to interactively create language-based specifications of a system or software, </a:t>
            </a:r>
          </a:p>
          <a:p>
            <a:pPr marL="514350" indent="-514350" algn="just">
              <a:buAutoNum type="arabicParenBoth"/>
            </a:pPr>
            <a:r>
              <a:rPr lang="en-IN" dirty="0"/>
              <a:t>invoke automated tools that translate the language-based specifications into executable code, and </a:t>
            </a:r>
          </a:p>
          <a:p>
            <a:pPr marL="514350" indent="-514350" algn="just">
              <a:buAutoNum type="arabicParenBoth"/>
            </a:pPr>
            <a:r>
              <a:rPr lang="en-IN" dirty="0"/>
              <a:t>enable the customer to use the prototype executable code to refine formal requirements.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IN" sz="4000" dirty="0"/>
              <a:t>Specification </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IN" dirty="0"/>
              <a:t>Specification may be viewed as a representation process. </a:t>
            </a:r>
          </a:p>
          <a:p>
            <a:pPr algn="just"/>
            <a:r>
              <a:rPr lang="en-IN" dirty="0"/>
              <a:t>Requirements are represented in a manner that ultimately leads to successful software implementation.</a:t>
            </a:r>
            <a:endParaRPr lang="en-IN" u="sng" dirty="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IN" dirty="0"/>
          </a:p>
        </p:txBody>
      </p:sp>
      <p:sp>
        <p:nvSpPr>
          <p:cNvPr id="3" name="Content Placeholder 2"/>
          <p:cNvSpPr>
            <a:spLocks noGrp="1"/>
          </p:cNvSpPr>
          <p:nvPr>
            <p:ph idx="1"/>
          </p:nvPr>
        </p:nvSpPr>
        <p:spPr>
          <a:xfrm>
            <a:off x="457200" y="685800"/>
            <a:ext cx="8229600" cy="5440363"/>
          </a:xfrm>
        </p:spPr>
        <p:txBody>
          <a:bodyPr/>
          <a:lstStyle/>
          <a:p>
            <a:pPr>
              <a:buNone/>
            </a:pPr>
            <a:r>
              <a:rPr lang="en-IN" u="sng" dirty="0"/>
              <a:t>Specification principles</a:t>
            </a:r>
          </a:p>
          <a:p>
            <a:pPr>
              <a:lnSpc>
                <a:spcPct val="80000"/>
              </a:lnSpc>
              <a:buNone/>
            </a:pPr>
            <a:r>
              <a:rPr lang="en-US" dirty="0"/>
              <a:t>1. </a:t>
            </a:r>
            <a:r>
              <a:rPr lang="en-US" sz="2800" dirty="0"/>
              <a:t>Separate functionality from implementation</a:t>
            </a:r>
          </a:p>
          <a:p>
            <a:pPr algn="just">
              <a:lnSpc>
                <a:spcPct val="80000"/>
              </a:lnSpc>
              <a:buNone/>
            </a:pPr>
            <a:r>
              <a:rPr lang="en-US" sz="2800" dirty="0"/>
              <a:t>2. Develop a behavioral model that describes functional responses to all system stimuli </a:t>
            </a:r>
            <a:r>
              <a:rPr lang="en-IN" sz="2800" dirty="0"/>
              <a:t>from the environment.</a:t>
            </a:r>
            <a:endParaRPr lang="en-US" sz="2800" dirty="0"/>
          </a:p>
          <a:p>
            <a:pPr algn="just">
              <a:lnSpc>
                <a:spcPct val="80000"/>
              </a:lnSpc>
              <a:buNone/>
            </a:pPr>
            <a:r>
              <a:rPr lang="en-US" sz="2800" dirty="0"/>
              <a:t>3. Establish the context in which software operates by specifying the manner in which other system components interact with software.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lnSpc>
                <a:spcPct val="80000"/>
              </a:lnSpc>
              <a:buNone/>
            </a:pPr>
            <a:r>
              <a:rPr lang="en-US" dirty="0"/>
              <a:t>4. </a:t>
            </a:r>
            <a:r>
              <a:rPr lang="en-US" sz="2800" dirty="0"/>
              <a:t>Define the environment in which the system operates and indicate how the collection of agents will interact with it.</a:t>
            </a:r>
          </a:p>
          <a:p>
            <a:pPr algn="just">
              <a:lnSpc>
                <a:spcPct val="80000"/>
              </a:lnSpc>
              <a:buNone/>
            </a:pPr>
            <a:r>
              <a:rPr lang="en-US" sz="2800" dirty="0"/>
              <a:t>5. Create a cognitive model (</a:t>
            </a:r>
            <a:r>
              <a:rPr lang="en-IN" sz="2800" dirty="0"/>
              <a:t>as perceived by its user community</a:t>
            </a:r>
            <a:r>
              <a:rPr lang="en-US" sz="2800" dirty="0"/>
              <a:t>) rather than an implementation model.</a:t>
            </a:r>
          </a:p>
          <a:p>
            <a:pPr algn="just">
              <a:lnSpc>
                <a:spcPct val="80000"/>
              </a:lnSpc>
              <a:buNone/>
            </a:pPr>
            <a:r>
              <a:rPr lang="en-US" sz="2800" dirty="0"/>
              <a:t>6. Recognize that the specification must be extensible and tolerant of incompleteness.</a:t>
            </a:r>
          </a:p>
          <a:p>
            <a:pPr algn="just">
              <a:lnSpc>
                <a:spcPct val="80000"/>
              </a:lnSpc>
              <a:buNone/>
            </a:pPr>
            <a:r>
              <a:rPr lang="en-US" sz="2800" dirty="0"/>
              <a:t>7. Establish the content and structure of a specification so that it can be changed easily.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Software Requirements Analysis</a:t>
            </a:r>
            <a:endParaRPr lang="en-IN" dirty="0"/>
          </a:p>
        </p:txBody>
      </p:sp>
      <p:sp>
        <p:nvSpPr>
          <p:cNvPr id="3" name="Content Placeholder 2"/>
          <p:cNvSpPr>
            <a:spLocks noGrp="1"/>
          </p:cNvSpPr>
          <p:nvPr>
            <p:ph idx="1"/>
          </p:nvPr>
        </p:nvSpPr>
        <p:spPr/>
        <p:txBody>
          <a:bodyPr>
            <a:noAutofit/>
          </a:bodyPr>
          <a:lstStyle/>
          <a:p>
            <a:pPr algn="just"/>
            <a:r>
              <a:rPr lang="en-US" sz="2800" dirty="0"/>
              <a:t>Identify the “customer” and work together to negotiate “product-level” requirements</a:t>
            </a:r>
          </a:p>
          <a:p>
            <a:pPr algn="just"/>
            <a:r>
              <a:rPr lang="en-US" sz="2800" dirty="0"/>
              <a:t>Build an analysis model</a:t>
            </a:r>
          </a:p>
          <a:p>
            <a:pPr algn="just"/>
            <a:r>
              <a:rPr lang="en-US" sz="2800" dirty="0"/>
              <a:t>Focus on data</a:t>
            </a:r>
          </a:p>
          <a:p>
            <a:pPr algn="just"/>
            <a:r>
              <a:rPr lang="en-US" sz="2800" dirty="0"/>
              <a:t>Define function</a:t>
            </a:r>
          </a:p>
          <a:p>
            <a:pPr algn="just"/>
            <a:r>
              <a:rPr lang="en-US" sz="2800" dirty="0"/>
              <a:t>Represent behavior</a:t>
            </a:r>
          </a:p>
          <a:p>
            <a:pPr algn="just"/>
            <a:r>
              <a:rPr lang="en-US" sz="2800" dirty="0"/>
              <a:t>Prototype areas of uncertainty</a:t>
            </a:r>
          </a:p>
          <a:p>
            <a:pPr algn="just"/>
            <a:r>
              <a:rPr lang="en-US" sz="2800" dirty="0"/>
              <a:t>Develop a specification that will guide design</a:t>
            </a:r>
          </a:p>
          <a:p>
            <a:pPr algn="just"/>
            <a:r>
              <a:rPr lang="en-US" sz="2800" dirty="0"/>
              <a:t>Conduct formal technical reviews</a:t>
            </a:r>
          </a:p>
          <a:p>
            <a:pPr algn="just"/>
            <a:endParaRPr lang="en-IN"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endParaRPr lang="en-IN" dirty="0"/>
          </a:p>
        </p:txBody>
      </p:sp>
      <p:sp>
        <p:nvSpPr>
          <p:cNvPr id="3" name="Content Placeholder 2"/>
          <p:cNvSpPr>
            <a:spLocks noGrp="1"/>
          </p:cNvSpPr>
          <p:nvPr>
            <p:ph idx="1"/>
          </p:nvPr>
        </p:nvSpPr>
        <p:spPr>
          <a:xfrm>
            <a:off x="457200" y="609600"/>
            <a:ext cx="8229600" cy="5516563"/>
          </a:xfrm>
        </p:spPr>
        <p:txBody>
          <a:bodyPr/>
          <a:lstStyle/>
          <a:p>
            <a:pPr>
              <a:buNone/>
            </a:pPr>
            <a:r>
              <a:rPr lang="en-US" u="sng" dirty="0"/>
              <a:t>Representation</a:t>
            </a:r>
          </a:p>
          <a:p>
            <a:r>
              <a:rPr lang="en-US" dirty="0"/>
              <a:t>Representation format and content should be relevant to the problem.</a:t>
            </a:r>
          </a:p>
          <a:p>
            <a:r>
              <a:rPr lang="en-US" dirty="0"/>
              <a:t>Information contained within the specification should be nested.</a:t>
            </a:r>
          </a:p>
          <a:p>
            <a:r>
              <a:rPr lang="en-US" dirty="0"/>
              <a:t>Diagrams and other notational forms should be restricted in number and consistent in use.</a:t>
            </a:r>
          </a:p>
          <a:p>
            <a:r>
              <a:rPr lang="en-US" dirty="0"/>
              <a:t>Representations should be revisable.</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u="sng" dirty="0"/>
              <a:t>The software requirements specification</a:t>
            </a:r>
            <a:br>
              <a:rPr lang="en-IN" sz="3200" dirty="0"/>
            </a:br>
            <a:endParaRPr lang="en-IN" sz="32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buNone/>
            </a:pPr>
            <a:r>
              <a:rPr lang="en-US" dirty="0"/>
              <a:t>The SRS is produced at the culmination of the analysis task.</a:t>
            </a:r>
          </a:p>
          <a:p>
            <a:r>
              <a:rPr lang="en-US" dirty="0"/>
              <a:t>Introduction – states the goals and objectives of the s/w.</a:t>
            </a:r>
          </a:p>
          <a:p>
            <a:r>
              <a:rPr lang="en-US" dirty="0"/>
              <a:t>Information Description – detailed description of the problem that the s/w must solve.</a:t>
            </a:r>
          </a:p>
          <a:p>
            <a:r>
              <a:rPr lang="en-US" dirty="0"/>
              <a:t>Functional Description – description of each function required to solve the problem.</a:t>
            </a:r>
          </a:p>
          <a:p>
            <a:r>
              <a:rPr lang="en-US" dirty="0"/>
              <a:t>Behavioral Description – examines the operations of the s/w as a consequence of external events &amp; internally generated control characteristics.</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Validation Criteria – acts as an implicit review of all other requirements.</a:t>
            </a:r>
          </a:p>
          <a:p>
            <a:r>
              <a:rPr lang="en-US" dirty="0"/>
              <a:t>Bibliography and Appendix – references to all documents that relate to the s/w &amp;</a:t>
            </a:r>
          </a:p>
          <a:p>
            <a:pPr>
              <a:buNone/>
            </a:pPr>
            <a:r>
              <a:rPr lang="en-US" dirty="0"/>
              <a:t>		tabular data, charts, graphs etc.</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IN" dirty="0"/>
              <a:t>SRS Should</a:t>
            </a:r>
          </a:p>
          <a:p>
            <a:pPr>
              <a:buNone/>
            </a:pPr>
            <a:r>
              <a:rPr lang="en-IN" dirty="0"/>
              <a:t>-- Correctly define all requirements</a:t>
            </a:r>
          </a:p>
          <a:p>
            <a:pPr>
              <a:buNone/>
            </a:pPr>
            <a:r>
              <a:rPr lang="en-IN" dirty="0"/>
              <a:t>-- not describe any design details</a:t>
            </a:r>
          </a:p>
          <a:p>
            <a:pPr>
              <a:buNone/>
            </a:pPr>
            <a:r>
              <a:rPr lang="en-IN" dirty="0"/>
              <a:t>-- not impose any additional constraints</a:t>
            </a:r>
          </a:p>
          <a:p>
            <a:pPr>
              <a:buNone/>
            </a:pPr>
            <a:r>
              <a:rPr lang="en-IN" dirty="0"/>
              <a:t>Characteristics of a good SRS</a:t>
            </a:r>
          </a:p>
          <a:p>
            <a:pPr>
              <a:buNone/>
            </a:pPr>
            <a:r>
              <a:rPr lang="en-IN" dirty="0"/>
              <a:t>An SRS Should be</a:t>
            </a:r>
          </a:p>
          <a:p>
            <a:pPr>
              <a:buFont typeface="Wingdings" pitchFamily="2" charset="2"/>
              <a:buChar char="Ø"/>
            </a:pPr>
            <a:r>
              <a:rPr lang="en-IN" dirty="0"/>
              <a:t> Correct</a:t>
            </a:r>
          </a:p>
          <a:p>
            <a:pPr>
              <a:buFont typeface="Wingdings" pitchFamily="2" charset="2"/>
              <a:buChar char="Ø"/>
            </a:pPr>
            <a:r>
              <a:rPr lang="en-IN" dirty="0"/>
              <a:t> Unambiguous</a:t>
            </a:r>
          </a:p>
          <a:p>
            <a:pPr>
              <a:buFont typeface="Wingdings" pitchFamily="2" charset="2"/>
              <a:buChar char="Ø"/>
            </a:pPr>
            <a:r>
              <a:rPr lang="en-IN" dirty="0"/>
              <a:t> Complete</a:t>
            </a:r>
          </a:p>
          <a:p>
            <a:pPr>
              <a:buFont typeface="Wingdings" pitchFamily="2" charset="2"/>
              <a:buChar char="Ø"/>
            </a:pPr>
            <a:r>
              <a:rPr lang="en-IN" dirty="0"/>
              <a:t> Consistent</a:t>
            </a:r>
          </a:p>
          <a:p>
            <a:pPr>
              <a:buFont typeface="Wingdings" pitchFamily="2" charset="2"/>
              <a:buChar char="Ø"/>
            </a:pPr>
            <a:r>
              <a:rPr lang="en-IN" dirty="0"/>
              <a:t>Ranked for important and/or stability</a:t>
            </a:r>
          </a:p>
          <a:p>
            <a:pPr>
              <a:buFont typeface="Wingdings" pitchFamily="2" charset="2"/>
              <a:buChar char="Ø"/>
            </a:pPr>
            <a:r>
              <a:rPr lang="en-IN" dirty="0"/>
              <a:t> Verifiable</a:t>
            </a:r>
          </a:p>
          <a:p>
            <a:pPr>
              <a:buFont typeface="Wingdings" pitchFamily="2" charset="2"/>
              <a:buChar char="Ø"/>
            </a:pPr>
            <a:r>
              <a:rPr lang="en-IN" dirty="0"/>
              <a:t> Modifiable</a:t>
            </a:r>
          </a:p>
          <a:p>
            <a:pPr>
              <a:buFont typeface="Wingdings" pitchFamily="2" charset="2"/>
              <a:buChar char="Ø"/>
            </a:pPr>
            <a:r>
              <a:rPr lang="en-IN" dirty="0"/>
              <a:t> Traceable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pPr algn="just">
              <a:buNone/>
            </a:pPr>
            <a:r>
              <a:rPr lang="en-IN" dirty="0"/>
              <a:t>Sometimes the Software Requirements Specification may be accompanied by </a:t>
            </a:r>
          </a:p>
          <a:p>
            <a:pPr lvl="1" algn="just">
              <a:buNone/>
            </a:pPr>
            <a:r>
              <a:rPr lang="en-IN" sz="3000" dirty="0"/>
              <a:t>an executable prototype, </a:t>
            </a:r>
          </a:p>
          <a:p>
            <a:pPr lvl="1" algn="just">
              <a:buNone/>
            </a:pPr>
            <a:r>
              <a:rPr lang="en-IN" sz="3000" dirty="0"/>
              <a:t>a paper prototype or </a:t>
            </a:r>
          </a:p>
          <a:p>
            <a:pPr lvl="1" algn="just">
              <a:buNone/>
            </a:pPr>
            <a:r>
              <a:rPr lang="en-IN" sz="3000" dirty="0"/>
              <a:t>a Preliminary User's Manual. </a:t>
            </a:r>
          </a:p>
          <a:p>
            <a:pPr algn="just">
              <a:buNone/>
            </a:pPr>
            <a:r>
              <a:rPr lang="en-IN" sz="3400" dirty="0"/>
              <a:t>The Preliminary User's Manual </a:t>
            </a:r>
            <a:r>
              <a:rPr lang="en-IN" dirty="0"/>
              <a:t>emphasises on user input and the resultant output. </a:t>
            </a:r>
          </a:p>
          <a:p>
            <a:pPr algn="just">
              <a:buNone/>
            </a:pPr>
            <a:r>
              <a:rPr lang="en-IN" dirty="0"/>
              <a:t>The manual can serve as a valuable tool for uncovering problems at the human/machine interface.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pPr>
              <a:buNone/>
            </a:pPr>
            <a:r>
              <a:rPr lang="en-IN" u="sng" dirty="0"/>
              <a:t>Specification review</a:t>
            </a:r>
          </a:p>
          <a:p>
            <a:pPr algn="just"/>
            <a:r>
              <a:rPr lang="en-IN" dirty="0"/>
              <a:t>A review of the </a:t>
            </a:r>
            <a:r>
              <a:rPr lang="en-IN" i="1" dirty="0"/>
              <a:t>Software Requirements Specification (and/or prototype) is conducted </a:t>
            </a:r>
            <a:r>
              <a:rPr lang="en-IN" dirty="0"/>
              <a:t>by both the software developer and the customer.</a:t>
            </a:r>
          </a:p>
          <a:p>
            <a:pPr algn="just"/>
            <a:r>
              <a:rPr lang="en-IN" dirty="0"/>
              <a:t>The review is first conducted  to ensure that the specification is complete, consistent, and accurate.</a:t>
            </a:r>
          </a:p>
          <a:p>
            <a:pPr algn="just"/>
            <a:r>
              <a:rPr lang="en-IN" dirty="0"/>
              <a:t>Then  more detailed review is conducted to explore the information, functional, and </a:t>
            </a:r>
            <a:r>
              <a:rPr lang="en-IN" dirty="0" err="1"/>
              <a:t>behavioral</a:t>
            </a:r>
            <a:r>
              <a:rPr lang="en-IN" dirty="0"/>
              <a:t> domains.</a:t>
            </a:r>
          </a:p>
          <a:p>
            <a:pPr algn="just"/>
            <a:r>
              <a:rPr lang="en-IN" dirty="0"/>
              <a:t>Once the review is complete, the </a:t>
            </a:r>
            <a:r>
              <a:rPr lang="en-IN" i="1" dirty="0"/>
              <a:t>Software Requirements Specification is "signed-off“ </a:t>
            </a:r>
            <a:r>
              <a:rPr lang="en-IN" dirty="0"/>
              <a:t>by both the customer and the developer. </a:t>
            </a:r>
          </a:p>
          <a:p>
            <a:pPr algn="just"/>
            <a:r>
              <a:rPr lang="en-IN"/>
              <a:t>The </a:t>
            </a:r>
            <a:r>
              <a:rPr lang="en-IN" dirty="0"/>
              <a:t>specification becomes a </a:t>
            </a:r>
            <a:r>
              <a:rPr lang="en-IN"/>
              <a:t>"contract“ for </a:t>
            </a:r>
            <a:r>
              <a:rPr lang="en-IN" dirty="0"/>
              <a:t>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Software requirements analysis may be divided into five areas of effort </a:t>
            </a:r>
            <a:endParaRPr lang="en-IN" sz="4000" dirty="0"/>
          </a:p>
          <a:p>
            <a:pPr lvl="1"/>
            <a:r>
              <a:rPr lang="en-US" dirty="0"/>
              <a:t>Problem recognition</a:t>
            </a:r>
            <a:endParaRPr lang="en-IN" sz="3600" dirty="0"/>
          </a:p>
          <a:p>
            <a:pPr lvl="1"/>
            <a:r>
              <a:rPr lang="en-US" dirty="0"/>
              <a:t>Evaluation and synthesis</a:t>
            </a:r>
            <a:endParaRPr lang="en-IN" sz="3600" dirty="0"/>
          </a:p>
          <a:p>
            <a:pPr lvl="1"/>
            <a:r>
              <a:rPr lang="en-US" dirty="0"/>
              <a:t>Modeling</a:t>
            </a:r>
            <a:endParaRPr lang="en-IN" sz="3600" dirty="0"/>
          </a:p>
          <a:p>
            <a:pPr lvl="1"/>
            <a:r>
              <a:rPr lang="en-US" dirty="0"/>
              <a:t>Specification</a:t>
            </a:r>
            <a:endParaRPr lang="en-IN" sz="3600" dirty="0"/>
          </a:p>
          <a:p>
            <a:pPr lvl="1"/>
            <a:r>
              <a:rPr lang="en-US" dirty="0"/>
              <a:t>Review</a:t>
            </a:r>
            <a:endParaRPr lang="en-IN" sz="36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0" algn="just"/>
            <a:r>
              <a:rPr lang="en-US" dirty="0"/>
              <a:t>Requirements analysis encompasses those tasks that go into determining the requirements of a new or altered system, taking account of the possibly conflicting requirements of the users.</a:t>
            </a:r>
            <a:endParaRPr lang="en-IN" dirty="0"/>
          </a:p>
          <a:p>
            <a:pPr lvl="0"/>
            <a:r>
              <a:rPr lang="en-US" dirty="0"/>
              <a:t>Requirements analysis is critical to the success of a project.</a:t>
            </a:r>
            <a:endParaRPr lang="en-IN" dirty="0"/>
          </a:p>
          <a:p>
            <a:pPr lvl="0" algn="just"/>
            <a:r>
              <a:rPr lang="en-US" dirty="0"/>
              <a:t>Also known as requirements gathering, requirements capture, or requirements specification.</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r>
              <a:rPr lang="en-US" dirty="0"/>
              <a:t>Requirements must be </a:t>
            </a:r>
          </a:p>
          <a:p>
            <a:pPr lvl="1" algn="just"/>
            <a:r>
              <a:rPr lang="en-US" dirty="0"/>
              <a:t>measurable, </a:t>
            </a:r>
          </a:p>
          <a:p>
            <a:pPr lvl="1" algn="just"/>
            <a:r>
              <a:rPr lang="en-US" dirty="0"/>
              <a:t>testable, </a:t>
            </a:r>
          </a:p>
          <a:p>
            <a:pPr lvl="1" algn="just"/>
            <a:r>
              <a:rPr lang="en-US" dirty="0"/>
              <a:t>related to identified business needs or opportunities, and </a:t>
            </a:r>
          </a:p>
          <a:p>
            <a:pPr lvl="1" algn="just"/>
            <a:r>
              <a:rPr lang="en-US" dirty="0"/>
              <a:t>defined to a level of detail sufficient for system design.</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Five common errors in requirements analysis:</a:t>
            </a:r>
            <a:endParaRPr lang="en-IN" sz="4000" dirty="0"/>
          </a:p>
          <a:p>
            <a:pPr lvl="1"/>
            <a:r>
              <a:rPr lang="en-US" dirty="0"/>
              <a:t>Customers do not really know what they want</a:t>
            </a:r>
            <a:endParaRPr lang="en-IN" sz="3600" dirty="0"/>
          </a:p>
          <a:p>
            <a:pPr lvl="1"/>
            <a:r>
              <a:rPr lang="en-US" dirty="0"/>
              <a:t>Requirements change during the course of the project</a:t>
            </a:r>
            <a:endParaRPr lang="en-IN" sz="3600" dirty="0"/>
          </a:p>
          <a:p>
            <a:pPr lvl="1"/>
            <a:r>
              <a:rPr lang="en-US" dirty="0"/>
              <a:t>Customers have unreasonable timelines</a:t>
            </a:r>
            <a:endParaRPr lang="en-IN" sz="3600" dirty="0"/>
          </a:p>
          <a:p>
            <a:pPr lvl="1"/>
            <a:r>
              <a:rPr lang="en-US" dirty="0"/>
              <a:t>Communication gaps exist between customers, engineers and project managers</a:t>
            </a:r>
            <a:endParaRPr lang="en-IN" sz="3600" dirty="0"/>
          </a:p>
          <a:p>
            <a:pPr lvl="1"/>
            <a:r>
              <a:rPr lang="en-US" dirty="0"/>
              <a:t>The development team does not understand the politics of the customer’s organization</a:t>
            </a:r>
            <a:endParaRPr lang="en-IN" sz="3600"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TotalTime>
  <Words>2740</Words>
  <Application>Microsoft Office PowerPoint</Application>
  <PresentationFormat>On-screen Show (4:3)</PresentationFormat>
  <Paragraphs>279</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Wingdings</vt:lpstr>
      <vt:lpstr>Office Theme</vt:lpstr>
      <vt:lpstr>Requirements analysis</vt:lpstr>
      <vt:lpstr>PowerPoint Presentation</vt:lpstr>
      <vt:lpstr>PowerPoint Presentation</vt:lpstr>
      <vt:lpstr>PowerPoint Presentation</vt:lpstr>
      <vt:lpstr>Software Requirements Analysis</vt:lpstr>
      <vt:lpstr>PowerPoint Presentation</vt:lpstr>
      <vt:lpstr>PowerPoint Presentation</vt:lpstr>
      <vt:lpstr>PowerPoint Presentation</vt:lpstr>
      <vt:lpstr>PowerPoint Presentation</vt:lpstr>
      <vt:lpstr>Requirements elicitation for software</vt:lpstr>
      <vt:lpstr>PowerPoint Presentation</vt:lpstr>
      <vt:lpstr>PowerPoint Presentation</vt:lpstr>
      <vt:lpstr>PowerPoint Presentation</vt:lpstr>
      <vt:lpstr>PowerPoint Presentation</vt:lpstr>
      <vt:lpstr>FAST Guidelines</vt:lpstr>
      <vt:lpstr>PowerPoint Presentation</vt:lpstr>
      <vt:lpstr>PowerPoint Presentation</vt:lpstr>
      <vt:lpstr>PowerPoint Presentation</vt:lpstr>
      <vt:lpstr>PowerPoint Presentation</vt:lpstr>
      <vt:lpstr>Use-Cases</vt:lpstr>
      <vt:lpstr>PowerPoint Presentation</vt:lpstr>
      <vt:lpstr>PowerPoint Presentation</vt:lpstr>
      <vt:lpstr>Use case Diagrams</vt:lpstr>
      <vt:lpstr>PowerPoint Presentation</vt:lpstr>
      <vt:lpstr>PowerPoint Presentation</vt:lpstr>
      <vt:lpstr>The Analysis Process</vt:lpstr>
      <vt:lpstr>Analysis Principle I Model the Data Domain</vt:lpstr>
      <vt:lpstr>Analysis Principle II Model Function</vt:lpstr>
      <vt:lpstr>Analysis Principle III Model Behavior</vt:lpstr>
      <vt:lpstr>Analysis Principle IV Partition the Models</vt:lpstr>
      <vt:lpstr>Analysis Principle V Essence</vt:lpstr>
      <vt:lpstr>PowerPoint Presentation</vt:lpstr>
      <vt:lpstr>PowerPoint Presentation</vt:lpstr>
      <vt:lpstr>PowerPoint Presentation</vt:lpstr>
      <vt:lpstr>The Information Domain</vt:lpstr>
      <vt:lpstr>PowerPoint Presentation</vt:lpstr>
      <vt:lpstr>PowerPoint Presentation</vt:lpstr>
      <vt:lpstr>Modeling</vt:lpstr>
      <vt:lpstr>PowerPoint Presentation</vt:lpstr>
      <vt:lpstr>PowerPoint Presentation</vt:lpstr>
      <vt:lpstr>PowerPoint Presentation</vt:lpstr>
      <vt:lpstr>Software prototyping</vt:lpstr>
      <vt:lpstr>PowerPoint Presentation</vt:lpstr>
      <vt:lpstr>Prototyping methods and tools </vt:lpstr>
      <vt:lpstr>PowerPoint Presentation</vt:lpstr>
      <vt:lpstr>PowerPoint Presentation</vt:lpstr>
      <vt:lpstr>Specification </vt:lpstr>
      <vt:lpstr>PowerPoint Presentation</vt:lpstr>
      <vt:lpstr>PowerPoint Presentation</vt:lpstr>
      <vt:lpstr> </vt:lpstr>
      <vt:lpstr>The software requirements specification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analyasis</dc:title>
  <dc:creator>admin</dc:creator>
  <cp:lastModifiedBy>Srividya Krishnakumar</cp:lastModifiedBy>
  <cp:revision>64</cp:revision>
  <dcterms:created xsi:type="dcterms:W3CDTF">2006-08-16T00:00:00Z</dcterms:created>
  <dcterms:modified xsi:type="dcterms:W3CDTF">2020-03-04T03:27:10Z</dcterms:modified>
</cp:coreProperties>
</file>