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14" r:id="rId2"/>
    <p:sldId id="318" r:id="rId3"/>
    <p:sldId id="340"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19" r:id="rId25"/>
    <p:sldId id="266" r:id="rId26"/>
    <p:sldId id="294" r:id="rId27"/>
    <p:sldId id="270" r:id="rId28"/>
    <p:sldId id="296" r:id="rId29"/>
    <p:sldId id="298" r:id="rId30"/>
    <p:sldId id="271" r:id="rId31"/>
    <p:sldId id="272" r:id="rId32"/>
    <p:sldId id="273" r:id="rId33"/>
    <p:sldId id="274" r:id="rId34"/>
    <p:sldId id="275" r:id="rId35"/>
    <p:sldId id="276" r:id="rId36"/>
    <p:sldId id="300" r:id="rId37"/>
    <p:sldId id="301" r:id="rId38"/>
    <p:sldId id="302" r:id="rId39"/>
    <p:sldId id="303" r:id="rId40"/>
    <p:sldId id="304" r:id="rId41"/>
    <p:sldId id="305" r:id="rId42"/>
    <p:sldId id="306" r:id="rId43"/>
    <p:sldId id="307" r:id="rId44"/>
    <p:sldId id="265" r:id="rId45"/>
    <p:sldId id="312" r:id="rId46"/>
    <p:sldId id="313" r:id="rId47"/>
    <p:sldId id="31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3474" autoAdjust="0"/>
    <p:restoredTop sz="94660"/>
  </p:normalViewPr>
  <p:slideViewPr>
    <p:cSldViewPr>
      <p:cViewPr varScale="1">
        <p:scale>
          <a:sx n="60" d="100"/>
          <a:sy n="60" d="100"/>
        </p:scale>
        <p:origin x="1872"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0D0B69-F4B0-4F16-AB07-31A91BF136C9}" type="datetimeFigureOut">
              <a:rPr lang="en-US" smtClean="0"/>
              <a:pPr/>
              <a:t>3/4/2020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6B25E9-63A9-4476-A32D-9139ED50C1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a:t>
            </a:r>
            <a:endParaRPr lang="en-IN" dirty="0"/>
          </a:p>
        </p:txBody>
      </p:sp>
      <p:sp>
        <p:nvSpPr>
          <p:cNvPr id="3" name="Content Placeholder 2"/>
          <p:cNvSpPr>
            <a:spLocks noGrp="1"/>
          </p:cNvSpPr>
          <p:nvPr>
            <p:ph idx="1"/>
          </p:nvPr>
        </p:nvSpPr>
        <p:spPr/>
        <p:txBody>
          <a:bodyPr/>
          <a:lstStyle/>
          <a:p>
            <a:pPr algn="ctr">
              <a:buNone/>
            </a:pPr>
            <a:r>
              <a:rPr lang="en-US" b="1" dirty="0">
                <a:effectLst>
                  <a:outerShdw blurRad="38100" dist="38100" dir="2700000" algn="tl">
                    <a:srgbClr val="000000">
                      <a:alpha val="43137"/>
                    </a:srgbClr>
                  </a:outerShdw>
                </a:effectLst>
                <a:latin typeface="Agency FB" pitchFamily="34" charset="0"/>
              </a:rPr>
              <a:t>P R O C E S </a:t>
            </a:r>
            <a:r>
              <a:rPr lang="en-US" b="1" dirty="0" err="1">
                <a:effectLst>
                  <a:outerShdw blurRad="38100" dist="38100" dir="2700000" algn="tl">
                    <a:srgbClr val="000000">
                      <a:alpha val="43137"/>
                    </a:srgbClr>
                  </a:outerShdw>
                </a:effectLst>
                <a:latin typeface="Agency FB" pitchFamily="34" charset="0"/>
              </a:rPr>
              <a:t>S</a:t>
            </a:r>
            <a:r>
              <a:rPr lang="en-US" b="1" dirty="0">
                <a:effectLst>
                  <a:outerShdw blurRad="38100" dist="38100" dir="2700000" algn="tl">
                    <a:srgbClr val="000000">
                      <a:alpha val="43137"/>
                    </a:srgbClr>
                  </a:outerShdw>
                </a:effectLst>
                <a:latin typeface="Agency FB" pitchFamily="34" charset="0"/>
              </a:rPr>
              <a:t>   F R A M E W O R K</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effectLst>
                  <a:outerShdw blurRad="38100" dist="38100" dir="2700000" algn="tl">
                    <a:srgbClr val="000000">
                      <a:alpha val="43137"/>
                    </a:srgbClr>
                  </a:outerShdw>
                </a:effectLst>
                <a:latin typeface="Agency FB" pitchFamily="34" charset="0"/>
              </a:rPr>
              <a:t>[C]. M O D E L I N G</a:t>
            </a:r>
            <a:r>
              <a:rPr lang="en-US" sz="3600" dirty="0">
                <a:latin typeface="Agency FB" pitchFamily="34" charset="0"/>
              </a:rPr>
              <a:t> </a:t>
            </a:r>
          </a:p>
        </p:txBody>
      </p:sp>
      <p:sp>
        <p:nvSpPr>
          <p:cNvPr id="3" name="Content Placeholder 2"/>
          <p:cNvSpPr>
            <a:spLocks noGrp="1"/>
          </p:cNvSpPr>
          <p:nvPr>
            <p:ph idx="1"/>
          </p:nvPr>
        </p:nvSpPr>
        <p:spPr>
          <a:xfrm>
            <a:off x="457200" y="1600200"/>
            <a:ext cx="7696200" cy="4873752"/>
          </a:xfrm>
        </p:spPr>
        <p:txBody>
          <a:bodyPr/>
          <a:lstStyle/>
          <a:p>
            <a:pPr algn="just"/>
            <a:r>
              <a:rPr lang="en-US" sz="2400" dirty="0"/>
              <a:t>This activity encompasses </a:t>
            </a:r>
            <a:r>
              <a:rPr lang="en-US" sz="2400" dirty="0">
                <a:effectLst>
                  <a:outerShdw blurRad="38100" dist="38100" dir="2700000" algn="tl">
                    <a:srgbClr val="000000">
                      <a:alpha val="43137"/>
                    </a:srgbClr>
                  </a:outerShdw>
                </a:effectLst>
              </a:rPr>
              <a:t>the creation</a:t>
            </a:r>
            <a:r>
              <a:rPr lang="en-US" sz="2400" dirty="0"/>
              <a:t> of models</a:t>
            </a:r>
          </a:p>
          <a:p>
            <a:pPr algn="just"/>
            <a:r>
              <a:rPr lang="en-US" sz="2400" dirty="0"/>
              <a:t>It allows the </a:t>
            </a:r>
            <a:r>
              <a:rPr lang="en-US" sz="2400" dirty="0">
                <a:effectLst>
                  <a:outerShdw blurRad="38100" dist="38100" dir="2700000" algn="tl">
                    <a:srgbClr val="000000">
                      <a:alpha val="43137"/>
                    </a:srgbClr>
                  </a:outerShdw>
                </a:effectLst>
              </a:rPr>
              <a:t>developer</a:t>
            </a:r>
            <a:r>
              <a:rPr lang="en-US" sz="2400" dirty="0"/>
              <a:t> </a:t>
            </a:r>
            <a:r>
              <a:rPr lang="en-US" sz="2400" dirty="0">
                <a:effectLst>
                  <a:outerShdw blurRad="38100" dist="38100" dir="2700000" algn="tl">
                    <a:srgbClr val="000000">
                      <a:alpha val="43137"/>
                    </a:srgbClr>
                  </a:outerShdw>
                </a:effectLst>
              </a:rPr>
              <a:t>&amp; customer </a:t>
            </a:r>
            <a:r>
              <a:rPr lang="en-US" sz="2400" dirty="0"/>
              <a:t>to understand the </a:t>
            </a:r>
            <a:r>
              <a:rPr lang="en-US" sz="2400" dirty="0">
                <a:effectLst>
                  <a:outerShdw blurRad="38100" dist="38100" dir="2700000" algn="tl">
                    <a:srgbClr val="000000">
                      <a:alpha val="43137"/>
                    </a:srgbClr>
                  </a:outerShdw>
                </a:effectLst>
              </a:rPr>
              <a:t>software requirements </a:t>
            </a:r>
            <a:r>
              <a:rPr lang="en-US" sz="2400" dirty="0"/>
              <a:t>&amp; </a:t>
            </a:r>
            <a:r>
              <a:rPr lang="en-US" sz="2400" dirty="0">
                <a:effectLst>
                  <a:outerShdw blurRad="38100" dist="38100" dir="2700000" algn="tl">
                    <a:srgbClr val="000000">
                      <a:alpha val="43137"/>
                    </a:srgbClr>
                  </a:outerShdw>
                </a:effectLst>
              </a:rPr>
              <a:t>design</a:t>
            </a:r>
          </a:p>
          <a:p>
            <a:pPr algn="just"/>
            <a:r>
              <a:rPr lang="en-US" sz="2400" dirty="0"/>
              <a:t>It is composed of 2 software engineering actions</a:t>
            </a:r>
          </a:p>
          <a:p>
            <a:pPr lvl="1" algn="just"/>
            <a:r>
              <a:rPr lang="en-US" sz="2400" dirty="0">
                <a:effectLst>
                  <a:outerShdw blurRad="38100" dist="38100" dir="2700000" algn="tl">
                    <a:srgbClr val="000000">
                      <a:alpha val="43137"/>
                    </a:srgbClr>
                  </a:outerShdw>
                </a:effectLst>
              </a:rPr>
              <a:t>Analysis</a:t>
            </a:r>
          </a:p>
          <a:p>
            <a:pPr lvl="1" algn="just"/>
            <a:r>
              <a:rPr lang="en-US" sz="2400" dirty="0">
                <a:effectLst>
                  <a:outerShdw blurRad="38100" dist="38100" dir="2700000" algn="tl">
                    <a:srgbClr val="000000">
                      <a:alpha val="43137"/>
                    </a:srgbClr>
                  </a:outerShdw>
                </a:effectLst>
              </a:rPr>
              <a:t>Design</a:t>
            </a:r>
          </a:p>
          <a:p>
            <a:pPr algn="just"/>
            <a:endParaRPr lang="en-US" sz="2200" dirty="0"/>
          </a:p>
          <a:p>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10</a:t>
            </a:fld>
            <a:endParaRPr lang="en-US"/>
          </a:p>
        </p:txBody>
      </p:sp>
    </p:spTree>
    <p:extLst>
      <p:ext uri="{BB962C8B-B14F-4D97-AF65-F5344CB8AC3E}">
        <p14:creationId xmlns:p14="http://schemas.microsoft.com/office/powerpoint/2010/main" val="20017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effectLst>
                  <a:outerShdw blurRad="38100" dist="38100" dir="2700000" algn="tl">
                    <a:srgbClr val="000000">
                      <a:alpha val="43137"/>
                    </a:srgbClr>
                  </a:outerShdw>
                </a:effectLst>
                <a:latin typeface="Agency FB" pitchFamily="34" charset="0"/>
              </a:rPr>
              <a:t>M O D E L I N G</a:t>
            </a:r>
            <a:r>
              <a:rPr lang="en-US" sz="3600" dirty="0">
                <a:latin typeface="Agency FB" pitchFamily="34" charset="0"/>
              </a:rPr>
              <a:t> </a:t>
            </a:r>
            <a:endParaRPr lang="en-US" sz="3600" dirty="0"/>
          </a:p>
        </p:txBody>
      </p:sp>
      <p:sp>
        <p:nvSpPr>
          <p:cNvPr id="3" name="Content Placeholder 2"/>
          <p:cNvSpPr>
            <a:spLocks noGrp="1"/>
          </p:cNvSpPr>
          <p:nvPr>
            <p:ph sz="quarter" idx="1"/>
          </p:nvPr>
        </p:nvSpPr>
        <p:spPr>
          <a:xfrm>
            <a:off x="457200" y="1600200"/>
            <a:ext cx="7696200" cy="4873752"/>
          </a:xfrm>
        </p:spPr>
        <p:txBody>
          <a:bodyPr>
            <a:normAutofit/>
          </a:bodyPr>
          <a:lstStyle/>
          <a:p>
            <a:pPr algn="just"/>
            <a:r>
              <a:rPr lang="en-US" sz="2400" b="1" dirty="0">
                <a:effectLst>
                  <a:outerShdw blurRad="38100" dist="38100" dir="2700000" algn="tl">
                    <a:srgbClr val="000000">
                      <a:alpha val="43137"/>
                    </a:srgbClr>
                  </a:outerShdw>
                </a:effectLst>
              </a:rPr>
              <a:t>Analysis</a:t>
            </a:r>
          </a:p>
          <a:p>
            <a:pPr lvl="1" algn="just"/>
            <a:r>
              <a:rPr lang="en-US" sz="2400" dirty="0"/>
              <a:t>It consists of set of </a:t>
            </a:r>
            <a:r>
              <a:rPr lang="en-US" sz="2400" dirty="0">
                <a:effectLst>
                  <a:outerShdw blurRad="38100" dist="38100" dir="2700000" algn="tl">
                    <a:srgbClr val="000000">
                      <a:alpha val="43137"/>
                    </a:srgbClr>
                  </a:outerShdw>
                </a:effectLst>
              </a:rPr>
              <a:t>work tasks </a:t>
            </a:r>
            <a:r>
              <a:rPr lang="en-US" sz="2400" dirty="0"/>
              <a:t>that lead to the creation of </a:t>
            </a:r>
            <a:r>
              <a:rPr lang="en-US" sz="2400" dirty="0">
                <a:effectLst>
                  <a:outerShdw blurRad="38100" dist="38100" dir="2700000" algn="tl">
                    <a:srgbClr val="000000">
                      <a:alpha val="43137"/>
                    </a:srgbClr>
                  </a:outerShdw>
                </a:effectLst>
              </a:rPr>
              <a:t>analysis model </a:t>
            </a:r>
            <a:r>
              <a:rPr lang="en-US" sz="2400" dirty="0"/>
              <a:t>or </a:t>
            </a:r>
            <a:r>
              <a:rPr lang="en-US" sz="2400" dirty="0">
                <a:effectLst>
                  <a:outerShdw blurRad="38100" dist="38100" dir="2700000" algn="tl">
                    <a:srgbClr val="000000">
                      <a:alpha val="43137"/>
                    </a:srgbClr>
                  </a:outerShdw>
                </a:effectLst>
              </a:rPr>
              <a:t>requirement specification</a:t>
            </a:r>
          </a:p>
          <a:p>
            <a:pPr lvl="1" algn="just"/>
            <a:r>
              <a:rPr lang="en-US" sz="2400" dirty="0"/>
              <a:t>Set of </a:t>
            </a:r>
            <a:r>
              <a:rPr lang="en-US" sz="2400" dirty="0">
                <a:effectLst>
                  <a:outerShdw blurRad="38100" dist="38100" dir="2700000" algn="tl">
                    <a:srgbClr val="000000">
                      <a:alpha val="43137"/>
                    </a:srgbClr>
                  </a:outerShdw>
                </a:effectLst>
              </a:rPr>
              <a:t>tasks </a:t>
            </a:r>
            <a:r>
              <a:rPr lang="en-US" sz="2400" dirty="0"/>
              <a:t>include</a:t>
            </a:r>
          </a:p>
          <a:p>
            <a:pPr lvl="2" algn="just"/>
            <a:r>
              <a:rPr lang="en-US" dirty="0">
                <a:effectLst>
                  <a:outerShdw blurRad="38100" dist="38100" dir="2700000" algn="tl">
                    <a:srgbClr val="000000">
                      <a:alpha val="43137"/>
                    </a:srgbClr>
                  </a:outerShdw>
                </a:effectLst>
              </a:rPr>
              <a:t>Requirement gathering</a:t>
            </a:r>
          </a:p>
          <a:p>
            <a:pPr lvl="2" algn="just"/>
            <a:r>
              <a:rPr lang="en-US" dirty="0">
                <a:effectLst>
                  <a:outerShdw blurRad="38100" dist="38100" dir="2700000" algn="tl">
                    <a:srgbClr val="000000">
                      <a:alpha val="43137"/>
                    </a:srgbClr>
                  </a:outerShdw>
                </a:effectLst>
              </a:rPr>
              <a:t>Elaboration</a:t>
            </a:r>
          </a:p>
          <a:p>
            <a:pPr lvl="2" algn="just"/>
            <a:r>
              <a:rPr lang="en-US" dirty="0">
                <a:effectLst>
                  <a:outerShdw blurRad="38100" dist="38100" dir="2700000" algn="tl">
                    <a:srgbClr val="000000">
                      <a:alpha val="43137"/>
                    </a:srgbClr>
                  </a:outerShdw>
                </a:effectLst>
              </a:rPr>
              <a:t>Negotiation</a:t>
            </a:r>
          </a:p>
          <a:p>
            <a:pPr lvl="2" algn="just"/>
            <a:r>
              <a:rPr lang="en-US" dirty="0">
                <a:effectLst>
                  <a:outerShdw blurRad="38100" dist="38100" dir="2700000" algn="tl">
                    <a:srgbClr val="000000">
                      <a:alpha val="43137"/>
                    </a:srgbClr>
                  </a:outerShdw>
                </a:effectLst>
              </a:rPr>
              <a:t>Specification</a:t>
            </a:r>
          </a:p>
          <a:p>
            <a:pPr lvl="2" algn="just"/>
            <a:r>
              <a:rPr lang="en-US" dirty="0">
                <a:effectLst>
                  <a:outerShdw blurRad="38100" dist="38100" dir="2700000" algn="tl">
                    <a:srgbClr val="000000">
                      <a:alpha val="43137"/>
                    </a:srgbClr>
                  </a:outerShdw>
                </a:effectLst>
              </a:rPr>
              <a:t>Validation</a:t>
            </a:r>
          </a:p>
          <a:p>
            <a:endParaRPr lang="en-US" sz="2400"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11</a:t>
            </a:fld>
            <a:endParaRPr lang="en-US"/>
          </a:p>
        </p:txBody>
      </p:sp>
    </p:spTree>
    <p:extLst>
      <p:ext uri="{BB962C8B-B14F-4D97-AF65-F5344CB8AC3E}">
        <p14:creationId xmlns:p14="http://schemas.microsoft.com/office/powerpoint/2010/main" val="4080921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effectLst>
                  <a:outerShdw blurRad="38100" dist="38100" dir="2700000" algn="tl">
                    <a:srgbClr val="000000">
                      <a:alpha val="43137"/>
                    </a:srgbClr>
                  </a:outerShdw>
                </a:effectLst>
                <a:latin typeface="Agency FB" pitchFamily="34" charset="0"/>
              </a:rPr>
              <a:t>M O D E L I N G</a:t>
            </a:r>
            <a:r>
              <a:rPr lang="en-US" sz="3600" dirty="0">
                <a:latin typeface="Agency FB" pitchFamily="34" charset="0"/>
              </a:rPr>
              <a:t> </a:t>
            </a:r>
          </a:p>
        </p:txBody>
      </p:sp>
      <p:sp>
        <p:nvSpPr>
          <p:cNvPr id="3" name="Content Placeholder 2"/>
          <p:cNvSpPr>
            <a:spLocks noGrp="1"/>
          </p:cNvSpPr>
          <p:nvPr>
            <p:ph sz="quarter" idx="1"/>
          </p:nvPr>
        </p:nvSpPr>
        <p:spPr/>
        <p:txBody>
          <a:bodyPr/>
          <a:lstStyle/>
          <a:p>
            <a:pPr algn="just"/>
            <a:r>
              <a:rPr lang="en-US" sz="2400" b="1" dirty="0">
                <a:effectLst>
                  <a:outerShdw blurRad="38100" dist="38100" dir="2700000" algn="tl">
                    <a:srgbClr val="000000">
                      <a:alpha val="43137"/>
                    </a:srgbClr>
                  </a:outerShdw>
                </a:effectLst>
              </a:rPr>
              <a:t>Design</a:t>
            </a:r>
          </a:p>
          <a:p>
            <a:pPr lvl="1" algn="just"/>
            <a:r>
              <a:rPr lang="en-US" sz="2400" dirty="0"/>
              <a:t>Encompasses </a:t>
            </a:r>
            <a:r>
              <a:rPr lang="en-US" sz="2400" dirty="0">
                <a:effectLst>
                  <a:outerShdw blurRad="38100" dist="38100" dir="2700000" algn="tl">
                    <a:srgbClr val="000000">
                      <a:alpha val="43137"/>
                    </a:srgbClr>
                  </a:outerShdw>
                </a:effectLst>
              </a:rPr>
              <a:t>work tasks </a:t>
            </a:r>
            <a:r>
              <a:rPr lang="en-US" sz="2400" dirty="0"/>
              <a:t>that create a design model</a:t>
            </a:r>
          </a:p>
          <a:p>
            <a:pPr lvl="1" algn="just"/>
            <a:r>
              <a:rPr lang="en-US" sz="2400" dirty="0"/>
              <a:t>Tasks are:</a:t>
            </a:r>
          </a:p>
          <a:p>
            <a:pPr lvl="2" algn="just"/>
            <a:r>
              <a:rPr lang="en-US" dirty="0">
                <a:effectLst>
                  <a:outerShdw blurRad="38100" dist="38100" dir="2700000" algn="tl">
                    <a:srgbClr val="000000">
                      <a:alpha val="43137"/>
                    </a:srgbClr>
                  </a:outerShdw>
                </a:effectLst>
              </a:rPr>
              <a:t>Data design</a:t>
            </a:r>
          </a:p>
          <a:p>
            <a:pPr lvl="2" algn="just"/>
            <a:r>
              <a:rPr lang="en-US" dirty="0">
                <a:effectLst>
                  <a:outerShdw blurRad="38100" dist="38100" dir="2700000" algn="tl">
                    <a:srgbClr val="000000">
                      <a:alpha val="43137"/>
                    </a:srgbClr>
                  </a:outerShdw>
                </a:effectLst>
              </a:rPr>
              <a:t>Architectural design</a:t>
            </a:r>
          </a:p>
          <a:p>
            <a:pPr lvl="2" algn="just"/>
            <a:r>
              <a:rPr lang="en-US" dirty="0">
                <a:effectLst>
                  <a:outerShdw blurRad="38100" dist="38100" dir="2700000" algn="tl">
                    <a:srgbClr val="000000">
                      <a:alpha val="43137"/>
                    </a:srgbClr>
                  </a:outerShdw>
                </a:effectLst>
              </a:rPr>
              <a:t>Interface design</a:t>
            </a:r>
          </a:p>
          <a:p>
            <a:pPr lvl="2" algn="just"/>
            <a:r>
              <a:rPr lang="en-US" dirty="0">
                <a:effectLst>
                  <a:outerShdw blurRad="38100" dist="38100" dir="2700000" algn="tl">
                    <a:srgbClr val="000000">
                      <a:alpha val="43137"/>
                    </a:srgbClr>
                  </a:outerShdw>
                </a:effectLst>
              </a:rPr>
              <a:t>Component level design</a:t>
            </a:r>
          </a:p>
          <a:p>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12</a:t>
            </a:fld>
            <a:endParaRPr lang="en-US"/>
          </a:p>
        </p:txBody>
      </p:sp>
    </p:spTree>
    <p:extLst>
      <p:ext uri="{BB962C8B-B14F-4D97-AF65-F5344CB8AC3E}">
        <p14:creationId xmlns:p14="http://schemas.microsoft.com/office/powerpoint/2010/main" val="2226379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effectLst>
                  <a:outerShdw blurRad="38100" dist="38100" dir="2700000" algn="tl">
                    <a:srgbClr val="000000">
                      <a:alpha val="43137"/>
                    </a:srgbClr>
                  </a:outerShdw>
                </a:effectLst>
                <a:latin typeface="Agency FB" pitchFamily="34" charset="0"/>
              </a:rPr>
              <a:t>C O N S T R U C T I O N</a:t>
            </a:r>
            <a:r>
              <a:rPr lang="en-US" sz="3600" dirty="0">
                <a:effectLst>
                  <a:outerShdw blurRad="38100" dist="38100" dir="2700000" algn="tl">
                    <a:srgbClr val="000000">
                      <a:alpha val="43137"/>
                    </a:srgbClr>
                  </a:outerShdw>
                </a:effectLst>
                <a:latin typeface="Agency FB" pitchFamily="34" charset="0"/>
              </a:rPr>
              <a:t> </a:t>
            </a:r>
          </a:p>
        </p:txBody>
      </p:sp>
      <p:sp>
        <p:nvSpPr>
          <p:cNvPr id="3" name="Content Placeholder 2"/>
          <p:cNvSpPr>
            <a:spLocks noGrp="1"/>
          </p:cNvSpPr>
          <p:nvPr>
            <p:ph idx="1"/>
          </p:nvPr>
        </p:nvSpPr>
        <p:spPr>
          <a:xfrm>
            <a:off x="457200" y="1600200"/>
            <a:ext cx="7696200" cy="4873752"/>
          </a:xfrm>
        </p:spPr>
        <p:txBody>
          <a:bodyPr/>
          <a:lstStyle/>
          <a:p>
            <a:pPr algn="just"/>
            <a:r>
              <a:rPr lang="en-US" sz="2400" dirty="0"/>
              <a:t>This activity combines the code </a:t>
            </a:r>
            <a:r>
              <a:rPr lang="en-US" sz="2400" dirty="0">
                <a:effectLst>
                  <a:outerShdw blurRad="38100" dist="38100" dir="2700000" algn="tl">
                    <a:srgbClr val="000000">
                      <a:alpha val="43137"/>
                    </a:srgbClr>
                  </a:outerShdw>
                </a:effectLst>
              </a:rPr>
              <a:t>generation &amp; testing, </a:t>
            </a:r>
            <a:r>
              <a:rPr lang="en-US" sz="2400" dirty="0"/>
              <a:t>which is required to uncover the </a:t>
            </a:r>
            <a:r>
              <a:rPr lang="en-US" sz="2400" dirty="0">
                <a:effectLst>
                  <a:outerShdw blurRad="38100" dist="38100" dir="2700000" algn="tl">
                    <a:srgbClr val="000000">
                      <a:alpha val="43137"/>
                    </a:srgbClr>
                  </a:outerShdw>
                </a:effectLst>
              </a:rPr>
              <a:t>errors</a:t>
            </a:r>
            <a:r>
              <a:rPr lang="en-US" sz="2400" dirty="0"/>
              <a:t> in the code</a:t>
            </a:r>
          </a:p>
          <a:p>
            <a:pPr algn="just"/>
            <a:endParaRPr lang="en-US" dirty="0">
              <a:latin typeface="Book Antiqua" pitchFamily="18" charset="0"/>
            </a:endParaRP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13</a:t>
            </a:fld>
            <a:endParaRPr lang="en-US"/>
          </a:p>
        </p:txBody>
      </p:sp>
    </p:spTree>
    <p:extLst>
      <p:ext uri="{BB962C8B-B14F-4D97-AF65-F5344CB8AC3E}">
        <p14:creationId xmlns:p14="http://schemas.microsoft.com/office/powerpoint/2010/main" val="58131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effectLst>
                  <a:outerShdw blurRad="38100" dist="38100" dir="2700000" algn="tl">
                    <a:srgbClr val="000000">
                      <a:alpha val="43137"/>
                    </a:srgbClr>
                  </a:outerShdw>
                </a:effectLst>
                <a:latin typeface="Agency FB" pitchFamily="34" charset="0"/>
              </a:rPr>
              <a:t>D E P L O Y M E N T </a:t>
            </a:r>
          </a:p>
        </p:txBody>
      </p:sp>
      <p:sp>
        <p:nvSpPr>
          <p:cNvPr id="3" name="Content Placeholder 2"/>
          <p:cNvSpPr>
            <a:spLocks noGrp="1"/>
          </p:cNvSpPr>
          <p:nvPr>
            <p:ph idx="1"/>
          </p:nvPr>
        </p:nvSpPr>
        <p:spPr/>
        <p:txBody>
          <a:bodyPr>
            <a:normAutofit/>
          </a:bodyPr>
          <a:lstStyle/>
          <a:p>
            <a:pPr algn="just"/>
            <a:r>
              <a:rPr lang="en-US" sz="2400" dirty="0"/>
              <a:t>Software is delivered to the </a:t>
            </a:r>
            <a:r>
              <a:rPr lang="en-US" sz="2400" dirty="0">
                <a:effectLst>
                  <a:outerShdw blurRad="38100" dist="38100" dir="2700000" algn="tl">
                    <a:srgbClr val="000000">
                      <a:alpha val="43137"/>
                    </a:srgbClr>
                  </a:outerShdw>
                </a:effectLst>
              </a:rPr>
              <a:t>customer</a:t>
            </a:r>
            <a:r>
              <a:rPr lang="en-US" sz="2400" dirty="0"/>
              <a:t> who evaluates the </a:t>
            </a:r>
            <a:r>
              <a:rPr lang="en-US" sz="2400" dirty="0">
                <a:effectLst>
                  <a:outerShdw blurRad="38100" dist="38100" dir="2700000" algn="tl">
                    <a:srgbClr val="000000">
                      <a:alpha val="43137"/>
                    </a:srgbClr>
                  </a:outerShdw>
                </a:effectLst>
              </a:rPr>
              <a:t>delivered product </a:t>
            </a:r>
          </a:p>
          <a:p>
            <a:pPr algn="just"/>
            <a:r>
              <a:rPr lang="en-US" sz="2400" dirty="0"/>
              <a:t>Provides </a:t>
            </a:r>
            <a:r>
              <a:rPr lang="en-US" sz="2400" dirty="0">
                <a:effectLst>
                  <a:outerShdw blurRad="38100" dist="38100" dir="2700000" algn="tl">
                    <a:srgbClr val="000000">
                      <a:alpha val="43137"/>
                    </a:srgbClr>
                  </a:outerShdw>
                </a:effectLst>
              </a:rPr>
              <a:t>feedback </a:t>
            </a:r>
            <a:r>
              <a:rPr lang="en-US" sz="2400" dirty="0"/>
              <a:t>based on the evaluation</a:t>
            </a: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14</a:t>
            </a:fld>
            <a:endParaRPr lang="en-US"/>
          </a:p>
        </p:txBody>
      </p:sp>
    </p:spTree>
    <p:extLst>
      <p:ext uri="{BB962C8B-B14F-4D97-AF65-F5344CB8AC3E}">
        <p14:creationId xmlns:p14="http://schemas.microsoft.com/office/powerpoint/2010/main" val="53287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498080" cy="792162"/>
          </a:xfrm>
        </p:spPr>
        <p:txBody>
          <a:bodyPr>
            <a:noAutofit/>
          </a:bodyPr>
          <a:lstStyle/>
          <a:p>
            <a:r>
              <a:rPr lang="en-US" sz="3200" b="1" dirty="0">
                <a:effectLst>
                  <a:outerShdw blurRad="38100" dist="38100" dir="2700000" algn="tl">
                    <a:srgbClr val="000000">
                      <a:alpha val="43137"/>
                    </a:srgbClr>
                  </a:outerShdw>
                </a:effectLst>
                <a:latin typeface="Agency FB" pitchFamily="34" charset="0"/>
              </a:rPr>
              <a:t>G E N E R I C    U M B R E L </a:t>
            </a:r>
            <a:r>
              <a:rPr lang="en-US" sz="3200" b="1" dirty="0" err="1">
                <a:effectLst>
                  <a:outerShdw blurRad="38100" dist="38100" dir="2700000" algn="tl">
                    <a:srgbClr val="000000">
                      <a:alpha val="43137"/>
                    </a:srgbClr>
                  </a:outerShdw>
                </a:effectLst>
                <a:latin typeface="Agency FB" pitchFamily="34" charset="0"/>
              </a:rPr>
              <a:t>L</a:t>
            </a:r>
            <a:r>
              <a:rPr lang="en-US" sz="3200" b="1" dirty="0">
                <a:effectLst>
                  <a:outerShdw blurRad="38100" dist="38100" dir="2700000" algn="tl">
                    <a:srgbClr val="000000">
                      <a:alpha val="43137"/>
                    </a:srgbClr>
                  </a:outerShdw>
                </a:effectLst>
                <a:latin typeface="Agency FB" pitchFamily="34" charset="0"/>
              </a:rPr>
              <a:t> A    </a:t>
            </a:r>
            <a:r>
              <a:rPr lang="en-US" sz="3200" b="1" dirty="0" err="1">
                <a:effectLst>
                  <a:outerShdw blurRad="38100" dist="38100" dir="2700000" algn="tl">
                    <a:srgbClr val="000000">
                      <a:alpha val="43137"/>
                    </a:srgbClr>
                  </a:outerShdw>
                </a:effectLst>
                <a:latin typeface="Agency FB" pitchFamily="34" charset="0"/>
              </a:rPr>
              <a:t>A</a:t>
            </a:r>
            <a:r>
              <a:rPr lang="en-US" sz="3200" b="1" dirty="0">
                <a:effectLst>
                  <a:outerShdw blurRad="38100" dist="38100" dir="2700000" algn="tl">
                    <a:srgbClr val="000000">
                      <a:alpha val="43137"/>
                    </a:srgbClr>
                  </a:outerShdw>
                </a:effectLst>
                <a:latin typeface="Agency FB" pitchFamily="34" charset="0"/>
              </a:rPr>
              <a:t> C T I V I T I E S</a:t>
            </a:r>
          </a:p>
        </p:txBody>
      </p:sp>
      <p:sp>
        <p:nvSpPr>
          <p:cNvPr id="3" name="Content Placeholder 2"/>
          <p:cNvSpPr>
            <a:spLocks noGrp="1"/>
          </p:cNvSpPr>
          <p:nvPr>
            <p:ph idx="1"/>
          </p:nvPr>
        </p:nvSpPr>
        <p:spPr>
          <a:xfrm>
            <a:off x="762000" y="1219200"/>
            <a:ext cx="8171688" cy="5029200"/>
          </a:xfrm>
        </p:spPr>
        <p:txBody>
          <a:bodyPr>
            <a:normAutofit/>
          </a:bodyPr>
          <a:lstStyle/>
          <a:p>
            <a:pPr marL="457200" indent="-457200" algn="just">
              <a:buFont typeface="+mj-lt"/>
              <a:buAutoNum type="arabicPeriod"/>
            </a:pPr>
            <a:r>
              <a:rPr lang="en-US" sz="2400" dirty="0">
                <a:effectLst>
                  <a:outerShdw blurRad="38100" dist="38100" dir="2700000" algn="tl">
                    <a:srgbClr val="000000">
                      <a:alpha val="43137"/>
                    </a:srgbClr>
                  </a:outerShdw>
                </a:effectLst>
              </a:rPr>
              <a:t>Software project tracking &amp; control</a:t>
            </a:r>
          </a:p>
          <a:p>
            <a:pPr marL="457200" indent="-457200" algn="just">
              <a:buFont typeface="+mj-lt"/>
              <a:buAutoNum type="arabicPeriod"/>
            </a:pPr>
            <a:r>
              <a:rPr lang="en-US" sz="2400" dirty="0">
                <a:effectLst>
                  <a:outerShdw blurRad="38100" dist="38100" dir="2700000" algn="tl">
                    <a:srgbClr val="000000">
                      <a:alpha val="43137"/>
                    </a:srgbClr>
                  </a:outerShdw>
                </a:effectLst>
              </a:rPr>
              <a:t>Risk management</a:t>
            </a:r>
          </a:p>
          <a:p>
            <a:pPr marL="457200" indent="-457200" algn="just">
              <a:buFont typeface="+mj-lt"/>
              <a:buAutoNum type="arabicPeriod"/>
            </a:pPr>
            <a:r>
              <a:rPr lang="en-US" sz="2400" dirty="0">
                <a:effectLst>
                  <a:outerShdw blurRad="38100" dist="38100" dir="2700000" algn="tl">
                    <a:srgbClr val="000000">
                      <a:alpha val="43137"/>
                    </a:srgbClr>
                  </a:outerShdw>
                </a:effectLst>
              </a:rPr>
              <a:t>Software quality assurance</a:t>
            </a:r>
          </a:p>
          <a:p>
            <a:pPr marL="457200" indent="-457200" algn="just">
              <a:buFont typeface="+mj-lt"/>
              <a:buAutoNum type="arabicPeriod"/>
            </a:pPr>
            <a:r>
              <a:rPr lang="en-US" sz="2400" dirty="0">
                <a:effectLst>
                  <a:outerShdw blurRad="38100" dist="38100" dir="2700000" algn="tl">
                    <a:srgbClr val="000000">
                      <a:alpha val="43137"/>
                    </a:srgbClr>
                  </a:outerShdw>
                </a:effectLst>
              </a:rPr>
              <a:t>Formal technical reviews</a:t>
            </a:r>
          </a:p>
          <a:p>
            <a:pPr marL="457200" indent="-457200" algn="just">
              <a:buFont typeface="+mj-lt"/>
              <a:buAutoNum type="arabicPeriod"/>
            </a:pPr>
            <a:r>
              <a:rPr lang="en-US" sz="2400" dirty="0">
                <a:effectLst>
                  <a:outerShdw blurRad="38100" dist="38100" dir="2700000" algn="tl">
                    <a:srgbClr val="000000">
                      <a:alpha val="43137"/>
                    </a:srgbClr>
                  </a:outerShdw>
                </a:effectLst>
              </a:rPr>
              <a:t>Measurement</a:t>
            </a:r>
          </a:p>
          <a:p>
            <a:pPr marL="457200" indent="-457200" algn="just">
              <a:buFont typeface="+mj-lt"/>
              <a:buAutoNum type="arabicPeriod"/>
            </a:pPr>
            <a:r>
              <a:rPr lang="en-US" sz="2400" dirty="0">
                <a:effectLst>
                  <a:outerShdw blurRad="38100" dist="38100" dir="2700000" algn="tl">
                    <a:srgbClr val="000000">
                      <a:alpha val="43137"/>
                    </a:srgbClr>
                  </a:outerShdw>
                </a:effectLst>
              </a:rPr>
              <a:t>Software configuration management</a:t>
            </a:r>
          </a:p>
          <a:p>
            <a:pPr marL="457200" indent="-457200" algn="just">
              <a:buFont typeface="+mj-lt"/>
              <a:buAutoNum type="arabicPeriod"/>
            </a:pPr>
            <a:r>
              <a:rPr lang="en-US" sz="2400" dirty="0">
                <a:effectLst>
                  <a:outerShdw blurRad="38100" dist="38100" dir="2700000" algn="tl">
                    <a:srgbClr val="000000">
                      <a:alpha val="43137"/>
                    </a:srgbClr>
                  </a:outerShdw>
                </a:effectLst>
              </a:rPr>
              <a:t>Reusability management</a:t>
            </a:r>
          </a:p>
          <a:p>
            <a:pPr marL="457200" indent="-457200" algn="just">
              <a:buFont typeface="+mj-lt"/>
              <a:buAutoNum type="arabicPeriod"/>
            </a:pPr>
            <a:r>
              <a:rPr lang="en-US" sz="2400" dirty="0">
                <a:effectLst>
                  <a:outerShdw blurRad="38100" dist="38100" dir="2700000" algn="tl">
                    <a:srgbClr val="000000">
                      <a:alpha val="43137"/>
                    </a:srgbClr>
                  </a:outerShdw>
                </a:effectLst>
              </a:rPr>
              <a:t>Work product preparation &amp; production</a:t>
            </a:r>
          </a:p>
          <a:p>
            <a:pPr marL="457200" indent="-457200">
              <a:buFont typeface="+mj-lt"/>
              <a:buAutoNum type="arabicPeriod"/>
            </a:pPr>
            <a:endParaRPr lang="en-US" sz="24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15</a:t>
            </a:fld>
            <a:endParaRPr lang="en-US"/>
          </a:p>
        </p:txBody>
      </p:sp>
    </p:spTree>
    <p:extLst>
      <p:ext uri="{BB962C8B-B14F-4D97-AF65-F5344CB8AC3E}">
        <p14:creationId xmlns:p14="http://schemas.microsoft.com/office/powerpoint/2010/main" val="122785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a:effectLst>
                  <a:outerShdw blurRad="38100" dist="38100" dir="2700000" algn="tl">
                    <a:srgbClr val="000000">
                      <a:alpha val="43137"/>
                    </a:srgbClr>
                  </a:outerShdw>
                </a:effectLst>
                <a:latin typeface="Agency FB" pitchFamily="34" charset="0"/>
              </a:rPr>
              <a:t>S O F T W A R E  P R O J E C T   </a:t>
            </a:r>
            <a:r>
              <a:rPr lang="en-US" sz="3200" b="1" dirty="0" err="1">
                <a:effectLst>
                  <a:outerShdw blurRad="38100" dist="38100" dir="2700000" algn="tl">
                    <a:srgbClr val="000000">
                      <a:alpha val="43137"/>
                    </a:srgbClr>
                  </a:outerShdw>
                </a:effectLst>
                <a:latin typeface="Agency FB" pitchFamily="34" charset="0"/>
              </a:rPr>
              <a:t>T</a:t>
            </a:r>
            <a:r>
              <a:rPr lang="en-US" sz="3200" b="1" dirty="0">
                <a:effectLst>
                  <a:outerShdw blurRad="38100" dist="38100" dir="2700000" algn="tl">
                    <a:srgbClr val="000000">
                      <a:alpha val="43137"/>
                    </a:srgbClr>
                  </a:outerShdw>
                </a:effectLst>
                <a:latin typeface="Agency FB" pitchFamily="34" charset="0"/>
              </a:rPr>
              <a:t> R A C K I N G  </a:t>
            </a:r>
            <a:r>
              <a:rPr lang="en-US" sz="3200" b="1" dirty="0">
                <a:effectLst>
                  <a:outerShdw blurRad="38100" dist="38100" dir="2700000" algn="tl">
                    <a:srgbClr val="000000">
                      <a:alpha val="43137"/>
                    </a:srgbClr>
                  </a:outerShdw>
                </a:effectLst>
                <a:latin typeface="+mn-lt"/>
              </a:rPr>
              <a:t>&amp;</a:t>
            </a:r>
            <a:r>
              <a:rPr lang="en-US" sz="3200" b="1" dirty="0">
                <a:effectLst>
                  <a:outerShdw blurRad="38100" dist="38100" dir="2700000" algn="tl">
                    <a:srgbClr val="000000">
                      <a:alpha val="43137"/>
                    </a:srgbClr>
                  </a:outerShdw>
                </a:effectLst>
                <a:latin typeface="Agency FB" pitchFamily="34" charset="0"/>
              </a:rPr>
              <a:t>               C O N T R O L </a:t>
            </a: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sz="2400" dirty="0"/>
              <a:t>Allows the software team to assess </a:t>
            </a:r>
            <a:r>
              <a:rPr lang="en-US" sz="2400" dirty="0">
                <a:effectLst>
                  <a:outerShdw blurRad="38100" dist="38100" dir="2700000" algn="tl">
                    <a:srgbClr val="000000">
                      <a:alpha val="43137"/>
                    </a:srgbClr>
                  </a:outerShdw>
                </a:effectLst>
              </a:rPr>
              <a:t>progress </a:t>
            </a:r>
            <a:r>
              <a:rPr lang="en-US" sz="2400" dirty="0"/>
              <a:t>of the project, against </a:t>
            </a:r>
            <a:r>
              <a:rPr lang="en-US" sz="2400" dirty="0">
                <a:effectLst>
                  <a:outerShdw blurRad="38100" dist="38100" dir="2700000" algn="tl">
                    <a:srgbClr val="000000">
                      <a:alpha val="43137"/>
                    </a:srgbClr>
                  </a:outerShdw>
                </a:effectLst>
              </a:rPr>
              <a:t>project plan</a:t>
            </a:r>
          </a:p>
          <a:p>
            <a:pPr algn="just"/>
            <a:r>
              <a:rPr lang="en-US" sz="2400" dirty="0"/>
              <a:t>Take </a:t>
            </a:r>
            <a:r>
              <a:rPr lang="en-US" sz="2400" dirty="0">
                <a:effectLst>
                  <a:outerShdw blurRad="38100" dist="38100" dir="2700000" algn="tl">
                    <a:srgbClr val="000000">
                      <a:alpha val="43137"/>
                    </a:srgbClr>
                  </a:outerShdw>
                </a:effectLst>
              </a:rPr>
              <a:t>necessary action </a:t>
            </a:r>
            <a:r>
              <a:rPr lang="en-US" sz="2400" dirty="0"/>
              <a:t>to maintain schedule</a:t>
            </a:r>
          </a:p>
          <a:p>
            <a:pPr>
              <a:buNone/>
            </a:pPr>
            <a:endParaRPr lang="en-US" sz="2400"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16</a:t>
            </a:fld>
            <a:endParaRPr lang="en-US"/>
          </a:p>
        </p:txBody>
      </p:sp>
    </p:spTree>
    <p:extLst>
      <p:ext uri="{BB962C8B-B14F-4D97-AF65-F5344CB8AC3E}">
        <p14:creationId xmlns:p14="http://schemas.microsoft.com/office/powerpoint/2010/main" val="286484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chemeClr val="tx1"/>
                </a:solidFill>
                <a:effectLst>
                  <a:outerShdw blurRad="38100" dist="38100" dir="2700000" algn="tl">
                    <a:srgbClr val="000000">
                      <a:alpha val="43137"/>
                    </a:srgbClr>
                  </a:outerShdw>
                </a:effectLst>
                <a:latin typeface="Agency FB" pitchFamily="34" charset="0"/>
              </a:rPr>
              <a:t>R I S K    M A N A G E M E N T</a:t>
            </a:r>
          </a:p>
        </p:txBody>
      </p:sp>
      <p:sp>
        <p:nvSpPr>
          <p:cNvPr id="3" name="Content Placeholder 2"/>
          <p:cNvSpPr>
            <a:spLocks noGrp="1"/>
          </p:cNvSpPr>
          <p:nvPr>
            <p:ph idx="1"/>
          </p:nvPr>
        </p:nvSpPr>
        <p:spPr/>
        <p:txBody>
          <a:bodyPr>
            <a:normAutofit/>
          </a:bodyPr>
          <a:lstStyle/>
          <a:p>
            <a:pPr algn="just"/>
            <a:r>
              <a:rPr lang="en-US" sz="2400" dirty="0"/>
              <a:t>Assess the </a:t>
            </a:r>
            <a:r>
              <a:rPr lang="en-US" sz="2400" dirty="0">
                <a:effectLst>
                  <a:outerShdw blurRad="38100" dist="38100" dir="2700000" algn="tl">
                    <a:srgbClr val="000000">
                      <a:alpha val="43137"/>
                    </a:srgbClr>
                  </a:outerShdw>
                </a:effectLst>
              </a:rPr>
              <a:t>risks</a:t>
            </a:r>
            <a:r>
              <a:rPr lang="en-US" sz="2400" dirty="0"/>
              <a:t> that may affect the outcome or the quality of the project</a:t>
            </a: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17</a:t>
            </a:fld>
            <a:endParaRPr lang="en-US"/>
          </a:p>
        </p:txBody>
      </p:sp>
    </p:spTree>
    <p:extLst>
      <p:ext uri="{BB962C8B-B14F-4D97-AF65-F5344CB8AC3E}">
        <p14:creationId xmlns:p14="http://schemas.microsoft.com/office/powerpoint/2010/main" val="1513734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solidFill>
                  <a:schemeClr val="tx1"/>
                </a:solidFill>
                <a:effectLst>
                  <a:outerShdw blurRad="38100" dist="38100" dir="2700000" algn="tl">
                    <a:srgbClr val="000000">
                      <a:alpha val="43137"/>
                    </a:srgbClr>
                  </a:outerShdw>
                </a:effectLst>
                <a:latin typeface="Agency FB" pitchFamily="34" charset="0"/>
              </a:rPr>
              <a:t>S O F T W A R E   Q U A L I T Y  A S </a:t>
            </a:r>
            <a:r>
              <a:rPr lang="en-US" sz="3600" b="1" dirty="0" err="1">
                <a:solidFill>
                  <a:schemeClr val="tx1"/>
                </a:solidFill>
                <a:effectLst>
                  <a:outerShdw blurRad="38100" dist="38100" dir="2700000" algn="tl">
                    <a:srgbClr val="000000">
                      <a:alpha val="43137"/>
                    </a:srgbClr>
                  </a:outerShdw>
                </a:effectLst>
                <a:latin typeface="Agency FB" pitchFamily="34" charset="0"/>
              </a:rPr>
              <a:t>S</a:t>
            </a:r>
            <a:r>
              <a:rPr lang="en-US" sz="3600" b="1" dirty="0">
                <a:solidFill>
                  <a:schemeClr val="tx1"/>
                </a:solidFill>
                <a:effectLst>
                  <a:outerShdw blurRad="38100" dist="38100" dir="2700000" algn="tl">
                    <a:srgbClr val="000000">
                      <a:alpha val="43137"/>
                    </a:srgbClr>
                  </a:outerShdw>
                </a:effectLst>
                <a:latin typeface="Agency FB" pitchFamily="34" charset="0"/>
              </a:rPr>
              <a:t> U R A N C E</a:t>
            </a:r>
          </a:p>
        </p:txBody>
      </p:sp>
      <p:sp>
        <p:nvSpPr>
          <p:cNvPr id="3" name="Content Placeholder 2"/>
          <p:cNvSpPr>
            <a:spLocks noGrp="1"/>
          </p:cNvSpPr>
          <p:nvPr>
            <p:ph idx="1"/>
          </p:nvPr>
        </p:nvSpPr>
        <p:spPr/>
        <p:txBody>
          <a:bodyPr/>
          <a:lstStyle/>
          <a:p>
            <a:pPr algn="just"/>
            <a:r>
              <a:rPr lang="en-US" sz="2400" dirty="0"/>
              <a:t>Defines &amp; conducts the activities required to ensure </a:t>
            </a:r>
            <a:r>
              <a:rPr lang="en-US" sz="2400" dirty="0">
                <a:effectLst>
                  <a:outerShdw blurRad="38100" dist="38100" dir="2700000" algn="tl">
                    <a:srgbClr val="000000">
                      <a:alpha val="43137"/>
                    </a:srgbClr>
                  </a:outerShdw>
                </a:effectLst>
              </a:rPr>
              <a:t>software quality</a:t>
            </a:r>
          </a:p>
          <a:p>
            <a:pPr algn="just"/>
            <a:endParaRPr lang="en-US" dirty="0">
              <a:latin typeface="Book Antiqua" pitchFamily="18" charset="0"/>
            </a:endParaRP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18</a:t>
            </a:fld>
            <a:endParaRPr lang="en-US"/>
          </a:p>
        </p:txBody>
      </p:sp>
    </p:spTree>
    <p:extLst>
      <p:ext uri="{BB962C8B-B14F-4D97-AF65-F5344CB8AC3E}">
        <p14:creationId xmlns:p14="http://schemas.microsoft.com/office/powerpoint/2010/main" val="32126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solidFill>
                  <a:schemeClr val="tx1"/>
                </a:solidFill>
                <a:effectLst>
                  <a:outerShdw blurRad="38100" dist="38100" dir="2700000" algn="tl">
                    <a:srgbClr val="000000">
                      <a:alpha val="43137"/>
                    </a:srgbClr>
                  </a:outerShdw>
                </a:effectLst>
                <a:latin typeface="Agency FB" pitchFamily="34" charset="0"/>
              </a:rPr>
              <a:t>F O R M A L   T E C H N I C A L   R E V I E W S</a:t>
            </a: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sz="2400" dirty="0"/>
              <a:t>Assess software engineering work products to </a:t>
            </a:r>
            <a:r>
              <a:rPr lang="en-US" sz="2400" dirty="0">
                <a:effectLst>
                  <a:outerShdw blurRad="38100" dist="38100" dir="2700000" algn="tl">
                    <a:srgbClr val="000000">
                      <a:alpha val="43137"/>
                    </a:srgbClr>
                  </a:outerShdw>
                </a:effectLst>
              </a:rPr>
              <a:t>uncover</a:t>
            </a:r>
            <a:r>
              <a:rPr lang="en-US" sz="2400" dirty="0"/>
              <a:t> &amp; </a:t>
            </a:r>
            <a:r>
              <a:rPr lang="en-US" sz="2400" dirty="0">
                <a:effectLst>
                  <a:outerShdw blurRad="38100" dist="38100" dir="2700000" algn="tl">
                    <a:srgbClr val="000000">
                      <a:alpha val="43137"/>
                    </a:srgbClr>
                  </a:outerShdw>
                </a:effectLst>
              </a:rPr>
              <a:t>remove errors</a:t>
            </a:r>
            <a:r>
              <a:rPr lang="en-US" sz="2400" dirty="0"/>
              <a:t>, before they are propagated to </a:t>
            </a:r>
            <a:r>
              <a:rPr lang="en-US" sz="2400" dirty="0">
                <a:effectLst>
                  <a:outerShdw blurRad="38100" dist="38100" dir="2700000" algn="tl">
                    <a:srgbClr val="000000">
                      <a:alpha val="43137"/>
                    </a:srgbClr>
                  </a:outerShdw>
                </a:effectLst>
              </a:rPr>
              <a:t>next action or activity</a:t>
            </a:r>
          </a:p>
          <a:p>
            <a:endParaRPr lang="en-US" sz="2200"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19</a:t>
            </a:fld>
            <a:endParaRPr lang="en-US"/>
          </a:p>
        </p:txBody>
      </p:sp>
    </p:spTree>
    <p:extLst>
      <p:ext uri="{BB962C8B-B14F-4D97-AF65-F5344CB8AC3E}">
        <p14:creationId xmlns:p14="http://schemas.microsoft.com/office/powerpoint/2010/main" val="422927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effectLst>
                  <a:outerShdw blurRad="38100" dist="38100" dir="2700000" algn="tl">
                    <a:srgbClr val="000000">
                      <a:alpha val="43137"/>
                    </a:srgbClr>
                  </a:outerShdw>
                </a:effectLst>
                <a:latin typeface="Agency FB" pitchFamily="34" charset="0"/>
              </a:rPr>
              <a:t>I N T R O D U C T I O N </a:t>
            </a: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sz="2400" dirty="0">
                <a:effectLst>
                  <a:outerShdw blurRad="38100" dist="38100" dir="2700000" algn="tl">
                    <a:srgbClr val="000000">
                      <a:alpha val="43137"/>
                    </a:srgbClr>
                  </a:outerShdw>
                </a:effectLst>
              </a:rPr>
              <a:t>Process framework </a:t>
            </a:r>
            <a:r>
              <a:rPr lang="en-US" sz="2400" dirty="0"/>
              <a:t>establishes the </a:t>
            </a:r>
            <a:r>
              <a:rPr lang="en-US" sz="2400" dirty="0">
                <a:effectLst>
                  <a:outerShdw blurRad="38100" dist="38100" dir="2700000" algn="tl">
                    <a:srgbClr val="000000">
                      <a:alpha val="43137"/>
                    </a:srgbClr>
                  </a:outerShdw>
                </a:effectLst>
              </a:rPr>
              <a:t>foundation</a:t>
            </a:r>
            <a:r>
              <a:rPr lang="en-US" sz="2400" dirty="0"/>
              <a:t> for a complete </a:t>
            </a:r>
            <a:r>
              <a:rPr lang="en-US" sz="2400" dirty="0">
                <a:effectLst>
                  <a:outerShdw blurRad="38100" dist="38100" dir="2700000" algn="tl">
                    <a:srgbClr val="000000">
                      <a:alpha val="43137"/>
                    </a:srgbClr>
                  </a:outerShdw>
                </a:effectLst>
              </a:rPr>
              <a:t>software process</a:t>
            </a:r>
          </a:p>
          <a:p>
            <a:pPr algn="just"/>
            <a:r>
              <a:rPr lang="en-US" sz="2400" dirty="0"/>
              <a:t>It identifies a small no: of </a:t>
            </a:r>
            <a:r>
              <a:rPr lang="en-US" sz="2400" dirty="0">
                <a:effectLst>
                  <a:outerShdw blurRad="38100" dist="38100" dir="2700000" algn="tl">
                    <a:srgbClr val="000000">
                      <a:alpha val="43137"/>
                    </a:srgbClr>
                  </a:outerShdw>
                </a:effectLst>
              </a:rPr>
              <a:t>framework activities </a:t>
            </a:r>
            <a:r>
              <a:rPr lang="en-US" sz="2400" dirty="0"/>
              <a:t>that are applicable to all </a:t>
            </a:r>
            <a:r>
              <a:rPr lang="en-US" sz="2400" dirty="0">
                <a:effectLst>
                  <a:outerShdw blurRad="38100" dist="38100" dir="2700000" algn="tl">
                    <a:srgbClr val="000000">
                      <a:alpha val="43137"/>
                    </a:srgbClr>
                  </a:outerShdw>
                </a:effectLst>
              </a:rPr>
              <a:t>software projects</a:t>
            </a:r>
          </a:p>
          <a:p>
            <a:pPr algn="just"/>
            <a:r>
              <a:rPr lang="en-US" sz="2400" dirty="0"/>
              <a:t>It encompasses a set of </a:t>
            </a:r>
            <a:r>
              <a:rPr lang="en-US" sz="2400" dirty="0">
                <a:effectLst>
                  <a:outerShdw blurRad="38100" dist="38100" dir="2700000" algn="tl">
                    <a:srgbClr val="000000">
                      <a:alpha val="43137"/>
                    </a:srgbClr>
                  </a:outerShdw>
                </a:effectLst>
              </a:rPr>
              <a:t>umbrella activities</a:t>
            </a:r>
            <a:r>
              <a:rPr lang="en-US" sz="2400" dirty="0"/>
              <a:t>, that are applicable to </a:t>
            </a:r>
            <a:r>
              <a:rPr lang="en-US" sz="2400" dirty="0">
                <a:effectLst>
                  <a:outerShdw blurRad="38100" dist="38100" dir="2700000" algn="tl">
                    <a:srgbClr val="000000">
                      <a:alpha val="43137"/>
                    </a:srgbClr>
                  </a:outerShdw>
                </a:effectLst>
              </a:rPr>
              <a:t>entire s/w process</a:t>
            </a: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2</a:t>
            </a:fld>
            <a:endParaRPr lang="en-US"/>
          </a:p>
        </p:txBody>
      </p:sp>
    </p:spTree>
    <p:extLst>
      <p:ext uri="{BB962C8B-B14F-4D97-AF65-F5344CB8AC3E}">
        <p14:creationId xmlns:p14="http://schemas.microsoft.com/office/powerpoint/2010/main" val="3611697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solidFill>
                  <a:schemeClr val="tx1"/>
                </a:solidFill>
                <a:effectLst>
                  <a:outerShdw blurRad="38100" dist="38100" dir="2700000" algn="tl">
                    <a:srgbClr val="000000">
                      <a:alpha val="43137"/>
                    </a:srgbClr>
                  </a:outerShdw>
                </a:effectLst>
                <a:latin typeface="Agency FB" pitchFamily="34" charset="0"/>
              </a:rPr>
              <a:t>M E A S U R E M E N T </a:t>
            </a: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sz="2400" dirty="0"/>
              <a:t>This activity </a:t>
            </a:r>
            <a:r>
              <a:rPr lang="en-US" sz="2400" dirty="0">
                <a:effectLst>
                  <a:outerShdw blurRad="38100" dist="38100" dir="2700000" algn="tl">
                    <a:srgbClr val="000000">
                      <a:alpha val="43137"/>
                    </a:srgbClr>
                  </a:outerShdw>
                </a:effectLst>
              </a:rPr>
              <a:t>defines &amp; collects</a:t>
            </a:r>
          </a:p>
          <a:p>
            <a:pPr lvl="1" algn="just"/>
            <a:r>
              <a:rPr lang="en-US" sz="2400" dirty="0">
                <a:effectLst>
                  <a:outerShdw blurRad="38100" dist="38100" dir="2700000" algn="tl">
                    <a:srgbClr val="000000">
                      <a:alpha val="43137"/>
                    </a:srgbClr>
                  </a:outerShdw>
                </a:effectLst>
              </a:rPr>
              <a:t>Process</a:t>
            </a:r>
          </a:p>
          <a:p>
            <a:pPr lvl="1" algn="just"/>
            <a:r>
              <a:rPr lang="en-US" sz="2400" dirty="0">
                <a:effectLst>
                  <a:outerShdw blurRad="38100" dist="38100" dir="2700000" algn="tl">
                    <a:srgbClr val="000000">
                      <a:alpha val="43137"/>
                    </a:srgbClr>
                  </a:outerShdw>
                </a:effectLst>
              </a:rPr>
              <a:t>Project</a:t>
            </a:r>
            <a:r>
              <a:rPr lang="en-US" sz="2400" dirty="0"/>
              <a:t>  and </a:t>
            </a:r>
          </a:p>
          <a:p>
            <a:pPr lvl="1" algn="just"/>
            <a:r>
              <a:rPr lang="en-US" sz="2400" dirty="0">
                <a:effectLst>
                  <a:outerShdw blurRad="38100" dist="38100" dir="2700000" algn="tl">
                    <a:srgbClr val="000000">
                      <a:alpha val="43137"/>
                    </a:srgbClr>
                  </a:outerShdw>
                </a:effectLst>
              </a:rPr>
              <a:t>Product</a:t>
            </a:r>
            <a:r>
              <a:rPr lang="en-US" sz="2400" dirty="0"/>
              <a:t> measures</a:t>
            </a:r>
          </a:p>
          <a:p>
            <a:pPr algn="just"/>
            <a:r>
              <a:rPr lang="en-US" sz="2400" dirty="0"/>
              <a:t>That assist the team in </a:t>
            </a:r>
            <a:r>
              <a:rPr lang="en-US" sz="2400" dirty="0">
                <a:effectLst>
                  <a:outerShdw blurRad="38100" dist="38100" dir="2700000" algn="tl">
                    <a:srgbClr val="000000">
                      <a:alpha val="43137"/>
                    </a:srgbClr>
                  </a:outerShdw>
                </a:effectLst>
              </a:rPr>
              <a:t>delivering software</a:t>
            </a:r>
            <a:r>
              <a:rPr lang="en-US" sz="2400" dirty="0"/>
              <a:t>, that meets customers needs</a:t>
            </a: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20</a:t>
            </a:fld>
            <a:endParaRPr lang="en-US"/>
          </a:p>
        </p:txBody>
      </p:sp>
    </p:spTree>
    <p:extLst>
      <p:ext uri="{BB962C8B-B14F-4D97-AF65-F5344CB8AC3E}">
        <p14:creationId xmlns:p14="http://schemas.microsoft.com/office/powerpoint/2010/main" val="3191666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noAutofit/>
          </a:bodyPr>
          <a:lstStyle/>
          <a:p>
            <a:pPr algn="l"/>
            <a:r>
              <a:rPr lang="en-US" sz="3600" b="1" dirty="0">
                <a:solidFill>
                  <a:schemeClr val="tx1"/>
                </a:solidFill>
                <a:effectLst>
                  <a:outerShdw blurRad="38100" dist="38100" dir="2700000" algn="tl">
                    <a:srgbClr val="000000">
                      <a:alpha val="43137"/>
                    </a:srgbClr>
                  </a:outerShdw>
                </a:effectLst>
                <a:latin typeface="Agency FB" pitchFamily="34" charset="0"/>
              </a:rPr>
              <a:t>S O F T W A R E   C O N F I G U R A T I O N                M A N A G E M E N T</a:t>
            </a:r>
          </a:p>
        </p:txBody>
      </p:sp>
      <p:sp>
        <p:nvSpPr>
          <p:cNvPr id="3" name="Content Placeholder 2"/>
          <p:cNvSpPr>
            <a:spLocks noGrp="1"/>
          </p:cNvSpPr>
          <p:nvPr>
            <p:ph idx="1"/>
          </p:nvPr>
        </p:nvSpPr>
        <p:spPr>
          <a:xfrm>
            <a:off x="457200" y="1600200"/>
            <a:ext cx="7620000" cy="4873752"/>
          </a:xfrm>
        </p:spPr>
        <p:txBody>
          <a:bodyPr>
            <a:normAutofit/>
          </a:bodyPr>
          <a:lstStyle/>
          <a:p>
            <a:pPr algn="just"/>
            <a:r>
              <a:rPr lang="en-US" sz="2400" dirty="0"/>
              <a:t>Manages the </a:t>
            </a:r>
            <a:r>
              <a:rPr lang="en-US" sz="2400" dirty="0">
                <a:effectLst>
                  <a:outerShdw blurRad="38100" dist="38100" dir="2700000" algn="tl">
                    <a:srgbClr val="000000">
                      <a:alpha val="43137"/>
                    </a:srgbClr>
                  </a:outerShdw>
                </a:effectLst>
              </a:rPr>
              <a:t>effects of change </a:t>
            </a:r>
            <a:r>
              <a:rPr lang="en-US" sz="2400" dirty="0"/>
              <a:t>throughout the software process</a:t>
            </a:r>
          </a:p>
          <a:p>
            <a:pPr algn="just">
              <a:buNone/>
            </a:pPr>
            <a:endParaRPr lang="en-US" sz="2200" dirty="0">
              <a:latin typeface="Book Antiqua" pitchFamily="18" charset="0"/>
            </a:endParaRPr>
          </a:p>
          <a:p>
            <a:pPr algn="just"/>
            <a:endParaRPr lang="en-US" sz="2200"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21</a:t>
            </a:fld>
            <a:endParaRPr lang="en-US"/>
          </a:p>
        </p:txBody>
      </p:sp>
    </p:spTree>
    <p:extLst>
      <p:ext uri="{BB962C8B-B14F-4D97-AF65-F5344CB8AC3E}">
        <p14:creationId xmlns:p14="http://schemas.microsoft.com/office/powerpoint/2010/main" val="1655552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solidFill>
                  <a:schemeClr val="tx1"/>
                </a:solidFill>
                <a:effectLst>
                  <a:outerShdw blurRad="38100" dist="38100" dir="2700000" algn="tl">
                    <a:srgbClr val="000000">
                      <a:alpha val="43137"/>
                    </a:srgbClr>
                  </a:outerShdw>
                </a:effectLst>
                <a:latin typeface="Agency FB" pitchFamily="34" charset="0"/>
              </a:rPr>
              <a:t>R E U S A B I L I T Y  M A N A G E M E N T</a:t>
            </a:r>
          </a:p>
        </p:txBody>
      </p:sp>
      <p:sp>
        <p:nvSpPr>
          <p:cNvPr id="3" name="Content Placeholder 2"/>
          <p:cNvSpPr>
            <a:spLocks noGrp="1"/>
          </p:cNvSpPr>
          <p:nvPr>
            <p:ph idx="1"/>
          </p:nvPr>
        </p:nvSpPr>
        <p:spPr/>
        <p:txBody>
          <a:bodyPr/>
          <a:lstStyle/>
          <a:p>
            <a:pPr algn="just"/>
            <a:r>
              <a:rPr lang="en-US" sz="2400" dirty="0"/>
              <a:t>Defines criteria for work product </a:t>
            </a:r>
            <a:r>
              <a:rPr lang="en-US" sz="2400" dirty="0">
                <a:effectLst>
                  <a:outerShdw blurRad="38100" dist="38100" dir="2700000" algn="tl">
                    <a:srgbClr val="000000">
                      <a:alpha val="43137"/>
                    </a:srgbClr>
                  </a:outerShdw>
                </a:effectLst>
              </a:rPr>
              <a:t>reuse</a:t>
            </a:r>
          </a:p>
          <a:p>
            <a:pPr algn="just"/>
            <a:r>
              <a:rPr lang="en-US" sz="2400" dirty="0"/>
              <a:t>Establish mechanisms to achieve </a:t>
            </a:r>
            <a:r>
              <a:rPr lang="en-US" sz="2400" dirty="0">
                <a:effectLst>
                  <a:outerShdw blurRad="38100" dist="38100" dir="2700000" algn="tl">
                    <a:srgbClr val="000000">
                      <a:alpha val="43137"/>
                    </a:srgbClr>
                  </a:outerShdw>
                </a:effectLst>
              </a:rPr>
              <a:t>reusable components</a:t>
            </a:r>
          </a:p>
          <a:p>
            <a:pPr algn="just"/>
            <a:endParaRPr lang="en-US" dirty="0">
              <a:latin typeface="Book Antiqua" pitchFamily="18" charset="0"/>
            </a:endParaRP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22</a:t>
            </a:fld>
            <a:endParaRPr lang="en-US"/>
          </a:p>
        </p:txBody>
      </p:sp>
    </p:spTree>
    <p:extLst>
      <p:ext uri="{BB962C8B-B14F-4D97-AF65-F5344CB8AC3E}">
        <p14:creationId xmlns:p14="http://schemas.microsoft.com/office/powerpoint/2010/main" val="161726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effectLst>
                  <a:outerShdw blurRad="38100" dist="38100" dir="2700000" algn="tl">
                    <a:srgbClr val="000000">
                      <a:alpha val="43137"/>
                    </a:srgbClr>
                  </a:outerShdw>
                </a:effectLst>
                <a:latin typeface="Agency FB" pitchFamily="34" charset="0"/>
              </a:rPr>
              <a:t>W O R K   P R O D U C T   P R E P A R A T I O N  </a:t>
            </a:r>
            <a:r>
              <a:rPr lang="en-US" sz="3600" b="1" dirty="0">
                <a:effectLst>
                  <a:outerShdw blurRad="38100" dist="38100" dir="2700000" algn="tl">
                    <a:srgbClr val="000000">
                      <a:alpha val="43137"/>
                    </a:srgbClr>
                  </a:outerShdw>
                </a:effectLst>
                <a:latin typeface="+mn-lt"/>
              </a:rPr>
              <a:t>&amp; </a:t>
            </a:r>
            <a:r>
              <a:rPr lang="en-US" sz="3600" b="1" dirty="0">
                <a:effectLst>
                  <a:outerShdw blurRad="38100" dist="38100" dir="2700000" algn="tl">
                    <a:srgbClr val="000000">
                      <a:alpha val="43137"/>
                    </a:srgbClr>
                  </a:outerShdw>
                </a:effectLst>
                <a:latin typeface="Agency FB" pitchFamily="34" charset="0"/>
              </a:rPr>
              <a:t>      P R O D U C T I O N </a:t>
            </a: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sz="2400" dirty="0"/>
              <a:t>Encompasses the </a:t>
            </a:r>
            <a:r>
              <a:rPr lang="en-US" sz="2400" dirty="0">
                <a:effectLst>
                  <a:outerShdw blurRad="38100" dist="38100" dir="2700000" algn="tl">
                    <a:srgbClr val="000000">
                      <a:alpha val="43137"/>
                    </a:srgbClr>
                  </a:outerShdw>
                </a:effectLst>
              </a:rPr>
              <a:t>activities</a:t>
            </a:r>
            <a:r>
              <a:rPr lang="en-US" sz="2400" dirty="0"/>
              <a:t> required to create </a:t>
            </a:r>
            <a:r>
              <a:rPr lang="en-US" sz="2400" dirty="0">
                <a:effectLst>
                  <a:outerShdw blurRad="38100" dist="38100" dir="2700000" algn="tl">
                    <a:srgbClr val="000000">
                      <a:alpha val="43137"/>
                    </a:srgbClr>
                  </a:outerShdw>
                </a:effectLst>
              </a:rPr>
              <a:t>work products</a:t>
            </a:r>
            <a:r>
              <a:rPr lang="en-US" sz="2400" dirty="0"/>
              <a:t> such as </a:t>
            </a:r>
          </a:p>
          <a:p>
            <a:pPr lvl="1" algn="just"/>
            <a:r>
              <a:rPr lang="en-US" sz="2400" dirty="0">
                <a:effectLst>
                  <a:outerShdw blurRad="38100" dist="38100" dir="2700000" algn="tl">
                    <a:srgbClr val="000000">
                      <a:alpha val="43137"/>
                    </a:srgbClr>
                  </a:outerShdw>
                </a:effectLst>
              </a:rPr>
              <a:t>Models</a:t>
            </a:r>
          </a:p>
          <a:p>
            <a:pPr lvl="1" algn="just"/>
            <a:r>
              <a:rPr lang="en-US" sz="2400" dirty="0">
                <a:effectLst>
                  <a:outerShdw blurRad="38100" dist="38100" dir="2700000" algn="tl">
                    <a:srgbClr val="000000">
                      <a:alpha val="43137"/>
                    </a:srgbClr>
                  </a:outerShdw>
                </a:effectLst>
              </a:rPr>
              <a:t>Documents</a:t>
            </a:r>
          </a:p>
          <a:p>
            <a:pPr lvl="1" algn="just"/>
            <a:r>
              <a:rPr lang="en-US" sz="2400" dirty="0">
                <a:effectLst>
                  <a:outerShdw blurRad="38100" dist="38100" dir="2700000" algn="tl">
                    <a:srgbClr val="000000">
                      <a:alpha val="43137"/>
                    </a:srgbClr>
                  </a:outerShdw>
                </a:effectLst>
              </a:rPr>
              <a:t>Logs</a:t>
            </a:r>
          </a:p>
          <a:p>
            <a:pPr lvl="1" algn="just"/>
            <a:r>
              <a:rPr lang="en-US" sz="2400" dirty="0">
                <a:effectLst>
                  <a:outerShdw blurRad="38100" dist="38100" dir="2700000" algn="tl">
                    <a:srgbClr val="000000">
                      <a:alpha val="43137"/>
                    </a:srgbClr>
                  </a:outerShdw>
                </a:effectLst>
              </a:rPr>
              <a:t>Forms</a:t>
            </a:r>
          </a:p>
          <a:p>
            <a:pPr lvl="1" algn="just"/>
            <a:r>
              <a:rPr lang="en-US" sz="2400" dirty="0">
                <a:effectLst>
                  <a:outerShdw blurRad="38100" dist="38100" dir="2700000" algn="tl">
                    <a:srgbClr val="000000">
                      <a:alpha val="43137"/>
                    </a:srgbClr>
                  </a:outerShdw>
                </a:effectLst>
              </a:rPr>
              <a:t>Lists</a:t>
            </a: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23</a:t>
            </a:fld>
            <a:endParaRPr lang="en-US"/>
          </a:p>
        </p:txBody>
      </p:sp>
    </p:spTree>
    <p:extLst>
      <p:ext uri="{BB962C8B-B14F-4D97-AF65-F5344CB8AC3E}">
        <p14:creationId xmlns:p14="http://schemas.microsoft.com/office/powerpoint/2010/main" val="1310259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b="1" dirty="0"/>
              <a:t>CMM</a:t>
            </a:r>
            <a:br>
              <a:rPr lang="en-US" sz="5400" b="1" dirty="0"/>
            </a:br>
            <a:br>
              <a:rPr lang="en-US" sz="2000" dirty="0"/>
            </a:br>
            <a:r>
              <a:rPr lang="en-US" dirty="0"/>
              <a:t>(Capability Maturity Model</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Also called as SEI-CMM </a:t>
            </a:r>
          </a:p>
          <a:p>
            <a:pPr algn="just"/>
            <a:r>
              <a:rPr lang="en-US" dirty="0"/>
              <a:t>Developed by the Software Engineering Institute (SEI) of the Carnegie Mellon University.</a:t>
            </a:r>
          </a:p>
          <a:p>
            <a:pPr algn="just"/>
            <a:r>
              <a:rPr lang="en-US" dirty="0"/>
              <a:t> Framework that describes the key elements of an effective software process.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It is a strategy for improving the software process, irrespective of the actual life cycle model used.</a:t>
            </a:r>
          </a:p>
          <a:p>
            <a:pPr algn="just"/>
            <a:r>
              <a:rPr lang="en-IN" dirty="0"/>
              <a:t>Used to judge the maturity of the s/w processes of an organization and to identify the key practices that are required to increase the maturity of these processes.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The five levels of software process maturity</a:t>
            </a:r>
          </a:p>
        </p:txBody>
      </p:sp>
      <p:sp>
        <p:nvSpPr>
          <p:cNvPr id="3" name="Content Placeholder 2"/>
          <p:cNvSpPr>
            <a:spLocks noGrp="1"/>
          </p:cNvSpPr>
          <p:nvPr>
            <p:ph idx="1"/>
          </p:nvPr>
        </p:nvSpPr>
        <p:spPr/>
        <p:txBody>
          <a:bodyPr/>
          <a:lstStyle/>
          <a:p>
            <a:pPr algn="just">
              <a:buNone/>
            </a:pPr>
            <a:r>
              <a:rPr lang="en-US" dirty="0"/>
              <a:t>Maturity level indicates level of process capability: </a:t>
            </a:r>
          </a:p>
          <a:p>
            <a:r>
              <a:rPr lang="en-IN" dirty="0"/>
              <a:t> Initial		 (Maturity Level 1)</a:t>
            </a:r>
          </a:p>
          <a:p>
            <a:r>
              <a:rPr lang="en-IN" dirty="0"/>
              <a:t> Repeatable 	 (Maturity Level 2)</a:t>
            </a:r>
          </a:p>
          <a:p>
            <a:r>
              <a:rPr lang="en-IN" dirty="0"/>
              <a:t> Defined 		 (Maturity Level 3)</a:t>
            </a:r>
          </a:p>
          <a:p>
            <a:r>
              <a:rPr lang="en-IN" dirty="0"/>
              <a:t> Managed 	 (Maturity Level 4)</a:t>
            </a:r>
          </a:p>
          <a:p>
            <a:r>
              <a:rPr lang="en-IN" dirty="0"/>
              <a:t> Optimizing	 (Maturity Level 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0181" name="Picture 5"/>
          <p:cNvPicPr>
            <a:picLocks noGrp="1" noChangeAspect="1" noChangeArrowheads="1"/>
          </p:cNvPicPr>
          <p:nvPr>
            <p:ph idx="1"/>
          </p:nvPr>
        </p:nvPicPr>
        <p:blipFill>
          <a:blip r:embed="rId2"/>
          <a:srcRect/>
          <a:stretch>
            <a:fillRect/>
          </a:stretch>
        </p:blipFill>
        <p:spPr bwMode="auto">
          <a:xfrm>
            <a:off x="838200" y="1981200"/>
            <a:ext cx="8305800" cy="38862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dirty="0"/>
              <a:t>The five levels of CMM</a:t>
            </a:r>
          </a:p>
        </p:txBody>
      </p:sp>
      <p:pic>
        <p:nvPicPr>
          <p:cNvPr id="51202" name="Picture 2"/>
          <p:cNvPicPr>
            <a:picLocks noGrp="1" noChangeAspect="1" noChangeArrowheads="1"/>
          </p:cNvPicPr>
          <p:nvPr>
            <p:ph idx="1"/>
          </p:nvPr>
        </p:nvPicPr>
        <p:blipFill>
          <a:blip r:embed="rId2"/>
          <a:srcRect/>
          <a:stretch>
            <a:fillRect/>
          </a:stretch>
        </p:blipFill>
        <p:spPr bwMode="auto">
          <a:xfrm>
            <a:off x="1066800" y="1509808"/>
            <a:ext cx="7315200" cy="491138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Agency FB" pitchFamily="34" charset="0"/>
              </a:rPr>
              <a:t>S O F T W A R E    P R O C E S </a:t>
            </a:r>
            <a:r>
              <a:rPr lang="en-US" sz="3600" b="1" dirty="0" err="1">
                <a:effectLst>
                  <a:outerShdw blurRad="38100" dist="38100" dir="2700000" algn="tl">
                    <a:srgbClr val="000000">
                      <a:alpha val="43137"/>
                    </a:srgbClr>
                  </a:outerShdw>
                </a:effectLst>
                <a:latin typeface="Agency FB" pitchFamily="34" charset="0"/>
              </a:rPr>
              <a:t>S</a:t>
            </a:r>
            <a:r>
              <a:rPr lang="en-US" sz="3600" b="1" dirty="0">
                <a:effectLst>
                  <a:outerShdw blurRad="38100" dist="38100" dir="2700000" algn="tl">
                    <a:srgbClr val="000000">
                      <a:alpha val="43137"/>
                    </a:srgbClr>
                  </a:outerShdw>
                </a:effectLst>
                <a:latin typeface="Agency FB" pitchFamily="34" charset="0"/>
              </a:rPr>
              <a:t>    F R A M E W O R K</a:t>
            </a:r>
            <a:endParaRPr lang="en-IN" sz="3600" dirty="0"/>
          </a:p>
        </p:txBody>
      </p:sp>
      <p:pic>
        <p:nvPicPr>
          <p:cNvPr id="1026" name="Picture 2"/>
          <p:cNvPicPr>
            <a:picLocks noGrp="1" noChangeAspect="1" noChangeArrowheads="1"/>
          </p:cNvPicPr>
          <p:nvPr>
            <p:ph idx="1"/>
          </p:nvPr>
        </p:nvPicPr>
        <p:blipFill>
          <a:blip r:embed="rId2"/>
          <a:srcRect/>
          <a:stretch>
            <a:fillRect/>
          </a:stretch>
        </p:blipFill>
        <p:spPr bwMode="auto">
          <a:xfrm>
            <a:off x="762000" y="1364289"/>
            <a:ext cx="7679044" cy="5036511"/>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Level 1: Initial </a:t>
            </a:r>
            <a:br>
              <a:rPr lang="en-US" sz="2800" dirty="0"/>
            </a:br>
            <a:endParaRPr lang="en-US" sz="2800" dirty="0"/>
          </a:p>
        </p:txBody>
      </p:sp>
      <p:sp>
        <p:nvSpPr>
          <p:cNvPr id="3" name="Content Placeholder 2"/>
          <p:cNvSpPr>
            <a:spLocks noGrp="1"/>
          </p:cNvSpPr>
          <p:nvPr>
            <p:ph idx="1"/>
          </p:nvPr>
        </p:nvSpPr>
        <p:spPr/>
        <p:txBody>
          <a:bodyPr>
            <a:normAutofit fontScale="85000" lnSpcReduction="20000"/>
          </a:bodyPr>
          <a:lstStyle/>
          <a:p>
            <a:pPr algn="just"/>
            <a:r>
              <a:rPr lang="en-US" dirty="0"/>
              <a:t>The software process is characterized as ad hoc, and occasionally even chaotic. </a:t>
            </a:r>
          </a:p>
          <a:p>
            <a:pPr algn="just"/>
            <a:r>
              <a:rPr lang="en-US" dirty="0"/>
              <a:t> Few processes are defined, and success depends on individual effort. </a:t>
            </a:r>
          </a:p>
          <a:p>
            <a:pPr algn="just"/>
            <a:r>
              <a:rPr lang="en-US" dirty="0"/>
              <a:t>Difficulty in  making commitments that the staff can meet with an orderly process.</a:t>
            </a:r>
          </a:p>
          <a:p>
            <a:pPr algn="just"/>
            <a:r>
              <a:rPr lang="en-US" dirty="0"/>
              <a:t> Products developed are often over budget and schedule.</a:t>
            </a:r>
          </a:p>
          <a:p>
            <a:pPr algn="just"/>
            <a:r>
              <a:rPr lang="en-US" dirty="0"/>
              <a:t> Wide variations in cost, schedule, functionality and quality targets.</a:t>
            </a:r>
          </a:p>
          <a:p>
            <a:pPr algn="just"/>
            <a:r>
              <a:rPr lang="en-US" dirty="0"/>
              <a:t> Capability is a characteristic of the individuals, not of the organization.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Level 2: Repeatable </a:t>
            </a:r>
            <a:br>
              <a:rPr lang="en-US" sz="2800" dirty="0"/>
            </a:br>
            <a:endParaRPr lang="en-US" sz="2800"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r>
              <a:rPr lang="en-US" dirty="0"/>
              <a:t>Basic process management processes are established to track cost, schedule, and functionality. </a:t>
            </a:r>
          </a:p>
          <a:p>
            <a:pPr algn="just"/>
            <a:r>
              <a:rPr lang="en-US" dirty="0"/>
              <a:t>The necessary process discipline is in place to repeat earlier successes on projects with similar applications. </a:t>
            </a:r>
          </a:p>
          <a:p>
            <a:pPr algn="just"/>
            <a:r>
              <a:rPr lang="en-US" dirty="0"/>
              <a:t> Realistic project commitments based on results observed on previous projects.</a:t>
            </a:r>
          </a:p>
          <a:p>
            <a:pPr algn="just"/>
            <a:r>
              <a:rPr lang="en-US" dirty="0"/>
              <a:t> Software project standards are defined and faithfully followed.</a:t>
            </a:r>
          </a:p>
          <a:p>
            <a:r>
              <a:rPr lang="en-US" dirty="0"/>
              <a:t> Processes may differ between projects. </a:t>
            </a:r>
          </a:p>
          <a:p>
            <a:pPr algn="just"/>
            <a:r>
              <a:rPr lang="en-US" dirty="0"/>
              <a:t> Process is disciplined &amp; earlier successes can be repeated.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Level 3: Defined </a:t>
            </a:r>
            <a:br>
              <a:rPr lang="en-US" sz="2800" dirty="0"/>
            </a:br>
            <a:endParaRPr lang="en-US" sz="2800" dirty="0"/>
          </a:p>
        </p:txBody>
      </p:sp>
      <p:sp>
        <p:nvSpPr>
          <p:cNvPr id="3" name="Content Placeholder 2"/>
          <p:cNvSpPr>
            <a:spLocks noGrp="1"/>
          </p:cNvSpPr>
          <p:nvPr>
            <p:ph idx="1"/>
          </p:nvPr>
        </p:nvSpPr>
        <p:spPr/>
        <p:txBody>
          <a:bodyPr>
            <a:normAutofit/>
          </a:bodyPr>
          <a:lstStyle/>
          <a:p>
            <a:pPr algn="just"/>
            <a:r>
              <a:rPr lang="en-US" sz="2800" dirty="0"/>
              <a:t>The software process for both management and engineering activities is documented, standardized, and integrated into a standard software process for the organization. </a:t>
            </a:r>
          </a:p>
          <a:p>
            <a:pPr algn="just"/>
            <a:r>
              <a:rPr lang="en-US" sz="2800" dirty="0"/>
              <a:t>All projects use an approved, tailored version of the organization’s standard software process for developing an maintaining software.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Level 4: Managed </a:t>
            </a:r>
            <a:br>
              <a:rPr lang="en-US" sz="2800" dirty="0"/>
            </a:br>
            <a:endParaRPr lang="en-US" sz="2800" dirty="0"/>
          </a:p>
        </p:txBody>
      </p:sp>
      <p:sp>
        <p:nvSpPr>
          <p:cNvPr id="3" name="Content Placeholder 2"/>
          <p:cNvSpPr>
            <a:spLocks noGrp="1"/>
          </p:cNvSpPr>
          <p:nvPr>
            <p:ph idx="1"/>
          </p:nvPr>
        </p:nvSpPr>
        <p:spPr/>
        <p:txBody>
          <a:bodyPr>
            <a:normAutofit/>
          </a:bodyPr>
          <a:lstStyle/>
          <a:p>
            <a:pPr algn="just"/>
            <a:r>
              <a:rPr lang="en-US" sz="2800" dirty="0"/>
              <a:t>Detailed measures of the software process and product quality are collected. </a:t>
            </a:r>
          </a:p>
          <a:p>
            <a:pPr algn="just"/>
            <a:r>
              <a:rPr lang="en-US" sz="2800" dirty="0"/>
              <a:t>Both the software process and products are quantitatively understood and controlled.</a:t>
            </a:r>
          </a:p>
          <a:p>
            <a:pPr algn="just"/>
            <a:r>
              <a:rPr lang="en-US" sz="2800" dirty="0"/>
              <a:t>Narrowing the variation in process performance to fall within acceptable quantitative bounds. </a:t>
            </a:r>
          </a:p>
          <a:p>
            <a:pPr algn="just"/>
            <a:r>
              <a:rPr lang="en-US" sz="2800" dirty="0"/>
              <a:t>When known limits are exceeded, corrective action can be taken. </a:t>
            </a:r>
          </a:p>
          <a:p>
            <a:pPr algn="just"/>
            <a:r>
              <a:rPr lang="en-US" sz="2800" dirty="0"/>
              <a:t>Quantifiable and predictable.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Level 5: Optimizing</a:t>
            </a:r>
            <a:br>
              <a:rPr lang="en-US" sz="2800" dirty="0"/>
            </a:br>
            <a:endParaRPr lang="en-US" sz="2800" dirty="0"/>
          </a:p>
        </p:txBody>
      </p:sp>
      <p:sp>
        <p:nvSpPr>
          <p:cNvPr id="3" name="Content Placeholder 2"/>
          <p:cNvSpPr>
            <a:spLocks noGrp="1"/>
          </p:cNvSpPr>
          <p:nvPr>
            <p:ph idx="1"/>
          </p:nvPr>
        </p:nvSpPr>
        <p:spPr/>
        <p:txBody>
          <a:bodyPr>
            <a:normAutofit/>
          </a:bodyPr>
          <a:lstStyle/>
          <a:p>
            <a:pPr algn="just"/>
            <a:r>
              <a:rPr lang="en-US" sz="2800" dirty="0"/>
              <a:t>Continuous process improvement is enabled by quantitative feedback from the process and from piloting innovative ideas and technologies.</a:t>
            </a:r>
          </a:p>
          <a:p>
            <a:pPr algn="just"/>
            <a:r>
              <a:rPr lang="en-US" sz="2800" dirty="0"/>
              <a:t>Goal is to prevent the occurrence of defects </a:t>
            </a:r>
          </a:p>
          <a:p>
            <a:pPr algn="just"/>
            <a:r>
              <a:rPr lang="en-US" sz="2800" dirty="0"/>
              <a:t>Analysis defects </a:t>
            </a:r>
          </a:p>
          <a:p>
            <a:pPr algn="just"/>
            <a:r>
              <a:rPr lang="en-US" sz="2800" dirty="0"/>
              <a:t>Data on process effectiveness used for cost benefit analysis of new technologies and proposed process changes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Internal Structure to Maturity Levels </a:t>
            </a:r>
            <a:br>
              <a:rPr lang="en-US" sz="2800" dirty="0"/>
            </a:br>
            <a:endParaRPr lang="en-US" sz="2800" dirty="0"/>
          </a:p>
        </p:txBody>
      </p:sp>
      <p:sp>
        <p:nvSpPr>
          <p:cNvPr id="3" name="Content Placeholder 2"/>
          <p:cNvSpPr>
            <a:spLocks noGrp="1"/>
          </p:cNvSpPr>
          <p:nvPr>
            <p:ph idx="1"/>
          </p:nvPr>
        </p:nvSpPr>
        <p:spPr/>
        <p:txBody>
          <a:bodyPr>
            <a:normAutofit/>
          </a:bodyPr>
          <a:lstStyle/>
          <a:p>
            <a:pPr algn="just"/>
            <a:r>
              <a:rPr lang="en-US" sz="2800" dirty="0"/>
              <a:t>Except for level 1, each level is decomposed into key process areas (KPA). </a:t>
            </a:r>
          </a:p>
          <a:p>
            <a:pPr algn="just"/>
            <a:r>
              <a:rPr lang="en-US" sz="2800" dirty="0"/>
              <a:t>Each KPA identifies a cluster of related activities that, when performed collectively, achieve a set of goals considered important for enhancing software capability.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pPr algn="l"/>
            <a:br>
              <a:rPr lang="en-IN" sz="2400" dirty="0"/>
            </a:br>
            <a:r>
              <a:rPr lang="en-IN" sz="2400" b="1" dirty="0"/>
              <a:t>Key Process Areas</a:t>
            </a:r>
            <a:br>
              <a:rPr lang="en-IN" sz="2400" b="1" dirty="0"/>
            </a:br>
            <a:r>
              <a:rPr lang="en-IN" sz="2400" b="1" dirty="0"/>
              <a:t>The 6 key process areas </a:t>
            </a:r>
            <a:r>
              <a:rPr lang="en-IN" sz="2400" b="1" u="sng" dirty="0"/>
              <a:t>at level 2 </a:t>
            </a:r>
            <a:r>
              <a:rPr lang="en-IN" sz="2400" b="1" dirty="0"/>
              <a:t>focus on the software project’s concerns related to  establishing basic project management controls, as summarized below:</a:t>
            </a:r>
            <a:br>
              <a:rPr lang="en-IN" sz="2400" dirty="0"/>
            </a:br>
            <a:endParaRPr lang="en-IN" sz="2400" dirty="0"/>
          </a:p>
        </p:txBody>
      </p:sp>
      <p:sp>
        <p:nvSpPr>
          <p:cNvPr id="3" name="Content Placeholder 2"/>
          <p:cNvSpPr>
            <a:spLocks noGrp="1"/>
          </p:cNvSpPr>
          <p:nvPr>
            <p:ph sz="half" idx="1"/>
          </p:nvPr>
        </p:nvSpPr>
        <p:spPr>
          <a:xfrm>
            <a:off x="457200" y="1905000"/>
            <a:ext cx="3200400" cy="4221163"/>
          </a:xfrm>
        </p:spPr>
        <p:txBody>
          <a:bodyPr>
            <a:normAutofit/>
          </a:bodyPr>
          <a:lstStyle/>
          <a:p>
            <a:pPr marL="457200" indent="-457200">
              <a:buFont typeface="+mj-lt"/>
              <a:buAutoNum type="arabicPeriod"/>
            </a:pPr>
            <a:r>
              <a:rPr lang="en-US" sz="2400" dirty="0"/>
              <a:t>Requirements management (RM)</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Software project planning (PP)</a:t>
            </a:r>
          </a:p>
          <a:p>
            <a:pPr marL="457200" indent="-457200">
              <a:buFont typeface="+mj-lt"/>
              <a:buAutoNum type="arabicPeriod"/>
            </a:pPr>
            <a:endParaRPr lang="en-US" sz="2400" dirty="0"/>
          </a:p>
          <a:p>
            <a:pPr marL="457200" indent="-457200">
              <a:buFont typeface="+mj-lt"/>
              <a:buAutoNum type="arabicPeriod"/>
            </a:pPr>
            <a:endParaRPr lang="en-IN" sz="2400" dirty="0"/>
          </a:p>
        </p:txBody>
      </p:sp>
      <p:sp>
        <p:nvSpPr>
          <p:cNvPr id="4" name="Content Placeholder 3"/>
          <p:cNvSpPr>
            <a:spLocks noGrp="1"/>
          </p:cNvSpPr>
          <p:nvPr>
            <p:ph sz="half" idx="2"/>
          </p:nvPr>
        </p:nvSpPr>
        <p:spPr>
          <a:xfrm>
            <a:off x="3581400" y="1905000"/>
            <a:ext cx="5105400" cy="4221163"/>
          </a:xfrm>
        </p:spPr>
        <p:txBody>
          <a:bodyPr>
            <a:normAutofit/>
          </a:bodyPr>
          <a:lstStyle/>
          <a:p>
            <a:pPr algn="just">
              <a:buNone/>
            </a:pPr>
            <a:r>
              <a:rPr lang="en-US" sz="2400" dirty="0"/>
              <a:t>Establish a common relationship between the customer requirements and the developers in order to understand the requirements of the project.</a:t>
            </a:r>
          </a:p>
          <a:p>
            <a:pPr algn="just">
              <a:buNone/>
            </a:pPr>
            <a:endParaRPr lang="en-US" sz="2400" dirty="0"/>
          </a:p>
          <a:p>
            <a:pPr algn="just">
              <a:buNone/>
            </a:pPr>
            <a:r>
              <a:rPr lang="en-US" sz="2400" dirty="0"/>
              <a:t>Establish reasonable plans for performing the s/w </a:t>
            </a:r>
            <a:r>
              <a:rPr lang="en-US" sz="2400" dirty="0" err="1"/>
              <a:t>engg</a:t>
            </a:r>
            <a:r>
              <a:rPr lang="en-US" sz="2400" dirty="0"/>
              <a:t> and for managing the s/w project.</a:t>
            </a:r>
          </a:p>
          <a:p>
            <a:endParaRPr lang="en-I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62000"/>
            <a:ext cx="4038600" cy="5364163"/>
          </a:xfrm>
        </p:spPr>
        <p:txBody>
          <a:bodyPr>
            <a:normAutofit lnSpcReduction="10000"/>
          </a:bodyPr>
          <a:lstStyle/>
          <a:p>
            <a:pPr marL="514350" indent="-514350">
              <a:buNone/>
            </a:pPr>
            <a:r>
              <a:rPr lang="en-US" dirty="0"/>
              <a:t>3</a:t>
            </a:r>
            <a:r>
              <a:rPr lang="en-US" sz="2400" dirty="0"/>
              <a:t>. Software Project Tracking and Oversight (PT)</a:t>
            </a:r>
          </a:p>
          <a:p>
            <a:pPr marL="514350" indent="-514350">
              <a:buNone/>
            </a:pPr>
            <a:endParaRPr lang="en-US" sz="2400" dirty="0"/>
          </a:p>
          <a:p>
            <a:pPr marL="514350" indent="-514350">
              <a:buNone/>
            </a:pPr>
            <a:endParaRPr lang="en-US" sz="2400" dirty="0"/>
          </a:p>
          <a:p>
            <a:pPr marL="514350" indent="-514350">
              <a:buNone/>
            </a:pPr>
            <a:endParaRPr lang="en-US" sz="2400" dirty="0"/>
          </a:p>
          <a:p>
            <a:pPr marL="514350" indent="-514350">
              <a:buNone/>
            </a:pPr>
            <a:endParaRPr lang="en-US" sz="2400" dirty="0"/>
          </a:p>
          <a:p>
            <a:pPr marL="514350" indent="-514350">
              <a:buNone/>
            </a:pPr>
            <a:r>
              <a:rPr lang="en-US" sz="2400" dirty="0"/>
              <a:t>4. Software Subcontract Management (SM)</a:t>
            </a:r>
          </a:p>
          <a:p>
            <a:pPr marL="514350" indent="-514350">
              <a:buNone/>
            </a:pPr>
            <a:endParaRPr lang="en-US" sz="2400" dirty="0"/>
          </a:p>
          <a:p>
            <a:pPr marL="514350" indent="-514350">
              <a:buNone/>
            </a:pPr>
            <a:r>
              <a:rPr lang="en-US" sz="2400" dirty="0"/>
              <a:t>5. Software Quality Assurance (QA)</a:t>
            </a:r>
            <a:endParaRPr lang="en-IN" sz="2400" dirty="0"/>
          </a:p>
        </p:txBody>
      </p:sp>
      <p:sp>
        <p:nvSpPr>
          <p:cNvPr id="4" name="Content Placeholder 3"/>
          <p:cNvSpPr>
            <a:spLocks noGrp="1"/>
          </p:cNvSpPr>
          <p:nvPr>
            <p:ph sz="half" idx="2"/>
          </p:nvPr>
        </p:nvSpPr>
        <p:spPr>
          <a:xfrm>
            <a:off x="4648200" y="762000"/>
            <a:ext cx="4038600" cy="5364163"/>
          </a:xfrm>
        </p:spPr>
        <p:txBody>
          <a:bodyPr>
            <a:normAutofit lnSpcReduction="10000"/>
          </a:bodyPr>
          <a:lstStyle/>
          <a:p>
            <a:pPr algn="just">
              <a:buNone/>
            </a:pPr>
            <a:r>
              <a:rPr lang="en-US" sz="2400" dirty="0"/>
              <a:t>Establish adequate visibility into actual progress so that management can take effective actions when the s/w project’s performance deviates significantly from the s/w plans.</a:t>
            </a:r>
          </a:p>
          <a:p>
            <a:pPr algn="just">
              <a:buNone/>
            </a:pPr>
            <a:r>
              <a:rPr lang="en-US" sz="2400" dirty="0"/>
              <a:t>Select qualified s/w subcontractors and manage them effectively.</a:t>
            </a:r>
          </a:p>
          <a:p>
            <a:pPr algn="just">
              <a:buNone/>
            </a:pPr>
            <a:r>
              <a:rPr lang="en-US" sz="2400" dirty="0"/>
              <a:t>Provide management with appropriate visibility into the process being used by the software projects and of the products being built.</a:t>
            </a:r>
            <a:endParaRPr lang="en-I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buNone/>
            </a:pPr>
            <a:r>
              <a:rPr lang="en-US" dirty="0"/>
              <a:t>6. Software Configuration Management (CM)</a:t>
            </a:r>
            <a:endParaRPr lang="en-IN" dirty="0"/>
          </a:p>
        </p:txBody>
      </p:sp>
      <p:sp>
        <p:nvSpPr>
          <p:cNvPr id="4" name="Content Placeholder 3"/>
          <p:cNvSpPr>
            <a:spLocks noGrp="1"/>
          </p:cNvSpPr>
          <p:nvPr>
            <p:ph sz="half" idx="2"/>
          </p:nvPr>
        </p:nvSpPr>
        <p:spPr/>
        <p:txBody>
          <a:bodyPr/>
          <a:lstStyle/>
          <a:p>
            <a:pPr algn="just">
              <a:buNone/>
            </a:pPr>
            <a:r>
              <a:rPr lang="en-US" dirty="0"/>
              <a:t> Establish and maintain the integrity of the products of the s/w project throughout the project’s s/w life cycle.</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400" dirty="0"/>
              <a:t>The 7 key process areas </a:t>
            </a:r>
            <a:r>
              <a:rPr lang="en-IN" sz="2400" u="sng" dirty="0"/>
              <a:t>at level 3 </a:t>
            </a:r>
            <a:r>
              <a:rPr lang="en-IN" sz="2400" dirty="0"/>
              <a:t>address both project and organizational issues, as summarized below:</a:t>
            </a:r>
          </a:p>
        </p:txBody>
      </p:sp>
      <p:sp>
        <p:nvSpPr>
          <p:cNvPr id="3" name="Content Placeholder 2"/>
          <p:cNvSpPr>
            <a:spLocks noGrp="1"/>
          </p:cNvSpPr>
          <p:nvPr>
            <p:ph sz="half" idx="1"/>
          </p:nvPr>
        </p:nvSpPr>
        <p:spPr/>
        <p:txBody>
          <a:bodyPr>
            <a:normAutofit lnSpcReduction="10000"/>
          </a:bodyPr>
          <a:lstStyle/>
          <a:p>
            <a:pPr marL="514350" indent="-514350">
              <a:buFont typeface="+mj-lt"/>
              <a:buAutoNum type="arabicPeriod"/>
            </a:pPr>
            <a:r>
              <a:rPr lang="en-US" sz="2400" dirty="0"/>
              <a:t>Organization Process Focus (PF)</a:t>
            </a:r>
            <a:br>
              <a:rPr lang="en-US" sz="2400" dirty="0"/>
            </a:br>
            <a:br>
              <a:rPr lang="en-US" sz="2400" dirty="0"/>
            </a:br>
            <a:br>
              <a:rPr lang="en-US" sz="2400" dirty="0"/>
            </a:br>
            <a:br>
              <a:rPr lang="en-US" sz="2400" dirty="0"/>
            </a:br>
            <a:endParaRPr lang="en-US" sz="2400" dirty="0"/>
          </a:p>
          <a:p>
            <a:pPr marL="514350" indent="-514350">
              <a:buFont typeface="+mj-lt"/>
              <a:buAutoNum type="arabicPeriod"/>
            </a:pPr>
            <a:r>
              <a:rPr lang="en-US" sz="2400" dirty="0"/>
              <a:t>Organization Process Definition (PD)</a:t>
            </a:r>
          </a:p>
        </p:txBody>
      </p:sp>
      <p:sp>
        <p:nvSpPr>
          <p:cNvPr id="4" name="Content Placeholder 3"/>
          <p:cNvSpPr>
            <a:spLocks noGrp="1"/>
          </p:cNvSpPr>
          <p:nvPr>
            <p:ph sz="half" idx="2"/>
          </p:nvPr>
        </p:nvSpPr>
        <p:spPr/>
        <p:txBody>
          <a:bodyPr>
            <a:normAutofit lnSpcReduction="10000"/>
          </a:bodyPr>
          <a:lstStyle/>
          <a:p>
            <a:pPr algn="just">
              <a:buNone/>
            </a:pPr>
            <a:r>
              <a:rPr lang="en-US" sz="2400" dirty="0"/>
              <a:t>Establish organizational responsibility for software process activities that improve the organization’s overall software process capability.</a:t>
            </a:r>
          </a:p>
          <a:p>
            <a:pPr algn="just">
              <a:buNone/>
            </a:pPr>
            <a:r>
              <a:rPr lang="en-US" sz="2400" dirty="0"/>
              <a:t>Develop and maintain a usable set of software process assets that improve process performance across the projects and provide a basis for cumulative, long-term benefits to the organization.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effectLst>
                  <a:outerShdw blurRad="38100" dist="38100" dir="2700000" algn="tl">
                    <a:srgbClr val="000000">
                      <a:alpha val="43137"/>
                    </a:srgbClr>
                  </a:outerShdw>
                </a:effectLst>
                <a:latin typeface="Agency FB" pitchFamily="34" charset="0"/>
              </a:rPr>
              <a:t>U M B R E L </a:t>
            </a:r>
            <a:r>
              <a:rPr lang="en-US" sz="2800" b="1" dirty="0" err="1">
                <a:solidFill>
                  <a:schemeClr val="tx1"/>
                </a:solidFill>
                <a:effectLst>
                  <a:outerShdw blurRad="38100" dist="38100" dir="2700000" algn="tl">
                    <a:srgbClr val="000000">
                      <a:alpha val="43137"/>
                    </a:srgbClr>
                  </a:outerShdw>
                </a:effectLst>
                <a:latin typeface="Agency FB" pitchFamily="34" charset="0"/>
              </a:rPr>
              <a:t>L</a:t>
            </a:r>
            <a:r>
              <a:rPr lang="en-US" sz="2800" b="1" dirty="0">
                <a:solidFill>
                  <a:schemeClr val="tx1"/>
                </a:solidFill>
                <a:effectLst>
                  <a:outerShdw blurRad="38100" dist="38100" dir="2700000" algn="tl">
                    <a:srgbClr val="000000">
                      <a:alpha val="43137"/>
                    </a:srgbClr>
                  </a:outerShdw>
                </a:effectLst>
                <a:latin typeface="Agency FB" pitchFamily="34" charset="0"/>
              </a:rPr>
              <a:t> A    </a:t>
            </a:r>
            <a:r>
              <a:rPr lang="en-US" sz="2800" b="1" dirty="0" err="1">
                <a:solidFill>
                  <a:schemeClr val="tx1"/>
                </a:solidFill>
                <a:effectLst>
                  <a:outerShdw blurRad="38100" dist="38100" dir="2700000" algn="tl">
                    <a:srgbClr val="000000">
                      <a:alpha val="43137"/>
                    </a:srgbClr>
                  </a:outerShdw>
                </a:effectLst>
                <a:latin typeface="Agency FB" pitchFamily="34" charset="0"/>
              </a:rPr>
              <a:t>A</a:t>
            </a:r>
            <a:r>
              <a:rPr lang="en-US" sz="2800" b="1" dirty="0">
                <a:solidFill>
                  <a:schemeClr val="tx1"/>
                </a:solidFill>
                <a:effectLst>
                  <a:outerShdw blurRad="38100" dist="38100" dir="2700000" algn="tl">
                    <a:srgbClr val="000000">
                      <a:alpha val="43137"/>
                    </a:srgbClr>
                  </a:outerShdw>
                </a:effectLst>
                <a:latin typeface="Agency FB" pitchFamily="34" charset="0"/>
              </a:rPr>
              <a:t> C T I V I T I E S</a:t>
            </a:r>
          </a:p>
        </p:txBody>
      </p:sp>
      <p:sp>
        <p:nvSpPr>
          <p:cNvPr id="3" name="Content Placeholder 2"/>
          <p:cNvSpPr>
            <a:spLocks noGrp="1"/>
          </p:cNvSpPr>
          <p:nvPr>
            <p:ph idx="1"/>
          </p:nvPr>
        </p:nvSpPr>
        <p:spPr>
          <a:xfrm>
            <a:off x="457200" y="1600200"/>
            <a:ext cx="7772400" cy="4873752"/>
          </a:xfrm>
        </p:spPr>
        <p:txBody>
          <a:bodyPr>
            <a:normAutofit/>
          </a:bodyPr>
          <a:lstStyle/>
          <a:p>
            <a:pPr algn="just"/>
            <a:r>
              <a:rPr lang="en-US" sz="2400" b="1" dirty="0">
                <a:effectLst>
                  <a:outerShdw blurRad="38100" dist="38100" dir="2700000" algn="tl">
                    <a:srgbClr val="000000">
                      <a:alpha val="43137"/>
                    </a:srgbClr>
                  </a:outerShdw>
                </a:effectLst>
              </a:rPr>
              <a:t>Umbrella activities</a:t>
            </a:r>
          </a:p>
          <a:p>
            <a:pPr lvl="1" algn="just"/>
            <a:r>
              <a:rPr lang="en-US" sz="2400" dirty="0"/>
              <a:t>It encompasses a </a:t>
            </a:r>
            <a:r>
              <a:rPr lang="en-US" sz="2400" dirty="0">
                <a:effectLst>
                  <a:outerShdw blurRad="38100" dist="38100" dir="2700000" algn="tl">
                    <a:srgbClr val="000000">
                      <a:alpha val="43137"/>
                    </a:srgbClr>
                  </a:outerShdw>
                </a:effectLst>
              </a:rPr>
              <a:t>set</a:t>
            </a:r>
            <a:r>
              <a:rPr lang="en-US" sz="2400" dirty="0"/>
              <a:t> of </a:t>
            </a:r>
            <a:r>
              <a:rPr lang="en-US" sz="2400" dirty="0">
                <a:effectLst>
                  <a:outerShdw blurRad="38100" dist="38100" dir="2700000" algn="tl">
                    <a:srgbClr val="000000">
                      <a:alpha val="43137"/>
                    </a:srgbClr>
                  </a:outerShdw>
                </a:effectLst>
              </a:rPr>
              <a:t>framework activities</a:t>
            </a:r>
          </a:p>
          <a:p>
            <a:pPr algn="just"/>
            <a:r>
              <a:rPr lang="en-US" sz="2400" b="1" dirty="0">
                <a:effectLst>
                  <a:outerShdw blurRad="38100" dist="38100" dir="2700000" algn="tl">
                    <a:srgbClr val="000000">
                      <a:alpha val="43137"/>
                    </a:srgbClr>
                  </a:outerShdw>
                </a:effectLst>
              </a:rPr>
              <a:t>Framework activities</a:t>
            </a:r>
          </a:p>
          <a:p>
            <a:pPr lvl="1" algn="just"/>
            <a:r>
              <a:rPr lang="en-US" sz="2400" dirty="0"/>
              <a:t>Each framework activity consist of a set of </a:t>
            </a:r>
            <a:r>
              <a:rPr lang="en-US" sz="2400" dirty="0">
                <a:effectLst>
                  <a:outerShdw blurRad="38100" dist="38100" dir="2700000" algn="tl">
                    <a:srgbClr val="000000">
                      <a:alpha val="43137"/>
                    </a:srgbClr>
                  </a:outerShdw>
                </a:effectLst>
              </a:rPr>
              <a:t>software engineering actions</a:t>
            </a:r>
          </a:p>
          <a:p>
            <a:pPr algn="just"/>
            <a:r>
              <a:rPr lang="en-US" sz="2400" b="1" dirty="0">
                <a:effectLst>
                  <a:outerShdw blurRad="38100" dist="38100" dir="2700000" algn="tl">
                    <a:srgbClr val="000000">
                      <a:alpha val="43137"/>
                    </a:srgbClr>
                  </a:outerShdw>
                </a:effectLst>
              </a:rPr>
              <a:t>Software engineering action:</a:t>
            </a:r>
          </a:p>
          <a:p>
            <a:pPr lvl="1" algn="just"/>
            <a:r>
              <a:rPr lang="en-US" sz="2400" dirty="0"/>
              <a:t>It is a collection of related </a:t>
            </a:r>
            <a:r>
              <a:rPr lang="en-US" sz="2400" dirty="0">
                <a:effectLst>
                  <a:outerShdw blurRad="38100" dist="38100" dir="2700000" algn="tl">
                    <a:srgbClr val="000000">
                      <a:alpha val="43137"/>
                    </a:srgbClr>
                  </a:outerShdw>
                </a:effectLst>
              </a:rPr>
              <a:t>tasks set</a:t>
            </a:r>
            <a:r>
              <a:rPr lang="en-US" sz="2400" dirty="0"/>
              <a:t> that produces a major s/w engineering work product</a:t>
            </a:r>
          </a:p>
          <a:p>
            <a:pPr lvl="1" algn="just"/>
            <a:r>
              <a:rPr lang="en-US" sz="2400" dirty="0" err="1"/>
              <a:t>Eg</a:t>
            </a:r>
            <a:r>
              <a:rPr lang="en-US" sz="2400" dirty="0"/>
              <a:t>: </a:t>
            </a:r>
            <a:r>
              <a:rPr lang="en-US" sz="2400" dirty="0">
                <a:effectLst>
                  <a:outerShdw blurRad="38100" dist="38100" dir="2700000" algn="tl">
                    <a:srgbClr val="000000">
                      <a:alpha val="43137"/>
                    </a:srgbClr>
                  </a:outerShdw>
                </a:effectLst>
              </a:rPr>
              <a:t>Design</a:t>
            </a:r>
            <a:r>
              <a:rPr lang="en-US" sz="2400" dirty="0"/>
              <a:t>, </a:t>
            </a:r>
            <a:r>
              <a:rPr lang="en-US" sz="2400" dirty="0">
                <a:effectLst>
                  <a:outerShdw blurRad="38100" dist="38100" dir="2700000" algn="tl">
                    <a:srgbClr val="000000">
                      <a:alpha val="43137"/>
                    </a:srgbClr>
                  </a:outerShdw>
                </a:effectLst>
              </a:rPr>
              <a:t>Requirement gathering</a:t>
            </a:r>
          </a:p>
          <a:p>
            <a:pPr lvl="1" algn="just"/>
            <a:r>
              <a:rPr lang="en-US" sz="2400" dirty="0"/>
              <a:t>Each engineering action is populated with individual work tasks</a:t>
            </a: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4</a:t>
            </a:fld>
            <a:endParaRPr lang="en-US"/>
          </a:p>
        </p:txBody>
      </p:sp>
    </p:spTree>
    <p:extLst>
      <p:ext uri="{BB962C8B-B14F-4D97-AF65-F5344CB8AC3E}">
        <p14:creationId xmlns:p14="http://schemas.microsoft.com/office/powerpoint/2010/main" val="345546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pPr>
              <a:buNone/>
            </a:pPr>
            <a:r>
              <a:rPr lang="en-US" sz="2400" dirty="0"/>
              <a:t>3. Training Program (TP)</a:t>
            </a:r>
          </a:p>
          <a:p>
            <a:pPr>
              <a:buNone/>
            </a:pPr>
            <a:endParaRPr lang="en-US" sz="2400" dirty="0"/>
          </a:p>
          <a:p>
            <a:pPr>
              <a:buNone/>
            </a:pPr>
            <a:endParaRPr lang="en-US" sz="2400" dirty="0"/>
          </a:p>
          <a:p>
            <a:pPr>
              <a:buNone/>
            </a:pPr>
            <a:endParaRPr lang="en-US" sz="2400" dirty="0"/>
          </a:p>
          <a:p>
            <a:pPr>
              <a:buNone/>
            </a:pPr>
            <a:endParaRPr lang="en-US" sz="2400" dirty="0"/>
          </a:p>
          <a:p>
            <a:pPr>
              <a:buNone/>
            </a:pPr>
            <a:r>
              <a:rPr lang="en-US" sz="2400" dirty="0"/>
              <a:t>4. Integrated Software Management (IM)</a:t>
            </a:r>
            <a:endParaRPr lang="en-IN" sz="2400" dirty="0"/>
          </a:p>
        </p:txBody>
      </p:sp>
      <p:sp>
        <p:nvSpPr>
          <p:cNvPr id="4" name="Content Placeholder 3"/>
          <p:cNvSpPr>
            <a:spLocks noGrp="1"/>
          </p:cNvSpPr>
          <p:nvPr>
            <p:ph sz="half" idx="2"/>
          </p:nvPr>
        </p:nvSpPr>
        <p:spPr/>
        <p:txBody>
          <a:bodyPr>
            <a:normAutofit fontScale="92500" lnSpcReduction="10000"/>
          </a:bodyPr>
          <a:lstStyle/>
          <a:p>
            <a:pPr algn="just">
              <a:buNone/>
            </a:pPr>
            <a:r>
              <a:rPr lang="en-US" sz="2400" dirty="0"/>
              <a:t>Develop skills and knowledge of individuals so that they  can perform their roles effectively and efficiently. </a:t>
            </a:r>
          </a:p>
          <a:p>
            <a:pPr algn="just">
              <a:buNone/>
            </a:pPr>
            <a:endParaRPr lang="en-US" sz="2400" dirty="0"/>
          </a:p>
          <a:p>
            <a:pPr algn="just">
              <a:buNone/>
            </a:pPr>
            <a:endParaRPr lang="en-US" sz="2400" dirty="0"/>
          </a:p>
          <a:p>
            <a:pPr algn="just">
              <a:buNone/>
            </a:pPr>
            <a:r>
              <a:rPr lang="en-US" sz="2400" dirty="0"/>
              <a:t>Integrate the s/w  engineering and management activities into a coherent defined s/w process that is tailored from the organization’s  standard s/w process and related process assets.</a:t>
            </a:r>
            <a:endParaRPr lang="en-I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685800"/>
            <a:ext cx="3429000" cy="5440363"/>
          </a:xfrm>
        </p:spPr>
        <p:txBody>
          <a:bodyPr>
            <a:normAutofit/>
          </a:bodyPr>
          <a:lstStyle/>
          <a:p>
            <a:pPr>
              <a:buNone/>
            </a:pPr>
            <a:r>
              <a:rPr lang="en-US" sz="2400" dirty="0"/>
              <a:t>5. Software Product Engineering (PE)</a:t>
            </a:r>
          </a:p>
          <a:p>
            <a:endParaRPr lang="en-US" sz="2400" dirty="0"/>
          </a:p>
          <a:p>
            <a:endParaRPr lang="en-US" sz="2400" dirty="0"/>
          </a:p>
          <a:p>
            <a:pPr>
              <a:buNone/>
            </a:pPr>
            <a:r>
              <a:rPr lang="en-US" sz="2400" dirty="0"/>
              <a:t>6. Intergroup Coordination (IC)</a:t>
            </a:r>
          </a:p>
          <a:p>
            <a:endParaRPr lang="en-US" sz="2400" dirty="0"/>
          </a:p>
          <a:p>
            <a:endParaRPr lang="en-US" sz="2400" dirty="0"/>
          </a:p>
          <a:p>
            <a:endParaRPr lang="en-US" sz="2400" dirty="0"/>
          </a:p>
          <a:p>
            <a:endParaRPr lang="en-US" sz="2400" dirty="0"/>
          </a:p>
          <a:p>
            <a:pPr>
              <a:buNone/>
            </a:pPr>
            <a:r>
              <a:rPr lang="en-US" sz="2400" dirty="0"/>
              <a:t>7. Peer Reviews (PR)</a:t>
            </a:r>
          </a:p>
          <a:p>
            <a:endParaRPr lang="en-IN" sz="2400" dirty="0"/>
          </a:p>
        </p:txBody>
      </p:sp>
      <p:sp>
        <p:nvSpPr>
          <p:cNvPr id="4" name="Content Placeholder 3"/>
          <p:cNvSpPr>
            <a:spLocks noGrp="1"/>
          </p:cNvSpPr>
          <p:nvPr>
            <p:ph sz="half" idx="2"/>
          </p:nvPr>
        </p:nvSpPr>
        <p:spPr>
          <a:xfrm>
            <a:off x="3886200" y="685800"/>
            <a:ext cx="4800600" cy="5440363"/>
          </a:xfrm>
        </p:spPr>
        <p:txBody>
          <a:bodyPr>
            <a:normAutofit/>
          </a:bodyPr>
          <a:lstStyle/>
          <a:p>
            <a:pPr algn="just">
              <a:buNone/>
            </a:pPr>
            <a:r>
              <a:rPr lang="en-US" sz="2400" dirty="0"/>
              <a:t>Consistently perform a well defined </a:t>
            </a:r>
            <a:r>
              <a:rPr lang="en-US" sz="2400" dirty="0" err="1"/>
              <a:t>engg</a:t>
            </a:r>
            <a:r>
              <a:rPr lang="en-US" sz="2400" dirty="0"/>
              <a:t> process that integrates all the s/w </a:t>
            </a:r>
            <a:r>
              <a:rPr lang="en-US" sz="2400" dirty="0" err="1"/>
              <a:t>engg</a:t>
            </a:r>
            <a:r>
              <a:rPr lang="en-US" sz="2400" dirty="0"/>
              <a:t> activities to produce correct, consistent s/w products effectively and efficiently.</a:t>
            </a:r>
          </a:p>
          <a:p>
            <a:pPr algn="just">
              <a:buNone/>
            </a:pPr>
            <a:r>
              <a:rPr lang="en-US" sz="2400" dirty="0"/>
              <a:t>Establish a means for the s/w </a:t>
            </a:r>
            <a:r>
              <a:rPr lang="en-US" sz="2400" dirty="0" err="1"/>
              <a:t>engg</a:t>
            </a:r>
            <a:r>
              <a:rPr lang="en-US" sz="2400" dirty="0"/>
              <a:t> group to participate actively with the other </a:t>
            </a:r>
            <a:r>
              <a:rPr lang="en-US" sz="2400" dirty="0" err="1"/>
              <a:t>engg</a:t>
            </a:r>
            <a:r>
              <a:rPr lang="en-US" sz="2400" dirty="0"/>
              <a:t> groups so the project is better able to satisfy the customer’s needs effectively and efficiently.</a:t>
            </a:r>
          </a:p>
          <a:p>
            <a:pPr>
              <a:buNone/>
            </a:pPr>
            <a:r>
              <a:rPr lang="en-US" sz="2400" dirty="0"/>
              <a:t>Remove defects from the s/w work products early and efficiently. </a:t>
            </a:r>
            <a:endParaRPr lang="en-I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sz="2400" dirty="0"/>
              <a:t>The 2 key process areas at level 4 focus on establishing a quantitative</a:t>
            </a:r>
            <a:br>
              <a:rPr lang="en-IN" sz="2400" dirty="0"/>
            </a:br>
            <a:r>
              <a:rPr lang="en-IN" sz="2400" dirty="0"/>
              <a:t>understanding of both the software process and the software work</a:t>
            </a:r>
            <a:br>
              <a:rPr lang="en-IN" sz="2400" dirty="0"/>
            </a:br>
            <a:r>
              <a:rPr lang="en-IN" sz="2400" dirty="0"/>
              <a:t>products being built, as summarized below:</a:t>
            </a:r>
          </a:p>
        </p:txBody>
      </p:sp>
      <p:sp>
        <p:nvSpPr>
          <p:cNvPr id="3" name="Content Placeholder 2"/>
          <p:cNvSpPr>
            <a:spLocks noGrp="1"/>
          </p:cNvSpPr>
          <p:nvPr>
            <p:ph sz="half" idx="1"/>
          </p:nvPr>
        </p:nvSpPr>
        <p:spPr/>
        <p:txBody>
          <a:bodyPr>
            <a:normAutofit/>
          </a:bodyPr>
          <a:lstStyle/>
          <a:p>
            <a:pPr>
              <a:buNone/>
            </a:pPr>
            <a:r>
              <a:rPr lang="en-US" sz="2400" dirty="0"/>
              <a:t>1. Quantitative Process Management (QP)</a:t>
            </a:r>
          </a:p>
          <a:p>
            <a:endParaRPr lang="en-US" sz="2400" dirty="0"/>
          </a:p>
          <a:p>
            <a:endParaRPr lang="en-US" sz="2400" dirty="0"/>
          </a:p>
          <a:p>
            <a:endParaRPr lang="en-US" sz="2400" dirty="0"/>
          </a:p>
          <a:p>
            <a:pPr>
              <a:buNone/>
            </a:pPr>
            <a:r>
              <a:rPr lang="en-US" sz="2400" dirty="0"/>
              <a:t>2. Software Quality Management (QM)</a:t>
            </a:r>
            <a:endParaRPr lang="en-IN" sz="2400" dirty="0"/>
          </a:p>
        </p:txBody>
      </p:sp>
      <p:sp>
        <p:nvSpPr>
          <p:cNvPr id="4" name="Content Placeholder 3"/>
          <p:cNvSpPr>
            <a:spLocks noGrp="1"/>
          </p:cNvSpPr>
          <p:nvPr>
            <p:ph sz="half" idx="2"/>
          </p:nvPr>
        </p:nvSpPr>
        <p:spPr/>
        <p:txBody>
          <a:bodyPr>
            <a:normAutofit/>
          </a:bodyPr>
          <a:lstStyle/>
          <a:p>
            <a:pPr algn="just"/>
            <a:r>
              <a:rPr lang="en-US" sz="2400" dirty="0"/>
              <a:t>Control the process performance  of the s/w project quantitatively.</a:t>
            </a:r>
          </a:p>
          <a:p>
            <a:pPr algn="just"/>
            <a:endParaRPr lang="en-US" sz="2400" dirty="0"/>
          </a:p>
          <a:p>
            <a:pPr algn="just"/>
            <a:endParaRPr lang="en-US" sz="2400" dirty="0"/>
          </a:p>
          <a:p>
            <a:pPr algn="just"/>
            <a:r>
              <a:rPr lang="en-US" sz="2400" dirty="0"/>
              <a:t>Develop a quantitative understanding of the quality of the project’s software products and achieve specific quality goals.</a:t>
            </a:r>
            <a:endParaRPr lang="en-I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sz="2400" dirty="0"/>
              <a:t>The 3 key process areas at level 5 cover the issues that both the</a:t>
            </a:r>
            <a:br>
              <a:rPr lang="en-IN" sz="2400" dirty="0"/>
            </a:br>
            <a:r>
              <a:rPr lang="en-IN" sz="2400" dirty="0"/>
              <a:t>organization and the projects must address to implement continuous</a:t>
            </a:r>
            <a:br>
              <a:rPr lang="en-IN" sz="2400" dirty="0"/>
            </a:br>
            <a:r>
              <a:rPr lang="en-IN" sz="2400" dirty="0"/>
              <a:t>and measurable software process improvement, as summarized</a:t>
            </a:r>
            <a:br>
              <a:rPr lang="en-IN" sz="2400" dirty="0"/>
            </a:br>
            <a:r>
              <a:rPr lang="en-IN" sz="2400" dirty="0"/>
              <a:t>below:</a:t>
            </a:r>
          </a:p>
        </p:txBody>
      </p:sp>
      <p:sp>
        <p:nvSpPr>
          <p:cNvPr id="3" name="Content Placeholder 2"/>
          <p:cNvSpPr>
            <a:spLocks noGrp="1"/>
          </p:cNvSpPr>
          <p:nvPr>
            <p:ph sz="half" idx="1"/>
          </p:nvPr>
        </p:nvSpPr>
        <p:spPr/>
        <p:txBody>
          <a:bodyPr>
            <a:normAutofit fontScale="85000" lnSpcReduction="20000"/>
          </a:bodyPr>
          <a:lstStyle/>
          <a:p>
            <a:pPr marL="514350" indent="-514350">
              <a:buFont typeface="+mj-lt"/>
              <a:buAutoNum type="arabicPeriod"/>
            </a:pPr>
            <a:r>
              <a:rPr lang="en-US" sz="2400" dirty="0"/>
              <a:t>Defect Prevention (DP)</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r>
              <a:rPr lang="en-US" sz="2400" dirty="0"/>
              <a:t>Technology Change Management (TM)</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a:p>
          <a:p>
            <a:pPr marL="514350" indent="-514350">
              <a:buFont typeface="+mj-lt"/>
              <a:buAutoNum type="arabicPeriod"/>
            </a:pPr>
            <a:r>
              <a:rPr lang="en-US" sz="2400"/>
              <a:t>Process </a:t>
            </a:r>
            <a:r>
              <a:rPr lang="en-US" sz="2400" dirty="0"/>
              <a:t>Change Management (PC)</a:t>
            </a:r>
          </a:p>
          <a:p>
            <a:pPr marL="514350" indent="-514350">
              <a:buFont typeface="+mj-lt"/>
              <a:buAutoNum type="arabicPeriod"/>
            </a:pPr>
            <a:endParaRPr lang="en-IN" sz="2400" dirty="0"/>
          </a:p>
        </p:txBody>
      </p:sp>
      <p:sp>
        <p:nvSpPr>
          <p:cNvPr id="4" name="Content Placeholder 3"/>
          <p:cNvSpPr>
            <a:spLocks noGrp="1"/>
          </p:cNvSpPr>
          <p:nvPr>
            <p:ph sz="half" idx="2"/>
          </p:nvPr>
        </p:nvSpPr>
        <p:spPr/>
        <p:txBody>
          <a:bodyPr>
            <a:normAutofit fontScale="85000" lnSpcReduction="20000"/>
          </a:bodyPr>
          <a:lstStyle/>
          <a:p>
            <a:pPr algn="just"/>
            <a:r>
              <a:rPr lang="en-US" sz="2400" dirty="0"/>
              <a:t>Identify the causes of defects and prevent them from recurring.</a:t>
            </a:r>
          </a:p>
          <a:p>
            <a:pPr algn="just"/>
            <a:endParaRPr lang="en-US" sz="2400" dirty="0"/>
          </a:p>
          <a:p>
            <a:pPr algn="just"/>
            <a:r>
              <a:rPr lang="en-US" sz="2400" dirty="0"/>
              <a:t>Identify beneficial new technologies (i.e., tools , methods and  processes ) and transfer them into the organization in an orderly manner.</a:t>
            </a:r>
          </a:p>
          <a:p>
            <a:pPr algn="just"/>
            <a:endParaRPr lang="en-US" sz="2400" dirty="0"/>
          </a:p>
          <a:p>
            <a:pPr algn="just"/>
            <a:r>
              <a:rPr lang="en-US" sz="2400" dirty="0"/>
              <a:t>Continually improve the s/w  processes used in the organization with  the intent of  improving s/w quality, increasing  productivity and  decreasing the cycle time for product development.</a:t>
            </a:r>
            <a:endParaRPr lang="en-I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ISO 9000</a:t>
            </a:r>
            <a:br>
              <a:rPr lang="en-IN" sz="2800" dirty="0"/>
            </a:br>
            <a:endParaRPr lang="en-US" sz="2800" dirty="0"/>
          </a:p>
        </p:txBody>
      </p:sp>
      <p:sp>
        <p:nvSpPr>
          <p:cNvPr id="3" name="Content Placeholder 2"/>
          <p:cNvSpPr>
            <a:spLocks noGrp="1"/>
          </p:cNvSpPr>
          <p:nvPr>
            <p:ph idx="1"/>
          </p:nvPr>
        </p:nvSpPr>
        <p:spPr/>
        <p:txBody>
          <a:bodyPr>
            <a:noAutofit/>
          </a:bodyPr>
          <a:lstStyle/>
          <a:p>
            <a:pPr algn="just"/>
            <a:r>
              <a:rPr lang="en-IN" sz="2400" dirty="0"/>
              <a:t>The SEI capability maturity model initiative is an attempt to improve  software quality by improving the process by which software is developed.</a:t>
            </a:r>
          </a:p>
          <a:p>
            <a:pPr algn="just"/>
            <a:r>
              <a:rPr lang="en-IN" sz="2400" dirty="0"/>
              <a:t>ISO-9000 series of standards is a set of document dealing with quality systems that can be used for quality assurance purposes.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ISO-9000 series is not just software standard. It is a series of five related standards that are applicable to a wide variety of industrial activities, including design/ development, production, installation, and servicing.</a:t>
            </a:r>
          </a:p>
          <a:p>
            <a:pPr algn="just"/>
            <a:r>
              <a:rPr lang="en-IN" dirty="0"/>
              <a:t> Within the ISO 9000 Series, standard ISO 9001 for quality system is the standard that is most applicable to software development.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 9000 OBJECTIVES</a:t>
            </a:r>
          </a:p>
        </p:txBody>
      </p:sp>
      <p:sp>
        <p:nvSpPr>
          <p:cNvPr id="3" name="Content Placeholder 2"/>
          <p:cNvSpPr>
            <a:spLocks noGrp="1"/>
          </p:cNvSpPr>
          <p:nvPr>
            <p:ph idx="1"/>
          </p:nvPr>
        </p:nvSpPr>
        <p:spPr/>
        <p:txBody>
          <a:bodyPr>
            <a:normAutofit fontScale="92500" lnSpcReduction="20000"/>
          </a:bodyPr>
          <a:lstStyle/>
          <a:p>
            <a:pPr algn="just"/>
            <a:r>
              <a:rPr lang="en-IN" dirty="0"/>
              <a:t>It defines quality system standards to meet five objectives</a:t>
            </a:r>
          </a:p>
          <a:p>
            <a:pPr marL="514350" indent="-514350" algn="just">
              <a:buAutoNum type="arabicPeriod"/>
            </a:pPr>
            <a:r>
              <a:rPr lang="en-IN" dirty="0"/>
              <a:t>Achieve, maintain and seek to continuously improve product quality [including services] in relationship to requirements </a:t>
            </a:r>
          </a:p>
          <a:p>
            <a:pPr marL="514350" indent="-514350" algn="just">
              <a:buFont typeface="+mj-lt"/>
              <a:buAutoNum type="arabicPeriod"/>
            </a:pPr>
            <a:r>
              <a:rPr lang="en-IN" dirty="0"/>
              <a:t>Improve the quality of operations </a:t>
            </a:r>
          </a:p>
          <a:p>
            <a:pPr marL="514350" indent="-514350" algn="just">
              <a:buFont typeface="+mj-lt"/>
              <a:buAutoNum type="arabicPeriod"/>
            </a:pPr>
            <a:r>
              <a:rPr lang="en-IN" dirty="0"/>
              <a:t>Provide confidence to internal management </a:t>
            </a:r>
          </a:p>
          <a:p>
            <a:pPr marL="514350" indent="-514350" algn="just">
              <a:buFont typeface="+mj-lt"/>
              <a:buAutoNum type="arabicPeriod"/>
            </a:pPr>
            <a:r>
              <a:rPr lang="en-IN" dirty="0"/>
              <a:t>Provide confidence to customers </a:t>
            </a:r>
          </a:p>
          <a:p>
            <a:pPr marL="514350" indent="-514350" algn="just">
              <a:buFont typeface="+mj-lt"/>
              <a:buAutoNum type="arabicPeriod"/>
            </a:pPr>
            <a:r>
              <a:rPr lang="en-IN" dirty="0"/>
              <a:t>Provide confidence that quality system requirements are fulfilled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dirty="0"/>
              <a:t>Contrasting ISO 9001 and the CMM</a:t>
            </a:r>
          </a:p>
        </p:txBody>
      </p:sp>
      <p:sp>
        <p:nvSpPr>
          <p:cNvPr id="3" name="Content Placeholder 2"/>
          <p:cNvSpPr>
            <a:spLocks noGrp="1"/>
          </p:cNvSpPr>
          <p:nvPr>
            <p:ph idx="1"/>
          </p:nvPr>
        </p:nvSpPr>
        <p:spPr/>
        <p:txBody>
          <a:bodyPr>
            <a:normAutofit/>
          </a:bodyPr>
          <a:lstStyle/>
          <a:p>
            <a:pPr algn="just"/>
            <a:r>
              <a:rPr lang="en-IN" sz="2400" dirty="0"/>
              <a:t>There is a strong correlation between ISO 9001 and the CMM, although some issues in ISO 9001 are not covered in the CMM, and some issues in the CMM are not addressed in ISO 9001.</a:t>
            </a:r>
          </a:p>
          <a:p>
            <a:pPr algn="just"/>
            <a:r>
              <a:rPr lang="en-IN" sz="2400" dirty="0"/>
              <a:t>The biggest difference, however, between  these two documents is the emphasis of the CMM on continuous process improvement.</a:t>
            </a:r>
          </a:p>
          <a:p>
            <a:pPr algn="just"/>
            <a:r>
              <a:rPr lang="en-IN" sz="2400" dirty="0"/>
              <a:t>The biggest similarity is that for both the CMM and ISO 9001, the bottom line is </a:t>
            </a:r>
            <a:r>
              <a:rPr lang="en-IN" sz="2400" b="1" dirty="0"/>
              <a:t>“Say what you do; do what you say”.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498080" cy="5943600"/>
          </a:xfrm>
        </p:spPr>
        <p:txBody>
          <a:bodyPr>
            <a:normAutofit/>
          </a:bodyPr>
          <a:lstStyle/>
          <a:p>
            <a:pPr algn="just"/>
            <a:r>
              <a:rPr lang="en-US" sz="2400" b="1" dirty="0">
                <a:effectLst>
                  <a:outerShdw blurRad="38100" dist="38100" dir="2700000" algn="tl">
                    <a:srgbClr val="000000">
                      <a:alpha val="43137"/>
                    </a:srgbClr>
                  </a:outerShdw>
                </a:effectLst>
              </a:rPr>
              <a:t>Task set</a:t>
            </a:r>
          </a:p>
          <a:p>
            <a:pPr lvl="1" algn="just"/>
            <a:r>
              <a:rPr lang="en-US" sz="2400" dirty="0"/>
              <a:t>It defines the </a:t>
            </a:r>
            <a:r>
              <a:rPr lang="en-US" sz="2400" dirty="0">
                <a:effectLst>
                  <a:outerShdw blurRad="38100" dist="38100" dir="2700000" algn="tl">
                    <a:srgbClr val="000000">
                      <a:alpha val="43137"/>
                    </a:srgbClr>
                  </a:outerShdw>
                </a:effectLst>
              </a:rPr>
              <a:t>actual work </a:t>
            </a:r>
            <a:r>
              <a:rPr lang="en-US" sz="2400" dirty="0"/>
              <a:t>to be done to accomplish the objectives of software engineering action</a:t>
            </a:r>
          </a:p>
          <a:p>
            <a:pPr lvl="1" algn="just"/>
            <a:r>
              <a:rPr lang="en-US" sz="2400" dirty="0"/>
              <a:t>It is a collection of </a:t>
            </a:r>
          </a:p>
          <a:p>
            <a:pPr lvl="2" algn="just"/>
            <a:r>
              <a:rPr lang="en-US" dirty="0">
                <a:effectLst>
                  <a:outerShdw blurRad="38100" dist="38100" dir="2700000" algn="tl">
                    <a:srgbClr val="000000">
                      <a:alpha val="43137"/>
                    </a:srgbClr>
                  </a:outerShdw>
                </a:effectLst>
              </a:rPr>
              <a:t>Software engineering work tasks</a:t>
            </a:r>
          </a:p>
          <a:p>
            <a:pPr lvl="2" algn="just"/>
            <a:r>
              <a:rPr lang="en-US" dirty="0">
                <a:effectLst>
                  <a:outerShdw blurRad="38100" dist="38100" dir="2700000" algn="tl">
                    <a:srgbClr val="000000">
                      <a:alpha val="43137"/>
                    </a:srgbClr>
                  </a:outerShdw>
                </a:effectLst>
              </a:rPr>
              <a:t>Related work products</a:t>
            </a:r>
          </a:p>
          <a:p>
            <a:pPr lvl="2" algn="just"/>
            <a:r>
              <a:rPr lang="en-US" dirty="0">
                <a:effectLst>
                  <a:outerShdw blurRad="38100" dist="38100" dir="2700000" algn="tl">
                    <a:srgbClr val="000000">
                      <a:alpha val="43137"/>
                    </a:srgbClr>
                  </a:outerShdw>
                </a:effectLst>
              </a:rPr>
              <a:t>Quality assurance points</a:t>
            </a:r>
          </a:p>
          <a:p>
            <a:pPr lvl="2" algn="just"/>
            <a:r>
              <a:rPr lang="en-US" dirty="0">
                <a:effectLst>
                  <a:outerShdw blurRad="38100" dist="38100" dir="2700000" algn="tl">
                    <a:srgbClr val="000000">
                      <a:alpha val="43137"/>
                    </a:srgbClr>
                  </a:outerShdw>
                </a:effectLst>
              </a:rPr>
              <a:t>Project milestones</a:t>
            </a:r>
          </a:p>
        </p:txBody>
      </p:sp>
      <p:sp>
        <p:nvSpPr>
          <p:cNvPr id="2" name="Slide Number Placeholder 1"/>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5</a:t>
            </a:fld>
            <a:endParaRPr lang="en-US"/>
          </a:p>
        </p:txBody>
      </p:sp>
    </p:spTree>
    <p:extLst>
      <p:ext uri="{BB962C8B-B14F-4D97-AF65-F5344CB8AC3E}">
        <p14:creationId xmlns:p14="http://schemas.microsoft.com/office/powerpoint/2010/main" val="399927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effectLst>
                  <a:outerShdw blurRad="38100" dist="38100" dir="2700000" algn="tl">
                    <a:srgbClr val="000000">
                      <a:alpha val="43137"/>
                    </a:srgbClr>
                  </a:outerShdw>
                </a:effectLst>
                <a:latin typeface="Agency FB" pitchFamily="34" charset="0"/>
              </a:rPr>
              <a:t>E X A M P L E </a:t>
            </a:r>
          </a:p>
        </p:txBody>
      </p:sp>
      <p:sp>
        <p:nvSpPr>
          <p:cNvPr id="3" name="Content Placeholder 2"/>
          <p:cNvSpPr>
            <a:spLocks noGrp="1"/>
          </p:cNvSpPr>
          <p:nvPr>
            <p:ph idx="1"/>
          </p:nvPr>
        </p:nvSpPr>
        <p:spPr>
          <a:xfrm>
            <a:off x="457200" y="1600200"/>
            <a:ext cx="7696200" cy="4873752"/>
          </a:xfrm>
        </p:spPr>
        <p:txBody>
          <a:bodyPr>
            <a:normAutofit/>
          </a:bodyPr>
          <a:lstStyle/>
          <a:p>
            <a:pPr lvl="1" algn="just"/>
            <a:r>
              <a:rPr lang="en-US" sz="2400" dirty="0" err="1"/>
              <a:t>Eg</a:t>
            </a:r>
            <a:r>
              <a:rPr lang="en-US" sz="2400" dirty="0"/>
              <a:t>: If </a:t>
            </a:r>
            <a:r>
              <a:rPr lang="en-US" sz="2400" dirty="0">
                <a:effectLst>
                  <a:outerShdw blurRad="38100" dist="38100" dir="2700000" algn="tl">
                    <a:srgbClr val="000000">
                      <a:alpha val="43137"/>
                    </a:srgbClr>
                  </a:outerShdw>
                </a:effectLst>
              </a:rPr>
              <a:t>Requirement gathering </a:t>
            </a:r>
            <a:r>
              <a:rPr lang="en-US" sz="2400" dirty="0"/>
              <a:t>is a </a:t>
            </a:r>
            <a:r>
              <a:rPr lang="en-US" sz="2400" dirty="0">
                <a:effectLst>
                  <a:outerShdw blurRad="38100" dist="38100" dir="2700000" algn="tl">
                    <a:srgbClr val="000000">
                      <a:alpha val="43137"/>
                    </a:srgbClr>
                  </a:outerShdw>
                </a:effectLst>
              </a:rPr>
              <a:t>software engineering action</a:t>
            </a:r>
            <a:r>
              <a:rPr lang="en-US" sz="2400" dirty="0"/>
              <a:t>, then </a:t>
            </a:r>
            <a:r>
              <a:rPr lang="en-US" sz="2400" dirty="0">
                <a:effectLst>
                  <a:outerShdw blurRad="38100" dist="38100" dir="2700000" algn="tl">
                    <a:srgbClr val="000000">
                      <a:alpha val="43137"/>
                    </a:srgbClr>
                  </a:outerShdw>
                </a:effectLst>
              </a:rPr>
              <a:t>task set </a:t>
            </a:r>
            <a:r>
              <a:rPr lang="en-US" sz="2400" dirty="0"/>
              <a:t>of requirement gathering is</a:t>
            </a:r>
          </a:p>
          <a:p>
            <a:pPr lvl="1" algn="just"/>
            <a:endParaRPr lang="en-US" sz="2400" dirty="0"/>
          </a:p>
          <a:p>
            <a:pPr lvl="2" algn="just"/>
            <a:r>
              <a:rPr lang="en-US" dirty="0"/>
              <a:t>Make a list of </a:t>
            </a:r>
            <a:r>
              <a:rPr lang="en-US" dirty="0">
                <a:effectLst>
                  <a:outerShdw blurRad="38100" dist="38100" dir="2700000" algn="tl">
                    <a:srgbClr val="000000">
                      <a:alpha val="43137"/>
                    </a:srgbClr>
                  </a:outerShdw>
                </a:effectLst>
              </a:rPr>
              <a:t>stakeholders</a:t>
            </a:r>
            <a:r>
              <a:rPr lang="en-US" dirty="0"/>
              <a:t> of project</a:t>
            </a:r>
          </a:p>
          <a:p>
            <a:pPr lvl="2" algn="just"/>
            <a:r>
              <a:rPr lang="en-US" dirty="0"/>
              <a:t>Invite </a:t>
            </a:r>
            <a:r>
              <a:rPr lang="en-US" dirty="0">
                <a:effectLst>
                  <a:outerShdw blurRad="38100" dist="38100" dir="2700000" algn="tl">
                    <a:srgbClr val="000000">
                      <a:alpha val="43137"/>
                    </a:srgbClr>
                  </a:outerShdw>
                </a:effectLst>
              </a:rPr>
              <a:t>stakeholders</a:t>
            </a:r>
            <a:r>
              <a:rPr lang="en-US" dirty="0"/>
              <a:t> to an informal meeting</a:t>
            </a:r>
          </a:p>
          <a:p>
            <a:pPr lvl="2" algn="just"/>
            <a:r>
              <a:rPr lang="en-US" dirty="0"/>
              <a:t>Ask each </a:t>
            </a:r>
            <a:r>
              <a:rPr lang="en-US" dirty="0">
                <a:effectLst>
                  <a:outerShdw blurRad="38100" dist="38100" dir="2700000" algn="tl">
                    <a:srgbClr val="000000">
                      <a:alpha val="43137"/>
                    </a:srgbClr>
                  </a:outerShdw>
                </a:effectLst>
              </a:rPr>
              <a:t>stakeholders</a:t>
            </a:r>
            <a:r>
              <a:rPr lang="en-US" dirty="0"/>
              <a:t> to make a list of features &amp; functions required</a:t>
            </a:r>
          </a:p>
          <a:p>
            <a:pPr lvl="2" algn="just"/>
            <a:r>
              <a:rPr lang="en-US" dirty="0"/>
              <a:t>Discuss requirements and build </a:t>
            </a:r>
            <a:r>
              <a:rPr lang="en-US" dirty="0">
                <a:effectLst>
                  <a:outerShdw blurRad="38100" dist="38100" dir="2700000" algn="tl">
                    <a:srgbClr val="000000">
                      <a:alpha val="43137"/>
                    </a:srgbClr>
                  </a:outerShdw>
                </a:effectLst>
              </a:rPr>
              <a:t>final list</a:t>
            </a:r>
          </a:p>
          <a:p>
            <a:pPr lvl="2" algn="just"/>
            <a:r>
              <a:rPr lang="en-US" dirty="0"/>
              <a:t>Prioritize requirements</a:t>
            </a:r>
          </a:p>
          <a:p>
            <a:pPr lvl="2" algn="just"/>
            <a:r>
              <a:rPr lang="en-US" dirty="0"/>
              <a:t>Note the areas of uncertainty</a:t>
            </a:r>
          </a:p>
          <a:p>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6</a:t>
            </a:fld>
            <a:endParaRPr lang="en-US"/>
          </a:p>
        </p:txBody>
      </p:sp>
    </p:spTree>
    <p:extLst>
      <p:ext uri="{BB962C8B-B14F-4D97-AF65-F5344CB8AC3E}">
        <p14:creationId xmlns:p14="http://schemas.microsoft.com/office/powerpoint/2010/main" val="210796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01000" cy="1143000"/>
          </a:xfrm>
        </p:spPr>
        <p:txBody>
          <a:bodyPr>
            <a:normAutofit/>
          </a:bodyPr>
          <a:lstStyle/>
          <a:p>
            <a:pPr algn="ctr"/>
            <a:r>
              <a:rPr lang="en-US" sz="2800" b="1" dirty="0">
                <a:solidFill>
                  <a:schemeClr val="tx1"/>
                </a:solidFill>
                <a:effectLst>
                  <a:outerShdw blurRad="38100" dist="38100" dir="2700000" algn="tl">
                    <a:srgbClr val="000000">
                      <a:alpha val="43137"/>
                    </a:srgbClr>
                  </a:outerShdw>
                </a:effectLst>
                <a:latin typeface="Agency FB" pitchFamily="34" charset="0"/>
              </a:rPr>
              <a:t> G E N E R I </a:t>
            </a:r>
            <a:r>
              <a:rPr lang="en-US" sz="2800" b="1" dirty="0">
                <a:effectLst>
                  <a:outerShdw blurRad="38100" dist="38100" dir="2700000" algn="tl">
                    <a:srgbClr val="000000">
                      <a:alpha val="43137"/>
                    </a:srgbClr>
                  </a:outerShdw>
                </a:effectLst>
                <a:latin typeface="Agency FB" pitchFamily="34" charset="0"/>
              </a:rPr>
              <a:t>C   P R O C E S S   F R A M E W O R K   </a:t>
            </a:r>
            <a:br>
              <a:rPr lang="en-US" sz="2800" b="1" dirty="0">
                <a:solidFill>
                  <a:schemeClr val="tx1"/>
                </a:solidFill>
                <a:effectLst>
                  <a:outerShdw blurRad="38100" dist="38100" dir="2700000" algn="tl">
                    <a:srgbClr val="000000">
                      <a:alpha val="43137"/>
                    </a:srgbClr>
                  </a:outerShdw>
                </a:effectLst>
                <a:latin typeface="Agency FB" pitchFamily="34" charset="0"/>
              </a:rPr>
            </a:br>
            <a:r>
              <a:rPr lang="en-US" sz="2800" b="1" dirty="0">
                <a:solidFill>
                  <a:schemeClr val="tx1"/>
                </a:solidFill>
                <a:effectLst>
                  <a:outerShdw blurRad="38100" dist="38100" dir="2700000" algn="tl">
                    <a:srgbClr val="000000">
                      <a:alpha val="43137"/>
                    </a:srgbClr>
                  </a:outerShdw>
                </a:effectLst>
                <a:latin typeface="Agency FB" pitchFamily="34" charset="0"/>
              </a:rPr>
              <a:t>A C T I V I T I E S</a:t>
            </a: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sz="2400" dirty="0"/>
              <a:t>These </a:t>
            </a:r>
            <a:r>
              <a:rPr lang="en-US" sz="2400" dirty="0">
                <a:effectLst>
                  <a:outerShdw blurRad="38100" dist="38100" dir="2700000" algn="tl">
                    <a:srgbClr val="000000">
                      <a:alpha val="43137"/>
                    </a:srgbClr>
                  </a:outerShdw>
                </a:effectLst>
              </a:rPr>
              <a:t>activities</a:t>
            </a:r>
            <a:r>
              <a:rPr lang="en-US" sz="2400" dirty="0"/>
              <a:t> are applicable to majority of software projects</a:t>
            </a:r>
          </a:p>
          <a:p>
            <a:pPr algn="just"/>
            <a:r>
              <a:rPr lang="en-US" sz="2400" dirty="0"/>
              <a:t>Can be used during development of small </a:t>
            </a:r>
            <a:r>
              <a:rPr lang="en-US" sz="2400" dirty="0" err="1"/>
              <a:t>pgms</a:t>
            </a:r>
            <a:r>
              <a:rPr lang="en-US" sz="2400" dirty="0"/>
              <a:t>, large web applications, complex computer based s/m</a:t>
            </a:r>
          </a:p>
          <a:p>
            <a:pPr algn="just"/>
            <a:r>
              <a:rPr lang="en-US" sz="2400" dirty="0"/>
              <a:t>Details of </a:t>
            </a:r>
            <a:r>
              <a:rPr lang="en-US" sz="2400" dirty="0">
                <a:effectLst>
                  <a:outerShdw blurRad="38100" dist="38100" dir="2700000" algn="tl">
                    <a:srgbClr val="000000">
                      <a:alpha val="43137"/>
                    </a:srgbClr>
                  </a:outerShdw>
                </a:effectLst>
              </a:rPr>
              <a:t>s/w process will be different </a:t>
            </a:r>
            <a:r>
              <a:rPr lang="en-US" sz="2400" dirty="0"/>
              <a:t>but the framework activities remains the same</a:t>
            </a:r>
          </a:p>
          <a:p>
            <a:pPr lvl="1" algn="just"/>
            <a:r>
              <a:rPr lang="en-US" sz="2400" b="1" dirty="0">
                <a:effectLst>
                  <a:outerShdw blurRad="38100" dist="38100" dir="2700000" algn="tl">
                    <a:srgbClr val="000000">
                      <a:alpha val="43137"/>
                    </a:srgbClr>
                  </a:outerShdw>
                </a:effectLst>
              </a:rPr>
              <a:t>[A] . Communication</a:t>
            </a:r>
          </a:p>
          <a:p>
            <a:pPr lvl="1" algn="just"/>
            <a:r>
              <a:rPr lang="en-US" sz="2400" b="1" dirty="0">
                <a:effectLst>
                  <a:outerShdw blurRad="38100" dist="38100" dir="2700000" algn="tl">
                    <a:srgbClr val="000000">
                      <a:alpha val="43137"/>
                    </a:srgbClr>
                  </a:outerShdw>
                </a:effectLst>
              </a:rPr>
              <a:t>[B] . Planning</a:t>
            </a:r>
          </a:p>
          <a:p>
            <a:pPr lvl="1" algn="just"/>
            <a:r>
              <a:rPr lang="en-US" sz="2400" b="1" dirty="0">
                <a:effectLst>
                  <a:outerShdw blurRad="38100" dist="38100" dir="2700000" algn="tl">
                    <a:srgbClr val="000000">
                      <a:alpha val="43137"/>
                    </a:srgbClr>
                  </a:outerShdw>
                </a:effectLst>
              </a:rPr>
              <a:t>[C] . Modeling</a:t>
            </a:r>
          </a:p>
          <a:p>
            <a:pPr lvl="1" algn="just"/>
            <a:r>
              <a:rPr lang="en-US" sz="2400" b="1" dirty="0">
                <a:effectLst>
                  <a:outerShdw blurRad="38100" dist="38100" dir="2700000" algn="tl">
                    <a:srgbClr val="000000">
                      <a:alpha val="43137"/>
                    </a:srgbClr>
                  </a:outerShdw>
                </a:effectLst>
              </a:rPr>
              <a:t>[D] .Construction</a:t>
            </a:r>
          </a:p>
          <a:p>
            <a:pPr lvl="1" algn="just"/>
            <a:r>
              <a:rPr lang="en-US" sz="2400" b="1" dirty="0">
                <a:effectLst>
                  <a:outerShdw blurRad="38100" dist="38100" dir="2700000" algn="tl">
                    <a:srgbClr val="000000">
                      <a:alpha val="43137"/>
                    </a:srgbClr>
                  </a:outerShdw>
                </a:effectLst>
              </a:rPr>
              <a:t>[E] .Deployment</a:t>
            </a:r>
          </a:p>
          <a:p>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7</a:t>
            </a:fld>
            <a:endParaRPr lang="en-US" dirty="0"/>
          </a:p>
        </p:txBody>
      </p:sp>
    </p:spTree>
    <p:extLst>
      <p:ext uri="{BB962C8B-B14F-4D97-AF65-F5344CB8AC3E}">
        <p14:creationId xmlns:p14="http://schemas.microsoft.com/office/powerpoint/2010/main" val="10708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effectLst>
                  <a:outerShdw blurRad="38100" dist="38100" dir="2700000" algn="tl">
                    <a:srgbClr val="000000">
                      <a:alpha val="43137"/>
                    </a:srgbClr>
                  </a:outerShdw>
                </a:effectLst>
                <a:latin typeface="Agency FB" pitchFamily="34" charset="0"/>
              </a:rPr>
              <a:t>[A]. C O M </a:t>
            </a:r>
            <a:r>
              <a:rPr lang="en-US" sz="3600" b="1" dirty="0" err="1">
                <a:effectLst>
                  <a:outerShdw blurRad="38100" dist="38100" dir="2700000" algn="tl">
                    <a:srgbClr val="000000">
                      <a:alpha val="43137"/>
                    </a:srgbClr>
                  </a:outerShdw>
                </a:effectLst>
                <a:latin typeface="Agency FB" pitchFamily="34" charset="0"/>
              </a:rPr>
              <a:t>M</a:t>
            </a:r>
            <a:r>
              <a:rPr lang="en-US" sz="3600" b="1" dirty="0">
                <a:effectLst>
                  <a:outerShdw blurRad="38100" dist="38100" dir="2700000" algn="tl">
                    <a:srgbClr val="000000">
                      <a:alpha val="43137"/>
                    </a:srgbClr>
                  </a:outerShdw>
                </a:effectLst>
                <a:latin typeface="Agency FB" pitchFamily="34" charset="0"/>
              </a:rPr>
              <a:t> U N I C A T I O N </a:t>
            </a:r>
          </a:p>
        </p:txBody>
      </p:sp>
      <p:sp>
        <p:nvSpPr>
          <p:cNvPr id="3" name="Content Placeholder 2"/>
          <p:cNvSpPr>
            <a:spLocks noGrp="1"/>
          </p:cNvSpPr>
          <p:nvPr>
            <p:ph idx="1"/>
          </p:nvPr>
        </p:nvSpPr>
        <p:spPr>
          <a:xfrm>
            <a:off x="457200" y="1600200"/>
            <a:ext cx="7772400" cy="4873752"/>
          </a:xfrm>
        </p:spPr>
        <p:txBody>
          <a:bodyPr>
            <a:normAutofit/>
          </a:bodyPr>
          <a:lstStyle/>
          <a:p>
            <a:pPr algn="just"/>
            <a:r>
              <a:rPr lang="en-US" sz="2400" dirty="0"/>
              <a:t>This activity involves </a:t>
            </a:r>
            <a:r>
              <a:rPr lang="en-US" sz="2400" dirty="0">
                <a:effectLst>
                  <a:outerShdw blurRad="38100" dist="38100" dir="2700000" algn="tl">
                    <a:srgbClr val="000000">
                      <a:alpha val="43137"/>
                    </a:srgbClr>
                  </a:outerShdw>
                </a:effectLst>
              </a:rPr>
              <a:t>heavy communication </a:t>
            </a:r>
            <a:r>
              <a:rPr lang="en-US" sz="2400" dirty="0"/>
              <a:t>&amp; collaboration with </a:t>
            </a:r>
            <a:r>
              <a:rPr lang="en-US" sz="2400" dirty="0">
                <a:effectLst>
                  <a:outerShdw blurRad="38100" dist="38100" dir="2700000" algn="tl">
                    <a:srgbClr val="000000">
                      <a:alpha val="43137"/>
                    </a:srgbClr>
                  </a:outerShdw>
                </a:effectLst>
              </a:rPr>
              <a:t>customer</a:t>
            </a:r>
            <a:r>
              <a:rPr lang="en-US" sz="2400" dirty="0"/>
              <a:t> &amp; other </a:t>
            </a:r>
            <a:r>
              <a:rPr lang="en-US" sz="2400" dirty="0">
                <a:effectLst>
                  <a:outerShdw blurRad="38100" dist="38100" dir="2700000" algn="tl">
                    <a:srgbClr val="000000">
                      <a:alpha val="43137"/>
                    </a:srgbClr>
                  </a:outerShdw>
                </a:effectLst>
              </a:rPr>
              <a:t>stakeholders</a:t>
            </a:r>
          </a:p>
          <a:p>
            <a:pPr algn="just"/>
            <a:r>
              <a:rPr lang="en-US" sz="2400" dirty="0"/>
              <a:t>Encompasses </a:t>
            </a:r>
            <a:r>
              <a:rPr lang="en-US" sz="2400" dirty="0">
                <a:effectLst>
                  <a:outerShdw blurRad="38100" dist="38100" dir="2700000" algn="tl">
                    <a:srgbClr val="000000">
                      <a:alpha val="43137"/>
                    </a:srgbClr>
                  </a:outerShdw>
                </a:effectLst>
              </a:rPr>
              <a:t>requirement gathering </a:t>
            </a:r>
            <a:r>
              <a:rPr lang="en-US" sz="2400" dirty="0"/>
              <a:t>&amp; other related activities</a:t>
            </a:r>
          </a:p>
          <a:p>
            <a:pPr algn="just"/>
            <a:endParaRPr lang="en-US" sz="2400"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8</a:t>
            </a:fld>
            <a:endParaRPr lang="en-US"/>
          </a:p>
        </p:txBody>
      </p:sp>
    </p:spTree>
    <p:extLst>
      <p:ext uri="{BB962C8B-B14F-4D97-AF65-F5344CB8AC3E}">
        <p14:creationId xmlns:p14="http://schemas.microsoft.com/office/powerpoint/2010/main" val="406128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effectLst>
                  <a:outerShdw blurRad="38100" dist="38100" dir="2700000" algn="tl">
                    <a:srgbClr val="000000">
                      <a:alpha val="43137"/>
                    </a:srgbClr>
                  </a:outerShdw>
                </a:effectLst>
                <a:latin typeface="Agency FB" pitchFamily="34" charset="0"/>
              </a:rPr>
              <a:t>[B]. P L A N </a:t>
            </a:r>
            <a:r>
              <a:rPr lang="en-US" sz="3600" b="1" dirty="0" err="1">
                <a:effectLst>
                  <a:outerShdw blurRad="38100" dist="38100" dir="2700000" algn="tl">
                    <a:srgbClr val="000000">
                      <a:alpha val="43137"/>
                    </a:srgbClr>
                  </a:outerShdw>
                </a:effectLst>
                <a:latin typeface="Agency FB" pitchFamily="34" charset="0"/>
              </a:rPr>
              <a:t>N</a:t>
            </a:r>
            <a:r>
              <a:rPr lang="en-US" sz="3600" b="1" dirty="0">
                <a:effectLst>
                  <a:outerShdw blurRad="38100" dist="38100" dir="2700000" algn="tl">
                    <a:srgbClr val="000000">
                      <a:alpha val="43137"/>
                    </a:srgbClr>
                  </a:outerShdw>
                </a:effectLst>
                <a:latin typeface="Agency FB" pitchFamily="34" charset="0"/>
              </a:rPr>
              <a:t> I N G </a:t>
            </a:r>
          </a:p>
        </p:txBody>
      </p:sp>
      <p:sp>
        <p:nvSpPr>
          <p:cNvPr id="3" name="Content Placeholder 2"/>
          <p:cNvSpPr>
            <a:spLocks noGrp="1"/>
          </p:cNvSpPr>
          <p:nvPr>
            <p:ph idx="1"/>
          </p:nvPr>
        </p:nvSpPr>
        <p:spPr>
          <a:xfrm>
            <a:off x="457200" y="1600200"/>
            <a:ext cx="7696200" cy="4873752"/>
          </a:xfrm>
        </p:spPr>
        <p:txBody>
          <a:bodyPr>
            <a:normAutofit/>
          </a:bodyPr>
          <a:lstStyle/>
          <a:p>
            <a:pPr algn="just"/>
            <a:r>
              <a:rPr lang="en-US" sz="2400" dirty="0"/>
              <a:t>This activity establishes a </a:t>
            </a:r>
            <a:r>
              <a:rPr lang="en-US" sz="2400" dirty="0">
                <a:effectLst>
                  <a:outerShdw blurRad="38100" dist="38100" dir="2700000" algn="tl">
                    <a:srgbClr val="000000">
                      <a:alpha val="43137"/>
                    </a:srgbClr>
                  </a:outerShdw>
                </a:effectLst>
              </a:rPr>
              <a:t>plan</a:t>
            </a:r>
            <a:r>
              <a:rPr lang="en-US" sz="2400" dirty="0"/>
              <a:t> for the software engineering work</a:t>
            </a:r>
          </a:p>
          <a:p>
            <a:pPr algn="just"/>
            <a:r>
              <a:rPr lang="en-US" sz="2400" dirty="0"/>
              <a:t>It describes</a:t>
            </a:r>
          </a:p>
          <a:p>
            <a:pPr lvl="1" algn="just"/>
            <a:r>
              <a:rPr lang="en-US" sz="2400" dirty="0">
                <a:effectLst>
                  <a:outerShdw blurRad="38100" dist="38100" dir="2700000" algn="tl">
                    <a:srgbClr val="000000">
                      <a:alpha val="43137"/>
                    </a:srgbClr>
                  </a:outerShdw>
                </a:effectLst>
              </a:rPr>
              <a:t>Technical tasks to be conducted</a:t>
            </a:r>
          </a:p>
          <a:p>
            <a:pPr lvl="1" algn="just"/>
            <a:r>
              <a:rPr lang="en-US" sz="2400" dirty="0">
                <a:effectLst>
                  <a:outerShdw blurRad="38100" dist="38100" dir="2700000" algn="tl">
                    <a:srgbClr val="000000">
                      <a:alpha val="43137"/>
                    </a:srgbClr>
                  </a:outerShdw>
                </a:effectLst>
              </a:rPr>
              <a:t>The risks that are likely to happen</a:t>
            </a:r>
          </a:p>
          <a:p>
            <a:pPr lvl="1" algn="just"/>
            <a:r>
              <a:rPr lang="en-US" sz="2400" dirty="0">
                <a:effectLst>
                  <a:outerShdw blurRad="38100" dist="38100" dir="2700000" algn="tl">
                    <a:srgbClr val="000000">
                      <a:alpha val="43137"/>
                    </a:srgbClr>
                  </a:outerShdw>
                </a:effectLst>
              </a:rPr>
              <a:t>Resources required</a:t>
            </a:r>
          </a:p>
          <a:p>
            <a:pPr lvl="1" algn="just"/>
            <a:r>
              <a:rPr lang="en-US" sz="2400" dirty="0">
                <a:effectLst>
                  <a:outerShdw blurRad="38100" dist="38100" dir="2700000" algn="tl">
                    <a:srgbClr val="000000">
                      <a:alpha val="43137"/>
                    </a:srgbClr>
                  </a:outerShdw>
                </a:effectLst>
              </a:rPr>
              <a:t>Work product to be produced</a:t>
            </a:r>
          </a:p>
          <a:p>
            <a:pPr lvl="1" algn="just"/>
            <a:r>
              <a:rPr lang="en-US" sz="2400" dirty="0">
                <a:effectLst>
                  <a:outerShdw blurRad="38100" dist="38100" dir="2700000" algn="tl">
                    <a:srgbClr val="000000">
                      <a:alpha val="43137"/>
                    </a:srgbClr>
                  </a:outerShdw>
                </a:effectLst>
              </a:rPr>
              <a:t>Work schedule</a:t>
            </a:r>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73570A01-ABA5-471D-9C6E-F7870330B467}" type="slidenum">
              <a:rPr lang="en-US" smtClean="0"/>
              <a:pPr/>
              <a:t>9</a:t>
            </a:fld>
            <a:endParaRPr lang="en-US"/>
          </a:p>
        </p:txBody>
      </p:sp>
    </p:spTree>
    <p:extLst>
      <p:ext uri="{BB962C8B-B14F-4D97-AF65-F5344CB8AC3E}">
        <p14:creationId xmlns:p14="http://schemas.microsoft.com/office/powerpoint/2010/main" val="2348109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1286</TotalTime>
  <Words>2270</Words>
  <Application>Microsoft Office PowerPoint</Application>
  <PresentationFormat>On-screen Show (4:3)</PresentationFormat>
  <Paragraphs>271</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Agency FB</vt:lpstr>
      <vt:lpstr>Arial</vt:lpstr>
      <vt:lpstr>Book Antiqua</vt:lpstr>
      <vt:lpstr>Calibri</vt:lpstr>
      <vt:lpstr>Office Theme</vt:lpstr>
      <vt:lpstr>MODULE 2</vt:lpstr>
      <vt:lpstr>I N T R O D U C T I O N </vt:lpstr>
      <vt:lpstr>S O F T W A R E    P R O C E S S    F R A M E W O R K</vt:lpstr>
      <vt:lpstr>U M B R E L L A    A C T I V I T I E S</vt:lpstr>
      <vt:lpstr>PowerPoint Presentation</vt:lpstr>
      <vt:lpstr>E X A M P L E </vt:lpstr>
      <vt:lpstr> G E N E R I C   P R O C E S S   F R A M E W O R K    A C T I V I T I E S</vt:lpstr>
      <vt:lpstr>[A]. C O M M U N I C A T I O N </vt:lpstr>
      <vt:lpstr>[B]. P L A N N I N G </vt:lpstr>
      <vt:lpstr>[C]. M O D E L I N G </vt:lpstr>
      <vt:lpstr>M O D E L I N G </vt:lpstr>
      <vt:lpstr>M O D E L I N G </vt:lpstr>
      <vt:lpstr>C O N S T R U C T I O N </vt:lpstr>
      <vt:lpstr>D E P L O Y M E N T </vt:lpstr>
      <vt:lpstr>G E N E R I C    U M B R E L L A    A C T I V I T I E S</vt:lpstr>
      <vt:lpstr>S O F T W A R E  P R O J E C T   T R A C K I N G  &amp;               C O N T R O L </vt:lpstr>
      <vt:lpstr>R I S K    M A N A G E M E N T</vt:lpstr>
      <vt:lpstr>S O F T W A R E   Q U A L I T Y  A S S U R A N C E</vt:lpstr>
      <vt:lpstr>F O R M A L   T E C H N I C A L   R E V I E W S</vt:lpstr>
      <vt:lpstr>M E A S U R E M E N T </vt:lpstr>
      <vt:lpstr>S O F T W A R E   C O N F I G U R A T I O N                M A N A G E M E N T</vt:lpstr>
      <vt:lpstr>R E U S A B I L I T Y  M A N A G E M E N T</vt:lpstr>
      <vt:lpstr>W O R K   P R O D U C T   P R E P A R A T I O N  &amp;       P R O D U C T I O N </vt:lpstr>
      <vt:lpstr>CMM  (Capability Maturity Model</vt:lpstr>
      <vt:lpstr>PowerPoint Presentation</vt:lpstr>
      <vt:lpstr>PowerPoint Presentation</vt:lpstr>
      <vt:lpstr>The five levels of software process maturity</vt:lpstr>
      <vt:lpstr>PowerPoint Presentation</vt:lpstr>
      <vt:lpstr>The five levels of CMM</vt:lpstr>
      <vt:lpstr>Level 1: Initial  </vt:lpstr>
      <vt:lpstr>Level 2: Repeatable  </vt:lpstr>
      <vt:lpstr>Level 3: Defined  </vt:lpstr>
      <vt:lpstr>Level 4: Managed  </vt:lpstr>
      <vt:lpstr>Level 5: Optimizing </vt:lpstr>
      <vt:lpstr>Internal Structure to Maturity Levels  </vt:lpstr>
      <vt:lpstr> Key Process Areas The 6 key process areas at level 2 focus on the software project’s concerns related to  establishing basic project management controls, as summarized below: </vt:lpstr>
      <vt:lpstr>PowerPoint Presentation</vt:lpstr>
      <vt:lpstr>PowerPoint Presentation</vt:lpstr>
      <vt:lpstr>The 7 key process areas at level 3 address both project and organizational issues, as summarized below:</vt:lpstr>
      <vt:lpstr>PowerPoint Presentation</vt:lpstr>
      <vt:lpstr>PowerPoint Presentation</vt:lpstr>
      <vt:lpstr>The 2 key process areas at level 4 focus on establishing a quantitative understanding of both the software process and the software work products being built, as summarized below:</vt:lpstr>
      <vt:lpstr>The 3 key process areas at level 5 cover the issues that both the organization and the projects must address to implement continuous and measurable software process improvement, as summarized below:</vt:lpstr>
      <vt:lpstr>ISO 9000 </vt:lpstr>
      <vt:lpstr>PowerPoint Presentation</vt:lpstr>
      <vt:lpstr>ISO 9000 OBJECTIVES</vt:lpstr>
      <vt:lpstr>Contrasting ISO 9001 and the CMM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CMM  (Capability Maturity Model</dc:title>
  <dc:creator>cep</dc:creator>
  <cp:lastModifiedBy>Srividya Krishnakumar</cp:lastModifiedBy>
  <cp:revision>55</cp:revision>
  <dcterms:created xsi:type="dcterms:W3CDTF">2006-08-16T00:00:00Z</dcterms:created>
  <dcterms:modified xsi:type="dcterms:W3CDTF">2020-03-04T02:33:12Z</dcterms:modified>
</cp:coreProperties>
</file>