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4D8F32-2EC0-44CF-B653-E986AFF095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13867B07-7192-43EA-A117-D263BF604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IN" sz="105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533400"/>
            <a:ext cx="7721600" cy="1905000"/>
          </a:xfr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380E-7722-4DEE-8879-753F8FC254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2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9C4B206-CDC9-4176-BDDC-787F8E655D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E3DA-E771-4BEF-ABCD-AB46753FB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2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BE11-279F-48CC-A69F-A2E675A36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2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0B909D-0E33-42B8-82A4-BB11A387A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5CE242-E485-4BF2-95C5-8EB620B40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F972BD-BE9C-4C56-B1CF-251CEF68D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B9F26B-1707-43EB-B6D5-A9377D5F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75B20F-3500-4CA1-8AC4-758C06C33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A256B6-6C8D-4BDE-BE2F-941BDD6D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8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2" y="1371600"/>
            <a:ext cx="4013200" cy="46863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2E186-8682-4D04-9FD1-D274F9A91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65A3E-45F9-49CA-BB00-6D33617B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72F2E-3866-42BD-9383-A0741796B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600"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 algn="just">
              <a:defRPr sz="2400">
                <a:latin typeface="EB Garamond" panose="00000500000000000000" pitchFamily="2" charset="0"/>
                <a:ea typeface="EB Garamond" panose="00000500000000000000" pitchFamily="2" charset="0"/>
              </a:defRPr>
            </a:lvl2pPr>
            <a:lvl3pPr algn="just">
              <a:defRPr sz="1800">
                <a:latin typeface="EB Garamond" panose="00000500000000000000" pitchFamily="2" charset="0"/>
                <a:ea typeface="EB Garamond" panose="00000500000000000000" pitchFamily="2" charset="0"/>
              </a:defRPr>
            </a:lvl3pPr>
            <a:lvl4pPr algn="just">
              <a:defRPr sz="2400">
                <a:latin typeface="EB Garamond" panose="00000500000000000000" pitchFamily="2" charset="0"/>
                <a:ea typeface="EB Garamond" panose="00000500000000000000" pitchFamily="2" charset="0"/>
              </a:defRPr>
            </a:lvl4pPr>
            <a:lvl5pPr algn="just">
              <a:defRPr sz="2400">
                <a:latin typeface="EB Garamond" panose="00000500000000000000" pitchFamily="2" charset="0"/>
                <a:ea typeface="EB Garamond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EEC252-6CC8-48C4-8CB6-9114907DA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8D6B0-A6BD-404B-B187-80B35B444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547418-2BC9-48D4-A3E9-C004B3013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C4E3FB-2A9F-44D8-9E0A-458C61840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19C980-A05D-4CF2-97C1-A1AC46DC87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FB7CFB-24C0-4F2B-B586-92C068674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1371600"/>
            <a:ext cx="4013200" cy="4686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2A377-1947-442F-85D1-2FE14FA7B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C2342-C1B4-4E77-B0CD-8BED539DA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2F47D-973C-4A5B-B2A0-86C2C9CF6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DAD416-0929-4E3D-888E-18A13D8DF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766627-DC94-490F-A263-D1A42742E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9A39F-A8DA-47A5-B352-377ACAD0C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DA7259-C176-47C1-BC08-D920382D9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388EFC-4975-4231-A7E7-DB1B9777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83019D-DE67-48C7-B2A2-4A9433944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884712-DCF2-4AA4-A73E-97EA0A3A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4FC0ED-D627-41F5-ABDC-069990F6FB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C0077E-75EA-4A89-82EB-1834029BB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17C2D-8D4B-4391-BC35-E87F541FD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812A1-C788-4F1B-90C5-F824FC0D1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F56F4-5FF9-4FBF-A76E-FB9CB55C6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BE6C0-CE1B-4464-BD24-D9435E7B3C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A49FC-DE8A-44DF-BF08-EEAC9F7BB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BB51-F541-4B45-A9FD-EA37FC96A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B15367-B386-450F-A2BF-D17E8A5E9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304FFB-DC76-4C33-A921-B99CD9622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156C6929-75B8-4FB7-897A-FA39BC61EE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5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2A30DF4C-C93E-4C7A-BC0E-8EF69D07DB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5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564BC0D1-B46E-481F-A08A-DAB7DBB7CF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5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1A116739-9227-43AC-94EA-6C048E53CD08}" type="slidenum">
              <a:rPr lang="en-IN" smtClean="0"/>
              <a:t>‹#›</a:t>
            </a:fld>
            <a:endParaRPr lang="en-I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2C2638E-19AF-4F9E-A38D-DDA4D3F8D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/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056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rgbClr val="002060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Poppins" panose="00000500000000000000" pitchFamily="2" charset="0"/>
          <a:cs typeface="Poppins" panose="00000500000000000000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6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18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24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4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EB Garamond" panose="000005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4DFC-33FF-4F93-A64D-8E6D7EEC3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70" y="1077392"/>
            <a:ext cx="7721600" cy="1428750"/>
          </a:xfrm>
        </p:spPr>
        <p:txBody>
          <a:bodyPr/>
          <a:lstStyle/>
          <a:p>
            <a:pPr algn="ctr"/>
            <a:r>
              <a:rPr lang="en-IN" dirty="0"/>
              <a:t>Introduction to Complexity Theory</a:t>
            </a:r>
          </a:p>
        </p:txBody>
      </p:sp>
    </p:spTree>
    <p:extLst>
      <p:ext uri="{BB962C8B-B14F-4D97-AF65-F5344CB8AC3E}">
        <p14:creationId xmlns:p14="http://schemas.microsoft.com/office/powerpoint/2010/main" val="236574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2A1-6FF8-4402-A90E-942B53B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99A1-782E-4BF1-83F0-AFC43F6F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Definition: </a:t>
            </a:r>
            <a:r>
              <a:rPr lang="en-US" dirty="0"/>
              <a:t>NP problems are the set of problems which have nondeterministic polynomial time algorithms. </a:t>
            </a:r>
          </a:p>
          <a:p>
            <a:pPr algn="just"/>
            <a:r>
              <a:rPr lang="en-US" dirty="0"/>
              <a:t>The class of decision problems that can be solved in  </a:t>
            </a:r>
            <a:r>
              <a:rPr lang="en-US" i="1" dirty="0">
                <a:latin typeface="Garamond" panose="02020404030301010803" pitchFamily="18" charset="0"/>
              </a:rPr>
              <a:t>polynomial time </a:t>
            </a:r>
            <a:r>
              <a:rPr lang="en-US" dirty="0"/>
              <a:t>by </a:t>
            </a:r>
            <a:r>
              <a:rPr lang="en-US" i="1" dirty="0">
                <a:latin typeface="Garamond" panose="02020404030301010803" pitchFamily="18" charset="0"/>
              </a:rPr>
              <a:t>nondeterministic algorithms </a:t>
            </a:r>
            <a:r>
              <a:rPr lang="en-US" dirty="0"/>
              <a:t>is called the </a:t>
            </a:r>
            <a:r>
              <a:rPr lang="en-US" b="1" dirty="0"/>
              <a:t>NP class </a:t>
            </a:r>
            <a:r>
              <a:rPr lang="en-US" dirty="0"/>
              <a:t>or </a:t>
            </a:r>
            <a:r>
              <a:rPr lang="en-US" b="1" dirty="0"/>
              <a:t>Nondeterministic Polynomial problems. </a:t>
            </a:r>
          </a:p>
          <a:p>
            <a:pPr algn="just"/>
            <a:r>
              <a:rPr lang="en-US" dirty="0"/>
              <a:t>Algorithms which run in Polynomial time on a non-deterministic machine are called nondeterministic polynomial time 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5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2A1-6FF8-4402-A90E-942B53B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99A1-782E-4BF1-83F0-AFC43F6F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Graph coloring</a:t>
            </a:r>
          </a:p>
          <a:p>
            <a:pPr algn="l"/>
            <a:r>
              <a:rPr lang="en-US" dirty="0"/>
              <a:t>Hamiltonian cycle</a:t>
            </a:r>
          </a:p>
          <a:p>
            <a:pPr algn="l"/>
            <a:r>
              <a:rPr lang="en-US" dirty="0"/>
              <a:t>Hamiltonian path</a:t>
            </a:r>
          </a:p>
          <a:p>
            <a:pPr algn="l"/>
            <a:r>
              <a:rPr lang="en-US" dirty="0"/>
              <a:t>Job scheduling with penalties</a:t>
            </a:r>
          </a:p>
          <a:p>
            <a:pPr algn="l"/>
            <a:r>
              <a:rPr lang="en-US" dirty="0"/>
              <a:t>Bin packing</a:t>
            </a:r>
          </a:p>
          <a:p>
            <a:pPr algn="l"/>
            <a:r>
              <a:rPr lang="en-US" dirty="0"/>
              <a:t>Subset sum problem</a:t>
            </a:r>
          </a:p>
          <a:p>
            <a:pPr algn="l"/>
            <a:r>
              <a:rPr lang="en-US" dirty="0"/>
              <a:t>Satisfiability problem</a:t>
            </a:r>
          </a:p>
          <a:p>
            <a:pPr algn="l"/>
            <a:r>
              <a:rPr lang="en-US" dirty="0"/>
              <a:t>Traveling salesperson problem </a:t>
            </a:r>
          </a:p>
          <a:p>
            <a:pPr marL="0" indent="0" algn="l">
              <a:buNone/>
            </a:pPr>
            <a:r>
              <a:rPr lang="en-US" dirty="0"/>
              <a:t>are all in NP.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99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9835-FCEA-4E01-8CE0-2F3F0815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Non-deterministic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50CC-FB2E-467D-A369-2D075D2B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71600"/>
            <a:ext cx="8178800" cy="50795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non-deterministic algorithm has 2 phases and an output step:</a:t>
            </a:r>
          </a:p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nondeterministic guessing phase</a:t>
            </a:r>
            <a:r>
              <a:rPr lang="en-US" dirty="0"/>
              <a:t>: Some completely arbitrary string of characters s, is written beginning at some designated place in memory. Each time the algorithm is run, the string written may differ.</a:t>
            </a:r>
          </a:p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deterministic verifying phase:</a:t>
            </a:r>
            <a:r>
              <a:rPr lang="en-US" dirty="0"/>
              <a:t> A deterministic subroutine begins execution. In addition to the decision problem’s input, the subroutine may use s, or it may ignore s. Eventually it returns a value true or false – or it may get in an infinite loop and never halt. </a:t>
            </a:r>
          </a:p>
          <a:p>
            <a:r>
              <a:rPr lang="en-US" dirty="0"/>
              <a:t>The </a:t>
            </a:r>
            <a:r>
              <a:rPr lang="en-US" i="1" dirty="0">
                <a:latin typeface="Garamond" panose="02020404030301010803" pitchFamily="18" charset="0"/>
              </a:rPr>
              <a:t>Output step</a:t>
            </a:r>
            <a:r>
              <a:rPr lang="en-US" dirty="0"/>
              <a:t>: If the verifying phase returned true, the algorithm outputs yes. Otherwise there’s no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54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35C-7A03-4528-AC7C-27DB1C6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FEEE-3042-4744-8B4C-DBEDAF4D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NP Complete problem is one which belongs to the NP class. </a:t>
            </a:r>
          </a:p>
          <a:p>
            <a:r>
              <a:rPr lang="en-US" dirty="0"/>
              <a:t>Every problem in this NP class can be reduced to another NP problem, in a polynomial way. </a:t>
            </a:r>
          </a:p>
          <a:p>
            <a:r>
              <a:rPr lang="en-US" dirty="0"/>
              <a:t>If a problem in a class of NP can be solved in Polynomial way then all the problems in that class will be solved in a polynomial way using the same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76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35C-7A03-4528-AC7C-27DB1C6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FEEE-3042-4744-8B4C-DBEDAF4D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0686"/>
            <a:ext cx="8178800" cy="4447214"/>
          </a:xfrm>
        </p:spPr>
        <p:txBody>
          <a:bodyPr/>
          <a:lstStyle/>
          <a:p>
            <a:pPr algn="l"/>
            <a:r>
              <a:rPr lang="en-US" dirty="0"/>
              <a:t>A formal definition is given below.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A decision problem D is said to be </a:t>
            </a:r>
            <a:r>
              <a:rPr lang="en-US" b="1" dirty="0"/>
              <a:t>NP-Complete </a:t>
            </a:r>
            <a:r>
              <a:rPr lang="en-US" dirty="0"/>
              <a:t>if: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It belongs to NP class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Every problem in NP is polynomially reducible to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10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35C-7A03-4528-AC7C-27DB1C6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 Problems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0F8DC53-DF5F-4491-B22E-96E26C67EF7B}"/>
              </a:ext>
            </a:extLst>
          </p:cNvPr>
          <p:cNvSpPr/>
          <p:nvPr/>
        </p:nvSpPr>
        <p:spPr>
          <a:xfrm>
            <a:off x="1520026" y="2394092"/>
            <a:ext cx="5876744" cy="336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6CEBD1F-212A-4887-9F5C-6880A2C9B04F}"/>
              </a:ext>
            </a:extLst>
          </p:cNvPr>
          <p:cNvSpPr txBox="1"/>
          <p:nvPr/>
        </p:nvSpPr>
        <p:spPr>
          <a:xfrm>
            <a:off x="3888169" y="3879584"/>
            <a:ext cx="150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Trebuchet MS"/>
                <a:cs typeface="Trebuchet MS"/>
              </a:rPr>
              <a:t>NP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Complete  problem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B338A83-AB8B-47AB-927D-8AF0A0930827}"/>
              </a:ext>
            </a:extLst>
          </p:cNvPr>
          <p:cNvSpPr txBox="1"/>
          <p:nvPr/>
        </p:nvSpPr>
        <p:spPr>
          <a:xfrm>
            <a:off x="4953699" y="2128254"/>
            <a:ext cx="109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rebuchet MS"/>
                <a:cs typeface="Trebuchet MS"/>
              </a:rPr>
              <a:t>NP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20" dirty="0">
                <a:latin typeface="Trebuchet MS"/>
                <a:cs typeface="Trebuchet MS"/>
              </a:rPr>
              <a:t>problems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137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76C-FD84-41E7-ADBB-B9486849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D39D-0EBB-45EB-BBDF-8D62C93F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A problem Q is </a:t>
            </a:r>
            <a:r>
              <a:rPr lang="en-US" i="1" dirty="0">
                <a:latin typeface="Garamond" panose="02020404030301010803" pitchFamily="18" charset="0"/>
              </a:rPr>
              <a:t>NP-hard</a:t>
            </a:r>
            <a:r>
              <a:rPr lang="en-US" dirty="0"/>
              <a:t> if every problem K in NP is reducible to Q. 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dirty="0"/>
              <a:t>A problem Q is </a:t>
            </a:r>
            <a:r>
              <a:rPr lang="en-US" i="1" dirty="0">
                <a:latin typeface="Garamond" panose="02020404030301010803" pitchFamily="18" charset="0"/>
              </a:rPr>
              <a:t>NP-Complete</a:t>
            </a:r>
            <a:r>
              <a:rPr lang="en-US" dirty="0"/>
              <a:t> if it is in NP and is NP-hard.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The problems that cannot be solved by any algorithms are called </a:t>
            </a:r>
            <a:r>
              <a:rPr lang="en-US" b="1" dirty="0"/>
              <a:t>Undecidable Problems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3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5D4-545A-4126-B008-5F3ECF5E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The salesperson wants to minimize the total traveling cost (time or distance) required to visit all the cities in a territory and return to the starting point.</a:t>
            </a:r>
          </a:p>
          <a:p>
            <a:pPr algn="l"/>
            <a:r>
              <a:rPr lang="en-US" dirty="0"/>
              <a:t>This problem is known as </a:t>
            </a:r>
            <a:r>
              <a:rPr lang="en-US" i="1" dirty="0">
                <a:latin typeface="Garamond" panose="02020404030301010803" pitchFamily="18" charset="0"/>
              </a:rPr>
              <a:t>traveling salesperson problem </a:t>
            </a:r>
            <a:r>
              <a:rPr lang="en-US" dirty="0"/>
              <a:t>(TSP) or </a:t>
            </a:r>
            <a:r>
              <a:rPr lang="en-US" i="1" dirty="0">
                <a:latin typeface="Garamond" panose="02020404030301010803" pitchFamily="18" charset="0"/>
              </a:rPr>
              <a:t>minimum tour problem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85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5D4-545A-4126-B008-5F3ECF5E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u="sng" dirty="0"/>
              <a:t>The Nearest-Neighbor Strategy:</a:t>
            </a:r>
          </a:p>
          <a:p>
            <a:pPr marL="0" indent="0" algn="l">
              <a:buNone/>
            </a:pPr>
            <a:r>
              <a:rPr lang="en-US" b="1" dirty="0" err="1"/>
              <a:t>nearestTSP</a:t>
            </a:r>
            <a:r>
              <a:rPr lang="en-US" b="1" dirty="0"/>
              <a:t>(V,E,W)</a:t>
            </a:r>
            <a:br>
              <a:rPr lang="en-US" dirty="0"/>
            </a:br>
            <a:r>
              <a:rPr lang="en-US" dirty="0"/>
              <a:t>select an arbitrary vertex s to start the cycle C</a:t>
            </a:r>
            <a:br>
              <a:rPr lang="en-US" dirty="0"/>
            </a:br>
            <a:r>
              <a:rPr lang="en-US" dirty="0"/>
              <a:t>v=s;</a:t>
            </a:r>
            <a:br>
              <a:rPr lang="en-US" dirty="0"/>
            </a:br>
            <a:r>
              <a:rPr lang="en-US" dirty="0"/>
              <a:t>While there are vertices not yet in C</a:t>
            </a:r>
            <a:br>
              <a:rPr lang="en-US" dirty="0"/>
            </a:br>
            <a:r>
              <a:rPr lang="en-US" dirty="0"/>
              <a:t>	select an edge </a:t>
            </a:r>
            <a:r>
              <a:rPr lang="en-US" dirty="0" err="1"/>
              <a:t>vw</a:t>
            </a:r>
            <a:r>
              <a:rPr lang="en-US" dirty="0"/>
              <a:t> of minimum weight, where</a:t>
            </a:r>
            <a:br>
              <a:rPr lang="en-US" dirty="0"/>
            </a:br>
            <a:r>
              <a:rPr lang="en-US" dirty="0"/>
              <a:t>	w is not in C</a:t>
            </a:r>
            <a:br>
              <a:rPr lang="en-US" dirty="0"/>
            </a:br>
            <a:r>
              <a:rPr lang="en-US" dirty="0"/>
              <a:t>	Add edge </a:t>
            </a:r>
            <a:r>
              <a:rPr lang="en-US" dirty="0" err="1"/>
              <a:t>vw</a:t>
            </a:r>
            <a:r>
              <a:rPr lang="en-US" dirty="0"/>
              <a:t> to C</a:t>
            </a:r>
            <a:br>
              <a:rPr lang="en-US" dirty="0"/>
            </a:br>
            <a:r>
              <a:rPr lang="en-US" dirty="0"/>
              <a:t>	v=w;</a:t>
            </a:r>
            <a:br>
              <a:rPr lang="en-US" dirty="0"/>
            </a:br>
            <a:r>
              <a:rPr lang="en-US" dirty="0"/>
              <a:t>Add the edge vs to C</a:t>
            </a:r>
            <a:br>
              <a:rPr lang="en-US" dirty="0"/>
            </a:br>
            <a:r>
              <a:rPr lang="en-US" dirty="0"/>
              <a:t>return C;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49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BBBF889-4B21-4E9D-976E-E5089A8F8C66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A4DD696-DF35-487C-90BC-4B57B132537F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22A13AD-CA42-40B9-80EB-4BBCEF9CB211}"/>
              </a:ext>
            </a:extLst>
          </p:cNvPr>
          <p:cNvSpPr/>
          <p:nvPr/>
        </p:nvSpPr>
        <p:spPr>
          <a:xfrm>
            <a:off x="34664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703D8D9-D390-4E02-AF75-21CB284DEFFF}"/>
              </a:ext>
            </a:extLst>
          </p:cNvPr>
          <p:cNvSpPr/>
          <p:nvPr/>
        </p:nvSpPr>
        <p:spPr>
          <a:xfrm>
            <a:off x="38474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DCC13A8-D24A-4B07-B610-0E0C7D681F4E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C7D9BF9-C2DC-4926-BF91-F6075C94B04F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FB2B4A-98F6-43FC-B08A-B5671CA37E23}"/>
              </a:ext>
            </a:extLst>
          </p:cNvPr>
          <p:cNvSpPr/>
          <p:nvPr/>
        </p:nvSpPr>
        <p:spPr>
          <a:xfrm>
            <a:off x="52952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4D12D09-44BB-4334-935A-1095BF2E58CA}"/>
              </a:ext>
            </a:extLst>
          </p:cNvPr>
          <p:cNvSpPr/>
          <p:nvPr/>
        </p:nvSpPr>
        <p:spPr>
          <a:xfrm>
            <a:off x="56762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7D3D6D9-8782-4B99-83A1-ECCB6CDAE1C7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4DC4EEC-F029-4E39-B29D-3DC6D54946E1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75ED491-4C9E-4320-90AF-FF9C1704A6E4}"/>
              </a:ext>
            </a:extLst>
          </p:cNvPr>
          <p:cNvSpPr/>
          <p:nvPr/>
        </p:nvSpPr>
        <p:spPr>
          <a:xfrm>
            <a:off x="3390265" y="3887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8E9D534-3BDF-44EA-A8F8-E89C134EA27D}"/>
              </a:ext>
            </a:extLst>
          </p:cNvPr>
          <p:cNvSpPr/>
          <p:nvPr/>
        </p:nvSpPr>
        <p:spPr>
          <a:xfrm>
            <a:off x="3771265" y="4268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E6266D6-37B9-4874-B8CF-2910F1C37102}"/>
              </a:ext>
            </a:extLst>
          </p:cNvPr>
          <p:cNvSpPr txBox="1"/>
          <p:nvPr/>
        </p:nvSpPr>
        <p:spPr>
          <a:xfrm>
            <a:off x="3495675" y="39284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75B6568-C0D9-4CB3-97C1-3D64AE0ED254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29BFF7C-22FA-46FA-A992-6F07A83BFBC8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83B8FD2-C5C0-4CA8-92A6-EE7A896D9F9A}"/>
              </a:ext>
            </a:extLst>
          </p:cNvPr>
          <p:cNvSpPr/>
          <p:nvPr/>
        </p:nvSpPr>
        <p:spPr>
          <a:xfrm>
            <a:off x="5219065" y="3964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68A0489-BCB8-40F2-A303-0C6DCA6ACFA9}"/>
              </a:ext>
            </a:extLst>
          </p:cNvPr>
          <p:cNvSpPr/>
          <p:nvPr/>
        </p:nvSpPr>
        <p:spPr>
          <a:xfrm>
            <a:off x="5600065" y="434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E6B6941-B7EE-4494-9AB5-8F89301A20FA}"/>
              </a:ext>
            </a:extLst>
          </p:cNvPr>
          <p:cNvSpPr txBox="1"/>
          <p:nvPr/>
        </p:nvSpPr>
        <p:spPr>
          <a:xfrm>
            <a:off x="5324474" y="40046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E008663-4952-4705-B2BC-6BBED2BE2AD8}"/>
              </a:ext>
            </a:extLst>
          </p:cNvPr>
          <p:cNvSpPr/>
          <p:nvPr/>
        </p:nvSpPr>
        <p:spPr>
          <a:xfrm>
            <a:off x="3618865" y="2897209"/>
            <a:ext cx="1270" cy="990600"/>
          </a:xfrm>
          <a:custGeom>
            <a:avLst/>
            <a:gdLst/>
            <a:ahLst/>
            <a:cxnLst/>
            <a:rect l="l" t="t" r="r" b="b"/>
            <a:pathLst>
              <a:path w="1269" h="990600">
                <a:moveTo>
                  <a:pt x="0" y="0"/>
                </a:moveTo>
                <a:lnTo>
                  <a:pt x="1269" y="9905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26CA79C8-6713-45D1-B60E-C34F17E9C554}"/>
              </a:ext>
            </a:extLst>
          </p:cNvPr>
          <p:cNvSpPr/>
          <p:nvPr/>
        </p:nvSpPr>
        <p:spPr>
          <a:xfrm>
            <a:off x="3771265" y="4116409"/>
            <a:ext cx="1447800" cy="1270"/>
          </a:xfrm>
          <a:custGeom>
            <a:avLst/>
            <a:gdLst/>
            <a:ahLst/>
            <a:cxnLst/>
            <a:rect l="l" t="t" r="r" b="b"/>
            <a:pathLst>
              <a:path w="1447800" h="1270">
                <a:moveTo>
                  <a:pt x="0" y="0"/>
                </a:moveTo>
                <a:lnTo>
                  <a:pt x="14478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CEC7E74E-00AB-469D-9E67-715C0236F4D6}"/>
              </a:ext>
            </a:extLst>
          </p:cNvPr>
          <p:cNvSpPr/>
          <p:nvPr/>
        </p:nvSpPr>
        <p:spPr>
          <a:xfrm>
            <a:off x="5447665" y="2893399"/>
            <a:ext cx="1270" cy="1073150"/>
          </a:xfrm>
          <a:custGeom>
            <a:avLst/>
            <a:gdLst/>
            <a:ahLst/>
            <a:cxnLst/>
            <a:rect l="l" t="t" r="r" b="b"/>
            <a:pathLst>
              <a:path w="1270" h="1073150">
                <a:moveTo>
                  <a:pt x="0" y="107315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91C3E03-432B-46AE-88A7-7EF222B14934}"/>
              </a:ext>
            </a:extLst>
          </p:cNvPr>
          <p:cNvSpPr/>
          <p:nvPr/>
        </p:nvSpPr>
        <p:spPr>
          <a:xfrm>
            <a:off x="3771265" y="2897209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EE2879C5-90D2-4212-AEA6-421AC63695A3}"/>
              </a:ext>
            </a:extLst>
          </p:cNvPr>
          <p:cNvSpPr/>
          <p:nvPr/>
        </p:nvSpPr>
        <p:spPr>
          <a:xfrm>
            <a:off x="3692525" y="2821009"/>
            <a:ext cx="1681480" cy="1143000"/>
          </a:xfrm>
          <a:custGeom>
            <a:avLst/>
            <a:gdLst/>
            <a:ahLst/>
            <a:cxnLst/>
            <a:rect l="l" t="t" r="r" b="b"/>
            <a:pathLst>
              <a:path w="1681479" h="1143000">
                <a:moveTo>
                  <a:pt x="1681479" y="0"/>
                </a:moveTo>
                <a:lnTo>
                  <a:pt x="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E60D671-EF60-4443-9124-807E92BF20DB}"/>
              </a:ext>
            </a:extLst>
          </p:cNvPr>
          <p:cNvSpPr txBox="1"/>
          <p:nvPr/>
        </p:nvSpPr>
        <p:spPr>
          <a:xfrm>
            <a:off x="5601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1</a:t>
            </a:r>
            <a:r>
              <a:rPr sz="1800" spc="200" dirty="0">
                <a:latin typeface="Trebuchet MS"/>
                <a:cs typeface="Trebuchet MS"/>
              </a:rPr>
              <a:t>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CA73552-D1B8-4DE7-8AFB-33ECA94AF261}"/>
              </a:ext>
            </a:extLst>
          </p:cNvPr>
          <p:cNvSpPr txBox="1"/>
          <p:nvPr/>
        </p:nvSpPr>
        <p:spPr>
          <a:xfrm>
            <a:off x="3315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3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10E1B78-9A25-446E-A6C5-378074BF7739}"/>
              </a:ext>
            </a:extLst>
          </p:cNvPr>
          <p:cNvSpPr txBox="1"/>
          <p:nvPr/>
        </p:nvSpPr>
        <p:spPr>
          <a:xfrm>
            <a:off x="3533775" y="2396829"/>
            <a:ext cx="207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4225" algn="l"/>
                <a:tab pos="1765935" algn="l"/>
              </a:tabLst>
            </a:pPr>
            <a:r>
              <a:rPr sz="2700" spc="300" baseline="-38580" dirty="0">
                <a:latin typeface="Trebuchet MS"/>
                <a:cs typeface="Trebuchet MS"/>
              </a:rPr>
              <a:t>1</a:t>
            </a:r>
            <a:r>
              <a:rPr sz="1800" u="sng" spc="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	</a:t>
            </a:r>
            <a:r>
              <a:rPr lang="en-IN"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spc="300" baseline="-38580" dirty="0">
                <a:latin typeface="Trebuchet MS"/>
                <a:cs typeface="Trebuchet MS"/>
              </a:rPr>
              <a:t>2</a:t>
            </a:r>
            <a:endParaRPr sz="2700" baseline="-38580" dirty="0">
              <a:latin typeface="Trebuchet MS"/>
              <a:cs typeface="Trebuchet MS"/>
            </a:endParaRPr>
          </a:p>
          <a:p>
            <a:pPr marL="555625">
              <a:lnSpc>
                <a:spcPct val="100000"/>
              </a:lnSpc>
              <a:spcBef>
                <a:spcPts val="1440"/>
              </a:spcBef>
            </a:pPr>
            <a:r>
              <a:rPr sz="1800" spc="195" dirty="0">
                <a:latin typeface="Trebuchet MS"/>
                <a:cs typeface="Trebuchet MS"/>
              </a:rPr>
              <a:t>15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AF09384-7C6B-4022-AD75-C74B7F94AB63}"/>
              </a:ext>
            </a:extLst>
          </p:cNvPr>
          <p:cNvSpPr txBox="1"/>
          <p:nvPr/>
        </p:nvSpPr>
        <p:spPr>
          <a:xfrm>
            <a:off x="4179569" y="361094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2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842D75B9-7082-46D5-B6F4-E86C91794CBA}"/>
              </a:ext>
            </a:extLst>
          </p:cNvPr>
          <p:cNvSpPr txBox="1"/>
          <p:nvPr/>
        </p:nvSpPr>
        <p:spPr>
          <a:xfrm>
            <a:off x="4293673" y="4161711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190" dirty="0">
                <a:latin typeface="Trebuchet MS"/>
                <a:cs typeface="Trebuchet MS"/>
              </a:rPr>
              <a:t>12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984A2E-2ED8-4A56-9E85-41447BDD4822}"/>
              </a:ext>
            </a:extLst>
          </p:cNvPr>
          <p:cNvSpPr txBox="1"/>
          <p:nvPr/>
        </p:nvSpPr>
        <p:spPr>
          <a:xfrm>
            <a:off x="2099812" y="4839308"/>
            <a:ext cx="481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Starting at vertex 1, the algorithm gives the cycle 1, 3, 2, 4, 1 with total weight 85. </a:t>
            </a:r>
          </a:p>
        </p:txBody>
      </p:sp>
    </p:spTree>
    <p:extLst>
      <p:ext uri="{BB962C8B-B14F-4D97-AF65-F5344CB8AC3E}">
        <p14:creationId xmlns:p14="http://schemas.microsoft.com/office/powerpoint/2010/main" val="38776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AB45-D158-4EEB-B668-26D50791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52400"/>
            <a:ext cx="8326538" cy="11430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Tractable Problems vs. Intractable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88C4-D35C-4FAD-A8A8-411A37F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44242"/>
            <a:ext cx="8178800" cy="4764947"/>
          </a:xfrm>
        </p:spPr>
        <p:txBody>
          <a:bodyPr/>
          <a:lstStyle/>
          <a:p>
            <a:pPr algn="just"/>
            <a:r>
              <a:rPr lang="en-US" dirty="0"/>
              <a:t>An algorithm for a given problem is said to be a </a:t>
            </a:r>
            <a:r>
              <a:rPr lang="en-US" i="1" dirty="0">
                <a:latin typeface="Garamond" panose="02020404030301010803" pitchFamily="18" charset="0"/>
              </a:rPr>
              <a:t>polynomial time algorithm </a:t>
            </a:r>
            <a:r>
              <a:rPr lang="en-US" dirty="0"/>
              <a:t>if its worst case complexity belongs to </a:t>
            </a:r>
            <a:r>
              <a:rPr lang="en-US" b="1" dirty="0"/>
              <a:t>O(</a:t>
            </a:r>
            <a:r>
              <a:rPr lang="en-US" b="1" dirty="0" err="1"/>
              <a:t>n</a:t>
            </a:r>
            <a:r>
              <a:rPr lang="en-US" b="1" baseline="30000" dirty="0" err="1"/>
              <a:t>k</a:t>
            </a:r>
            <a:r>
              <a:rPr lang="en-US" b="1" dirty="0"/>
              <a:t>) </a:t>
            </a:r>
            <a:r>
              <a:rPr lang="en-US" dirty="0"/>
              <a:t>for a fixed integer k and an input size of n.</a:t>
            </a:r>
          </a:p>
          <a:p>
            <a:pPr algn="just"/>
            <a:r>
              <a:rPr lang="en-US" dirty="0"/>
              <a:t>The set of all problems that can be solved in polynomial amount of time are called </a:t>
            </a:r>
            <a:r>
              <a:rPr lang="en-US" b="1" dirty="0"/>
              <a:t>Tractable Problems</a:t>
            </a:r>
            <a:r>
              <a:rPr lang="en-US" dirty="0"/>
              <a:t>. These problems can run in a reasonable amount of time for even very large amounts of input data.</a:t>
            </a:r>
          </a:p>
          <a:p>
            <a:pPr algn="just"/>
            <a:r>
              <a:rPr lang="en-US" dirty="0"/>
              <a:t>The set of all problems that cannot be solved in polynomial amount of time are called </a:t>
            </a:r>
            <a:r>
              <a:rPr lang="en-US" b="1" dirty="0"/>
              <a:t>Intractable Problems</a:t>
            </a:r>
            <a:r>
              <a:rPr lang="en-US" dirty="0"/>
              <a:t>. It is of type </a:t>
            </a:r>
            <a:r>
              <a:rPr lang="en-US" b="1" dirty="0"/>
              <a:t>O(</a:t>
            </a:r>
            <a:r>
              <a:rPr lang="en-US" b="1" dirty="0" err="1"/>
              <a:t>k</a:t>
            </a:r>
            <a:r>
              <a:rPr lang="en-US" b="1" baseline="30000" dirty="0" err="1"/>
              <a:t>n</a:t>
            </a:r>
            <a:r>
              <a:rPr lang="en-US" b="1" dirty="0"/>
              <a:t>). </a:t>
            </a:r>
            <a:r>
              <a:rPr lang="en-US" dirty="0"/>
              <a:t>Intractable problems require huge amounts of time for even modest input sizes.</a:t>
            </a:r>
          </a:p>
        </p:txBody>
      </p:sp>
    </p:spTree>
    <p:extLst>
      <p:ext uri="{BB962C8B-B14F-4D97-AF65-F5344CB8AC3E}">
        <p14:creationId xmlns:p14="http://schemas.microsoft.com/office/powerpoint/2010/main" val="123863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A5D4-545A-4126-B008-5F3ECF5E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u="sng" dirty="0"/>
              <a:t>The Shortest-Link Strategy:</a:t>
            </a:r>
          </a:p>
          <a:p>
            <a:pPr marL="0" indent="0" algn="l">
              <a:buNone/>
            </a:pPr>
            <a:r>
              <a:rPr lang="en-US" b="1" dirty="0" err="1"/>
              <a:t>ShortestLinkTSP</a:t>
            </a:r>
            <a:r>
              <a:rPr lang="en-US" b="1" dirty="0"/>
              <a:t>(V,E,W)</a:t>
            </a:r>
            <a:br>
              <a:rPr lang="en-US" dirty="0"/>
            </a:br>
            <a:r>
              <a:rPr lang="en-US" dirty="0"/>
              <a:t>R=E; 		// R is remaining edges</a:t>
            </a:r>
          </a:p>
          <a:p>
            <a:pPr marL="0" indent="0" algn="l">
              <a:buNone/>
            </a:pPr>
            <a:r>
              <a:rPr lang="en-US" dirty="0"/>
              <a:t>C = </a:t>
            </a:r>
            <a:r>
              <a:rPr lang="en-IN" spc="300" dirty="0">
                <a:cs typeface="Trebuchet MS"/>
              </a:rPr>
              <a:t>Ø</a:t>
            </a:r>
            <a:r>
              <a:rPr lang="en-IN" spc="-75" dirty="0">
                <a:cs typeface="Trebuchet MS"/>
              </a:rPr>
              <a:t>; 	// C is cycle edges</a:t>
            </a:r>
          </a:p>
          <a:p>
            <a:pPr marL="0" indent="0" algn="l">
              <a:buNone/>
            </a:pPr>
            <a:r>
              <a:rPr lang="en-US" dirty="0"/>
              <a:t>While R is not empty</a:t>
            </a:r>
          </a:p>
          <a:p>
            <a:pPr lvl="1" algn="l"/>
            <a:r>
              <a:rPr lang="en-US" dirty="0"/>
              <a:t>Remove the lightest edge, </a:t>
            </a:r>
            <a:r>
              <a:rPr lang="en-US" dirty="0" err="1"/>
              <a:t>vw</a:t>
            </a:r>
            <a:r>
              <a:rPr lang="en-US" dirty="0"/>
              <a:t>, from R</a:t>
            </a:r>
          </a:p>
          <a:p>
            <a:pPr lvl="1" algn="l"/>
            <a:r>
              <a:rPr lang="en-US" dirty="0"/>
              <a:t>if </a:t>
            </a:r>
            <a:r>
              <a:rPr lang="en-US" dirty="0" err="1"/>
              <a:t>vw</a:t>
            </a:r>
            <a:r>
              <a:rPr lang="en-US" dirty="0"/>
              <a:t> does not make a cycle with edges in C and </a:t>
            </a:r>
            <a:br>
              <a:rPr lang="en-US" dirty="0"/>
            </a:br>
            <a:r>
              <a:rPr lang="en-US" dirty="0" err="1"/>
              <a:t>vw</a:t>
            </a:r>
            <a:r>
              <a:rPr lang="en-US" dirty="0"/>
              <a:t> would not be the third edge in C incident on v or w;</a:t>
            </a:r>
          </a:p>
          <a:p>
            <a:pPr lvl="2" algn="l"/>
            <a:r>
              <a:rPr lang="en-US" sz="2200" dirty="0"/>
              <a:t>Add </a:t>
            </a:r>
            <a:r>
              <a:rPr lang="en-US" sz="2200" dirty="0" err="1"/>
              <a:t>vw</a:t>
            </a:r>
            <a:r>
              <a:rPr lang="en-US" sz="2200" dirty="0"/>
              <a:t> to C</a:t>
            </a:r>
          </a:p>
          <a:p>
            <a:pPr marL="0" indent="0" algn="l">
              <a:buNone/>
            </a:pPr>
            <a:r>
              <a:rPr lang="en-US" dirty="0"/>
              <a:t>Add the edge connecting the endpoints of the path in C</a:t>
            </a:r>
            <a:br>
              <a:rPr lang="en-US" dirty="0"/>
            </a:br>
            <a:r>
              <a:rPr lang="en-US" dirty="0"/>
              <a:t>return C; </a:t>
            </a:r>
            <a:endParaRPr lang="en-IN" spc="-75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5100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259-6A5A-4713-A310-A2559D09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Traveling Salesperson Problem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BBBF889-4B21-4E9D-976E-E5089A8F8C66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A4DD696-DF35-487C-90BC-4B57B132537F}"/>
              </a:ext>
            </a:extLst>
          </p:cNvPr>
          <p:cNvSpPr/>
          <p:nvPr/>
        </p:nvSpPr>
        <p:spPr>
          <a:xfrm>
            <a:off x="34664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22A13AD-CA42-40B9-80EB-4BBCEF9CB211}"/>
              </a:ext>
            </a:extLst>
          </p:cNvPr>
          <p:cNvSpPr/>
          <p:nvPr/>
        </p:nvSpPr>
        <p:spPr>
          <a:xfrm>
            <a:off x="34664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703D8D9-D390-4E02-AF75-21CB284DEFFF}"/>
              </a:ext>
            </a:extLst>
          </p:cNvPr>
          <p:cNvSpPr/>
          <p:nvPr/>
        </p:nvSpPr>
        <p:spPr>
          <a:xfrm>
            <a:off x="38474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DCC13A8-D24A-4B07-B610-0E0C7D681F4E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500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1000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500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C7D9BF9-C2DC-4926-BF91-F6075C94B04F}"/>
              </a:ext>
            </a:extLst>
          </p:cNvPr>
          <p:cNvSpPr/>
          <p:nvPr/>
        </p:nvSpPr>
        <p:spPr>
          <a:xfrm>
            <a:off x="5295265" y="25162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FB2B4A-98F6-43FC-B08A-B5671CA37E23}"/>
              </a:ext>
            </a:extLst>
          </p:cNvPr>
          <p:cNvSpPr/>
          <p:nvPr/>
        </p:nvSpPr>
        <p:spPr>
          <a:xfrm>
            <a:off x="5295265" y="2516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4D12D09-44BB-4334-935A-1095BF2E58CA}"/>
              </a:ext>
            </a:extLst>
          </p:cNvPr>
          <p:cNvSpPr/>
          <p:nvPr/>
        </p:nvSpPr>
        <p:spPr>
          <a:xfrm>
            <a:off x="5676265" y="289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7D3D6D9-8782-4B99-83A1-ECCB6CDAE1C7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4DC4EEC-F029-4E39-B29D-3DC6D54946E1}"/>
              </a:ext>
            </a:extLst>
          </p:cNvPr>
          <p:cNvSpPr/>
          <p:nvPr/>
        </p:nvSpPr>
        <p:spPr>
          <a:xfrm>
            <a:off x="3390265" y="3887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75ED491-4C9E-4320-90AF-FF9C1704A6E4}"/>
              </a:ext>
            </a:extLst>
          </p:cNvPr>
          <p:cNvSpPr/>
          <p:nvPr/>
        </p:nvSpPr>
        <p:spPr>
          <a:xfrm>
            <a:off x="3390265" y="3887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A8E9D534-3BDF-44EA-A8F8-E89C134EA27D}"/>
              </a:ext>
            </a:extLst>
          </p:cNvPr>
          <p:cNvSpPr/>
          <p:nvPr/>
        </p:nvSpPr>
        <p:spPr>
          <a:xfrm>
            <a:off x="3771265" y="4268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E6266D6-37B9-4874-B8CF-2910F1C37102}"/>
              </a:ext>
            </a:extLst>
          </p:cNvPr>
          <p:cNvSpPr txBox="1"/>
          <p:nvPr/>
        </p:nvSpPr>
        <p:spPr>
          <a:xfrm>
            <a:off x="3495675" y="39284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75B6568-C0D9-4CB3-97C1-3D64AE0ED254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5957" y="4887"/>
                </a:lnTo>
                <a:lnTo>
                  <a:pt x="105524" y="18883"/>
                </a:lnTo>
                <a:lnTo>
                  <a:pt x="70201" y="40988"/>
                </a:lnTo>
                <a:lnTo>
                  <a:pt x="40988" y="70201"/>
                </a:lnTo>
                <a:lnTo>
                  <a:pt x="18883" y="105524"/>
                </a:lnTo>
                <a:lnTo>
                  <a:pt x="4887" y="145957"/>
                </a:lnTo>
                <a:lnTo>
                  <a:pt x="0" y="190499"/>
                </a:lnTo>
                <a:lnTo>
                  <a:pt x="4887" y="235042"/>
                </a:lnTo>
                <a:lnTo>
                  <a:pt x="18883" y="275475"/>
                </a:lnTo>
                <a:lnTo>
                  <a:pt x="40988" y="310798"/>
                </a:lnTo>
                <a:lnTo>
                  <a:pt x="70201" y="340011"/>
                </a:lnTo>
                <a:lnTo>
                  <a:pt x="105524" y="362116"/>
                </a:lnTo>
                <a:lnTo>
                  <a:pt x="145957" y="376112"/>
                </a:lnTo>
                <a:lnTo>
                  <a:pt x="190500" y="380999"/>
                </a:lnTo>
                <a:lnTo>
                  <a:pt x="235042" y="376112"/>
                </a:lnTo>
                <a:lnTo>
                  <a:pt x="275475" y="362116"/>
                </a:lnTo>
                <a:lnTo>
                  <a:pt x="310798" y="340011"/>
                </a:lnTo>
                <a:lnTo>
                  <a:pt x="340011" y="310798"/>
                </a:lnTo>
                <a:lnTo>
                  <a:pt x="362116" y="275475"/>
                </a:lnTo>
                <a:lnTo>
                  <a:pt x="376112" y="235042"/>
                </a:lnTo>
                <a:lnTo>
                  <a:pt x="381000" y="190499"/>
                </a:lnTo>
                <a:lnTo>
                  <a:pt x="376112" y="145957"/>
                </a:lnTo>
                <a:lnTo>
                  <a:pt x="362116" y="105524"/>
                </a:lnTo>
                <a:lnTo>
                  <a:pt x="340011" y="70201"/>
                </a:lnTo>
                <a:lnTo>
                  <a:pt x="310798" y="40988"/>
                </a:lnTo>
                <a:lnTo>
                  <a:pt x="275475" y="18883"/>
                </a:lnTo>
                <a:lnTo>
                  <a:pt x="235042" y="4887"/>
                </a:lnTo>
                <a:lnTo>
                  <a:pt x="190500" y="0"/>
                </a:lnTo>
                <a:close/>
              </a:path>
            </a:pathLst>
          </a:custGeom>
          <a:solidFill>
            <a:srgbClr val="FFF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29BFF7C-22FA-46FA-A992-6F07A83BFBC8}"/>
              </a:ext>
            </a:extLst>
          </p:cNvPr>
          <p:cNvSpPr/>
          <p:nvPr/>
        </p:nvSpPr>
        <p:spPr>
          <a:xfrm>
            <a:off x="5219065" y="39640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499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0999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499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83B8FD2-C5C0-4CA8-92A6-EE7A896D9F9A}"/>
              </a:ext>
            </a:extLst>
          </p:cNvPr>
          <p:cNvSpPr/>
          <p:nvPr/>
        </p:nvSpPr>
        <p:spPr>
          <a:xfrm>
            <a:off x="5219065" y="3964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68A0489-BCB8-40F2-A303-0C6DCA6ACFA9}"/>
              </a:ext>
            </a:extLst>
          </p:cNvPr>
          <p:cNvSpPr/>
          <p:nvPr/>
        </p:nvSpPr>
        <p:spPr>
          <a:xfrm>
            <a:off x="5600065" y="434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E6B6941-B7EE-4494-9AB5-8F89301A20FA}"/>
              </a:ext>
            </a:extLst>
          </p:cNvPr>
          <p:cNvSpPr txBox="1"/>
          <p:nvPr/>
        </p:nvSpPr>
        <p:spPr>
          <a:xfrm>
            <a:off x="5324474" y="400464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E008663-4952-4705-B2BC-6BBED2BE2AD8}"/>
              </a:ext>
            </a:extLst>
          </p:cNvPr>
          <p:cNvSpPr/>
          <p:nvPr/>
        </p:nvSpPr>
        <p:spPr>
          <a:xfrm>
            <a:off x="3618865" y="2897209"/>
            <a:ext cx="1270" cy="990600"/>
          </a:xfrm>
          <a:custGeom>
            <a:avLst/>
            <a:gdLst/>
            <a:ahLst/>
            <a:cxnLst/>
            <a:rect l="l" t="t" r="r" b="b"/>
            <a:pathLst>
              <a:path w="1269" h="990600">
                <a:moveTo>
                  <a:pt x="0" y="0"/>
                </a:moveTo>
                <a:lnTo>
                  <a:pt x="1269" y="9905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26CA79C8-6713-45D1-B60E-C34F17E9C554}"/>
              </a:ext>
            </a:extLst>
          </p:cNvPr>
          <p:cNvSpPr/>
          <p:nvPr/>
        </p:nvSpPr>
        <p:spPr>
          <a:xfrm>
            <a:off x="3771265" y="4116409"/>
            <a:ext cx="1447800" cy="1270"/>
          </a:xfrm>
          <a:custGeom>
            <a:avLst/>
            <a:gdLst/>
            <a:ahLst/>
            <a:cxnLst/>
            <a:rect l="l" t="t" r="r" b="b"/>
            <a:pathLst>
              <a:path w="1447800" h="1270">
                <a:moveTo>
                  <a:pt x="0" y="0"/>
                </a:moveTo>
                <a:lnTo>
                  <a:pt x="14478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CEC7E74E-00AB-469D-9E67-715C0236F4D6}"/>
              </a:ext>
            </a:extLst>
          </p:cNvPr>
          <p:cNvSpPr/>
          <p:nvPr/>
        </p:nvSpPr>
        <p:spPr>
          <a:xfrm>
            <a:off x="5447665" y="2893399"/>
            <a:ext cx="1270" cy="1073150"/>
          </a:xfrm>
          <a:custGeom>
            <a:avLst/>
            <a:gdLst/>
            <a:ahLst/>
            <a:cxnLst/>
            <a:rect l="l" t="t" r="r" b="b"/>
            <a:pathLst>
              <a:path w="1270" h="1073150">
                <a:moveTo>
                  <a:pt x="0" y="1073150"/>
                </a:moveTo>
                <a:lnTo>
                  <a:pt x="12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91C3E03-432B-46AE-88A7-7EF222B14934}"/>
              </a:ext>
            </a:extLst>
          </p:cNvPr>
          <p:cNvSpPr/>
          <p:nvPr/>
        </p:nvSpPr>
        <p:spPr>
          <a:xfrm>
            <a:off x="3771265" y="2897209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0"/>
                </a:moveTo>
                <a:lnTo>
                  <a:pt x="152400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EE2879C5-90D2-4212-AEA6-421AC63695A3}"/>
              </a:ext>
            </a:extLst>
          </p:cNvPr>
          <p:cNvSpPr/>
          <p:nvPr/>
        </p:nvSpPr>
        <p:spPr>
          <a:xfrm>
            <a:off x="3692525" y="2821009"/>
            <a:ext cx="1681480" cy="1143000"/>
          </a:xfrm>
          <a:custGeom>
            <a:avLst/>
            <a:gdLst/>
            <a:ahLst/>
            <a:cxnLst/>
            <a:rect l="l" t="t" r="r" b="b"/>
            <a:pathLst>
              <a:path w="1681479" h="1143000">
                <a:moveTo>
                  <a:pt x="1681479" y="0"/>
                </a:moveTo>
                <a:lnTo>
                  <a:pt x="0" y="11429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E60D671-EF60-4443-9124-807E92BF20DB}"/>
              </a:ext>
            </a:extLst>
          </p:cNvPr>
          <p:cNvSpPr txBox="1"/>
          <p:nvPr/>
        </p:nvSpPr>
        <p:spPr>
          <a:xfrm>
            <a:off x="5601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1</a:t>
            </a:r>
            <a:r>
              <a:rPr sz="1800" spc="200" dirty="0">
                <a:latin typeface="Trebuchet MS"/>
                <a:cs typeface="Trebuchet MS"/>
              </a:rPr>
              <a:t>0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CA73552-D1B8-4DE7-8AFB-33ECA94AF261}"/>
              </a:ext>
            </a:extLst>
          </p:cNvPr>
          <p:cNvSpPr txBox="1"/>
          <p:nvPr/>
        </p:nvSpPr>
        <p:spPr>
          <a:xfrm>
            <a:off x="3315335" y="331122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3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10E1B78-9A25-446E-A6C5-378074BF7739}"/>
              </a:ext>
            </a:extLst>
          </p:cNvPr>
          <p:cNvSpPr txBox="1"/>
          <p:nvPr/>
        </p:nvSpPr>
        <p:spPr>
          <a:xfrm>
            <a:off x="3533775" y="2396829"/>
            <a:ext cx="207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4225" algn="l"/>
                <a:tab pos="1765935" algn="l"/>
              </a:tabLst>
            </a:pPr>
            <a:r>
              <a:rPr sz="2700" spc="300" baseline="-38580" dirty="0">
                <a:latin typeface="Trebuchet MS"/>
                <a:cs typeface="Trebuchet MS"/>
              </a:rPr>
              <a:t>1</a:t>
            </a:r>
            <a:r>
              <a:rPr sz="1800" u="sng" spc="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	</a:t>
            </a:r>
            <a:r>
              <a:rPr lang="en-IN" sz="1800" u="sng" spc="1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spc="300" baseline="-38580" dirty="0">
                <a:latin typeface="Trebuchet MS"/>
                <a:cs typeface="Trebuchet MS"/>
              </a:rPr>
              <a:t>2</a:t>
            </a:r>
            <a:endParaRPr sz="2700" baseline="-38580" dirty="0">
              <a:latin typeface="Trebuchet MS"/>
              <a:cs typeface="Trebuchet MS"/>
            </a:endParaRPr>
          </a:p>
          <a:p>
            <a:pPr marL="555625">
              <a:lnSpc>
                <a:spcPct val="100000"/>
              </a:lnSpc>
              <a:spcBef>
                <a:spcPts val="1440"/>
              </a:spcBef>
            </a:pPr>
            <a:r>
              <a:rPr sz="1800" spc="195" dirty="0">
                <a:latin typeface="Trebuchet MS"/>
                <a:cs typeface="Trebuchet MS"/>
              </a:rPr>
              <a:t>15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AF09384-7C6B-4022-AD75-C74B7F94AB63}"/>
              </a:ext>
            </a:extLst>
          </p:cNvPr>
          <p:cNvSpPr txBox="1"/>
          <p:nvPr/>
        </p:nvSpPr>
        <p:spPr>
          <a:xfrm>
            <a:off x="4179569" y="3610949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2</a:t>
            </a:r>
            <a:r>
              <a:rPr sz="1800" spc="200" dirty="0">
                <a:latin typeface="Trebuchet MS"/>
                <a:cs typeface="Trebuchet MS"/>
              </a:rPr>
              <a:t>5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842D75B9-7082-46D5-B6F4-E86C91794CBA}"/>
              </a:ext>
            </a:extLst>
          </p:cNvPr>
          <p:cNvSpPr txBox="1"/>
          <p:nvPr/>
        </p:nvSpPr>
        <p:spPr>
          <a:xfrm>
            <a:off x="4293673" y="4161711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190" dirty="0">
                <a:latin typeface="Trebuchet MS"/>
                <a:cs typeface="Trebuchet MS"/>
              </a:rPr>
              <a:t>12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984A2E-2ED8-4A56-9E85-41447BDD4822}"/>
              </a:ext>
            </a:extLst>
          </p:cNvPr>
          <p:cNvSpPr txBox="1"/>
          <p:nvPr/>
        </p:nvSpPr>
        <p:spPr>
          <a:xfrm>
            <a:off x="2463451" y="4850469"/>
            <a:ext cx="421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algorithm selects the edges:</a:t>
            </a:r>
          </a:p>
          <a:p>
            <a:pPr algn="just"/>
            <a:r>
              <a:rPr lang="en-IN" dirty="0"/>
              <a:t>(2, 3), (3, 4), (1, 2), (1, 4)</a:t>
            </a:r>
          </a:p>
          <a:p>
            <a:pPr algn="just"/>
            <a:r>
              <a:rPr lang="en-IN" dirty="0"/>
              <a:t>Weight = 77</a:t>
            </a:r>
          </a:p>
        </p:txBody>
      </p:sp>
    </p:spTree>
    <p:extLst>
      <p:ext uri="{BB962C8B-B14F-4D97-AF65-F5344CB8AC3E}">
        <p14:creationId xmlns:p14="http://schemas.microsoft.com/office/powerpoint/2010/main" val="211892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5AD62E-7FB9-4AE3-9E45-EEE5B8C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013046"/>
            <a:ext cx="8204200" cy="1143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27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0">
            <a:extLst>
              <a:ext uri="{FF2B5EF4-FFF2-40B4-BE49-F238E27FC236}">
                <a16:creationId xmlns:a16="http://schemas.microsoft.com/office/drawing/2014/main" id="{2AF31CCE-913A-43AF-8E01-78744D00A7DF}"/>
              </a:ext>
            </a:extLst>
          </p:cNvPr>
          <p:cNvSpPr/>
          <p:nvPr/>
        </p:nvSpPr>
        <p:spPr>
          <a:xfrm>
            <a:off x="152400" y="201894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19">
                <a:moveTo>
                  <a:pt x="1761489" y="0"/>
                </a:moveTo>
                <a:lnTo>
                  <a:pt x="0" y="0"/>
                </a:lnTo>
                <a:lnTo>
                  <a:pt x="0" y="528320"/>
                </a:lnTo>
                <a:lnTo>
                  <a:pt x="1761489" y="52832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3F360A90-C378-428E-892C-C77410425D26}"/>
              </a:ext>
            </a:extLst>
          </p:cNvPr>
          <p:cNvSpPr/>
          <p:nvPr/>
        </p:nvSpPr>
        <p:spPr>
          <a:xfrm>
            <a:off x="1913889" y="201894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92D92995-FC34-4875-8989-08543C203DCF}"/>
              </a:ext>
            </a:extLst>
          </p:cNvPr>
          <p:cNvSpPr/>
          <p:nvPr/>
        </p:nvSpPr>
        <p:spPr>
          <a:xfrm>
            <a:off x="3674109" y="201894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19" y="0"/>
                </a:moveTo>
                <a:lnTo>
                  <a:pt x="0" y="0"/>
                </a:lnTo>
                <a:lnTo>
                  <a:pt x="0" y="528320"/>
                </a:lnTo>
                <a:lnTo>
                  <a:pt x="1760219" y="528320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81005999-5275-4DDB-B55D-A336283F5649}"/>
              </a:ext>
            </a:extLst>
          </p:cNvPr>
          <p:cNvSpPr/>
          <p:nvPr/>
        </p:nvSpPr>
        <p:spPr>
          <a:xfrm>
            <a:off x="5434329" y="201894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19">
                <a:moveTo>
                  <a:pt x="1761490" y="0"/>
                </a:moveTo>
                <a:lnTo>
                  <a:pt x="0" y="0"/>
                </a:lnTo>
                <a:lnTo>
                  <a:pt x="0" y="528320"/>
                </a:lnTo>
                <a:lnTo>
                  <a:pt x="1761490" y="528320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AB9E5009-D88D-48D3-9021-F985AA150932}"/>
              </a:ext>
            </a:extLst>
          </p:cNvPr>
          <p:cNvSpPr/>
          <p:nvPr/>
        </p:nvSpPr>
        <p:spPr>
          <a:xfrm>
            <a:off x="7195819" y="201894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8AC1C110-641B-40CF-9553-800DBBFB7291}"/>
              </a:ext>
            </a:extLst>
          </p:cNvPr>
          <p:cNvSpPr/>
          <p:nvPr/>
        </p:nvSpPr>
        <p:spPr>
          <a:xfrm>
            <a:off x="152400" y="254726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19">
                <a:moveTo>
                  <a:pt x="1761489" y="0"/>
                </a:moveTo>
                <a:lnTo>
                  <a:pt x="0" y="0"/>
                </a:lnTo>
                <a:lnTo>
                  <a:pt x="0" y="528319"/>
                </a:lnTo>
                <a:lnTo>
                  <a:pt x="1761489" y="528319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E696DB4D-0B0A-427A-ACC8-272E9C3DFC12}"/>
              </a:ext>
            </a:extLst>
          </p:cNvPr>
          <p:cNvSpPr/>
          <p:nvPr/>
        </p:nvSpPr>
        <p:spPr>
          <a:xfrm>
            <a:off x="1913889" y="254726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8101A475-0D9F-4159-AEE7-B5B8EF266876}"/>
              </a:ext>
            </a:extLst>
          </p:cNvPr>
          <p:cNvSpPr/>
          <p:nvPr/>
        </p:nvSpPr>
        <p:spPr>
          <a:xfrm>
            <a:off x="3674109" y="254726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19" y="0"/>
                </a:moveTo>
                <a:lnTo>
                  <a:pt x="0" y="0"/>
                </a:lnTo>
                <a:lnTo>
                  <a:pt x="0" y="528319"/>
                </a:lnTo>
                <a:lnTo>
                  <a:pt x="1760219" y="528319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9CB27EBE-400A-4938-883D-45E57EBF5D0C}"/>
              </a:ext>
            </a:extLst>
          </p:cNvPr>
          <p:cNvSpPr/>
          <p:nvPr/>
        </p:nvSpPr>
        <p:spPr>
          <a:xfrm>
            <a:off x="5434329" y="254726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19">
                <a:moveTo>
                  <a:pt x="1761490" y="0"/>
                </a:moveTo>
                <a:lnTo>
                  <a:pt x="0" y="0"/>
                </a:lnTo>
                <a:lnTo>
                  <a:pt x="0" y="528319"/>
                </a:lnTo>
                <a:lnTo>
                  <a:pt x="1761490" y="528319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3E479F31-10FC-4779-B504-C76EA75F3DFF}"/>
              </a:ext>
            </a:extLst>
          </p:cNvPr>
          <p:cNvSpPr/>
          <p:nvPr/>
        </p:nvSpPr>
        <p:spPr>
          <a:xfrm>
            <a:off x="7195819" y="254726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19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68D458EE-AB64-4862-81D5-45A62FEA6B68}"/>
              </a:ext>
            </a:extLst>
          </p:cNvPr>
          <p:cNvSpPr/>
          <p:nvPr/>
        </p:nvSpPr>
        <p:spPr>
          <a:xfrm>
            <a:off x="152400" y="3075580"/>
            <a:ext cx="1761489" cy="527050"/>
          </a:xfrm>
          <a:custGeom>
            <a:avLst/>
            <a:gdLst/>
            <a:ahLst/>
            <a:cxnLst/>
            <a:rect l="l" t="t" r="r" b="b"/>
            <a:pathLst>
              <a:path w="1761489" h="527050">
                <a:moveTo>
                  <a:pt x="1761489" y="0"/>
                </a:moveTo>
                <a:lnTo>
                  <a:pt x="0" y="0"/>
                </a:lnTo>
                <a:lnTo>
                  <a:pt x="0" y="527050"/>
                </a:lnTo>
                <a:lnTo>
                  <a:pt x="1761489" y="52705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8C289DC6-5964-4C8F-A906-AEFAB2A0A815}"/>
              </a:ext>
            </a:extLst>
          </p:cNvPr>
          <p:cNvSpPr/>
          <p:nvPr/>
        </p:nvSpPr>
        <p:spPr>
          <a:xfrm>
            <a:off x="1913889" y="3075580"/>
            <a:ext cx="1760220" cy="527050"/>
          </a:xfrm>
          <a:custGeom>
            <a:avLst/>
            <a:gdLst/>
            <a:ahLst/>
            <a:cxnLst/>
            <a:rect l="l" t="t" r="r" b="b"/>
            <a:pathLst>
              <a:path w="1760220" h="527050">
                <a:moveTo>
                  <a:pt x="1760220" y="0"/>
                </a:moveTo>
                <a:lnTo>
                  <a:pt x="0" y="0"/>
                </a:lnTo>
                <a:lnTo>
                  <a:pt x="0" y="527050"/>
                </a:lnTo>
                <a:lnTo>
                  <a:pt x="1760220" y="52705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9A095011-143B-4E73-9DE5-55C30D90C065}"/>
              </a:ext>
            </a:extLst>
          </p:cNvPr>
          <p:cNvSpPr/>
          <p:nvPr/>
        </p:nvSpPr>
        <p:spPr>
          <a:xfrm>
            <a:off x="3674109" y="3075580"/>
            <a:ext cx="1760220" cy="527050"/>
          </a:xfrm>
          <a:custGeom>
            <a:avLst/>
            <a:gdLst/>
            <a:ahLst/>
            <a:cxnLst/>
            <a:rect l="l" t="t" r="r" b="b"/>
            <a:pathLst>
              <a:path w="1760220" h="527050">
                <a:moveTo>
                  <a:pt x="1760219" y="0"/>
                </a:moveTo>
                <a:lnTo>
                  <a:pt x="0" y="0"/>
                </a:lnTo>
                <a:lnTo>
                  <a:pt x="0" y="527050"/>
                </a:lnTo>
                <a:lnTo>
                  <a:pt x="1760219" y="527050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3">
            <a:extLst>
              <a:ext uri="{FF2B5EF4-FFF2-40B4-BE49-F238E27FC236}">
                <a16:creationId xmlns:a16="http://schemas.microsoft.com/office/drawing/2014/main" id="{A8234849-2880-4AF8-87FB-D0A55E05914D}"/>
              </a:ext>
            </a:extLst>
          </p:cNvPr>
          <p:cNvSpPr/>
          <p:nvPr/>
        </p:nvSpPr>
        <p:spPr>
          <a:xfrm>
            <a:off x="5434329" y="3075580"/>
            <a:ext cx="1761489" cy="527050"/>
          </a:xfrm>
          <a:custGeom>
            <a:avLst/>
            <a:gdLst/>
            <a:ahLst/>
            <a:cxnLst/>
            <a:rect l="l" t="t" r="r" b="b"/>
            <a:pathLst>
              <a:path w="1761490" h="527050">
                <a:moveTo>
                  <a:pt x="1761490" y="0"/>
                </a:moveTo>
                <a:lnTo>
                  <a:pt x="0" y="0"/>
                </a:lnTo>
                <a:lnTo>
                  <a:pt x="0" y="527050"/>
                </a:lnTo>
                <a:lnTo>
                  <a:pt x="1761490" y="527050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90BC6B57-C741-4A57-823C-994DDDE0F669}"/>
              </a:ext>
            </a:extLst>
          </p:cNvPr>
          <p:cNvSpPr/>
          <p:nvPr/>
        </p:nvSpPr>
        <p:spPr>
          <a:xfrm>
            <a:off x="7195819" y="3075580"/>
            <a:ext cx="1760220" cy="527050"/>
          </a:xfrm>
          <a:custGeom>
            <a:avLst/>
            <a:gdLst/>
            <a:ahLst/>
            <a:cxnLst/>
            <a:rect l="l" t="t" r="r" b="b"/>
            <a:pathLst>
              <a:path w="1760220" h="527050">
                <a:moveTo>
                  <a:pt x="1760220" y="0"/>
                </a:moveTo>
                <a:lnTo>
                  <a:pt x="0" y="0"/>
                </a:lnTo>
                <a:lnTo>
                  <a:pt x="0" y="527050"/>
                </a:lnTo>
                <a:lnTo>
                  <a:pt x="1760220" y="52705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ACF52AA5-402D-4CAC-BFA1-1E086CD8E7FA}"/>
              </a:ext>
            </a:extLst>
          </p:cNvPr>
          <p:cNvSpPr/>
          <p:nvPr/>
        </p:nvSpPr>
        <p:spPr>
          <a:xfrm>
            <a:off x="152400" y="360263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20">
                <a:moveTo>
                  <a:pt x="1761489" y="0"/>
                </a:moveTo>
                <a:lnTo>
                  <a:pt x="0" y="0"/>
                </a:lnTo>
                <a:lnTo>
                  <a:pt x="0" y="528320"/>
                </a:lnTo>
                <a:lnTo>
                  <a:pt x="1761489" y="52832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87CA4B10-E56C-47AE-B2CF-F2F55F7523CC}"/>
              </a:ext>
            </a:extLst>
          </p:cNvPr>
          <p:cNvSpPr/>
          <p:nvPr/>
        </p:nvSpPr>
        <p:spPr>
          <a:xfrm>
            <a:off x="1913889" y="360263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9FCED2B9-9CFE-45D5-A11F-AADEF2DFADE2}"/>
              </a:ext>
            </a:extLst>
          </p:cNvPr>
          <p:cNvSpPr/>
          <p:nvPr/>
        </p:nvSpPr>
        <p:spPr>
          <a:xfrm>
            <a:off x="3674109" y="360263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19" y="0"/>
                </a:moveTo>
                <a:lnTo>
                  <a:pt x="0" y="0"/>
                </a:lnTo>
                <a:lnTo>
                  <a:pt x="0" y="528320"/>
                </a:lnTo>
                <a:lnTo>
                  <a:pt x="1760219" y="528320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CBAC0A0E-EF4C-420E-B1CE-77010D5B2611}"/>
              </a:ext>
            </a:extLst>
          </p:cNvPr>
          <p:cNvSpPr/>
          <p:nvPr/>
        </p:nvSpPr>
        <p:spPr>
          <a:xfrm>
            <a:off x="5434329" y="360263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20">
                <a:moveTo>
                  <a:pt x="1761490" y="0"/>
                </a:moveTo>
                <a:lnTo>
                  <a:pt x="0" y="0"/>
                </a:lnTo>
                <a:lnTo>
                  <a:pt x="0" y="528320"/>
                </a:lnTo>
                <a:lnTo>
                  <a:pt x="1761490" y="528320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9">
            <a:extLst>
              <a:ext uri="{FF2B5EF4-FFF2-40B4-BE49-F238E27FC236}">
                <a16:creationId xmlns:a16="http://schemas.microsoft.com/office/drawing/2014/main" id="{A2540442-1DE5-436A-B1A3-9FDF0DEFE8DC}"/>
              </a:ext>
            </a:extLst>
          </p:cNvPr>
          <p:cNvSpPr/>
          <p:nvPr/>
        </p:nvSpPr>
        <p:spPr>
          <a:xfrm>
            <a:off x="7195819" y="360263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20"/>
                </a:lnTo>
                <a:lnTo>
                  <a:pt x="1760220" y="528320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30">
            <a:extLst>
              <a:ext uri="{FF2B5EF4-FFF2-40B4-BE49-F238E27FC236}">
                <a16:creationId xmlns:a16="http://schemas.microsoft.com/office/drawing/2014/main" id="{43C237DC-5DF7-43FF-81CD-F174CC937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77212"/>
              </p:ext>
            </p:extLst>
          </p:nvPr>
        </p:nvGraphicFramePr>
        <p:xfrm>
          <a:off x="165735" y="2018940"/>
          <a:ext cx="7827644" cy="2176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0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937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3937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75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2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latin typeface="Trebuchet MS"/>
                          <a:cs typeface="Trebuchet MS"/>
                        </a:rPr>
                        <a:t>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5" dirty="0">
                          <a:latin typeface="Trebuchet MS"/>
                          <a:cs typeface="Trebuchet MS"/>
                        </a:rPr>
                        <a:t>3.3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4.3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5" dirty="0">
                          <a:latin typeface="Trebuchet MS"/>
                          <a:cs typeface="Trebuchet MS"/>
                        </a:rPr>
                        <a:t>4.9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5.3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dirty="0">
                          <a:latin typeface="Trebuchet MS"/>
                          <a:cs typeface="Trebuchet MS"/>
                        </a:rPr>
                        <a:t>n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10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20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30</a:t>
                      </a:r>
                      <a:endParaRPr sz="2800" b="1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b="1" spc="305" dirty="0">
                          <a:latin typeface="Trebuchet MS"/>
                          <a:cs typeface="Trebuchet MS"/>
                        </a:rPr>
                        <a:t>40</a:t>
                      </a:r>
                      <a:endParaRPr sz="2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190" dirty="0">
                          <a:latin typeface="Trebuchet MS"/>
                          <a:cs typeface="Trebuchet MS"/>
                        </a:rPr>
                        <a:t>nlog</a:t>
                      </a:r>
                      <a:r>
                        <a:rPr sz="28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40" dirty="0">
                          <a:latin typeface="Trebuchet MS"/>
                          <a:cs typeface="Trebuchet MS"/>
                        </a:rPr>
                        <a:t>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57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33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86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147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0" dirty="0">
                          <a:latin typeface="Trebuchet MS"/>
                          <a:cs typeface="Trebuchet MS"/>
                        </a:rPr>
                        <a:t>212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object 31">
            <a:extLst>
              <a:ext uri="{FF2B5EF4-FFF2-40B4-BE49-F238E27FC236}">
                <a16:creationId xmlns:a16="http://schemas.microsoft.com/office/drawing/2014/main" id="{4F4148CD-E5ED-4C01-9318-FDCD3A8AF6CF}"/>
              </a:ext>
            </a:extLst>
          </p:cNvPr>
          <p:cNvSpPr/>
          <p:nvPr/>
        </p:nvSpPr>
        <p:spPr>
          <a:xfrm>
            <a:off x="152400" y="413095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20">
                <a:moveTo>
                  <a:pt x="1761489" y="0"/>
                </a:moveTo>
                <a:lnTo>
                  <a:pt x="0" y="0"/>
                </a:lnTo>
                <a:lnTo>
                  <a:pt x="0" y="528319"/>
                </a:lnTo>
                <a:lnTo>
                  <a:pt x="1761489" y="528319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339EE11B-0ABB-439A-80BA-607D16FF1E84}"/>
              </a:ext>
            </a:extLst>
          </p:cNvPr>
          <p:cNvSpPr/>
          <p:nvPr/>
        </p:nvSpPr>
        <p:spPr>
          <a:xfrm>
            <a:off x="1913889" y="413095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5E161D8B-73E0-47BC-A726-9750896A1751}"/>
              </a:ext>
            </a:extLst>
          </p:cNvPr>
          <p:cNvSpPr/>
          <p:nvPr/>
        </p:nvSpPr>
        <p:spPr>
          <a:xfrm>
            <a:off x="3674109" y="413095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19" y="0"/>
                </a:moveTo>
                <a:lnTo>
                  <a:pt x="0" y="0"/>
                </a:lnTo>
                <a:lnTo>
                  <a:pt x="0" y="528319"/>
                </a:lnTo>
                <a:lnTo>
                  <a:pt x="1760219" y="528319"/>
                </a:lnTo>
                <a:lnTo>
                  <a:pt x="1760219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6482D2A4-8477-412C-84BF-65F77C74DC39}"/>
              </a:ext>
            </a:extLst>
          </p:cNvPr>
          <p:cNvSpPr/>
          <p:nvPr/>
        </p:nvSpPr>
        <p:spPr>
          <a:xfrm>
            <a:off x="5434329" y="413095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90" h="528320">
                <a:moveTo>
                  <a:pt x="1761490" y="0"/>
                </a:moveTo>
                <a:lnTo>
                  <a:pt x="0" y="0"/>
                </a:lnTo>
                <a:lnTo>
                  <a:pt x="0" y="528319"/>
                </a:lnTo>
                <a:lnTo>
                  <a:pt x="1761490" y="528319"/>
                </a:lnTo>
                <a:lnTo>
                  <a:pt x="176149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A803BF3B-D795-4B2E-AA59-6C80E7C459DF}"/>
              </a:ext>
            </a:extLst>
          </p:cNvPr>
          <p:cNvSpPr/>
          <p:nvPr/>
        </p:nvSpPr>
        <p:spPr>
          <a:xfrm>
            <a:off x="7195819" y="4130950"/>
            <a:ext cx="1760220" cy="528320"/>
          </a:xfrm>
          <a:custGeom>
            <a:avLst/>
            <a:gdLst/>
            <a:ahLst/>
            <a:cxnLst/>
            <a:rect l="l" t="t" r="r" b="b"/>
            <a:pathLst>
              <a:path w="1760220" h="528320">
                <a:moveTo>
                  <a:pt x="1760220" y="0"/>
                </a:moveTo>
                <a:lnTo>
                  <a:pt x="0" y="0"/>
                </a:lnTo>
                <a:lnTo>
                  <a:pt x="0" y="528319"/>
                </a:lnTo>
                <a:lnTo>
                  <a:pt x="1760220" y="528319"/>
                </a:lnTo>
                <a:lnTo>
                  <a:pt x="1760220" y="0"/>
                </a:lnTo>
                <a:close/>
              </a:path>
            </a:pathLst>
          </a:custGeom>
          <a:solidFill>
            <a:srgbClr val="FFE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12180544-E7B7-475C-8CB2-37999588ECE4}"/>
              </a:ext>
            </a:extLst>
          </p:cNvPr>
          <p:cNvSpPr/>
          <p:nvPr/>
        </p:nvSpPr>
        <p:spPr>
          <a:xfrm>
            <a:off x="152400" y="4659270"/>
            <a:ext cx="1761489" cy="528320"/>
          </a:xfrm>
          <a:custGeom>
            <a:avLst/>
            <a:gdLst/>
            <a:ahLst/>
            <a:cxnLst/>
            <a:rect l="l" t="t" r="r" b="b"/>
            <a:pathLst>
              <a:path w="1761489" h="528320">
                <a:moveTo>
                  <a:pt x="1761489" y="0"/>
                </a:moveTo>
                <a:lnTo>
                  <a:pt x="0" y="0"/>
                </a:lnTo>
                <a:lnTo>
                  <a:pt x="0" y="528320"/>
                </a:lnTo>
                <a:lnTo>
                  <a:pt x="1761489" y="52832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1FE59E81-B57B-48AA-90AD-8BA6E2D96027}"/>
              </a:ext>
            </a:extLst>
          </p:cNvPr>
          <p:cNvSpPr/>
          <p:nvPr/>
        </p:nvSpPr>
        <p:spPr>
          <a:xfrm>
            <a:off x="152400" y="5187590"/>
            <a:ext cx="1761489" cy="937260"/>
          </a:xfrm>
          <a:custGeom>
            <a:avLst/>
            <a:gdLst/>
            <a:ahLst/>
            <a:cxnLst/>
            <a:rect l="l" t="t" r="r" b="b"/>
            <a:pathLst>
              <a:path w="1761489" h="937260">
                <a:moveTo>
                  <a:pt x="1761489" y="0"/>
                </a:moveTo>
                <a:lnTo>
                  <a:pt x="0" y="0"/>
                </a:lnTo>
                <a:lnTo>
                  <a:pt x="0" y="937260"/>
                </a:lnTo>
                <a:lnTo>
                  <a:pt x="1761489" y="937260"/>
                </a:lnTo>
                <a:lnTo>
                  <a:pt x="1761489" y="0"/>
                </a:lnTo>
                <a:close/>
              </a:path>
            </a:pathLst>
          </a:custGeom>
          <a:solidFill>
            <a:srgbClr val="FFE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38">
            <a:extLst>
              <a:ext uri="{FF2B5EF4-FFF2-40B4-BE49-F238E27FC236}">
                <a16:creationId xmlns:a16="http://schemas.microsoft.com/office/drawing/2014/main" id="{D783EBF8-BEA4-4682-B264-A361ECE9671D}"/>
              </a:ext>
            </a:extLst>
          </p:cNvPr>
          <p:cNvGraphicFramePr>
            <a:graphicFrameLocks noGrp="1"/>
          </p:cNvGraphicFramePr>
          <p:nvPr/>
        </p:nvGraphicFramePr>
        <p:xfrm>
          <a:off x="1913889" y="4195844"/>
          <a:ext cx="7042148" cy="192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130">
                <a:tc>
                  <a:txBody>
                    <a:bodyPr/>
                    <a:lstStyle/>
                    <a:p>
                      <a:pPr marL="88900">
                        <a:lnSpc>
                          <a:spcPts val="3160"/>
                        </a:lnSpc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3160"/>
                        </a:lnSpc>
                      </a:pPr>
                      <a:r>
                        <a:rPr sz="2800" spc="300" dirty="0">
                          <a:latin typeface="Trebuchet MS"/>
                          <a:cs typeface="Trebuchet MS"/>
                        </a:rPr>
                        <a:t>400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3160"/>
                        </a:lnSpc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900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3160"/>
                        </a:lnSpc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1600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1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1000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8000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27000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64000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FFE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800" spc="305" dirty="0">
                          <a:latin typeface="Trebuchet MS"/>
                          <a:cs typeface="Trebuchet MS"/>
                        </a:rPr>
                        <a:t>1024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43840" marB="0">
                    <a:solidFill>
                      <a:srgbClr val="B39100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800" spc="31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0" dirty="0">
                          <a:latin typeface="Trebuchet MS"/>
                          <a:cs typeface="Trebuchet MS"/>
                        </a:rPr>
                        <a:t>million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43840" marB="0">
                    <a:solidFill>
                      <a:srgbClr val="B39100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3240"/>
                        </a:lnSpc>
                        <a:spcBef>
                          <a:spcPts val="359"/>
                        </a:spcBef>
                      </a:pPr>
                      <a:r>
                        <a:rPr sz="2800" spc="155" dirty="0">
                          <a:latin typeface="Trebuchet MS"/>
                          <a:cs typeface="Trebuchet MS"/>
                        </a:rPr>
                        <a:t>1.1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  <a:p>
                      <a:pPr marL="118745">
                        <a:lnSpc>
                          <a:spcPts val="3240"/>
                        </a:lnSpc>
                      </a:pPr>
                      <a:r>
                        <a:rPr sz="2800" spc="75" dirty="0">
                          <a:latin typeface="Trebuchet MS"/>
                          <a:cs typeface="Trebuchet MS"/>
                        </a:rPr>
                        <a:t>billion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B39100"/>
                    </a:solidFil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3240"/>
                        </a:lnSpc>
                        <a:spcBef>
                          <a:spcPts val="359"/>
                        </a:spcBef>
                      </a:pPr>
                      <a:r>
                        <a:rPr sz="2800" spc="150" dirty="0">
                          <a:latin typeface="Trebuchet MS"/>
                          <a:cs typeface="Trebuchet MS"/>
                        </a:rPr>
                        <a:t>1.1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  <a:p>
                      <a:pPr marL="316230">
                        <a:lnSpc>
                          <a:spcPts val="3240"/>
                        </a:lnSpc>
                      </a:pPr>
                      <a:r>
                        <a:rPr sz="2800" spc="40" dirty="0">
                          <a:latin typeface="Trebuchet MS"/>
                          <a:cs typeface="Trebuchet MS"/>
                        </a:rPr>
                        <a:t>trillion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45719" marB="0">
                    <a:solidFill>
                      <a:srgbClr val="B39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object 39">
            <a:extLst>
              <a:ext uri="{FF2B5EF4-FFF2-40B4-BE49-F238E27FC236}">
                <a16:creationId xmlns:a16="http://schemas.microsoft.com/office/drawing/2014/main" id="{5792F2D7-8B8C-4177-A85E-236954C74434}"/>
              </a:ext>
            </a:extLst>
          </p:cNvPr>
          <p:cNvSpPr txBox="1"/>
          <p:nvPr/>
        </p:nvSpPr>
        <p:spPr>
          <a:xfrm>
            <a:off x="204470" y="3949340"/>
            <a:ext cx="433705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3800"/>
              </a:lnSpc>
              <a:spcBef>
                <a:spcPts val="100"/>
              </a:spcBef>
            </a:pPr>
            <a:r>
              <a:rPr sz="4200" spc="367" baseline="-16865" dirty="0">
                <a:latin typeface="Trebuchet MS"/>
                <a:cs typeface="Trebuchet MS"/>
              </a:rPr>
              <a:t>n</a:t>
            </a:r>
            <a:r>
              <a:rPr sz="1600" spc="135" dirty="0">
                <a:latin typeface="Trebuchet MS"/>
                <a:cs typeface="Trebuchet MS"/>
              </a:rPr>
              <a:t>2  </a:t>
            </a:r>
            <a:r>
              <a:rPr sz="4200" spc="367" baseline="-16865" dirty="0">
                <a:latin typeface="Trebuchet MS"/>
                <a:cs typeface="Trebuchet MS"/>
              </a:rPr>
              <a:t>n</a:t>
            </a:r>
            <a:r>
              <a:rPr sz="1600" spc="190" dirty="0">
                <a:latin typeface="Trebuchet MS"/>
                <a:cs typeface="Trebuchet MS"/>
              </a:rPr>
              <a:t>3</a:t>
            </a:r>
            <a:endParaRPr sz="16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10"/>
              </a:spcBef>
            </a:pPr>
            <a:r>
              <a:rPr sz="4200" spc="345" baseline="-16865" dirty="0">
                <a:latin typeface="Trebuchet MS"/>
                <a:cs typeface="Trebuchet MS"/>
              </a:rPr>
              <a:t>2</a:t>
            </a:r>
            <a:r>
              <a:rPr sz="1600" spc="229" dirty="0">
                <a:latin typeface="Trebuchet MS"/>
                <a:cs typeface="Trebuchet MS"/>
              </a:rPr>
              <a:t>n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27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6B02B01-101A-4183-8975-E33F1398C4D8}"/>
              </a:ext>
            </a:extLst>
          </p:cNvPr>
          <p:cNvSpPr/>
          <p:nvPr/>
        </p:nvSpPr>
        <p:spPr>
          <a:xfrm>
            <a:off x="1432700" y="2720501"/>
            <a:ext cx="6064908" cy="2521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61179B-470C-474B-ABF1-F48C0851A95E}"/>
              </a:ext>
            </a:extLst>
          </p:cNvPr>
          <p:cNvSpPr txBox="1"/>
          <p:nvPr/>
        </p:nvSpPr>
        <p:spPr>
          <a:xfrm>
            <a:off x="6501601" y="2544937"/>
            <a:ext cx="108346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26" dirty="0">
                <a:latin typeface="Trebuchet MS"/>
                <a:cs typeface="Trebuchet MS"/>
              </a:rPr>
              <a:t>All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86" dirty="0">
                <a:latin typeface="Trebuchet MS"/>
                <a:cs typeface="Trebuchet MS"/>
              </a:rPr>
              <a:t>Problems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BFF966-DCB1-4F4F-A521-9D74D3369233}"/>
              </a:ext>
            </a:extLst>
          </p:cNvPr>
          <p:cNvSpPr txBox="1"/>
          <p:nvPr/>
        </p:nvSpPr>
        <p:spPr>
          <a:xfrm>
            <a:off x="6008205" y="4463269"/>
            <a:ext cx="81581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86" dirty="0">
                <a:latin typeface="Trebuchet MS"/>
                <a:cs typeface="Trebuchet MS"/>
              </a:rPr>
              <a:t>Solvable  </a:t>
            </a:r>
            <a:r>
              <a:rPr sz="1350" spc="53" dirty="0">
                <a:latin typeface="Trebuchet MS"/>
                <a:cs typeface="Trebuchet MS"/>
              </a:rPr>
              <a:t>P</a:t>
            </a:r>
            <a:r>
              <a:rPr sz="1350" spc="34" dirty="0">
                <a:latin typeface="Trebuchet MS"/>
                <a:cs typeface="Trebuchet MS"/>
              </a:rPr>
              <a:t>r</a:t>
            </a:r>
            <a:r>
              <a:rPr sz="1350" spc="98" dirty="0">
                <a:latin typeface="Trebuchet MS"/>
                <a:cs typeface="Trebuchet MS"/>
              </a:rPr>
              <a:t>ob</a:t>
            </a:r>
            <a:r>
              <a:rPr sz="1350" spc="-23" dirty="0">
                <a:latin typeface="Trebuchet MS"/>
                <a:cs typeface="Trebuchet MS"/>
              </a:rPr>
              <a:t>l</a:t>
            </a:r>
            <a:r>
              <a:rPr sz="1350" spc="86" dirty="0">
                <a:latin typeface="Trebuchet MS"/>
                <a:cs typeface="Trebuchet MS"/>
              </a:rPr>
              <a:t>e</a:t>
            </a:r>
            <a:r>
              <a:rPr sz="1350" spc="188" dirty="0">
                <a:latin typeface="Trebuchet MS"/>
                <a:cs typeface="Trebuchet MS"/>
              </a:rPr>
              <a:t>m</a:t>
            </a:r>
            <a:r>
              <a:rPr sz="1350" spc="153" dirty="0">
                <a:latin typeface="Trebuchet MS"/>
                <a:cs typeface="Trebuchet MS"/>
              </a:rPr>
              <a:t>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C80C2AF-12C6-4658-8BD7-79B44F6F20E7}"/>
              </a:ext>
            </a:extLst>
          </p:cNvPr>
          <p:cNvSpPr txBox="1"/>
          <p:nvPr/>
        </p:nvSpPr>
        <p:spPr>
          <a:xfrm>
            <a:off x="4750904" y="3721272"/>
            <a:ext cx="102870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8" dirty="0">
                <a:latin typeface="Trebuchet MS"/>
                <a:cs typeface="Trebuchet MS"/>
              </a:rPr>
              <a:t>I</a:t>
            </a:r>
            <a:r>
              <a:rPr sz="1350" spc="60" dirty="0">
                <a:latin typeface="Trebuchet MS"/>
                <a:cs typeface="Trebuchet MS"/>
              </a:rPr>
              <a:t>n</a:t>
            </a:r>
            <a:r>
              <a:rPr sz="1350" spc="45" dirty="0">
                <a:latin typeface="Trebuchet MS"/>
                <a:cs typeface="Trebuchet MS"/>
              </a:rPr>
              <a:t>t</a:t>
            </a:r>
            <a:r>
              <a:rPr sz="1350" spc="34" dirty="0">
                <a:latin typeface="Trebuchet MS"/>
                <a:cs typeface="Trebuchet MS"/>
              </a:rPr>
              <a:t>r</a:t>
            </a:r>
            <a:r>
              <a:rPr sz="1350" spc="113" dirty="0">
                <a:latin typeface="Trebuchet MS"/>
                <a:cs typeface="Trebuchet MS"/>
              </a:rPr>
              <a:t>a</a:t>
            </a:r>
            <a:r>
              <a:rPr sz="1350" spc="60" dirty="0">
                <a:latin typeface="Trebuchet MS"/>
                <a:cs typeface="Trebuchet MS"/>
              </a:rPr>
              <a:t>c</a:t>
            </a:r>
            <a:r>
              <a:rPr sz="1350" spc="-8" dirty="0">
                <a:latin typeface="Trebuchet MS"/>
                <a:cs typeface="Trebuchet MS"/>
              </a:rPr>
              <a:t>t</a:t>
            </a:r>
            <a:r>
              <a:rPr sz="1350" spc="120" dirty="0">
                <a:latin typeface="Trebuchet MS"/>
                <a:cs typeface="Trebuchet MS"/>
              </a:rPr>
              <a:t>a</a:t>
            </a:r>
            <a:r>
              <a:rPr sz="1350" spc="98" dirty="0">
                <a:latin typeface="Trebuchet MS"/>
                <a:cs typeface="Trebuchet MS"/>
              </a:rPr>
              <a:t>b</a:t>
            </a:r>
            <a:r>
              <a:rPr sz="1350" spc="-26" dirty="0">
                <a:latin typeface="Trebuchet MS"/>
                <a:cs typeface="Trebuchet MS"/>
              </a:rPr>
              <a:t>l</a:t>
            </a:r>
            <a:r>
              <a:rPr sz="1350" spc="94" dirty="0">
                <a:latin typeface="Trebuchet MS"/>
                <a:cs typeface="Trebuchet MS"/>
              </a:rPr>
              <a:t>e  </a:t>
            </a:r>
            <a:r>
              <a:rPr sz="1350" spc="75" dirty="0">
                <a:latin typeface="Trebuchet MS"/>
                <a:cs typeface="Trebuchet MS"/>
              </a:rPr>
              <a:t>solutions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85EA82-0BA7-4CD5-B8E8-407E483A2412}"/>
              </a:ext>
            </a:extLst>
          </p:cNvPr>
          <p:cNvSpPr txBox="1"/>
          <p:nvPr/>
        </p:nvSpPr>
        <p:spPr>
          <a:xfrm>
            <a:off x="3241975" y="3640481"/>
            <a:ext cx="994580" cy="50590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75">
              <a:spcBef>
                <a:spcPts val="705"/>
              </a:spcBef>
            </a:pPr>
            <a:r>
              <a:rPr lang="en-IN" sz="1350" spc="49" dirty="0">
                <a:latin typeface="Trebuchet MS"/>
                <a:cs typeface="Trebuchet MS"/>
              </a:rPr>
              <a:t>Tractable</a:t>
            </a:r>
            <a:r>
              <a:rPr lang="en-IN" sz="1350" spc="75" dirty="0">
                <a:latin typeface="Trebuchet MS"/>
                <a:cs typeface="Trebuchet MS"/>
              </a:rPr>
              <a:t> </a:t>
            </a:r>
            <a:r>
              <a:rPr sz="1350" spc="75" dirty="0">
                <a:latin typeface="Trebuchet MS"/>
                <a:cs typeface="Trebuchet MS"/>
              </a:rPr>
              <a:t>solutions</a:t>
            </a:r>
            <a:endParaRPr sz="13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414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795-C9E9-4FFA-9A18-5DF3381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002060"/>
                </a:solidFill>
              </a:rPr>
              <a:t>Deterministic vs </a:t>
            </a:r>
            <a:br>
              <a:rPr lang="en-IN" sz="3600" dirty="0">
                <a:solidFill>
                  <a:srgbClr val="002060"/>
                </a:solidFill>
              </a:rPr>
            </a:br>
            <a:r>
              <a:rPr lang="en-IN" sz="3600" dirty="0">
                <a:solidFill>
                  <a:srgbClr val="002060"/>
                </a:solidFill>
              </a:rPr>
              <a:t>Non-Deterministic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AC60-4388-4AD4-9FBF-69AF7BB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10686"/>
            <a:ext cx="8178800" cy="4447214"/>
          </a:xfrm>
        </p:spPr>
        <p:txBody>
          <a:bodyPr/>
          <a:lstStyle/>
          <a:p>
            <a:r>
              <a:rPr lang="en-US" b="1" dirty="0"/>
              <a:t>Deterministic machines:</a:t>
            </a:r>
          </a:p>
          <a:p>
            <a:pPr lvl="1"/>
            <a:r>
              <a:rPr lang="en-US" dirty="0"/>
              <a:t>Conventional digital machines are deterministic in nature.</a:t>
            </a:r>
          </a:p>
          <a:p>
            <a:pPr lvl="1"/>
            <a:r>
              <a:rPr lang="en-US" dirty="0"/>
              <a:t>Serialization of resource access. </a:t>
            </a:r>
          </a:p>
          <a:p>
            <a:r>
              <a:rPr lang="en-US" b="1" dirty="0"/>
              <a:t>Non–Deterministic machines:  </a:t>
            </a:r>
          </a:p>
          <a:p>
            <a:pPr lvl="1"/>
            <a:r>
              <a:rPr lang="en-US" dirty="0"/>
              <a:t>Hypothetical machine.</a:t>
            </a:r>
          </a:p>
          <a:p>
            <a:pPr lvl="1"/>
            <a:r>
              <a:rPr lang="en-US" dirty="0"/>
              <a:t>More than one job can be done in one unit of time.</a:t>
            </a:r>
          </a:p>
        </p:txBody>
      </p:sp>
    </p:spTree>
    <p:extLst>
      <p:ext uri="{BB962C8B-B14F-4D97-AF65-F5344CB8AC3E}">
        <p14:creationId xmlns:p14="http://schemas.microsoft.com/office/powerpoint/2010/main" val="8507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795-C9E9-4FFA-9A18-5DF33813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209724"/>
            <a:ext cx="8204200" cy="1224793"/>
          </a:xfrm>
        </p:spPr>
        <p:txBody>
          <a:bodyPr/>
          <a:lstStyle/>
          <a:p>
            <a:r>
              <a:rPr lang="en-IN" sz="3800" dirty="0">
                <a:solidFill>
                  <a:srgbClr val="002060"/>
                </a:solidFill>
              </a:rPr>
              <a:t>Deterministic vs </a:t>
            </a:r>
            <a:br>
              <a:rPr lang="en-IN" sz="3800" dirty="0">
                <a:solidFill>
                  <a:srgbClr val="002060"/>
                </a:solidFill>
              </a:rPr>
            </a:br>
            <a:r>
              <a:rPr lang="en-IN" sz="3800" dirty="0">
                <a:solidFill>
                  <a:srgbClr val="002060"/>
                </a:solidFill>
              </a:rPr>
              <a:t>Non-Deterministic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AC60-4388-4AD4-9FBF-69AF7BB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61760"/>
            <a:ext cx="8178800" cy="4096427"/>
          </a:xfrm>
        </p:spPr>
        <p:txBody>
          <a:bodyPr/>
          <a:lstStyle/>
          <a:p>
            <a:r>
              <a:rPr lang="en-US" dirty="0"/>
              <a:t>Conventional Digital Machines do a sequential execution. This execution is based on:</a:t>
            </a:r>
            <a:endParaRPr lang="en-US" b="1" dirty="0"/>
          </a:p>
          <a:p>
            <a:pPr lvl="1"/>
            <a:r>
              <a:rPr lang="en-IN" dirty="0"/>
              <a:t>Von Neumann Architecture</a:t>
            </a:r>
          </a:p>
          <a:p>
            <a:pPr lvl="1"/>
            <a:r>
              <a:rPr lang="en-IN" dirty="0"/>
              <a:t>Serialization of resource access</a:t>
            </a:r>
          </a:p>
          <a:p>
            <a:r>
              <a:rPr lang="en-US" dirty="0"/>
              <a:t>Such machines are called Deterministic Machines. </a:t>
            </a:r>
          </a:p>
          <a:p>
            <a:endParaRPr lang="en-US" dirty="0"/>
          </a:p>
          <a:p>
            <a:r>
              <a:rPr lang="en-US" dirty="0"/>
              <a:t>In Non-deterministic machines, there will be only one hypothetical processor which can do more than one job at any instance of time. </a:t>
            </a:r>
          </a:p>
        </p:txBody>
      </p:sp>
    </p:spTree>
    <p:extLst>
      <p:ext uri="{BB962C8B-B14F-4D97-AF65-F5344CB8AC3E}">
        <p14:creationId xmlns:p14="http://schemas.microsoft.com/office/powerpoint/2010/main" val="199306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795-C9E9-4FFA-9A18-5DF33813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77567"/>
            <a:ext cx="8204200" cy="11430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Deterministic vs 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Non-Deterministic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AC60-4388-4AD4-9FBF-69AF7BB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61761"/>
            <a:ext cx="8178800" cy="3238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Consider Linear search. Let us consider that the scanning of an element takes 1 unit of time.</a:t>
            </a:r>
          </a:p>
          <a:p>
            <a:pPr lvl="1"/>
            <a:r>
              <a:rPr lang="en-US" dirty="0"/>
              <a:t>In deterministic machines, searching is done by scanning every element. If there are n elements, then the average time taken will be of O(n).</a:t>
            </a:r>
          </a:p>
          <a:p>
            <a:pPr lvl="1"/>
            <a:r>
              <a:rPr lang="en-US" dirty="0"/>
              <a:t>In non-deterministic machines, searching is done in parallel fashion. So the time taken will be of O(1)</a:t>
            </a:r>
            <a:r>
              <a:rPr lang="en-US" sz="165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3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365D-BE40-45AD-B8F5-0F111098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7C81-684D-484C-905E-BD6874CF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Ex: Suppose we have an unlimited number of bins each of capacity one, and n objects with sizes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…….,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where 0&lt;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&lt;=1. </a:t>
            </a:r>
          </a:p>
          <a:p>
            <a:pPr algn="just"/>
            <a:r>
              <a:rPr lang="en-US" b="1" dirty="0"/>
              <a:t>Optimization Problem</a:t>
            </a:r>
            <a:r>
              <a:rPr lang="en-US" dirty="0"/>
              <a:t>: Determine the smallest number of bins into which the objects can be packed (find an optimal packing). </a:t>
            </a:r>
          </a:p>
          <a:p>
            <a:pPr algn="just"/>
            <a:r>
              <a:rPr lang="en-US" b="1" dirty="0"/>
              <a:t>Decision Problem</a:t>
            </a:r>
            <a:r>
              <a:rPr lang="en-US" dirty="0"/>
              <a:t>: Given, in addition to the inputs described, an integer k, do the objects fit in k bins?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2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BC91-9BD7-4F1C-9CAC-4C3AC24C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P-Class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5C73-99A7-467E-8407-78A713CC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71599"/>
            <a:ext cx="8178800" cy="5138257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Polynomial problems are the set of problems which have polynomial time algorithms. </a:t>
            </a:r>
          </a:p>
          <a:p>
            <a:r>
              <a:rPr lang="en-US" dirty="0"/>
              <a:t>The class of decision problems that can be solved in </a:t>
            </a:r>
            <a:r>
              <a:rPr lang="en-US" i="1" dirty="0">
                <a:latin typeface="Garamond" panose="02020404030301010803" pitchFamily="18" charset="0"/>
              </a:rPr>
              <a:t>polynomial time </a:t>
            </a:r>
            <a:r>
              <a:rPr lang="en-US" dirty="0"/>
              <a:t>by</a:t>
            </a:r>
            <a:r>
              <a:rPr lang="en-US" b="1" dirty="0"/>
              <a:t> </a:t>
            </a:r>
            <a:r>
              <a:rPr lang="en-US" i="1" dirty="0">
                <a:latin typeface="Garamond" panose="02020404030301010803" pitchFamily="18" charset="0"/>
              </a:rPr>
              <a:t>deterministic algorithms </a:t>
            </a:r>
            <a:r>
              <a:rPr lang="en-US" dirty="0"/>
              <a:t>is called the </a:t>
            </a:r>
            <a:r>
              <a:rPr lang="en-US" b="1" dirty="0"/>
              <a:t>P class </a:t>
            </a:r>
            <a:r>
              <a:rPr lang="en-US" dirty="0"/>
              <a:t>or </a:t>
            </a:r>
            <a:r>
              <a:rPr lang="en-US" b="1" dirty="0"/>
              <a:t>Polynomial problems</a:t>
            </a:r>
            <a:r>
              <a:rPr lang="en-US" dirty="0"/>
              <a:t>.</a:t>
            </a:r>
          </a:p>
          <a:p>
            <a:pPr algn="l"/>
            <a:r>
              <a:rPr lang="en-US" b="1" dirty="0"/>
              <a:t>Polynomial problems:</a:t>
            </a:r>
            <a:br>
              <a:rPr lang="en-US" dirty="0"/>
            </a:br>
            <a:r>
              <a:rPr lang="en-US" dirty="0"/>
              <a:t>O(1) – Constant</a:t>
            </a:r>
            <a:br>
              <a:rPr lang="en-US" dirty="0"/>
            </a:br>
            <a:r>
              <a:rPr lang="en-US" dirty="0"/>
              <a:t>O(log n) – Sub-linear</a:t>
            </a:r>
            <a:br>
              <a:rPr lang="en-US" dirty="0"/>
            </a:br>
            <a:r>
              <a:rPr lang="en-US" dirty="0"/>
              <a:t>O(n) – Linear</a:t>
            </a:r>
            <a:br>
              <a:rPr lang="en-US" dirty="0"/>
            </a:br>
            <a:r>
              <a:rPr lang="en-US" dirty="0"/>
              <a:t>O(n log n) – Nearly linear</a:t>
            </a:r>
            <a:br>
              <a:rPr lang="en-US" dirty="0"/>
            </a:b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– Quadratic</a:t>
            </a:r>
          </a:p>
          <a:p>
            <a:r>
              <a:rPr lang="en-US" b="1" dirty="0"/>
              <a:t>Decision Problems </a:t>
            </a:r>
            <a:r>
              <a:rPr lang="en-US" dirty="0"/>
              <a:t>are problems with </a:t>
            </a:r>
            <a:r>
              <a:rPr lang="en-US" b="1" dirty="0"/>
              <a:t>yes/no </a:t>
            </a:r>
            <a:r>
              <a:rPr lang="en-US" dirty="0"/>
              <a:t>answers.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67378"/>
      </p:ext>
    </p:extLst>
  </p:cSld>
  <p:clrMapOvr>
    <a:masterClrMapping/>
  </p:clrMapOvr>
</p:sld>
</file>

<file path=ppt/theme/theme1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llings" id="{D85CBD10-77B3-4B13-B050-993379C7D5AD}" vid="{FE726416-E69B-4FDF-BD40-DC925632BA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Stallings</Template>
  <TotalTime>166</TotalTime>
  <Words>981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EB Garamond</vt:lpstr>
      <vt:lpstr>Garamond</vt:lpstr>
      <vt:lpstr>Poppins</vt:lpstr>
      <vt:lpstr>Times New Roman</vt:lpstr>
      <vt:lpstr>Trebuchet MS</vt:lpstr>
      <vt:lpstr>Stallings</vt:lpstr>
      <vt:lpstr>Introduction to Complexity Theory</vt:lpstr>
      <vt:lpstr>Tractable Problems vs. Intractable Problems</vt:lpstr>
      <vt:lpstr>PowerPoint Presentation</vt:lpstr>
      <vt:lpstr>PowerPoint Presentation</vt:lpstr>
      <vt:lpstr>Deterministic vs  Non-Deterministic Machines</vt:lpstr>
      <vt:lpstr>Deterministic vs  Non-Deterministic Machines</vt:lpstr>
      <vt:lpstr>Deterministic vs  Non-Deterministic Machines</vt:lpstr>
      <vt:lpstr>Problems</vt:lpstr>
      <vt:lpstr>P-Class Problems</vt:lpstr>
      <vt:lpstr>NP Class</vt:lpstr>
      <vt:lpstr>NP Class</vt:lpstr>
      <vt:lpstr>Non-deterministic Algorithm</vt:lpstr>
      <vt:lpstr>NP-Complete Problems</vt:lpstr>
      <vt:lpstr>NP-Complete Problems</vt:lpstr>
      <vt:lpstr>NP-Complete Problems</vt:lpstr>
      <vt:lpstr>NP-Hard Problems</vt:lpstr>
      <vt:lpstr>Traveling Salesperson Problem</vt:lpstr>
      <vt:lpstr>Traveling Salesperson Problem</vt:lpstr>
      <vt:lpstr>Traveling Salesperson Problem</vt:lpstr>
      <vt:lpstr>Traveling Salesperson Problem</vt:lpstr>
      <vt:lpstr>Traveling Salesperson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Srividya Krishnakumar</dc:creator>
  <cp:lastModifiedBy>Srividya Krishnakumar</cp:lastModifiedBy>
  <cp:revision>63</cp:revision>
  <dcterms:created xsi:type="dcterms:W3CDTF">2020-04-20T06:30:29Z</dcterms:created>
  <dcterms:modified xsi:type="dcterms:W3CDTF">2020-04-20T09:16:52Z</dcterms:modified>
</cp:coreProperties>
</file>