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2" r:id="rId18"/>
    <p:sldId id="273" r:id="rId19"/>
    <p:sldId id="274" r:id="rId20"/>
    <p:sldId id="275" r:id="rId21"/>
    <p:sldId id="276" r:id="rId22"/>
    <p:sldId id="277" r:id="rId23"/>
    <p:sldId id="279" r:id="rId24"/>
    <p:sldId id="280" r:id="rId25"/>
    <p:sldId id="281"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4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9C480-7B49-4288-9FB1-D7859A0D6D3E}" type="datetimeFigureOut">
              <a:rPr lang="en-US" smtClean="0"/>
              <a:t>4/19/2020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35808-85F6-4C7D-97EA-572AAC06C615}" type="slidenum">
              <a:rPr lang="en-US" smtClean="0"/>
              <a:t>‹#›</a:t>
            </a:fld>
            <a:endParaRPr lang="en-US"/>
          </a:p>
        </p:txBody>
      </p:sp>
    </p:spTree>
    <p:extLst>
      <p:ext uri="{BB962C8B-B14F-4D97-AF65-F5344CB8AC3E}">
        <p14:creationId xmlns:p14="http://schemas.microsoft.com/office/powerpoint/2010/main" val="2140617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brainkart.com/article/Unicast-Routing-Protocols_13481/"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 use Text : </a:t>
            </a:r>
            <a:r>
              <a:rPr lang="en-US" dirty="0" err="1"/>
              <a:t>Tanenbaum</a:t>
            </a:r>
            <a:endParaRPr lang="en-US" dirty="0"/>
          </a:p>
        </p:txBody>
      </p:sp>
      <p:sp>
        <p:nvSpPr>
          <p:cNvPr id="4" name="Slide Number Placeholder 3"/>
          <p:cNvSpPr>
            <a:spLocks noGrp="1"/>
          </p:cNvSpPr>
          <p:nvPr>
            <p:ph type="sldNum" sz="quarter" idx="10"/>
          </p:nvPr>
        </p:nvSpPr>
        <p:spPr/>
        <p:txBody>
          <a:bodyPr/>
          <a:lstStyle/>
          <a:p>
            <a:fld id="{48E35808-85F6-4C7D-97EA-572AAC06C615}" type="slidenum">
              <a:rPr lang="en-US" smtClean="0"/>
              <a:t>8</a:t>
            </a:fld>
            <a:endParaRPr lang="en-US"/>
          </a:p>
        </p:txBody>
      </p:sp>
    </p:spTree>
    <p:extLst>
      <p:ext uri="{BB962C8B-B14F-4D97-AF65-F5344CB8AC3E}">
        <p14:creationId xmlns:p14="http://schemas.microsoft.com/office/powerpoint/2010/main" val="481671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Routing</a:t>
            </a:r>
            <a:r>
              <a:rPr lang="en-US" baseline="0" dirty="0"/>
              <a:t> </a:t>
            </a:r>
            <a:r>
              <a:rPr lang="en-US" baseline="0" dirty="0" err="1"/>
              <a:t>table:its</a:t>
            </a:r>
            <a:r>
              <a:rPr lang="en-US" baseline="0" dirty="0"/>
              <a:t> in router,( forward packet to correct destination)</a:t>
            </a:r>
            <a:r>
              <a:rPr lang="en-US" sz="1200" b="0" i="0" kern="1200" dirty="0">
                <a:solidFill>
                  <a:schemeClr val="tx1"/>
                </a:solidFill>
                <a:effectLst/>
                <a:latin typeface="+mn-lt"/>
                <a:ea typeface="+mn-ea"/>
                <a:cs typeface="+mn-cs"/>
              </a:rPr>
              <a:t> .A routing table lists all networks for which routes are known.</a:t>
            </a:r>
            <a:endParaRPr lang="en-US" dirty="0"/>
          </a:p>
        </p:txBody>
      </p:sp>
      <p:sp>
        <p:nvSpPr>
          <p:cNvPr id="4" name="Slide Number Placeholder 3"/>
          <p:cNvSpPr>
            <a:spLocks noGrp="1"/>
          </p:cNvSpPr>
          <p:nvPr>
            <p:ph type="sldNum" sz="quarter" idx="10"/>
          </p:nvPr>
        </p:nvSpPr>
        <p:spPr/>
        <p:txBody>
          <a:bodyPr/>
          <a:lstStyle/>
          <a:p>
            <a:fld id="{48E35808-85F6-4C7D-97EA-572AAC06C615}" type="slidenum">
              <a:rPr lang="en-US" smtClean="0"/>
              <a:t>11</a:t>
            </a:fld>
            <a:endParaRPr lang="en-US"/>
          </a:p>
        </p:txBody>
      </p:sp>
    </p:spTree>
    <p:extLst>
      <p:ext uri="{BB962C8B-B14F-4D97-AF65-F5344CB8AC3E}">
        <p14:creationId xmlns:p14="http://schemas.microsoft.com/office/powerpoint/2010/main" val="1718906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https://www.brainkart.com/article/Unicast-Routing-Protocols_13481/</a:t>
            </a:r>
            <a:endParaRPr lang="en-US" dirty="0"/>
          </a:p>
        </p:txBody>
      </p:sp>
      <p:sp>
        <p:nvSpPr>
          <p:cNvPr id="4" name="Slide Number Placeholder 3"/>
          <p:cNvSpPr>
            <a:spLocks noGrp="1"/>
          </p:cNvSpPr>
          <p:nvPr>
            <p:ph type="sldNum" sz="quarter" idx="10"/>
          </p:nvPr>
        </p:nvSpPr>
        <p:spPr/>
        <p:txBody>
          <a:bodyPr/>
          <a:lstStyle/>
          <a:p>
            <a:fld id="{48E35808-85F6-4C7D-97EA-572AAC06C615}" type="slidenum">
              <a:rPr lang="en-US" smtClean="0"/>
              <a:t>17</a:t>
            </a:fld>
            <a:endParaRPr lang="en-US"/>
          </a:p>
        </p:txBody>
      </p:sp>
    </p:spTree>
    <p:extLst>
      <p:ext uri="{BB962C8B-B14F-4D97-AF65-F5344CB8AC3E}">
        <p14:creationId xmlns:p14="http://schemas.microsoft.com/office/powerpoint/2010/main" val="3548458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35808-85F6-4C7D-97EA-572AAC06C615}" type="slidenum">
              <a:rPr lang="en-US" smtClean="0"/>
              <a:t>21</a:t>
            </a:fld>
            <a:endParaRPr lang="en-US"/>
          </a:p>
        </p:txBody>
      </p:sp>
    </p:spTree>
    <p:extLst>
      <p:ext uri="{BB962C8B-B14F-4D97-AF65-F5344CB8AC3E}">
        <p14:creationId xmlns:p14="http://schemas.microsoft.com/office/powerpoint/2010/main" val="157910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EB Garamond" panose="00000500000000000000" pitchFamily="2" charset="0"/>
                <a:ea typeface="EB Garamond" panose="00000500000000000000" pitchFamily="2" charset="0"/>
              </a:defRPr>
            </a:lvl1pPr>
            <a:lvl2pPr>
              <a:defRPr>
                <a:latin typeface="EB Garamond" panose="00000500000000000000" pitchFamily="2" charset="0"/>
                <a:ea typeface="EB Garamond" panose="00000500000000000000" pitchFamily="2" charset="0"/>
              </a:defRPr>
            </a:lvl2pPr>
            <a:lvl3pPr>
              <a:defRPr>
                <a:latin typeface="EB Garamond" panose="00000500000000000000" pitchFamily="2" charset="0"/>
                <a:ea typeface="EB Garamond" panose="00000500000000000000" pitchFamily="2" charset="0"/>
              </a:defRPr>
            </a:lvl3pPr>
            <a:lvl4pPr>
              <a:defRPr>
                <a:latin typeface="EB Garamond" panose="00000500000000000000" pitchFamily="2" charset="0"/>
                <a:ea typeface="EB Garamond" panose="00000500000000000000" pitchFamily="2" charset="0"/>
              </a:defRPr>
            </a:lvl4pPr>
            <a:lvl5pPr>
              <a:defRPr>
                <a:latin typeface="EB Garamond" panose="00000500000000000000" pitchFamily="2" charset="0"/>
                <a:ea typeface="EB Garamond"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Garamond" panose="02020404030301010803"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3</a:t>
            </a:r>
          </a:p>
        </p:txBody>
      </p:sp>
      <p:sp>
        <p:nvSpPr>
          <p:cNvPr id="3" name="Subtitle 2"/>
          <p:cNvSpPr>
            <a:spLocks noGrp="1"/>
          </p:cNvSpPr>
          <p:nvPr>
            <p:ph type="subTitle" idx="1"/>
          </p:nvPr>
        </p:nvSpPr>
        <p:spPr/>
        <p:txBody>
          <a:bodyPr/>
          <a:lstStyle/>
          <a:p>
            <a:r>
              <a:rPr lang="en-US" dirty="0"/>
              <a:t>Network Layer: Routing – Shortest Path, Flooding, Distance Vector Routing. </a:t>
            </a:r>
          </a:p>
        </p:txBody>
      </p:sp>
    </p:spTree>
    <p:extLst>
      <p:ext uri="{BB962C8B-B14F-4D97-AF65-F5344CB8AC3E}">
        <p14:creationId xmlns:p14="http://schemas.microsoft.com/office/powerpoint/2010/main" val="825053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839200" cy="6705600"/>
          </a:xfrm>
        </p:spPr>
        <p:txBody>
          <a:bodyPr/>
          <a:lstStyle/>
          <a:p>
            <a:pPr algn="just"/>
            <a:r>
              <a:rPr lang="en-US" dirty="0"/>
              <a:t>An alternative technique for damming the flood is to </a:t>
            </a:r>
            <a:r>
              <a:rPr lang="en-US" b="1" dirty="0"/>
              <a:t>keep track</a:t>
            </a:r>
            <a:r>
              <a:rPr lang="en-US" dirty="0"/>
              <a:t> </a:t>
            </a:r>
            <a:r>
              <a:rPr lang="en-US" b="1" dirty="0"/>
              <a:t>of</a:t>
            </a:r>
            <a:r>
              <a:rPr lang="en-US" dirty="0"/>
              <a:t> which </a:t>
            </a:r>
            <a:r>
              <a:rPr lang="en-US" b="1" dirty="0"/>
              <a:t>packets</a:t>
            </a:r>
            <a:r>
              <a:rPr lang="en-US" dirty="0"/>
              <a:t> have been flooded, to avoid sending them out a second time.</a:t>
            </a:r>
          </a:p>
          <a:p>
            <a:pPr lvl="1" algn="just"/>
            <a:r>
              <a:rPr lang="en-US" dirty="0"/>
              <a:t>Achieve this goal is to have the source router put a </a:t>
            </a:r>
            <a:r>
              <a:rPr lang="en-US" i="1" dirty="0">
                <a:latin typeface="Garamond" panose="02020404030301010803" pitchFamily="18" charset="0"/>
              </a:rPr>
              <a:t>sequence number </a:t>
            </a:r>
            <a:r>
              <a:rPr lang="en-US" dirty="0"/>
              <a:t>in each packet it receives from its hosts.</a:t>
            </a:r>
          </a:p>
          <a:p>
            <a:pPr lvl="1" algn="just"/>
            <a:r>
              <a:rPr lang="en-US" dirty="0"/>
              <a:t>Each router then needs a list per source router telling which sequence numbers originating at that source have already been seen. </a:t>
            </a:r>
          </a:p>
          <a:p>
            <a:pPr lvl="1" algn="just"/>
            <a:r>
              <a:rPr lang="en-US" dirty="0"/>
              <a:t>If an incoming packet is on the list, it is not flooded. </a:t>
            </a:r>
          </a:p>
        </p:txBody>
      </p:sp>
    </p:spTree>
    <p:extLst>
      <p:ext uri="{BB962C8B-B14F-4D97-AF65-F5344CB8AC3E}">
        <p14:creationId xmlns:p14="http://schemas.microsoft.com/office/powerpoint/2010/main" val="3125172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Unicast Routing Protocol</a:t>
            </a:r>
          </a:p>
        </p:txBody>
      </p:sp>
      <p:sp>
        <p:nvSpPr>
          <p:cNvPr id="3" name="Content Placeholder 2"/>
          <p:cNvSpPr>
            <a:spLocks noGrp="1"/>
          </p:cNvSpPr>
          <p:nvPr>
            <p:ph idx="1"/>
          </p:nvPr>
        </p:nvSpPr>
        <p:spPr>
          <a:xfrm>
            <a:off x="152400" y="1219200"/>
            <a:ext cx="8839200" cy="5638800"/>
          </a:xfrm>
        </p:spPr>
        <p:txBody>
          <a:bodyPr/>
          <a:lstStyle/>
          <a:p>
            <a:pPr marL="0" indent="0" algn="just">
              <a:buNone/>
            </a:pPr>
            <a:r>
              <a:rPr lang="en-US" b="1" u="sng" dirty="0"/>
              <a:t>Introduction</a:t>
            </a:r>
          </a:p>
          <a:p>
            <a:pPr algn="just"/>
            <a:r>
              <a:rPr lang="en-US" dirty="0"/>
              <a:t>A routing table can be either static or dynamic.</a:t>
            </a:r>
          </a:p>
          <a:p>
            <a:pPr algn="just"/>
            <a:r>
              <a:rPr lang="en-US" dirty="0"/>
              <a:t>A </a:t>
            </a:r>
            <a:r>
              <a:rPr lang="en-US" b="1" dirty="0"/>
              <a:t>static</a:t>
            </a:r>
            <a:r>
              <a:rPr lang="en-US" dirty="0"/>
              <a:t> table is one with manual entries.</a:t>
            </a:r>
          </a:p>
          <a:p>
            <a:pPr algn="just"/>
            <a:r>
              <a:rPr lang="en-US" dirty="0"/>
              <a:t>A </a:t>
            </a:r>
            <a:r>
              <a:rPr lang="en-US" b="1" dirty="0"/>
              <a:t>dynamic</a:t>
            </a:r>
            <a:r>
              <a:rPr lang="en-US" dirty="0"/>
              <a:t> table</a:t>
            </a:r>
            <a:r>
              <a:rPr lang="en-US" i="1" dirty="0"/>
              <a:t>,</a:t>
            </a:r>
            <a:r>
              <a:rPr lang="en-US" dirty="0"/>
              <a:t> on the other hand, is one that is updated automatically when there is a change somewhere in the internet.</a:t>
            </a:r>
          </a:p>
          <a:p>
            <a:pPr algn="just"/>
            <a:r>
              <a:rPr lang="en-US" dirty="0"/>
              <a:t>Today, an internet needs dynamic routing tables. </a:t>
            </a:r>
          </a:p>
          <a:p>
            <a:pPr algn="just"/>
            <a:r>
              <a:rPr lang="en-US" dirty="0"/>
              <a:t>The tables need to be updated as soon as there is a change in the internet.</a:t>
            </a:r>
            <a:endParaRPr lang="en-US" u="sng" dirty="0"/>
          </a:p>
        </p:txBody>
      </p:sp>
    </p:spTree>
    <p:extLst>
      <p:ext uri="{BB962C8B-B14F-4D97-AF65-F5344CB8AC3E}">
        <p14:creationId xmlns:p14="http://schemas.microsoft.com/office/powerpoint/2010/main" val="57149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en-US" dirty="0"/>
              <a:t> Optimization</a:t>
            </a:r>
          </a:p>
        </p:txBody>
      </p:sp>
      <p:sp>
        <p:nvSpPr>
          <p:cNvPr id="3" name="Content Placeholder 2"/>
          <p:cNvSpPr>
            <a:spLocks noGrp="1"/>
          </p:cNvSpPr>
          <p:nvPr>
            <p:ph idx="1"/>
          </p:nvPr>
        </p:nvSpPr>
        <p:spPr>
          <a:xfrm>
            <a:off x="228600" y="1371600"/>
            <a:ext cx="8763000" cy="5486400"/>
          </a:xfrm>
        </p:spPr>
        <p:txBody>
          <a:bodyPr>
            <a:normAutofit/>
          </a:bodyPr>
          <a:lstStyle/>
          <a:p>
            <a:pPr algn="just"/>
            <a:r>
              <a:rPr lang="en-US" dirty="0"/>
              <a:t>A router receives a packet from a network and passes it to another network. </a:t>
            </a:r>
          </a:p>
          <a:p>
            <a:pPr algn="just"/>
            <a:r>
              <a:rPr lang="en-US" dirty="0"/>
              <a:t>A router is usually attached to several networks. </a:t>
            </a:r>
          </a:p>
          <a:p>
            <a:pPr algn="just"/>
            <a:r>
              <a:rPr lang="en-US" dirty="0"/>
              <a:t>One approach is to assign a cost for passing through a network. We call this cost a </a:t>
            </a:r>
            <a:r>
              <a:rPr lang="en-US" b="1" dirty="0"/>
              <a:t>metric</a:t>
            </a:r>
            <a:r>
              <a:rPr lang="en-US" dirty="0"/>
              <a:t>.</a:t>
            </a:r>
          </a:p>
          <a:p>
            <a:pPr algn="just"/>
            <a:r>
              <a:rPr lang="en-US" dirty="0"/>
              <a:t>However, the metric assigned to each network depends on the type of protocol. </a:t>
            </a:r>
          </a:p>
          <a:p>
            <a:pPr algn="just"/>
            <a:r>
              <a:rPr lang="en-US" dirty="0"/>
              <a:t>Normally the  cost of passing through a network is the same; it is one hop count. </a:t>
            </a:r>
          </a:p>
          <a:p>
            <a:pPr algn="just"/>
            <a:r>
              <a:rPr lang="en-US" dirty="0"/>
              <a:t>So if a packet passes through 10 networks to reach the destination, the total cost is 10 hop counts. </a:t>
            </a:r>
          </a:p>
        </p:txBody>
      </p:sp>
    </p:spTree>
    <p:extLst>
      <p:ext uri="{BB962C8B-B14F-4D97-AF65-F5344CB8AC3E}">
        <p14:creationId xmlns:p14="http://schemas.microsoft.com/office/powerpoint/2010/main" val="2896005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Intra- and Inter-domain Routing</a:t>
            </a:r>
          </a:p>
        </p:txBody>
      </p:sp>
      <p:sp>
        <p:nvSpPr>
          <p:cNvPr id="3" name="Content Placeholder 2"/>
          <p:cNvSpPr>
            <a:spLocks noGrp="1"/>
          </p:cNvSpPr>
          <p:nvPr>
            <p:ph idx="1"/>
          </p:nvPr>
        </p:nvSpPr>
        <p:spPr>
          <a:xfrm>
            <a:off x="13855" y="1600200"/>
            <a:ext cx="8749146" cy="5257800"/>
          </a:xfrm>
        </p:spPr>
        <p:txBody>
          <a:bodyPr>
            <a:normAutofit/>
          </a:bodyPr>
          <a:lstStyle/>
          <a:p>
            <a:pPr algn="just"/>
            <a:r>
              <a:rPr lang="en-US" dirty="0"/>
              <a:t>An internet can be so large that one routing protocol cannot handle the task of updating the routing tables of all routers.</a:t>
            </a:r>
          </a:p>
          <a:p>
            <a:pPr algn="just"/>
            <a:r>
              <a:rPr lang="en-US" dirty="0"/>
              <a:t> For this reason, an internet is divided into autonomous systems.</a:t>
            </a:r>
          </a:p>
          <a:p>
            <a:pPr algn="just"/>
            <a:r>
              <a:rPr lang="en-US" dirty="0"/>
              <a:t> An </a:t>
            </a:r>
            <a:r>
              <a:rPr lang="en-US" b="1" dirty="0"/>
              <a:t>autonomous system (AS) </a:t>
            </a:r>
            <a:r>
              <a:rPr lang="en-US" dirty="0"/>
              <a:t>is a group of networks and routers under the authority of a single administration. </a:t>
            </a:r>
          </a:p>
          <a:p>
            <a:pPr algn="just"/>
            <a:r>
              <a:rPr lang="en-US" dirty="0"/>
              <a:t>Routing inside an autonomous system is referred to as </a:t>
            </a:r>
            <a:r>
              <a:rPr lang="en-US" b="1" dirty="0"/>
              <a:t>intra-domain routing</a:t>
            </a:r>
            <a:r>
              <a:rPr lang="en-US" dirty="0"/>
              <a:t>. </a:t>
            </a:r>
          </a:p>
          <a:p>
            <a:pPr algn="just"/>
            <a:r>
              <a:rPr lang="en-US" dirty="0"/>
              <a:t>Routing between autonomous systems is referred to as </a:t>
            </a:r>
            <a:r>
              <a:rPr lang="en-US" b="1" dirty="0"/>
              <a:t>inter-domain routing.</a:t>
            </a:r>
          </a:p>
        </p:txBody>
      </p:sp>
    </p:spTree>
    <p:extLst>
      <p:ext uri="{BB962C8B-B14F-4D97-AF65-F5344CB8AC3E}">
        <p14:creationId xmlns:p14="http://schemas.microsoft.com/office/powerpoint/2010/main" val="308728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81000"/>
            <a:ext cx="86106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909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6248400"/>
          </a:xfrm>
        </p:spPr>
        <p:txBody>
          <a:bodyPr/>
          <a:lstStyle/>
          <a:p>
            <a:pPr algn="just"/>
            <a:r>
              <a:rPr lang="en-US" dirty="0"/>
              <a:t> Two </a:t>
            </a:r>
            <a:r>
              <a:rPr lang="en-US" b="1" dirty="0"/>
              <a:t>intra-domain</a:t>
            </a:r>
            <a:r>
              <a:rPr lang="en-US" dirty="0"/>
              <a:t> routing protocols: </a:t>
            </a:r>
          </a:p>
          <a:p>
            <a:pPr lvl="1" algn="just"/>
            <a:r>
              <a:rPr lang="en-US" dirty="0"/>
              <a:t>Distance vector. </a:t>
            </a:r>
          </a:p>
          <a:p>
            <a:pPr lvl="1" algn="just"/>
            <a:r>
              <a:rPr lang="en-US" dirty="0"/>
              <a:t>Link state.</a:t>
            </a:r>
          </a:p>
          <a:p>
            <a:pPr algn="just"/>
            <a:r>
              <a:rPr lang="en-US" dirty="0"/>
              <a:t> One </a:t>
            </a:r>
            <a:r>
              <a:rPr lang="en-US" b="1" dirty="0"/>
              <a:t>inter-domain</a:t>
            </a:r>
            <a:r>
              <a:rPr lang="en-US" dirty="0"/>
              <a:t> routing protocol: </a:t>
            </a:r>
          </a:p>
          <a:p>
            <a:pPr lvl="1" algn="just"/>
            <a:r>
              <a:rPr lang="en-US" dirty="0"/>
              <a:t>Path vector. </a:t>
            </a:r>
          </a:p>
          <a:p>
            <a:pPr marL="457200" lvl="1" indent="0" algn="just">
              <a:buNone/>
            </a:pPr>
            <a:endParaRPr lang="en-US" dirty="0"/>
          </a:p>
          <a:p>
            <a:pPr algn="just"/>
            <a:r>
              <a:rPr lang="en-US" b="1" dirty="0"/>
              <a:t>Routing Information Protocol (RIP)</a:t>
            </a:r>
            <a:r>
              <a:rPr lang="en-US" dirty="0"/>
              <a:t> is an implementation of the </a:t>
            </a:r>
            <a:r>
              <a:rPr lang="en-US" b="1" dirty="0"/>
              <a:t>distance vector protocol</a:t>
            </a:r>
            <a:r>
              <a:rPr lang="en-US" dirty="0"/>
              <a:t>. </a:t>
            </a:r>
          </a:p>
          <a:p>
            <a:pPr algn="just"/>
            <a:r>
              <a:rPr lang="en-US" b="1" dirty="0"/>
              <a:t>Open Shortest Path First (OSPF)</a:t>
            </a:r>
            <a:r>
              <a:rPr lang="en-US" dirty="0"/>
              <a:t> is an implementation of the </a:t>
            </a:r>
            <a:r>
              <a:rPr lang="en-US" b="1" dirty="0"/>
              <a:t>link state protocol.</a:t>
            </a:r>
          </a:p>
          <a:p>
            <a:pPr algn="just"/>
            <a:r>
              <a:rPr lang="en-US" b="1" dirty="0"/>
              <a:t>Border Gateway Protocol (BGP) </a:t>
            </a:r>
            <a:r>
              <a:rPr lang="en-US" dirty="0"/>
              <a:t>is an implementation of the </a:t>
            </a:r>
            <a:r>
              <a:rPr lang="en-US" b="1" dirty="0"/>
              <a:t>path vector protocol. </a:t>
            </a:r>
          </a:p>
        </p:txBody>
      </p:sp>
    </p:spTree>
    <p:extLst>
      <p:ext uri="{BB962C8B-B14F-4D97-AF65-F5344CB8AC3E}">
        <p14:creationId xmlns:p14="http://schemas.microsoft.com/office/powerpoint/2010/main" val="1991428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914400"/>
            <a:ext cx="82296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788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  Distance Vector Routing</a:t>
            </a:r>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44000" cy="5017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502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pic>
        <p:nvPicPr>
          <p:cNvPr id="4099" name="Picture 3"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8610599" cy="586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62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833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8991600" cy="5181600"/>
          </a:xfrm>
        </p:spPr>
        <p:txBody>
          <a:bodyPr/>
          <a:lstStyle/>
          <a:p>
            <a:pPr algn="just"/>
            <a:r>
              <a:rPr lang="en-US" dirty="0"/>
              <a:t>The main function of the network layer is routing packets from the source machine to the destination machine.</a:t>
            </a:r>
          </a:p>
          <a:p>
            <a:pPr algn="just"/>
            <a:r>
              <a:rPr lang="en-US" dirty="0"/>
              <a:t>Routing is an issue if the source and destination are not on the same network.</a:t>
            </a:r>
          </a:p>
          <a:p>
            <a:pPr algn="just"/>
            <a:r>
              <a:rPr lang="en-US" dirty="0"/>
              <a:t>The routing algorithm is that part of the network layer software responsible for deciding which output line an incoming packet should be transmitted on. </a:t>
            </a:r>
          </a:p>
          <a:p>
            <a:pPr algn="just"/>
            <a:r>
              <a:rPr lang="en-US" dirty="0"/>
              <a:t>Distinction between </a:t>
            </a:r>
            <a:r>
              <a:rPr lang="en-US" i="1" dirty="0">
                <a:latin typeface="Garamond" panose="02020404030301010803" pitchFamily="18" charset="0"/>
              </a:rPr>
              <a:t>routing</a:t>
            </a:r>
            <a:r>
              <a:rPr lang="en-US" i="1" dirty="0"/>
              <a:t> and </a:t>
            </a:r>
            <a:r>
              <a:rPr lang="en-US" i="1" dirty="0">
                <a:latin typeface="Garamond" panose="02020404030301010803" pitchFamily="18" charset="0"/>
              </a:rPr>
              <a:t>forwarding</a:t>
            </a:r>
            <a:r>
              <a:rPr lang="en-US" i="1" dirty="0"/>
              <a:t>:</a:t>
            </a:r>
          </a:p>
          <a:p>
            <a:pPr lvl="1" algn="just"/>
            <a:r>
              <a:rPr lang="en-US" i="1" dirty="0">
                <a:latin typeface="Garamond" panose="02020404030301010803" pitchFamily="18" charset="0"/>
              </a:rPr>
              <a:t>Routing</a:t>
            </a:r>
            <a:r>
              <a:rPr lang="en-US" i="1" dirty="0"/>
              <a:t>: </a:t>
            </a:r>
            <a:r>
              <a:rPr lang="en-US" dirty="0"/>
              <a:t>is making the decision on which routes to use. </a:t>
            </a:r>
          </a:p>
          <a:p>
            <a:pPr lvl="1" algn="just"/>
            <a:r>
              <a:rPr lang="en-US" i="1" dirty="0">
                <a:latin typeface="Garamond" panose="02020404030301010803" pitchFamily="18" charset="0"/>
              </a:rPr>
              <a:t>Forwarding</a:t>
            </a:r>
            <a:r>
              <a:rPr lang="en-US" i="1" dirty="0"/>
              <a:t>:</a:t>
            </a:r>
            <a:r>
              <a:rPr lang="en-US" dirty="0"/>
              <a:t> is what happens when a packet arrives. </a:t>
            </a:r>
          </a:p>
        </p:txBody>
      </p:sp>
    </p:spTree>
    <p:extLst>
      <p:ext uri="{BB962C8B-B14F-4D97-AF65-F5344CB8AC3E}">
        <p14:creationId xmlns:p14="http://schemas.microsoft.com/office/powerpoint/2010/main" val="375659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978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201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a:t>
            </a:r>
          </a:p>
        </p:txBody>
      </p:sp>
      <p:sp>
        <p:nvSpPr>
          <p:cNvPr id="4" name="Content Placeholder 3"/>
          <p:cNvSpPr>
            <a:spLocks noGrp="1"/>
          </p:cNvSpPr>
          <p:nvPr>
            <p:ph idx="1"/>
          </p:nvPr>
        </p:nvSpPr>
        <p:spPr>
          <a:xfrm>
            <a:off x="0" y="1371600"/>
            <a:ext cx="8915400" cy="4830763"/>
          </a:xfrm>
        </p:spPr>
        <p:txBody>
          <a:bodyPr/>
          <a:lstStyle/>
          <a:p>
            <a:r>
              <a:rPr lang="en-US" dirty="0"/>
              <a:t>Two node loop instability</a:t>
            </a:r>
          </a:p>
          <a:p>
            <a:r>
              <a:rPr lang="en-US" dirty="0"/>
              <a:t>Three node instability</a:t>
            </a:r>
          </a:p>
          <a:p>
            <a:pPr marL="0" indent="0">
              <a:buNone/>
            </a:pPr>
            <a:endParaRPr lang="en-US" dirty="0"/>
          </a:p>
        </p:txBody>
      </p:sp>
      <p:sp>
        <p:nvSpPr>
          <p:cNvPr id="3" name="Right Brace 2"/>
          <p:cNvSpPr/>
          <p:nvPr/>
        </p:nvSpPr>
        <p:spPr>
          <a:xfrm>
            <a:off x="4267201" y="1524000"/>
            <a:ext cx="228599" cy="838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800600" y="1758434"/>
            <a:ext cx="2667000" cy="369332"/>
          </a:xfrm>
          <a:prstGeom prst="rect">
            <a:avLst/>
          </a:prstGeom>
          <a:noFill/>
        </p:spPr>
        <p:txBody>
          <a:bodyPr wrap="square" rtlCol="0">
            <a:spAutoFit/>
          </a:bodyPr>
          <a:lstStyle/>
          <a:p>
            <a:r>
              <a:rPr lang="en-US" dirty="0"/>
              <a:t>Count to infinity problem</a:t>
            </a:r>
          </a:p>
        </p:txBody>
      </p:sp>
    </p:spTree>
    <p:extLst>
      <p:ext uri="{BB962C8B-B14F-4D97-AF65-F5344CB8AC3E}">
        <p14:creationId xmlns:p14="http://schemas.microsoft.com/office/powerpoint/2010/main" val="2885228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Two-Node Loop Instability</a:t>
            </a:r>
          </a:p>
        </p:txBody>
      </p:sp>
      <p:sp>
        <p:nvSpPr>
          <p:cNvPr id="3" name="Content Placeholder 2"/>
          <p:cNvSpPr>
            <a:spLocks noGrp="1"/>
          </p:cNvSpPr>
          <p:nvPr>
            <p:ph idx="1"/>
          </p:nvPr>
        </p:nvSpPr>
        <p:spPr/>
        <p:txBody>
          <a:bodyPr/>
          <a:lstStyle/>
          <a:p>
            <a:pPr algn="just"/>
            <a:r>
              <a:rPr lang="en-US" dirty="0"/>
              <a:t>A problem with distance vector routing is instability, which means that a network using this protocol can become unstable.</a:t>
            </a:r>
          </a:p>
          <a:p>
            <a:pPr algn="just"/>
            <a:r>
              <a:rPr lang="en-US" dirty="0"/>
              <a:t>To understand the problem, let us look at the scenario depicted.</a:t>
            </a:r>
          </a:p>
          <a:p>
            <a:pPr algn="just"/>
            <a:r>
              <a:rPr lang="en-US" dirty="0"/>
              <a:t>This is also known as </a:t>
            </a:r>
            <a:r>
              <a:rPr lang="en-US" i="1" dirty="0">
                <a:latin typeface="Garamond" panose="02020404030301010803" pitchFamily="18" charset="0"/>
              </a:rPr>
              <a:t>count to infinity problem</a:t>
            </a:r>
            <a:r>
              <a:rPr lang="en-US" dirty="0"/>
              <a:t>. </a:t>
            </a:r>
          </a:p>
        </p:txBody>
      </p:sp>
    </p:spTree>
    <p:extLst>
      <p:ext uri="{BB962C8B-B14F-4D97-AF65-F5344CB8AC3E}">
        <p14:creationId xmlns:p14="http://schemas.microsoft.com/office/powerpoint/2010/main" val="1183275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8458200" cy="4644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421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91600" cy="6629400"/>
          </a:xfrm>
        </p:spPr>
        <p:txBody>
          <a:bodyPr>
            <a:normAutofit lnSpcReduction="10000"/>
          </a:bodyPr>
          <a:lstStyle/>
          <a:p>
            <a:pPr algn="just"/>
            <a:r>
              <a:rPr lang="en-US" sz="2400" dirty="0"/>
              <a:t>The picture above shows a system with 3 nodes.</a:t>
            </a:r>
          </a:p>
          <a:p>
            <a:pPr algn="just"/>
            <a:r>
              <a:rPr lang="en-US" sz="2400" dirty="0"/>
              <a:t>At the beginning node A and B know how to reach node X.</a:t>
            </a:r>
          </a:p>
          <a:p>
            <a:pPr algn="just"/>
            <a:r>
              <a:rPr lang="en-US" sz="2400" dirty="0"/>
              <a:t>But suddenly the link from A to X fails.</a:t>
            </a:r>
          </a:p>
          <a:p>
            <a:pPr algn="just"/>
            <a:r>
              <a:rPr lang="en-US" sz="2400" dirty="0"/>
              <a:t>Node A changes its table.</a:t>
            </a:r>
          </a:p>
          <a:p>
            <a:pPr algn="just"/>
            <a:r>
              <a:rPr lang="en-US" sz="2400" dirty="0"/>
              <a:t>If A can send its table to B immediately, everything is fine.</a:t>
            </a:r>
          </a:p>
          <a:p>
            <a:pPr algn="just"/>
            <a:r>
              <a:rPr lang="en-US" sz="2400" dirty="0"/>
              <a:t>However, the system becomes unstable if B sends its routing table to A before receiving A’s routing table.</a:t>
            </a:r>
          </a:p>
          <a:p>
            <a:pPr algn="just"/>
            <a:r>
              <a:rPr lang="en-US" sz="2400" dirty="0"/>
              <a:t>Node A receives the update and, assuming that B has found a way to reach  X, immediately update its routing table.</a:t>
            </a:r>
          </a:p>
          <a:p>
            <a:pPr algn="just"/>
            <a:r>
              <a:rPr lang="en-US" sz="2400" dirty="0"/>
              <a:t>Then A sends its new update to B (based on the triggered update strategy).</a:t>
            </a:r>
          </a:p>
          <a:p>
            <a:pPr algn="just"/>
            <a:r>
              <a:rPr lang="en-US" sz="2400" dirty="0"/>
              <a:t>Now B thinks that something has changed around A and updates its routing table.</a:t>
            </a:r>
          </a:p>
          <a:p>
            <a:pPr algn="just"/>
            <a:r>
              <a:rPr lang="en-US" sz="2400" dirty="0"/>
              <a:t>The cost of reaching X increases gradually until it reaches infinity.</a:t>
            </a:r>
          </a:p>
          <a:p>
            <a:pPr algn="just"/>
            <a:r>
              <a:rPr lang="en-US" sz="2400" dirty="0"/>
              <a:t>At this moment, both A and B know that X cannot be reached.</a:t>
            </a:r>
          </a:p>
          <a:p>
            <a:pPr algn="just"/>
            <a:r>
              <a:rPr lang="en-US" sz="2400" dirty="0"/>
              <a:t>However, during this time the system is not stable. </a:t>
            </a:r>
          </a:p>
          <a:p>
            <a:pPr algn="just"/>
            <a:r>
              <a:rPr lang="en-US" sz="2400" dirty="0"/>
              <a:t>Packets bounce between A and B creating a </a:t>
            </a:r>
            <a:r>
              <a:rPr lang="en-US" sz="2400" b="1" dirty="0"/>
              <a:t>two node loop problem</a:t>
            </a:r>
            <a:r>
              <a:rPr lang="en-US" sz="2400" dirty="0"/>
              <a:t>.</a:t>
            </a:r>
          </a:p>
        </p:txBody>
      </p:sp>
    </p:spTree>
    <p:extLst>
      <p:ext uri="{BB962C8B-B14F-4D97-AF65-F5344CB8AC3E}">
        <p14:creationId xmlns:p14="http://schemas.microsoft.com/office/powerpoint/2010/main" val="3092199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a:t>
            </a:r>
          </a:p>
        </p:txBody>
      </p:sp>
      <p:sp>
        <p:nvSpPr>
          <p:cNvPr id="3" name="Content Placeholder 2"/>
          <p:cNvSpPr>
            <a:spLocks noGrp="1"/>
          </p:cNvSpPr>
          <p:nvPr>
            <p:ph idx="1"/>
          </p:nvPr>
        </p:nvSpPr>
        <p:spPr>
          <a:xfrm>
            <a:off x="0" y="1371600"/>
            <a:ext cx="8839200" cy="5486400"/>
          </a:xfrm>
        </p:spPr>
        <p:txBody>
          <a:bodyPr/>
          <a:lstStyle/>
          <a:p>
            <a:pPr marL="514350" indent="-514350" algn="just">
              <a:buFont typeface="+mj-lt"/>
              <a:buAutoNum type="arabicPeriod"/>
            </a:pPr>
            <a:r>
              <a:rPr lang="en-US" b="1" dirty="0"/>
              <a:t>Defining Infinity</a:t>
            </a:r>
            <a:r>
              <a:rPr lang="en-US" dirty="0"/>
              <a:t>: </a:t>
            </a:r>
          </a:p>
          <a:p>
            <a:pPr lvl="1" algn="just"/>
            <a:r>
              <a:rPr lang="en-US" dirty="0"/>
              <a:t>The first obvious solution is to redefine infinity to a smaller number, such as 100.</a:t>
            </a:r>
          </a:p>
          <a:p>
            <a:pPr lvl="1" algn="just"/>
            <a:r>
              <a:rPr lang="en-US" dirty="0"/>
              <a:t>As a matter of fact, most implementations of the distance vector protocol define the distance between each node to be 1 and define 16 as infinity.</a:t>
            </a:r>
          </a:p>
          <a:p>
            <a:pPr lvl="1" algn="just"/>
            <a:r>
              <a:rPr lang="en-US" dirty="0"/>
              <a:t>However, this means that the distance vector routing cannot be used in large systems. </a:t>
            </a:r>
          </a:p>
          <a:p>
            <a:pPr lvl="1" algn="just"/>
            <a:r>
              <a:rPr lang="en-US" dirty="0"/>
              <a:t>The size of the network, in each direction, cannot exceed 15 hops. </a:t>
            </a:r>
          </a:p>
        </p:txBody>
      </p:sp>
    </p:spTree>
    <p:extLst>
      <p:ext uri="{BB962C8B-B14F-4D97-AF65-F5344CB8AC3E}">
        <p14:creationId xmlns:p14="http://schemas.microsoft.com/office/powerpoint/2010/main" val="2419853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915400" cy="4953000"/>
          </a:xfrm>
        </p:spPr>
        <p:txBody>
          <a:bodyPr>
            <a:normAutofit/>
          </a:bodyPr>
          <a:lstStyle/>
          <a:p>
            <a:pPr marL="514350" indent="-514350" algn="just">
              <a:buFont typeface="+mj-lt"/>
              <a:buAutoNum type="arabicPeriod" startAt="2"/>
            </a:pPr>
            <a:r>
              <a:rPr lang="en-US" b="1" dirty="0"/>
              <a:t>Split Horizon:</a:t>
            </a:r>
          </a:p>
          <a:p>
            <a:pPr lvl="1" algn="just"/>
            <a:r>
              <a:rPr lang="en-US" dirty="0"/>
              <a:t>Another solution is called </a:t>
            </a:r>
            <a:r>
              <a:rPr lang="en-US" b="1" dirty="0"/>
              <a:t>split horizon</a:t>
            </a:r>
            <a:r>
              <a:rPr lang="en-US" dirty="0"/>
              <a:t>. In this strategy, instead </a:t>
            </a:r>
            <a:r>
              <a:rPr lang="en-US"/>
              <a:t>of flooding </a:t>
            </a:r>
            <a:r>
              <a:rPr lang="en-US" dirty="0"/>
              <a:t>the table through each interface, each node sends only part of its table through each interface.</a:t>
            </a:r>
          </a:p>
          <a:p>
            <a:pPr lvl="1" algn="just"/>
            <a:r>
              <a:rPr lang="en-US" dirty="0"/>
              <a:t> If, according to its table, node B thinks that the optimum route to reach X is via A, it does not need to advertise this piece of information to A;</a:t>
            </a:r>
          </a:p>
          <a:p>
            <a:pPr lvl="1" algn="just"/>
            <a:r>
              <a:rPr lang="en-US" dirty="0"/>
              <a:t> the information has come from A (A already knows). Taking information from node A, modifying it, and sending it back to node A creates the confusion. In our scenario, node B eliminates the last line of its routing table before it sends it to A. In this case, node A keeps the value of infinity as the distance to X.</a:t>
            </a:r>
          </a:p>
        </p:txBody>
      </p:sp>
    </p:spTree>
    <p:extLst>
      <p:ext uri="{BB962C8B-B14F-4D97-AF65-F5344CB8AC3E}">
        <p14:creationId xmlns:p14="http://schemas.microsoft.com/office/powerpoint/2010/main" val="2410242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8" y="1371600"/>
            <a:ext cx="8991600" cy="2514600"/>
          </a:xfrm>
        </p:spPr>
        <p:txBody>
          <a:bodyPr/>
          <a:lstStyle/>
          <a:p>
            <a:pPr marL="514350" indent="-514350">
              <a:buFont typeface="+mj-lt"/>
              <a:buAutoNum type="arabicPeriod" startAt="3"/>
            </a:pPr>
            <a:r>
              <a:rPr lang="en-US" b="1" dirty="0"/>
              <a:t>Split horizon with poison reverse: </a:t>
            </a:r>
          </a:p>
          <a:p>
            <a:pPr lvl="1" algn="just"/>
            <a:r>
              <a:rPr lang="en-US" dirty="0"/>
              <a:t>In this variation of split horizon, when a router sends a routing update to its neighbors, it sends those routes it learned from each neighbor back to that neighbor with infinite cost information to make sure that the neighbor does not use that route.</a:t>
            </a:r>
          </a:p>
        </p:txBody>
      </p:sp>
    </p:spTree>
    <p:extLst>
      <p:ext uri="{BB962C8B-B14F-4D97-AF65-F5344CB8AC3E}">
        <p14:creationId xmlns:p14="http://schemas.microsoft.com/office/powerpoint/2010/main" val="2289347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Node Instability</a:t>
            </a:r>
          </a:p>
        </p:txBody>
      </p:sp>
      <p:pic>
        <p:nvPicPr>
          <p:cNvPr id="102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229600" cy="370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39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10600" cy="6096000"/>
          </a:xfrm>
        </p:spPr>
        <p:txBody>
          <a:bodyPr/>
          <a:lstStyle/>
          <a:p>
            <a:pPr algn="just"/>
            <a:r>
              <a:rPr lang="en-US" dirty="0"/>
              <a:t>Certain properties are desirable in a routing algorithm: correctness, simplicity, robustness, stability, fairness, and optimality. </a:t>
            </a:r>
          </a:p>
          <a:p>
            <a:r>
              <a:rPr lang="en-US" dirty="0"/>
              <a:t>Routing algorithms can be grouped into two major classes: </a:t>
            </a:r>
            <a:r>
              <a:rPr lang="en-US" b="1" dirty="0"/>
              <a:t>non-adaptive and adaptive. </a:t>
            </a:r>
          </a:p>
          <a:p>
            <a:r>
              <a:rPr lang="en-US" b="1" dirty="0"/>
              <a:t>Non-adaptive algorithms </a:t>
            </a:r>
          </a:p>
          <a:p>
            <a:pPr lvl="1" algn="just"/>
            <a:r>
              <a:rPr lang="en-US" dirty="0"/>
              <a:t>Do not base their routing decisions on measurements or estimates of the current traffic and topology. </a:t>
            </a:r>
          </a:p>
          <a:p>
            <a:pPr lvl="1" algn="just"/>
            <a:r>
              <a:rPr lang="en-US" dirty="0"/>
              <a:t>Instead, the choice of the route to use to get from I to J (for all I and J) is computed in advance, off-line, and downloaded to the routers when the network is booted. This procedure is sometimes called </a:t>
            </a:r>
            <a:r>
              <a:rPr lang="en-US" b="1" dirty="0"/>
              <a:t>static routing. </a:t>
            </a:r>
          </a:p>
        </p:txBody>
      </p:sp>
    </p:spTree>
    <p:extLst>
      <p:ext uri="{BB962C8B-B14F-4D97-AF65-F5344CB8AC3E}">
        <p14:creationId xmlns:p14="http://schemas.microsoft.com/office/powerpoint/2010/main" val="1494867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839200" cy="6248400"/>
          </a:xfrm>
        </p:spPr>
        <p:txBody>
          <a:bodyPr>
            <a:normAutofit lnSpcReduction="10000"/>
          </a:bodyPr>
          <a:lstStyle/>
          <a:p>
            <a:pPr algn="just"/>
            <a:r>
              <a:rPr lang="en-US" sz="2400" dirty="0"/>
              <a:t>Suppose, after finding that X is not reachable, A sends a packet to B and C to inform them of the situation. </a:t>
            </a:r>
          </a:p>
          <a:p>
            <a:pPr algn="just"/>
            <a:r>
              <a:rPr lang="en-US" sz="2400" dirty="0"/>
              <a:t>B immediately updates its table, but the packet to C is lost in the network and never reaches C. </a:t>
            </a:r>
          </a:p>
          <a:p>
            <a:pPr algn="just"/>
            <a:r>
              <a:rPr lang="en-US" sz="2400" dirty="0"/>
              <a:t>C remains in the dark and still thinks that there is a route to X via A with a distance of 5. </a:t>
            </a:r>
          </a:p>
          <a:p>
            <a:pPr algn="just"/>
            <a:r>
              <a:rPr lang="en-US" sz="2400" dirty="0"/>
              <a:t>After a while, C sends to B its routing table, which includes the route to X. B is totally fooled here. </a:t>
            </a:r>
          </a:p>
          <a:p>
            <a:pPr algn="just"/>
            <a:r>
              <a:rPr lang="en-US" sz="2400" dirty="0"/>
              <a:t>It receives the information on the route to X from C, and according to the algorithm, it updates its table, showing the route to X with a cost of 8. </a:t>
            </a:r>
          </a:p>
          <a:p>
            <a:pPr algn="just"/>
            <a:r>
              <a:rPr lang="en-US" sz="2400" dirty="0"/>
              <a:t>The information has come from C, not from A, so after a while, B may advertise this route to X to A. </a:t>
            </a:r>
          </a:p>
          <a:p>
            <a:pPr algn="just"/>
            <a:r>
              <a:rPr lang="en-US" sz="2400" dirty="0"/>
              <a:t>Now A is fooled and updates its table to show that A can reach X via B with a cost of 12. </a:t>
            </a:r>
          </a:p>
          <a:p>
            <a:pPr algn="just"/>
            <a:r>
              <a:rPr lang="en-US" sz="2400" dirty="0"/>
              <a:t>The loop continues, and stops when the cost in each node reaches infinity. </a:t>
            </a:r>
          </a:p>
        </p:txBody>
      </p:sp>
    </p:spTree>
    <p:extLst>
      <p:ext uri="{BB962C8B-B14F-4D97-AF65-F5344CB8AC3E}">
        <p14:creationId xmlns:p14="http://schemas.microsoft.com/office/powerpoint/2010/main" val="162516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705600"/>
          </a:xfrm>
        </p:spPr>
        <p:txBody>
          <a:bodyPr/>
          <a:lstStyle/>
          <a:p>
            <a:pPr algn="just"/>
            <a:r>
              <a:rPr lang="en-US" b="1" dirty="0"/>
              <a:t>Adaptive algorithms</a:t>
            </a:r>
            <a:r>
              <a:rPr lang="en-US" dirty="0"/>
              <a:t>:</a:t>
            </a:r>
          </a:p>
          <a:p>
            <a:pPr lvl="1" algn="just"/>
            <a:r>
              <a:rPr lang="en-US" dirty="0"/>
              <a:t>in contrast, change their routing decisions to reflect changes in the topology, and usually the traffic as well.</a:t>
            </a:r>
          </a:p>
          <a:p>
            <a:pPr lvl="1" algn="just"/>
            <a:r>
              <a:rPr lang="en-US" dirty="0"/>
              <a:t> Adaptive algorithms differ in: </a:t>
            </a:r>
          </a:p>
          <a:p>
            <a:pPr lvl="2" algn="just"/>
            <a:r>
              <a:rPr lang="en-US" sz="2200" dirty="0"/>
              <a:t>where they get their information (e.g., locally, from adjacent routers, or from all routers), </a:t>
            </a:r>
          </a:p>
          <a:p>
            <a:pPr lvl="2" algn="just"/>
            <a:r>
              <a:rPr lang="en-US" sz="2200" dirty="0"/>
              <a:t>when they change the routes (e.g., every ∆T sec, when the load changes or when the topology changes), and </a:t>
            </a:r>
          </a:p>
          <a:p>
            <a:pPr lvl="2" algn="just"/>
            <a:r>
              <a:rPr lang="en-US" sz="2200" dirty="0"/>
              <a:t>what metric is used for optimization (e.g., distance, number of hops, or estimated transit time). </a:t>
            </a:r>
          </a:p>
        </p:txBody>
      </p:sp>
    </p:spTree>
    <p:extLst>
      <p:ext uri="{BB962C8B-B14F-4D97-AF65-F5344CB8AC3E}">
        <p14:creationId xmlns:p14="http://schemas.microsoft.com/office/powerpoint/2010/main" val="952185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Optimality Principle </a:t>
            </a:r>
          </a:p>
        </p:txBody>
      </p:sp>
      <p:sp>
        <p:nvSpPr>
          <p:cNvPr id="3" name="Content Placeholder 2"/>
          <p:cNvSpPr>
            <a:spLocks noGrp="1"/>
          </p:cNvSpPr>
          <p:nvPr>
            <p:ph idx="1"/>
          </p:nvPr>
        </p:nvSpPr>
        <p:spPr>
          <a:xfrm>
            <a:off x="0" y="1417638"/>
            <a:ext cx="8915400" cy="5059362"/>
          </a:xfrm>
        </p:spPr>
        <p:txBody>
          <a:bodyPr/>
          <a:lstStyle/>
          <a:p>
            <a:pPr algn="just"/>
            <a:r>
              <a:rPr lang="en-US" dirty="0"/>
              <a:t>It states that if router J is on the optimal path from router I to router K, then the optimal path from J to K also falls along the same route. </a:t>
            </a:r>
          </a:p>
          <a:p>
            <a:pPr algn="just"/>
            <a:r>
              <a:rPr lang="en-US" dirty="0"/>
              <a:t>As a direct consequence of the optimality principle, we can see that the set of optimal routes from all sources to a given destination form a tree rooted at the destination. Such a tree is called a </a:t>
            </a:r>
            <a:r>
              <a:rPr lang="en-US" b="1" dirty="0"/>
              <a:t>sink tree</a:t>
            </a:r>
            <a:r>
              <a:rPr lang="en-US" dirty="0"/>
              <a:t>.</a:t>
            </a:r>
          </a:p>
          <a:p>
            <a:pPr algn="just"/>
            <a:r>
              <a:rPr lang="en-US" dirty="0"/>
              <a:t>The </a:t>
            </a:r>
            <a:r>
              <a:rPr lang="en-US" b="1" dirty="0"/>
              <a:t>goal</a:t>
            </a:r>
            <a:r>
              <a:rPr lang="en-US" dirty="0"/>
              <a:t> of all routing algorithms is to </a:t>
            </a:r>
            <a:r>
              <a:rPr lang="en-US" i="1" dirty="0">
                <a:latin typeface="Garamond" panose="02020404030301010803" pitchFamily="18" charset="0"/>
              </a:rPr>
              <a:t>discover</a:t>
            </a:r>
            <a:r>
              <a:rPr lang="en-US" dirty="0"/>
              <a:t> and </a:t>
            </a:r>
            <a:r>
              <a:rPr lang="en-US" i="1" dirty="0">
                <a:latin typeface="Garamond" panose="02020404030301010803" pitchFamily="18" charset="0"/>
              </a:rPr>
              <a:t>use the sink trees</a:t>
            </a:r>
            <a:r>
              <a:rPr lang="en-US" dirty="0"/>
              <a:t> for all routers. </a:t>
            </a:r>
          </a:p>
        </p:txBody>
      </p:sp>
    </p:spTree>
    <p:extLst>
      <p:ext uri="{BB962C8B-B14F-4D97-AF65-F5344CB8AC3E}">
        <p14:creationId xmlns:p14="http://schemas.microsoft.com/office/powerpoint/2010/main" val="337699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6969" y="1638300"/>
            <a:ext cx="5630061" cy="3581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855471" y="5486400"/>
            <a:ext cx="3433056" cy="369332"/>
          </a:xfrm>
          <a:prstGeom prst="rect">
            <a:avLst/>
          </a:prstGeom>
          <a:noFill/>
        </p:spPr>
        <p:txBody>
          <a:bodyPr wrap="none" rtlCol="0">
            <a:spAutoFit/>
          </a:bodyPr>
          <a:lstStyle/>
          <a:p>
            <a:r>
              <a:rPr lang="en-US" dirty="0"/>
              <a:t>a) Subnet   b) sink tree for router B</a:t>
            </a:r>
          </a:p>
        </p:txBody>
      </p:sp>
    </p:spTree>
    <p:extLst>
      <p:ext uri="{BB962C8B-B14F-4D97-AF65-F5344CB8AC3E}">
        <p14:creationId xmlns:p14="http://schemas.microsoft.com/office/powerpoint/2010/main" val="160953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Shortest Path Routing </a:t>
            </a:r>
          </a:p>
        </p:txBody>
      </p:sp>
      <p:sp>
        <p:nvSpPr>
          <p:cNvPr id="3" name="Content Placeholder 2"/>
          <p:cNvSpPr>
            <a:spLocks noGrp="1"/>
          </p:cNvSpPr>
          <p:nvPr>
            <p:ph idx="1"/>
          </p:nvPr>
        </p:nvSpPr>
        <p:spPr>
          <a:xfrm>
            <a:off x="304800" y="1600200"/>
            <a:ext cx="8610600" cy="5105400"/>
          </a:xfrm>
        </p:spPr>
        <p:txBody>
          <a:bodyPr>
            <a:normAutofit/>
          </a:bodyPr>
          <a:lstStyle/>
          <a:p>
            <a:pPr algn="just"/>
            <a:r>
              <a:rPr lang="en-US" dirty="0"/>
              <a:t>Several algorithms for computing the shortest path between two nodes of a graph are known. One is </a:t>
            </a:r>
            <a:r>
              <a:rPr lang="en-US" i="1" dirty="0">
                <a:latin typeface="Garamond" panose="02020404030301010803" pitchFamily="18" charset="0"/>
              </a:rPr>
              <a:t>Dijkstra</a:t>
            </a:r>
            <a:r>
              <a:rPr lang="en-US" dirty="0"/>
              <a:t>.</a:t>
            </a:r>
          </a:p>
          <a:p>
            <a:pPr algn="just"/>
            <a:r>
              <a:rPr lang="en-US" dirty="0"/>
              <a:t>Each node is labeled (in parentheses) with its distance from the source node along the best known path.</a:t>
            </a:r>
          </a:p>
          <a:p>
            <a:pPr algn="just"/>
            <a:r>
              <a:rPr lang="en-US" dirty="0"/>
              <a:t>Initially, no paths are known, so all nodes are labeled with infinity. </a:t>
            </a:r>
          </a:p>
          <a:p>
            <a:pPr algn="just"/>
            <a:r>
              <a:rPr lang="en-US" dirty="0"/>
              <a:t>As the algorithm proceeds and paths are found, the labels may change, reflecting better paths.</a:t>
            </a:r>
          </a:p>
        </p:txBody>
      </p:sp>
    </p:spTree>
    <p:extLst>
      <p:ext uri="{BB962C8B-B14F-4D97-AF65-F5344CB8AC3E}">
        <p14:creationId xmlns:p14="http://schemas.microsoft.com/office/powerpoint/2010/main" val="195970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Souparnika pc\Desktop\Untitled.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228600"/>
            <a:ext cx="8534400"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15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1020762"/>
          </a:xfrm>
        </p:spPr>
        <p:txBody>
          <a:bodyPr>
            <a:normAutofit/>
          </a:bodyPr>
          <a:lstStyle/>
          <a:p>
            <a:r>
              <a:rPr lang="en-US" dirty="0"/>
              <a:t> 2. Flooding </a:t>
            </a:r>
          </a:p>
        </p:txBody>
      </p:sp>
      <p:sp>
        <p:nvSpPr>
          <p:cNvPr id="3" name="Content Placeholder 2"/>
          <p:cNvSpPr>
            <a:spLocks noGrp="1"/>
          </p:cNvSpPr>
          <p:nvPr>
            <p:ph idx="1"/>
          </p:nvPr>
        </p:nvSpPr>
        <p:spPr>
          <a:xfrm>
            <a:off x="228600" y="1219200"/>
            <a:ext cx="8686800" cy="5638800"/>
          </a:xfrm>
        </p:spPr>
        <p:txBody>
          <a:bodyPr>
            <a:normAutofit/>
          </a:bodyPr>
          <a:lstStyle/>
          <a:p>
            <a:pPr algn="just"/>
            <a:r>
              <a:rPr lang="en-US" sz="2600" dirty="0"/>
              <a:t>Static algorithm.</a:t>
            </a:r>
          </a:p>
          <a:p>
            <a:pPr algn="just"/>
            <a:r>
              <a:rPr lang="en-US" sz="2600" dirty="0"/>
              <a:t>Every incoming packet is sent out on every outgoing line except the one it arrived on. </a:t>
            </a:r>
          </a:p>
          <a:p>
            <a:pPr algn="just"/>
            <a:r>
              <a:rPr lang="en-US" sz="2600" dirty="0"/>
              <a:t>Generates vast numbers of duplicate packets.</a:t>
            </a:r>
          </a:p>
          <a:p>
            <a:pPr algn="just"/>
            <a:r>
              <a:rPr lang="en-US" sz="2600" dirty="0"/>
              <a:t>To reduce the number of duplicate packet: </a:t>
            </a:r>
          </a:p>
          <a:p>
            <a:pPr lvl="1" algn="just"/>
            <a:r>
              <a:rPr lang="en-US" dirty="0"/>
              <a:t>a </a:t>
            </a:r>
            <a:r>
              <a:rPr lang="en-US" b="1" dirty="0"/>
              <a:t>hop counter </a:t>
            </a:r>
            <a:r>
              <a:rPr lang="en-US" dirty="0"/>
              <a:t>contained in the header of each packet,</a:t>
            </a:r>
          </a:p>
          <a:p>
            <a:pPr lvl="1" algn="just"/>
            <a:r>
              <a:rPr lang="en-US" dirty="0"/>
              <a:t>which is decremented at each hop, with the packet being discarded when the counter reaches zero.</a:t>
            </a:r>
          </a:p>
          <a:p>
            <a:pPr lvl="1" algn="just"/>
            <a:r>
              <a:rPr lang="en-US" dirty="0"/>
              <a:t>Ideally, the hop counter should be initialized to the length of the path from source to destination. </a:t>
            </a:r>
          </a:p>
          <a:p>
            <a:pPr lvl="1" algn="just"/>
            <a:r>
              <a:rPr lang="en-US" dirty="0"/>
              <a:t>If the sender does not know how long the path is, it can initialize the counter to the worst case, namely, the full diameter of the subnet. </a:t>
            </a:r>
          </a:p>
        </p:txBody>
      </p:sp>
    </p:spTree>
    <p:extLst>
      <p:ext uri="{BB962C8B-B14F-4D97-AF65-F5344CB8AC3E}">
        <p14:creationId xmlns:p14="http://schemas.microsoft.com/office/powerpoint/2010/main" val="314572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1673</Words>
  <Application>Microsoft Office PowerPoint</Application>
  <PresentationFormat>On-screen Show (4:3)</PresentationFormat>
  <Paragraphs>121</Paragraphs>
  <Slides>30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EB Garamond</vt:lpstr>
      <vt:lpstr>Garamond</vt:lpstr>
      <vt:lpstr>Poppins</vt:lpstr>
      <vt:lpstr>Office Theme</vt:lpstr>
      <vt:lpstr>Module 3</vt:lpstr>
      <vt:lpstr>PowerPoint Presentation</vt:lpstr>
      <vt:lpstr>PowerPoint Presentation</vt:lpstr>
      <vt:lpstr>PowerPoint Presentation</vt:lpstr>
      <vt:lpstr>The Optimality Principle </vt:lpstr>
      <vt:lpstr>PowerPoint Presentation</vt:lpstr>
      <vt:lpstr>1.  Shortest Path Routing </vt:lpstr>
      <vt:lpstr>PowerPoint Presentation</vt:lpstr>
      <vt:lpstr> 2. Flooding </vt:lpstr>
      <vt:lpstr>PowerPoint Presentation</vt:lpstr>
      <vt:lpstr>3. Unicast Routing Protocol</vt:lpstr>
      <vt:lpstr> Optimization</vt:lpstr>
      <vt:lpstr>Intra- and Inter-domain Routing</vt:lpstr>
      <vt:lpstr>PowerPoint Presentation</vt:lpstr>
      <vt:lpstr>PowerPoint Presentation</vt:lpstr>
      <vt:lpstr>PowerPoint Presentation</vt:lpstr>
      <vt:lpstr>3.a.  Distance Vector Routing</vt:lpstr>
      <vt:lpstr>PowerPoint Presentation</vt:lpstr>
      <vt:lpstr>PowerPoint Presentation</vt:lpstr>
      <vt:lpstr>PowerPoint Presentation</vt:lpstr>
      <vt:lpstr>PowerPoint Presentation</vt:lpstr>
      <vt:lpstr>Drawback</vt:lpstr>
      <vt:lpstr>Two-Node Loop Instability</vt:lpstr>
      <vt:lpstr>PowerPoint Presentation</vt:lpstr>
      <vt:lpstr>PowerPoint Presentation</vt:lpstr>
      <vt:lpstr>Solutions </vt:lpstr>
      <vt:lpstr>PowerPoint Presentation</vt:lpstr>
      <vt:lpstr>PowerPoint Presentation</vt:lpstr>
      <vt:lpstr>Three Node Instability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Souparnika pc</dc:creator>
  <cp:lastModifiedBy>Srividya Krishnakumar</cp:lastModifiedBy>
  <cp:revision>112</cp:revision>
  <dcterms:created xsi:type="dcterms:W3CDTF">2006-08-16T00:00:00Z</dcterms:created>
  <dcterms:modified xsi:type="dcterms:W3CDTF">2020-04-19T16:33:33Z</dcterms:modified>
</cp:coreProperties>
</file>