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 State Routing</a:t>
            </a:r>
          </a:p>
        </p:txBody>
      </p:sp>
    </p:spTree>
    <p:extLst>
      <p:ext uri="{BB962C8B-B14F-4D97-AF65-F5344CB8AC3E}">
        <p14:creationId xmlns:p14="http://schemas.microsoft.com/office/powerpoint/2010/main" val="353548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23899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9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839199" cy="617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2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rPr>
              <a:t>4. Calculation of routing table from Shortest Path tree</a:t>
            </a:r>
          </a:p>
        </p:txBody>
      </p:sp>
      <p:sp>
        <p:nvSpPr>
          <p:cNvPr id="3" name="Content Placeholder 2"/>
          <p:cNvSpPr>
            <a:spLocks noGrp="1"/>
          </p:cNvSpPr>
          <p:nvPr>
            <p:ph idx="1"/>
          </p:nvPr>
        </p:nvSpPr>
        <p:spPr>
          <a:xfrm>
            <a:off x="0" y="1600200"/>
            <a:ext cx="9067800" cy="5257800"/>
          </a:xfrm>
        </p:spPr>
        <p:txBody>
          <a:bodyPr/>
          <a:lstStyle/>
          <a:p>
            <a:r>
              <a:rPr lang="en-US" dirty="0"/>
              <a:t>Each node uses the shortest path tree protocol to construct its </a:t>
            </a:r>
            <a:r>
              <a:rPr lang="en-US"/>
              <a:t>routing table. </a:t>
            </a:r>
            <a:endParaRPr lang="en-US" dirty="0"/>
          </a:p>
          <a:p>
            <a:r>
              <a:rPr lang="en-US" dirty="0"/>
              <a:t>The routing table shows the cost of reaching each node to root.</a:t>
            </a:r>
          </a:p>
        </p:txBody>
      </p:sp>
      <p:pic>
        <p:nvPicPr>
          <p:cNvPr id="3074"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3810000"/>
            <a:ext cx="38195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3058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89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9154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46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10600" cy="589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85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5344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33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8600"/>
            <a:ext cx="88392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93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0"/>
            <a:ext cx="8763000" cy="612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16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89916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79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3048000"/>
          </a:xfrm>
        </p:spPr>
        <p:txBody>
          <a:bodyPr/>
          <a:lstStyle/>
          <a:p>
            <a:r>
              <a:rPr lang="en-US" dirty="0"/>
              <a:t>Protocol maintains complete road map of the network in each router running a link state routing protocol.</a:t>
            </a:r>
          </a:p>
          <a:p>
            <a:r>
              <a:rPr lang="en-US" dirty="0"/>
              <a:t>The node can use </a:t>
            </a:r>
            <a:r>
              <a:rPr lang="en-US" b="1" dirty="0"/>
              <a:t>Dijkstra’s Algorithm</a:t>
            </a:r>
            <a:r>
              <a:rPr lang="en-US" dirty="0"/>
              <a:t> to build routing table.</a:t>
            </a:r>
          </a:p>
          <a:p>
            <a:r>
              <a:rPr lang="en-US" dirty="0"/>
              <a:t>Look at the following slide - each node uses the same topology to create a routing table. </a:t>
            </a:r>
          </a:p>
        </p:txBody>
      </p:sp>
    </p:spTree>
    <p:extLst>
      <p:ext uri="{BB962C8B-B14F-4D97-AF65-F5344CB8AC3E}">
        <p14:creationId xmlns:p14="http://schemas.microsoft.com/office/powerpoint/2010/main" val="122302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153400"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89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85344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70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382000" cy="589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52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Graphical representation of AS</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39139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09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86800" cy="544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137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04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49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563813"/>
            <a:ext cx="8534400" cy="573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6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839200" cy="6324600"/>
          </a:xfrm>
        </p:spPr>
        <p:txBody>
          <a:bodyPr/>
          <a:lstStyle/>
          <a:p>
            <a:r>
              <a:rPr lang="en-US" dirty="0"/>
              <a:t>The topology must be dynamic, representing the latest state of each node and each link.</a:t>
            </a:r>
          </a:p>
          <a:p>
            <a:r>
              <a:rPr lang="en-US" dirty="0"/>
              <a:t>If there are changes in any point in the network, the topology must be updated for each node.</a:t>
            </a:r>
          </a:p>
          <a:p>
            <a:r>
              <a:rPr lang="en-US" dirty="0"/>
              <a:t>No node can know the topology at the beginning or after a change somewhere in the network.</a:t>
            </a:r>
          </a:p>
          <a:p>
            <a:r>
              <a:rPr lang="en-US" dirty="0"/>
              <a:t>Link state routing is based on the assumption that, although the global knowledge about the topology is not clear, each node has a partial knowledge - (type, condition and cost) - of its link.</a:t>
            </a:r>
          </a:p>
          <a:p>
            <a:r>
              <a:rPr lang="en-US" dirty="0"/>
              <a:t>Next figure indicate the part of the knowledge belonging to each node.</a:t>
            </a:r>
          </a:p>
          <a:p>
            <a:endParaRPr lang="en-US" dirty="0"/>
          </a:p>
        </p:txBody>
      </p:sp>
    </p:spTree>
    <p:extLst>
      <p:ext uri="{BB962C8B-B14F-4D97-AF65-F5344CB8AC3E}">
        <p14:creationId xmlns:p14="http://schemas.microsoft.com/office/powerpoint/2010/main" val="20537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725744"/>
            <a:ext cx="7696200" cy="540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19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routing table</a:t>
            </a:r>
          </a:p>
        </p:txBody>
      </p:sp>
      <p:sp>
        <p:nvSpPr>
          <p:cNvPr id="3" name="Content Placeholder 2"/>
          <p:cNvSpPr>
            <a:spLocks noGrp="1"/>
          </p:cNvSpPr>
          <p:nvPr>
            <p:ph idx="1"/>
          </p:nvPr>
        </p:nvSpPr>
        <p:spPr>
          <a:xfrm>
            <a:off x="0" y="1371600"/>
            <a:ext cx="9144000" cy="5486400"/>
          </a:xfrm>
        </p:spPr>
        <p:txBody>
          <a:bodyPr/>
          <a:lstStyle/>
          <a:p>
            <a:r>
              <a:rPr lang="en-US" dirty="0"/>
              <a:t>4 set of actions are required to ensure that each node has the routing table showing the least–cost node to every other node. </a:t>
            </a:r>
          </a:p>
          <a:p>
            <a:pPr lvl="1"/>
            <a:r>
              <a:rPr lang="en-US" dirty="0"/>
              <a:t>Creation of the states of the links by each node, called </a:t>
            </a:r>
            <a:r>
              <a:rPr lang="en-US" i="1" dirty="0">
                <a:latin typeface="Garamond" panose="02020404030301010803" pitchFamily="18" charset="0"/>
              </a:rPr>
              <a:t>Link state packet </a:t>
            </a:r>
            <a:r>
              <a:rPr lang="en-US" dirty="0"/>
              <a:t>(</a:t>
            </a:r>
            <a:r>
              <a:rPr lang="en-US" b="1" dirty="0"/>
              <a:t>LSP</a:t>
            </a:r>
            <a:r>
              <a:rPr lang="en-US" dirty="0"/>
              <a:t>). </a:t>
            </a:r>
          </a:p>
          <a:p>
            <a:pPr lvl="1"/>
            <a:r>
              <a:rPr lang="en-US" dirty="0"/>
              <a:t>Dissemination of LSPs to every other node, called </a:t>
            </a:r>
            <a:r>
              <a:rPr lang="en-US" b="1" dirty="0"/>
              <a:t>flooding</a:t>
            </a:r>
            <a:r>
              <a:rPr lang="en-US" dirty="0"/>
              <a:t>. </a:t>
            </a:r>
          </a:p>
          <a:p>
            <a:pPr lvl="1"/>
            <a:r>
              <a:rPr lang="en-US" dirty="0"/>
              <a:t>Formation of shortest path tree for each node.</a:t>
            </a:r>
          </a:p>
          <a:p>
            <a:pPr lvl="1"/>
            <a:r>
              <a:rPr lang="en-US" dirty="0"/>
              <a:t>Calculation of a routing table based on the shortest path tree.</a:t>
            </a:r>
          </a:p>
        </p:txBody>
      </p:sp>
    </p:spTree>
    <p:extLst>
      <p:ext uri="{BB962C8B-B14F-4D97-AF65-F5344CB8AC3E}">
        <p14:creationId xmlns:p14="http://schemas.microsoft.com/office/powerpoint/2010/main" val="18679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01EC-4266-4B6B-BEEB-14F5DE165F4A}"/>
              </a:ext>
            </a:extLst>
          </p:cNvPr>
          <p:cNvSpPr>
            <a:spLocks noGrp="1"/>
          </p:cNvSpPr>
          <p:nvPr>
            <p:ph type="title"/>
          </p:nvPr>
        </p:nvSpPr>
        <p:spPr/>
        <p:txBody>
          <a:bodyPr>
            <a:normAutofit fontScale="90000"/>
          </a:bodyPr>
          <a:lstStyle/>
          <a:p>
            <a:r>
              <a:rPr lang="en-US" dirty="0">
                <a:solidFill>
                  <a:srgbClr val="002060"/>
                </a:solidFill>
              </a:rPr>
              <a:t>1. Creation of Link State Packet (LSP)</a:t>
            </a:r>
            <a:endParaRPr lang="en-IN" dirty="0">
              <a:solidFill>
                <a:srgbClr val="002060"/>
              </a:solidFill>
            </a:endParaRPr>
          </a:p>
        </p:txBody>
      </p:sp>
      <p:sp>
        <p:nvSpPr>
          <p:cNvPr id="3" name="Content Placeholder 2"/>
          <p:cNvSpPr>
            <a:spLocks noGrp="1"/>
          </p:cNvSpPr>
          <p:nvPr>
            <p:ph idx="1"/>
          </p:nvPr>
        </p:nvSpPr>
        <p:spPr>
          <a:xfrm>
            <a:off x="457200" y="1600200"/>
            <a:ext cx="8229600" cy="4572000"/>
          </a:xfrm>
        </p:spPr>
        <p:txBody>
          <a:bodyPr>
            <a:normAutofit/>
          </a:bodyPr>
          <a:lstStyle/>
          <a:p>
            <a:r>
              <a:rPr lang="en-US" dirty="0"/>
              <a:t>A LSP can carry a large amount of information.</a:t>
            </a:r>
          </a:p>
          <a:p>
            <a:r>
              <a:rPr lang="en-US" dirty="0"/>
              <a:t>Like node id, the list of links, a sequence number, age</a:t>
            </a:r>
          </a:p>
          <a:p>
            <a:pPr lvl="1"/>
            <a:r>
              <a:rPr lang="en-US" dirty="0"/>
              <a:t>First two are needed to make the topology.</a:t>
            </a:r>
          </a:p>
          <a:p>
            <a:pPr lvl="1"/>
            <a:r>
              <a:rPr lang="en-US" b="1" dirty="0"/>
              <a:t>Sequence number </a:t>
            </a:r>
            <a:r>
              <a:rPr lang="en-US" dirty="0"/>
              <a:t>- facilitates flooding and distinguishes the new LSPs from old ones.</a:t>
            </a:r>
          </a:p>
          <a:p>
            <a:pPr lvl="1"/>
            <a:r>
              <a:rPr lang="en-US" b="1" dirty="0"/>
              <a:t>Age</a:t>
            </a:r>
            <a:r>
              <a:rPr lang="en-US" dirty="0"/>
              <a:t> - prevents old LSPs from remaining in the domain for a long time.</a:t>
            </a:r>
          </a:p>
          <a:p>
            <a:r>
              <a:rPr lang="en-US" dirty="0"/>
              <a:t>LSPs are generated on two occasions:</a:t>
            </a:r>
          </a:p>
          <a:p>
            <a:pPr lvl="1"/>
            <a:r>
              <a:rPr lang="en-US" dirty="0"/>
              <a:t>When there is a change in the topology of the domain</a:t>
            </a:r>
          </a:p>
          <a:p>
            <a:pPr lvl="1"/>
            <a:r>
              <a:rPr lang="en-US" dirty="0"/>
              <a:t>On a periodic basis</a:t>
            </a:r>
          </a:p>
          <a:p>
            <a:pPr lvl="1"/>
            <a:endParaRPr lang="en-US" dirty="0"/>
          </a:p>
          <a:p>
            <a:pPr lvl="1"/>
            <a:endParaRPr lang="en-US" dirty="0"/>
          </a:p>
        </p:txBody>
      </p:sp>
    </p:spTree>
    <p:extLst>
      <p:ext uri="{BB962C8B-B14F-4D97-AF65-F5344CB8AC3E}">
        <p14:creationId xmlns:p14="http://schemas.microsoft.com/office/powerpoint/2010/main" val="262269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2. Flooding of LSPs</a:t>
            </a:r>
          </a:p>
        </p:txBody>
      </p:sp>
      <p:sp>
        <p:nvSpPr>
          <p:cNvPr id="3" name="Content Placeholder 2"/>
          <p:cNvSpPr>
            <a:spLocks noGrp="1"/>
          </p:cNvSpPr>
          <p:nvPr>
            <p:ph idx="1"/>
          </p:nvPr>
        </p:nvSpPr>
        <p:spPr>
          <a:xfrm>
            <a:off x="0" y="1417638"/>
            <a:ext cx="8915400" cy="5364162"/>
          </a:xfrm>
        </p:spPr>
        <p:txBody>
          <a:bodyPr>
            <a:normAutofit/>
          </a:bodyPr>
          <a:lstStyle/>
          <a:p>
            <a:r>
              <a:rPr lang="en-US" dirty="0"/>
              <a:t>After a node has prepared an LSP, it must be disseminated to all other nodes, not only its neighbors. The process is called </a:t>
            </a:r>
            <a:r>
              <a:rPr lang="en-US" i="1" dirty="0">
                <a:latin typeface="Garamond" panose="02020404030301010803" pitchFamily="18" charset="0"/>
              </a:rPr>
              <a:t>flooding</a:t>
            </a:r>
            <a:r>
              <a:rPr lang="en-US" dirty="0"/>
              <a:t>.</a:t>
            </a:r>
          </a:p>
          <a:p>
            <a:r>
              <a:rPr lang="en-US" dirty="0"/>
              <a:t>Steps</a:t>
            </a:r>
          </a:p>
          <a:p>
            <a:pPr lvl="1"/>
            <a:r>
              <a:rPr lang="en-US" dirty="0"/>
              <a:t>The creating node sends a copy of the LSP out of each interface.</a:t>
            </a:r>
          </a:p>
          <a:p>
            <a:pPr lvl="1"/>
            <a:r>
              <a:rPr lang="en-US" dirty="0"/>
              <a:t>A node that receives an LSP compares it with the copy it may already have, if arrived LSP older than the one it has (by checking the sequence no), it discard the packet. </a:t>
            </a:r>
          </a:p>
          <a:p>
            <a:pPr lvl="1"/>
            <a:r>
              <a:rPr lang="en-US" dirty="0"/>
              <a:t>If it is newer.</a:t>
            </a:r>
          </a:p>
          <a:p>
            <a:pPr lvl="2"/>
            <a:r>
              <a:rPr lang="en-US" sz="2200" dirty="0"/>
              <a:t>Discards the old one and keep the new one.</a:t>
            </a:r>
          </a:p>
          <a:p>
            <a:pPr lvl="2"/>
            <a:r>
              <a:rPr lang="en-US" sz="2200" dirty="0"/>
              <a:t>It sends a copy of it out of each interface except the one from which the packet arrived.</a:t>
            </a:r>
          </a:p>
        </p:txBody>
      </p:sp>
    </p:spTree>
    <p:extLst>
      <p:ext uri="{BB962C8B-B14F-4D97-AF65-F5344CB8AC3E}">
        <p14:creationId xmlns:p14="http://schemas.microsoft.com/office/powerpoint/2010/main" val="328628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rPr>
              <a:t>3. Formation of shortest path tree</a:t>
            </a:r>
          </a:p>
        </p:txBody>
      </p:sp>
      <p:sp>
        <p:nvSpPr>
          <p:cNvPr id="3" name="Content Placeholder 2"/>
          <p:cNvSpPr>
            <a:spLocks noGrp="1"/>
          </p:cNvSpPr>
          <p:nvPr>
            <p:ph idx="1"/>
          </p:nvPr>
        </p:nvSpPr>
        <p:spPr>
          <a:xfrm>
            <a:off x="0" y="1371600"/>
            <a:ext cx="9144000" cy="5390707"/>
          </a:xfrm>
        </p:spPr>
        <p:txBody>
          <a:bodyPr>
            <a:normAutofit/>
          </a:bodyPr>
          <a:lstStyle/>
          <a:p>
            <a:r>
              <a:rPr lang="en-US" dirty="0"/>
              <a:t>After receiving all LSPs, each node will have a copy of the whole topology.</a:t>
            </a:r>
          </a:p>
          <a:p>
            <a:r>
              <a:rPr lang="en-US" dirty="0"/>
              <a:t>This is not sufficient to find the shortest path to every other node.</a:t>
            </a:r>
          </a:p>
          <a:p>
            <a:r>
              <a:rPr lang="en-US" dirty="0"/>
              <a:t>A shortest path tree is needed.</a:t>
            </a:r>
          </a:p>
          <a:p>
            <a:r>
              <a:rPr lang="en-US" dirty="0"/>
              <a:t>The Dijkstra’s algorithm creates a shortest path tree from a graph.</a:t>
            </a:r>
          </a:p>
          <a:p>
            <a:r>
              <a:rPr lang="en-US" dirty="0"/>
              <a:t>The algorithm divides the node into two sets: </a:t>
            </a:r>
            <a:r>
              <a:rPr lang="en-US" b="1" dirty="0"/>
              <a:t>tentative</a:t>
            </a:r>
            <a:r>
              <a:rPr lang="en-US" dirty="0"/>
              <a:t> and </a:t>
            </a:r>
            <a:r>
              <a:rPr lang="en-US" b="1" dirty="0"/>
              <a:t>permanent</a:t>
            </a:r>
            <a:r>
              <a:rPr lang="en-US" dirty="0"/>
              <a:t>.</a:t>
            </a:r>
          </a:p>
          <a:p>
            <a:r>
              <a:rPr lang="en-US" dirty="0"/>
              <a:t>It finds the neighbors of a current node ,makes them tentative, examine them if passes criteria, make them permanent.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14519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585</Words>
  <Application>Microsoft Office PowerPoint</Application>
  <PresentationFormat>On-screen Show (4:3)</PresentationFormat>
  <Paragraphs>45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EB Garamond</vt:lpstr>
      <vt:lpstr>Garamond</vt:lpstr>
      <vt:lpstr>Poppins</vt:lpstr>
      <vt:lpstr>Office Theme</vt:lpstr>
      <vt:lpstr>Link State Routing</vt:lpstr>
      <vt:lpstr>PowerPoint Presentation</vt:lpstr>
      <vt:lpstr>PowerPoint Presentation</vt:lpstr>
      <vt:lpstr>PowerPoint Presentation</vt:lpstr>
      <vt:lpstr>PowerPoint Presentation</vt:lpstr>
      <vt:lpstr>Building routing table</vt:lpstr>
      <vt:lpstr>1. Creation of Link State Packet (LSP)</vt:lpstr>
      <vt:lpstr>2. Flooding of LSPs</vt:lpstr>
      <vt:lpstr>3. Formation of shortest path tree</vt:lpstr>
      <vt:lpstr>Dijkstra’s algorithm</vt:lpstr>
      <vt:lpstr>PowerPoint Presentation</vt:lpstr>
      <vt:lpstr>4. Calculation of routing table from Shortest Path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Graphical representation of 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50</cp:revision>
  <dcterms:created xsi:type="dcterms:W3CDTF">2006-08-16T00:00:00Z</dcterms:created>
  <dcterms:modified xsi:type="dcterms:W3CDTF">2020-04-20T16:26:40Z</dcterms:modified>
</cp:coreProperties>
</file>