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4" r:id="rId3"/>
    <p:sldId id="275" r:id="rId4"/>
    <p:sldId id="260" r:id="rId5"/>
    <p:sldId id="262" r:id="rId6"/>
    <p:sldId id="263" r:id="rId7"/>
    <p:sldId id="264" r:id="rId8"/>
    <p:sldId id="273" r:id="rId9"/>
    <p:sldId id="266" r:id="rId10"/>
    <p:sldId id="267" r:id="rId11"/>
    <p:sldId id="268" r:id="rId12"/>
    <p:sldId id="270" r:id="rId13"/>
    <p:sldId id="269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1C06-3ADE-43D4-833E-AD6E001451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0F08-62D4-4773-9D3E-5856CC9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1C06-3ADE-43D4-833E-AD6E001451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0F08-62D4-4773-9D3E-5856CC9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3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1C06-3ADE-43D4-833E-AD6E001451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0F08-62D4-4773-9D3E-5856CC9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1C06-3ADE-43D4-833E-AD6E001451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0F08-62D4-4773-9D3E-5856CC9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5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1C06-3ADE-43D4-833E-AD6E001451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0F08-62D4-4773-9D3E-5856CC9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6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1C06-3ADE-43D4-833E-AD6E001451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0F08-62D4-4773-9D3E-5856CC9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8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1C06-3ADE-43D4-833E-AD6E001451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0F08-62D4-4773-9D3E-5856CC9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1C06-3ADE-43D4-833E-AD6E001451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0F08-62D4-4773-9D3E-5856CC9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7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1C06-3ADE-43D4-833E-AD6E001451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0F08-62D4-4773-9D3E-5856CC9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2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1C06-3ADE-43D4-833E-AD6E001451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0F08-62D4-4773-9D3E-5856CC9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6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1C06-3ADE-43D4-833E-AD6E001451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0F08-62D4-4773-9D3E-5856CC9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7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B1C06-3ADE-43D4-833E-AD6E0014519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60F08-62D4-4773-9D3E-5856CC98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EBAB6-7217-4944-8579-F98FA73D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F0F677-C636-4214-9505-807D9756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Garamond" panose="02020404030301010803" pitchFamily="18" charset="0"/>
              </a:rPr>
              <a:t>The Routing Information Protocol (RIP) </a:t>
            </a:r>
            <a:r>
              <a:rPr lang="en-US" sz="2800" dirty="0"/>
              <a:t>is an </a:t>
            </a:r>
            <a:r>
              <a:rPr lang="en-US" sz="2800" b="1" dirty="0"/>
              <a:t>intradomain</a:t>
            </a:r>
            <a:r>
              <a:rPr lang="en-US" sz="2800" dirty="0"/>
              <a:t> routing protocol used </a:t>
            </a:r>
            <a:r>
              <a:rPr lang="en-US" sz="2800" b="1" dirty="0"/>
              <a:t>inside</a:t>
            </a:r>
            <a:r>
              <a:rPr lang="en-US" sz="2800" dirty="0"/>
              <a:t> an autonomous system. </a:t>
            </a:r>
          </a:p>
          <a:p>
            <a:r>
              <a:rPr lang="en-US" sz="2800" dirty="0"/>
              <a:t>It is a very simple protocol based on </a:t>
            </a:r>
            <a:r>
              <a:rPr lang="en-US" sz="2800" b="1" dirty="0"/>
              <a:t>distance vector routing</a:t>
            </a:r>
            <a:r>
              <a:rPr lang="en-US" sz="2800" dirty="0"/>
              <a:t>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3206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097232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60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3" y="1752600"/>
            <a:ext cx="7182853" cy="368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84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7F2AC-723B-47F6-833C-731080BBBFE2}" type="slidenum">
              <a:rPr lang="en-US"/>
              <a:pPr/>
              <a:t>12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RIPv2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RIPv2 extends RIPv1:</a:t>
            </a:r>
          </a:p>
          <a:p>
            <a:pPr lvl="1"/>
            <a:r>
              <a:rPr lang="en-US" dirty="0"/>
              <a:t>Subnet masks are carried in the route information. </a:t>
            </a:r>
          </a:p>
          <a:p>
            <a:pPr lvl="1"/>
            <a:r>
              <a:rPr lang="en-US" dirty="0"/>
              <a:t>Authentication of routing messages. </a:t>
            </a:r>
          </a:p>
          <a:p>
            <a:pPr lvl="1"/>
            <a:r>
              <a:rPr lang="en-US" dirty="0"/>
              <a:t>Route information carries next-hop address. </a:t>
            </a:r>
          </a:p>
          <a:p>
            <a:pPr lvl="1"/>
            <a:r>
              <a:rPr lang="en-US" dirty="0"/>
              <a:t>Exploits IP multicasting. </a:t>
            </a:r>
          </a:p>
          <a:p>
            <a:pPr lvl="1"/>
            <a:endParaRPr lang="en-US" dirty="0"/>
          </a:p>
          <a:p>
            <a:r>
              <a:rPr lang="en-US" dirty="0"/>
              <a:t>Extensions of RIPv2 are carried in unused fields of RIPv1 messages</a:t>
            </a:r>
            <a:r>
              <a:rPr lang="en-US" sz="2000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5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RIPv2</a:t>
            </a:r>
            <a:endParaRPr lang="en-US" dirty="0"/>
          </a:p>
        </p:txBody>
      </p:sp>
      <p:pic>
        <p:nvPicPr>
          <p:cNvPr id="13314" name="Picture 2" descr="C:\Users\Souparnika pc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286000"/>
            <a:ext cx="705961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39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9C93-CE4F-41CE-BABB-39D1CEDA1D6B}" type="slidenum">
              <a:rPr lang="en-US"/>
              <a:pPr/>
              <a:t>14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RIP Problems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RIP takes a long time to stabilize</a:t>
            </a:r>
          </a:p>
          <a:p>
            <a:pPr lvl="1"/>
            <a:r>
              <a:rPr lang="en-US"/>
              <a:t>Even for a small network, it takes several minutes until the routing tables have settled after a change</a:t>
            </a:r>
          </a:p>
          <a:p>
            <a:r>
              <a:rPr lang="en-US"/>
              <a:t>RIP has all the problems of distance vector algorithms, e.g., count-to-Infinity </a:t>
            </a:r>
          </a:p>
          <a:p>
            <a:pPr lvl="4"/>
            <a:r>
              <a:rPr lang="en-US"/>
              <a:t>RIP uses split horizon to avoid count-to-infinity</a:t>
            </a:r>
          </a:p>
          <a:p>
            <a:r>
              <a:rPr lang="en-US"/>
              <a:t>The maximum path in RIP is 15 hops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1589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F631-4321-45CD-8070-1013385C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RIP</a:t>
            </a:r>
            <a:r>
              <a:rPr lang="en-US" sz="2800" dirty="0"/>
              <a:t> implements distance vector routing directly with some considerations: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 an autonomous system, we are dealing with routers and networks (links). The routers have routing tables; networks do not.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b="1" dirty="0"/>
              <a:t>destination</a:t>
            </a:r>
            <a:r>
              <a:rPr lang="en-US" sz="2800" dirty="0"/>
              <a:t> in a routing table is a network, which means the first column defines a network address.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b="1" dirty="0"/>
              <a:t>metric</a:t>
            </a:r>
            <a:r>
              <a:rPr lang="en-US" sz="2800" dirty="0"/>
              <a:t> used by RIP is very simple; the distance is defined as the number of links (networks) to reach the destination. For this reason, the metric in RIP is called a </a:t>
            </a:r>
            <a:r>
              <a:rPr lang="en-US" sz="2800" i="1" dirty="0">
                <a:latin typeface="Garamond" panose="02020404030301010803" pitchFamily="18" charset="0"/>
              </a:rPr>
              <a:t>hop count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9607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589B8-C5B2-458D-BE31-F388EC54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600" b="1" dirty="0"/>
              <a:t>Infinity is defined as 16</a:t>
            </a:r>
            <a:r>
              <a:rPr lang="en-US" sz="2600" dirty="0"/>
              <a:t>, which means that any route in an autonomous system using RIP cannot have more than I5 hops.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600" dirty="0"/>
              <a:t>The </a:t>
            </a:r>
            <a:r>
              <a:rPr lang="en-US" sz="2600" b="1" dirty="0"/>
              <a:t>next-node column </a:t>
            </a:r>
            <a:r>
              <a:rPr lang="en-US" sz="2600" dirty="0"/>
              <a:t>defines the address of the router to which the packet is to be sent to reach its destination.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42562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33" y="762000"/>
            <a:ext cx="6750934" cy="53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11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1"/>
            <a:ext cx="8229600" cy="428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80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763000" cy="56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6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6740702" cy="528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89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4BBC0-57ED-4777-84C8-D0A4C013C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i="1" dirty="0">
                <a:solidFill>
                  <a:srgbClr val="242021"/>
                </a:solidFill>
                <a:latin typeface="Times-BoldItalic"/>
              </a:rPr>
              <a:t>Response</a:t>
            </a:r>
          </a:p>
          <a:p>
            <a:r>
              <a:rPr lang="en-US" sz="2600" dirty="0">
                <a:latin typeface="EB Garamond" panose="00000500000000000000" pitchFamily="2" charset="0"/>
                <a:ea typeface="EB Garamond" panose="00000500000000000000" pitchFamily="2" charset="0"/>
              </a:rPr>
              <a:t>A response (or update) message can be either solicited or unsolicited. </a:t>
            </a:r>
          </a:p>
          <a:p>
            <a:pPr marL="0" indent="0">
              <a:buNone/>
            </a:pPr>
            <a:endParaRPr lang="en-US" sz="2600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r>
              <a:rPr lang="en-US" sz="2600" dirty="0">
                <a:latin typeface="EB Garamond" panose="00000500000000000000" pitchFamily="2" charset="0"/>
                <a:ea typeface="EB Garamond" panose="00000500000000000000" pitchFamily="2" charset="0"/>
              </a:rPr>
              <a:t>A </a:t>
            </a:r>
            <a:r>
              <a:rPr lang="en-US" sz="2600" i="1" dirty="0">
                <a:latin typeface="Garamond" panose="02020404030301010803" pitchFamily="18" charset="0"/>
                <a:ea typeface="EB Garamond" panose="00000500000000000000" pitchFamily="2" charset="0"/>
              </a:rPr>
              <a:t>solicited response message</a:t>
            </a:r>
            <a:r>
              <a:rPr lang="en-US" sz="2600" dirty="0">
                <a:latin typeface="EB Garamond" panose="00000500000000000000" pitchFamily="2" charset="0"/>
                <a:ea typeface="EB Garamond" panose="00000500000000000000" pitchFamily="2" charset="0"/>
              </a:rPr>
              <a:t> is sent only in answer to a request message. It contains information about the destination specified in the corresponding request message. </a:t>
            </a:r>
          </a:p>
          <a:p>
            <a:r>
              <a:rPr lang="en-US" sz="2600" dirty="0">
                <a:latin typeface="EB Garamond" panose="00000500000000000000" pitchFamily="2" charset="0"/>
                <a:ea typeface="EB Garamond" panose="00000500000000000000" pitchFamily="2" charset="0"/>
              </a:rPr>
              <a:t>An </a:t>
            </a:r>
            <a:r>
              <a:rPr lang="en-US" sz="2600" i="1" dirty="0">
                <a:latin typeface="Garamond" panose="02020404030301010803" pitchFamily="18" charset="0"/>
                <a:ea typeface="EB Garamond" panose="00000500000000000000" pitchFamily="2" charset="0"/>
              </a:rPr>
              <a:t>unsolicited response message</a:t>
            </a:r>
            <a:r>
              <a:rPr lang="en-US" sz="2600" dirty="0">
                <a:latin typeface="EB Garamond" panose="00000500000000000000" pitchFamily="2" charset="0"/>
                <a:ea typeface="EB Garamond" panose="00000500000000000000" pitchFamily="2" charset="0"/>
              </a:rPr>
              <a:t>, on the other hand, is sent periodically, every 30 seconds or when there is a change in the routing table. </a:t>
            </a:r>
          </a:p>
          <a:p>
            <a:endParaRPr lang="en-US" sz="2600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r>
              <a:rPr lang="en-IN" sz="2600" dirty="0">
                <a:latin typeface="EB Garamond" panose="00000500000000000000" pitchFamily="2" charset="0"/>
                <a:ea typeface="EB Garamond" panose="00000500000000000000" pitchFamily="2" charset="0"/>
              </a:rPr>
              <a:t>The response is sometimes called an </a:t>
            </a:r>
            <a:r>
              <a:rPr lang="en-IN" sz="2600" i="1" dirty="0">
                <a:latin typeface="Garamond" panose="02020404030301010803" pitchFamily="18" charset="0"/>
                <a:ea typeface="EB Garamond" panose="00000500000000000000" pitchFamily="2" charset="0"/>
              </a:rPr>
              <a:t>update packet</a:t>
            </a:r>
            <a:r>
              <a:rPr lang="en-IN" sz="2600" dirty="0">
                <a:latin typeface="EB Garamond" panose="00000500000000000000" pitchFamily="2" charset="0"/>
                <a:ea typeface="EB Garamond" panose="000005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3338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60"/>
          <a:stretch/>
        </p:blipFill>
        <p:spPr bwMode="auto">
          <a:xfrm>
            <a:off x="533400" y="1181100"/>
            <a:ext cx="8077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44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353</Words>
  <Application>Microsoft Office PowerPoint</Application>
  <PresentationFormat>On-screen Show (4:3)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EB Garamond</vt:lpstr>
      <vt:lpstr>Garamond</vt:lpstr>
      <vt:lpstr>Poppins</vt:lpstr>
      <vt:lpstr>Times-BoldItalic</vt:lpstr>
      <vt:lpstr>Office Theme</vt:lpstr>
      <vt:lpstr>RIP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RIPv2</vt:lpstr>
      <vt:lpstr>RIPv2</vt:lpstr>
      <vt:lpstr>RIP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Srividya Krishnakumar</cp:lastModifiedBy>
  <cp:revision>29</cp:revision>
  <dcterms:created xsi:type="dcterms:W3CDTF">2020-04-13T01:18:48Z</dcterms:created>
  <dcterms:modified xsi:type="dcterms:W3CDTF">2020-04-20T15:15:05Z</dcterms:modified>
</cp:coreProperties>
</file>