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4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4E91672-CD60-4203-B71F-26F0DB58B939}"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B3CB8-B1CC-4F16-A478-9965A87D9BBD}" type="slidenum">
              <a:rPr lang="en-US" smtClean="0"/>
              <a:t>‹#›</a:t>
            </a:fld>
            <a:endParaRPr lang="en-US"/>
          </a:p>
        </p:txBody>
      </p:sp>
    </p:spTree>
    <p:extLst>
      <p:ext uri="{BB962C8B-B14F-4D97-AF65-F5344CB8AC3E}">
        <p14:creationId xmlns:p14="http://schemas.microsoft.com/office/powerpoint/2010/main" val="2818702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E91672-CD60-4203-B71F-26F0DB58B939}"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B3CB8-B1CC-4F16-A478-9965A87D9BBD}" type="slidenum">
              <a:rPr lang="en-US" smtClean="0"/>
              <a:t>‹#›</a:t>
            </a:fld>
            <a:endParaRPr lang="en-US"/>
          </a:p>
        </p:txBody>
      </p:sp>
    </p:spTree>
    <p:extLst>
      <p:ext uri="{BB962C8B-B14F-4D97-AF65-F5344CB8AC3E}">
        <p14:creationId xmlns:p14="http://schemas.microsoft.com/office/powerpoint/2010/main" val="151721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E91672-CD60-4203-B71F-26F0DB58B939}"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B3CB8-B1CC-4F16-A478-9965A87D9BBD}" type="slidenum">
              <a:rPr lang="en-US" smtClean="0"/>
              <a:t>‹#›</a:t>
            </a:fld>
            <a:endParaRPr lang="en-US"/>
          </a:p>
        </p:txBody>
      </p:sp>
    </p:spTree>
    <p:extLst>
      <p:ext uri="{BB962C8B-B14F-4D97-AF65-F5344CB8AC3E}">
        <p14:creationId xmlns:p14="http://schemas.microsoft.com/office/powerpoint/2010/main" val="337918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E91672-CD60-4203-B71F-26F0DB58B939}"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B3CB8-B1CC-4F16-A478-9965A87D9BBD}" type="slidenum">
              <a:rPr lang="en-US" smtClean="0"/>
              <a:t>‹#›</a:t>
            </a:fld>
            <a:endParaRPr lang="en-US"/>
          </a:p>
        </p:txBody>
      </p:sp>
    </p:spTree>
    <p:extLst>
      <p:ext uri="{BB962C8B-B14F-4D97-AF65-F5344CB8AC3E}">
        <p14:creationId xmlns:p14="http://schemas.microsoft.com/office/powerpoint/2010/main" val="246728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91672-CD60-4203-B71F-26F0DB58B939}"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B3CB8-B1CC-4F16-A478-9965A87D9BBD}" type="slidenum">
              <a:rPr lang="en-US" smtClean="0"/>
              <a:t>‹#›</a:t>
            </a:fld>
            <a:endParaRPr lang="en-US"/>
          </a:p>
        </p:txBody>
      </p:sp>
    </p:spTree>
    <p:extLst>
      <p:ext uri="{BB962C8B-B14F-4D97-AF65-F5344CB8AC3E}">
        <p14:creationId xmlns:p14="http://schemas.microsoft.com/office/powerpoint/2010/main" val="706707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E91672-CD60-4203-B71F-26F0DB58B939}"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0B3CB8-B1CC-4F16-A478-9965A87D9BBD}" type="slidenum">
              <a:rPr lang="en-US" smtClean="0"/>
              <a:t>‹#›</a:t>
            </a:fld>
            <a:endParaRPr lang="en-US"/>
          </a:p>
        </p:txBody>
      </p:sp>
    </p:spTree>
    <p:extLst>
      <p:ext uri="{BB962C8B-B14F-4D97-AF65-F5344CB8AC3E}">
        <p14:creationId xmlns:p14="http://schemas.microsoft.com/office/powerpoint/2010/main" val="271663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E91672-CD60-4203-B71F-26F0DB58B939}" type="datetimeFigureOut">
              <a:rPr lang="en-US" smtClean="0"/>
              <a:t>4/19/2020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0B3CB8-B1CC-4F16-A478-9965A87D9BBD}" type="slidenum">
              <a:rPr lang="en-US" smtClean="0"/>
              <a:t>‹#›</a:t>
            </a:fld>
            <a:endParaRPr lang="en-US"/>
          </a:p>
        </p:txBody>
      </p:sp>
    </p:spTree>
    <p:extLst>
      <p:ext uri="{BB962C8B-B14F-4D97-AF65-F5344CB8AC3E}">
        <p14:creationId xmlns:p14="http://schemas.microsoft.com/office/powerpoint/2010/main" val="187364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E91672-CD60-4203-B71F-26F0DB58B939}" type="datetimeFigureOut">
              <a:rPr lang="en-US" smtClean="0"/>
              <a:t>4/19/2020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0B3CB8-B1CC-4F16-A478-9965A87D9BBD}" type="slidenum">
              <a:rPr lang="en-US" smtClean="0"/>
              <a:t>‹#›</a:t>
            </a:fld>
            <a:endParaRPr lang="en-US"/>
          </a:p>
        </p:txBody>
      </p:sp>
    </p:spTree>
    <p:extLst>
      <p:ext uri="{BB962C8B-B14F-4D97-AF65-F5344CB8AC3E}">
        <p14:creationId xmlns:p14="http://schemas.microsoft.com/office/powerpoint/2010/main" val="21130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E91672-CD60-4203-B71F-26F0DB58B939}" type="datetimeFigureOut">
              <a:rPr lang="en-US" smtClean="0"/>
              <a:t>4/19/2020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0B3CB8-B1CC-4F16-A478-9965A87D9BBD}" type="slidenum">
              <a:rPr lang="en-US" smtClean="0"/>
              <a:t>‹#›</a:t>
            </a:fld>
            <a:endParaRPr lang="en-US"/>
          </a:p>
        </p:txBody>
      </p:sp>
    </p:spTree>
    <p:extLst>
      <p:ext uri="{BB962C8B-B14F-4D97-AF65-F5344CB8AC3E}">
        <p14:creationId xmlns:p14="http://schemas.microsoft.com/office/powerpoint/2010/main" val="399239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E91672-CD60-4203-B71F-26F0DB58B939}"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0B3CB8-B1CC-4F16-A478-9965A87D9BBD}" type="slidenum">
              <a:rPr lang="en-US" smtClean="0"/>
              <a:t>‹#›</a:t>
            </a:fld>
            <a:endParaRPr lang="en-US"/>
          </a:p>
        </p:txBody>
      </p:sp>
    </p:spTree>
    <p:extLst>
      <p:ext uri="{BB962C8B-B14F-4D97-AF65-F5344CB8AC3E}">
        <p14:creationId xmlns:p14="http://schemas.microsoft.com/office/powerpoint/2010/main" val="184443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E91672-CD60-4203-B71F-26F0DB58B939}"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0B3CB8-B1CC-4F16-A478-9965A87D9BBD}" type="slidenum">
              <a:rPr lang="en-US" smtClean="0"/>
              <a:t>‹#›</a:t>
            </a:fld>
            <a:endParaRPr lang="en-US"/>
          </a:p>
        </p:txBody>
      </p:sp>
    </p:spTree>
    <p:extLst>
      <p:ext uri="{BB962C8B-B14F-4D97-AF65-F5344CB8AC3E}">
        <p14:creationId xmlns:p14="http://schemas.microsoft.com/office/powerpoint/2010/main" val="413158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91672-CD60-4203-B71F-26F0DB58B939}" type="datetimeFigureOut">
              <a:rPr lang="en-US" smtClean="0"/>
              <a:t>4/19/2020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0B3CB8-B1CC-4F16-A478-9965A87D9BBD}" type="slidenum">
              <a:rPr lang="en-US" smtClean="0"/>
              <a:t>‹#›</a:t>
            </a:fld>
            <a:endParaRPr lang="en-US"/>
          </a:p>
        </p:txBody>
      </p:sp>
    </p:spTree>
    <p:extLst>
      <p:ext uri="{BB962C8B-B14F-4D97-AF65-F5344CB8AC3E}">
        <p14:creationId xmlns:p14="http://schemas.microsoft.com/office/powerpoint/2010/main" val="3493358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Poppins" panose="00000500000000000000" pitchFamily="2" charset="0"/>
          <a:ea typeface="+mj-ea"/>
          <a:cs typeface="Poppins" panose="00000500000000000000" pitchFamily="2" charset="0"/>
        </a:defRPr>
      </a:lvl1pPr>
    </p:titleStyle>
    <p:bodyStyle>
      <a:lvl1pPr marL="342900" indent="-342900" algn="just" defTabSz="914400" rtl="0" eaLnBrk="1" latinLnBrk="0" hangingPunct="1">
        <a:spcBef>
          <a:spcPct val="20000"/>
        </a:spcBef>
        <a:buFont typeface="Arial" panose="020B0604020202020204" pitchFamily="34" charset="0"/>
        <a:buChar char="•"/>
        <a:defRPr sz="2800" kern="1200">
          <a:solidFill>
            <a:schemeClr val="tx1"/>
          </a:solidFill>
          <a:latin typeface="EB Garamond" panose="00000500000000000000" pitchFamily="2" charset="0"/>
          <a:ea typeface="EB Garamond" panose="00000500000000000000" pitchFamily="2" charset="0"/>
          <a:cs typeface="+mn-cs"/>
        </a:defRPr>
      </a:lvl1pPr>
      <a:lvl2pPr marL="742950" indent="-285750" algn="just" defTabSz="914400" rtl="0" eaLnBrk="1" latinLnBrk="0" hangingPunct="1">
        <a:spcBef>
          <a:spcPct val="20000"/>
        </a:spcBef>
        <a:buFont typeface="Arial" panose="020B0604020202020204" pitchFamily="34" charset="0"/>
        <a:buChar char="–"/>
        <a:defRPr sz="2400" kern="1200">
          <a:solidFill>
            <a:schemeClr val="tx1"/>
          </a:solidFill>
          <a:latin typeface="EB Garamond" panose="00000500000000000000" pitchFamily="2" charset="0"/>
          <a:ea typeface="EB Garamond" panose="00000500000000000000" pitchFamily="2" charset="0"/>
          <a:cs typeface="+mn-cs"/>
        </a:defRPr>
      </a:lvl2pPr>
      <a:lvl3pPr marL="1143000" indent="-228600" algn="just" defTabSz="914400" rtl="0" eaLnBrk="1" latinLnBrk="0" hangingPunct="1">
        <a:spcBef>
          <a:spcPct val="20000"/>
        </a:spcBef>
        <a:buFont typeface="Arial" panose="020B0604020202020204" pitchFamily="34" charset="0"/>
        <a:buChar char="•"/>
        <a:defRPr sz="2000" kern="1200">
          <a:solidFill>
            <a:schemeClr val="tx1"/>
          </a:solidFill>
          <a:latin typeface="EB Garamond" panose="00000500000000000000" pitchFamily="2" charset="0"/>
          <a:ea typeface="EB Garamond" panose="00000500000000000000" pitchFamily="2" charset="0"/>
          <a:cs typeface="+mn-cs"/>
        </a:defRPr>
      </a:lvl3pPr>
      <a:lvl4pPr marL="1600200" indent="-228600" algn="just" defTabSz="914400" rtl="0" eaLnBrk="1" latinLnBrk="0" hangingPunct="1">
        <a:spcBef>
          <a:spcPct val="20000"/>
        </a:spcBef>
        <a:buFont typeface="Arial" panose="020B0604020202020204" pitchFamily="34" charset="0"/>
        <a:buChar char="–"/>
        <a:defRPr sz="1800" kern="1200">
          <a:solidFill>
            <a:schemeClr val="tx1"/>
          </a:solidFill>
          <a:latin typeface="EB Garamond" panose="00000500000000000000" pitchFamily="2" charset="0"/>
          <a:ea typeface="EB Garamond" panose="00000500000000000000" pitchFamily="2" charset="0"/>
          <a:cs typeface="+mn-cs"/>
        </a:defRPr>
      </a:lvl4pPr>
      <a:lvl5pPr marL="2057400" indent="-228600" algn="just" defTabSz="914400" rtl="0" eaLnBrk="1" latinLnBrk="0" hangingPunct="1">
        <a:spcBef>
          <a:spcPct val="20000"/>
        </a:spcBef>
        <a:buFont typeface="Arial" panose="020B0604020202020204" pitchFamily="34" charset="0"/>
        <a:buChar char="»"/>
        <a:defRPr sz="1800" kern="1200">
          <a:solidFill>
            <a:schemeClr val="tx1"/>
          </a:solidFill>
          <a:latin typeface="EB Garamond" panose="00000500000000000000" pitchFamily="2" charset="0"/>
          <a:ea typeface="EB Garamond" panose="00000500000000000000"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Routing for Mobile Hosts</a:t>
            </a:r>
          </a:p>
        </p:txBody>
      </p:sp>
    </p:spTree>
    <p:extLst>
      <p:ext uri="{BB962C8B-B14F-4D97-AF65-F5344CB8AC3E}">
        <p14:creationId xmlns:p14="http://schemas.microsoft.com/office/powerpoint/2010/main" val="226792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15400" cy="6629400"/>
          </a:xfrm>
        </p:spPr>
        <p:txBody>
          <a:bodyPr>
            <a:normAutofit/>
          </a:bodyPr>
          <a:lstStyle/>
          <a:p>
            <a:r>
              <a:rPr lang="en-US" dirty="0"/>
              <a:t>To route a packet to a mobile host, the network first has to find it.</a:t>
            </a:r>
          </a:p>
          <a:p>
            <a:r>
              <a:rPr lang="en-US" dirty="0"/>
              <a:t>In case of mobile host we have 2 hosts:</a:t>
            </a:r>
          </a:p>
          <a:p>
            <a:pPr lvl="1"/>
            <a:r>
              <a:rPr lang="en-US" b="1" dirty="0"/>
              <a:t>Migratory hosts</a:t>
            </a:r>
            <a:r>
              <a:rPr lang="en-US" dirty="0"/>
              <a:t> are basically stationary hosts who move from one fixed site to another from time to time but use the network only when they are physically connected to it.</a:t>
            </a:r>
          </a:p>
          <a:p>
            <a:pPr lvl="1"/>
            <a:r>
              <a:rPr lang="en-US" b="1" dirty="0"/>
              <a:t>Roaming hosts </a:t>
            </a:r>
            <a:r>
              <a:rPr lang="en-US" dirty="0"/>
              <a:t>actually compute on the run and want to maintain their connections as they move around. </a:t>
            </a:r>
          </a:p>
          <a:p>
            <a:r>
              <a:rPr lang="en-US" dirty="0"/>
              <a:t>In case of wireless network, small areas called </a:t>
            </a:r>
            <a:r>
              <a:rPr lang="en-US" b="1" dirty="0"/>
              <a:t>wireless cells: </a:t>
            </a:r>
          </a:p>
          <a:p>
            <a:pPr lvl="1"/>
            <a:r>
              <a:rPr lang="en-US" dirty="0"/>
              <a:t>Each area has one or more foreign agents, which are processes that keep track of all mobile hosts visiting the area.</a:t>
            </a:r>
          </a:p>
          <a:p>
            <a:pPr lvl="1"/>
            <a:r>
              <a:rPr lang="en-US" dirty="0"/>
              <a:t>In addition, each area has a home agent, which keeps track of hosts whose home is in the area, but who are currently visiting another area. </a:t>
            </a:r>
          </a:p>
          <a:p>
            <a:pPr lvl="1"/>
            <a:endParaRPr lang="en-US" dirty="0"/>
          </a:p>
        </p:txBody>
      </p:sp>
    </p:spTree>
    <p:extLst>
      <p:ext uri="{BB962C8B-B14F-4D97-AF65-F5344CB8AC3E}">
        <p14:creationId xmlns:p14="http://schemas.microsoft.com/office/powerpoint/2010/main" val="271589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839200" cy="6248400"/>
          </a:xfrm>
        </p:spPr>
        <p:txBody>
          <a:bodyPr/>
          <a:lstStyle/>
          <a:p>
            <a:r>
              <a:rPr lang="en-US" dirty="0"/>
              <a:t>When a new host enters an area, either by connecting to it (e.g., plugging into the LAN) or just wandering into the cell, his computer must register itself with the foreign agent there.</a:t>
            </a:r>
          </a:p>
          <a:p>
            <a:r>
              <a:rPr lang="en-US" dirty="0"/>
              <a:t> The </a:t>
            </a:r>
            <a:r>
              <a:rPr lang="en-US" u="sng" dirty="0"/>
              <a:t>registration</a:t>
            </a:r>
            <a:r>
              <a:rPr lang="en-US" dirty="0"/>
              <a:t> procedure typically works like this:</a:t>
            </a:r>
          </a:p>
          <a:p>
            <a:pPr marL="971550" lvl="1" indent="-514350">
              <a:buFont typeface="+mj-lt"/>
              <a:buAutoNum type="arabicPeriod"/>
            </a:pPr>
            <a:r>
              <a:rPr lang="en-US" dirty="0"/>
              <a:t> Periodically, each foreign agent broadcasts a packet announcing its existence and address. A newly-arrived mobile host may wait for one of these messages, but if none arrives quickly enough, the mobile host can broadcast a packet saying: Are there any foreign agents around?  </a:t>
            </a:r>
          </a:p>
          <a:p>
            <a:pPr marL="971550" lvl="1" indent="-514350">
              <a:buFont typeface="+mj-lt"/>
              <a:buAutoNum type="arabicPeriod"/>
            </a:pPr>
            <a:r>
              <a:rPr lang="en-US" dirty="0"/>
              <a:t>The mobile host registers with the foreign agent, giving its home address, current data link layer address, and some security information. </a:t>
            </a:r>
          </a:p>
        </p:txBody>
      </p:sp>
    </p:spTree>
    <p:extLst>
      <p:ext uri="{BB962C8B-B14F-4D97-AF65-F5344CB8AC3E}">
        <p14:creationId xmlns:p14="http://schemas.microsoft.com/office/powerpoint/2010/main" val="135896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839200" cy="6553200"/>
          </a:xfrm>
        </p:spPr>
        <p:txBody>
          <a:bodyPr>
            <a:normAutofit/>
          </a:bodyPr>
          <a:lstStyle/>
          <a:p>
            <a:pPr marL="457200" indent="-457200">
              <a:buFont typeface="+mj-lt"/>
              <a:buAutoNum type="arabicPeriod" startAt="3"/>
            </a:pPr>
            <a:r>
              <a:rPr lang="en-US" sz="2400" dirty="0"/>
              <a:t>The foreign agent contacts the mobile host's home agent and says: One of your hosts is over here. The message from the foreign agent to the home agent contains the foreign agent's network address. It also includes the security information to convince the home agent that the mobile host is really there. </a:t>
            </a:r>
          </a:p>
          <a:p>
            <a:pPr marL="457200" indent="-457200">
              <a:buFont typeface="+mj-lt"/>
              <a:buAutoNum type="arabicPeriod" startAt="3"/>
            </a:pPr>
            <a:r>
              <a:rPr lang="en-US" sz="2400" dirty="0"/>
              <a:t>The home agent examines the security information, which contains a timestamp, to prove that it was generated within the past few seconds. If it is ok, it tells the foreign agent to proceed. </a:t>
            </a:r>
          </a:p>
          <a:p>
            <a:pPr marL="457200" indent="-457200">
              <a:buFont typeface="+mj-lt"/>
              <a:buAutoNum type="arabicPeriod" startAt="3"/>
            </a:pPr>
            <a:r>
              <a:rPr lang="en-US" sz="2400" dirty="0"/>
              <a:t>When the foreign agent gets the acknowledgement from the home agent, it makes an entry in its tables and informs the mobile host that it is now registered. </a:t>
            </a:r>
          </a:p>
        </p:txBody>
      </p:sp>
    </p:spTree>
    <p:extLst>
      <p:ext uri="{BB962C8B-B14F-4D97-AF65-F5344CB8AC3E}">
        <p14:creationId xmlns:p14="http://schemas.microsoft.com/office/powerpoint/2010/main" val="149520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2400" dirty="0"/>
              <a:t>When a host leaves an area, that, too, should be announced to allow </a:t>
            </a:r>
            <a:r>
              <a:rPr lang="en-US" sz="2400" u="sng" dirty="0"/>
              <a:t>deregistration</a:t>
            </a:r>
            <a:r>
              <a:rPr lang="en-US" sz="2400" dirty="0"/>
              <a:t>, but many users abruptly turn off their computers when done.</a:t>
            </a:r>
          </a:p>
          <a:p>
            <a:pPr algn="ctr"/>
            <a:r>
              <a:rPr lang="en-US" sz="2400" u="sng" dirty="0"/>
              <a:t> Packet routing for mobile hosts</a:t>
            </a:r>
          </a:p>
          <a:p>
            <a:r>
              <a:rPr lang="en-US" sz="2400" dirty="0"/>
              <a:t>When a packet is sent to a mobile host, it is routed to the host's home LAN are  intercepted by the home agent there.</a:t>
            </a:r>
          </a:p>
          <a:p>
            <a:r>
              <a:rPr lang="en-US" sz="2400" dirty="0"/>
              <a:t>The home agent then looks up the mobile host's new (temporary) location and finds the address of the foreign agent handling the mobile host.</a:t>
            </a:r>
          </a:p>
          <a:p>
            <a:r>
              <a:rPr lang="en-US" sz="2400" dirty="0"/>
              <a:t>The home agent then does two things.</a:t>
            </a:r>
          </a:p>
          <a:p>
            <a:r>
              <a:rPr lang="en-US" sz="2400" dirty="0"/>
              <a:t>First, it encapsulates the packet in the payload field of an outer packet and sends the latter to the foreign agent ,This mechanism is called tunneling; </a:t>
            </a:r>
          </a:p>
          <a:p>
            <a:r>
              <a:rPr lang="en-US" sz="2400" dirty="0"/>
              <a:t>After getting the encapsulated packet, the foreign agent removes the original packet from the payload field and sends it to the mobile host as a data link frame. </a:t>
            </a:r>
          </a:p>
          <a:p>
            <a:endParaRPr lang="en-US" sz="2400" dirty="0"/>
          </a:p>
          <a:p>
            <a:endParaRPr lang="en-US" sz="2400" dirty="0"/>
          </a:p>
        </p:txBody>
      </p:sp>
    </p:spTree>
    <p:extLst>
      <p:ext uri="{BB962C8B-B14F-4D97-AF65-F5344CB8AC3E}">
        <p14:creationId xmlns:p14="http://schemas.microsoft.com/office/powerpoint/2010/main" val="1960031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5516563"/>
          </a:xfrm>
        </p:spPr>
        <p:txBody>
          <a:bodyPr>
            <a:normAutofit/>
          </a:bodyPr>
          <a:lstStyle/>
          <a:p>
            <a:r>
              <a:rPr lang="en-US" sz="2400" dirty="0"/>
              <a:t>Second, the home agent tells the sender to henceforth send packets to the mobile host by encapsulating them in the payload of packets explicitly addressed to the foreign agent instead of just sending them to the mobile host's home address.</a:t>
            </a:r>
          </a:p>
          <a:p>
            <a:r>
              <a:rPr lang="en-US" sz="2400" dirty="0"/>
              <a:t>Subsequent packets can now be routed directly to the host via the foreign agent  bypassing the home location entirely. </a:t>
            </a:r>
          </a:p>
        </p:txBody>
      </p:sp>
    </p:spTree>
    <p:extLst>
      <p:ext uri="{BB962C8B-B14F-4D97-AF65-F5344CB8AC3E}">
        <p14:creationId xmlns:p14="http://schemas.microsoft.com/office/powerpoint/2010/main" val="4261040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612</Words>
  <Application>Microsoft Office PowerPoint</Application>
  <PresentationFormat>On-screen Show (4:3)</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EB Garamond</vt:lpstr>
      <vt:lpstr>Poppins</vt:lpstr>
      <vt:lpstr>Office Theme</vt:lpstr>
      <vt:lpstr> Routing for Mobile Hosts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Routing for Mobile Hosts  </dc:title>
  <dc:creator>Windows User</dc:creator>
  <cp:lastModifiedBy>Srividya Krishnakumar</cp:lastModifiedBy>
  <cp:revision>20</cp:revision>
  <dcterms:created xsi:type="dcterms:W3CDTF">2020-04-18T14:45:37Z</dcterms:created>
  <dcterms:modified xsi:type="dcterms:W3CDTF">2020-04-19T16:38:50Z</dcterms:modified>
</cp:coreProperties>
</file>