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0680700" cy="7556500"/>
  <p:notesSz cx="106807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8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12808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12808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4608" y="500379"/>
            <a:ext cx="8455660" cy="228600"/>
          </a:xfrm>
          <a:custGeom>
            <a:avLst/>
            <a:gdLst/>
            <a:ahLst/>
            <a:cxnLst/>
            <a:rect l="l" t="t" r="r" b="b"/>
            <a:pathLst>
              <a:path w="8455660" h="228600">
                <a:moveTo>
                  <a:pt x="8455152" y="0"/>
                </a:moveTo>
                <a:lnTo>
                  <a:pt x="0" y="0"/>
                </a:lnTo>
                <a:lnTo>
                  <a:pt x="0" y="140208"/>
                </a:lnTo>
                <a:lnTo>
                  <a:pt x="0" y="228600"/>
                </a:lnTo>
                <a:lnTo>
                  <a:pt x="8455152" y="228600"/>
                </a:lnTo>
                <a:lnTo>
                  <a:pt x="8455152" y="140208"/>
                </a:lnTo>
                <a:lnTo>
                  <a:pt x="8455152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4608" y="500379"/>
            <a:ext cx="8455660" cy="228600"/>
          </a:xfrm>
          <a:custGeom>
            <a:avLst/>
            <a:gdLst/>
            <a:ahLst/>
            <a:cxnLst/>
            <a:rect l="l" t="t" r="r" b="b"/>
            <a:pathLst>
              <a:path w="8455660" h="228600">
                <a:moveTo>
                  <a:pt x="0" y="228600"/>
                </a:moveTo>
                <a:lnTo>
                  <a:pt x="8455152" y="228600"/>
                </a:lnTo>
                <a:lnTo>
                  <a:pt x="845515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4608" y="728979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8455152" y="0"/>
                </a:moveTo>
                <a:lnTo>
                  <a:pt x="0" y="0"/>
                </a:lnTo>
                <a:lnTo>
                  <a:pt x="0" y="140207"/>
                </a:lnTo>
                <a:lnTo>
                  <a:pt x="8455152" y="140207"/>
                </a:lnTo>
                <a:lnTo>
                  <a:pt x="845515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4608" y="728979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0" y="140207"/>
                </a:moveTo>
                <a:lnTo>
                  <a:pt x="8455152" y="140207"/>
                </a:lnTo>
                <a:lnTo>
                  <a:pt x="8455152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12808" y="728979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228600" y="0"/>
                </a:moveTo>
                <a:lnTo>
                  <a:pt x="0" y="0"/>
                </a:lnTo>
                <a:lnTo>
                  <a:pt x="0" y="137159"/>
                </a:lnTo>
                <a:lnTo>
                  <a:pt x="228600" y="137159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12808" y="728979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0" y="137159"/>
                </a:moveTo>
                <a:lnTo>
                  <a:pt x="228600" y="137159"/>
                </a:lnTo>
                <a:lnTo>
                  <a:pt x="2286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57656" y="640587"/>
            <a:ext cx="3773804" cy="619125"/>
          </a:xfrm>
          <a:custGeom>
            <a:avLst/>
            <a:gdLst/>
            <a:ahLst/>
            <a:cxnLst/>
            <a:rect l="l" t="t" r="r" b="b"/>
            <a:pathLst>
              <a:path w="3773804" h="619125">
                <a:moveTo>
                  <a:pt x="3773424" y="0"/>
                </a:moveTo>
                <a:lnTo>
                  <a:pt x="0" y="0"/>
                </a:lnTo>
                <a:lnTo>
                  <a:pt x="0" y="618743"/>
                </a:lnTo>
                <a:lnTo>
                  <a:pt x="3773424" y="618743"/>
                </a:lnTo>
                <a:lnTo>
                  <a:pt x="3773424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57656" y="640587"/>
            <a:ext cx="3773804" cy="619125"/>
          </a:xfrm>
          <a:custGeom>
            <a:avLst/>
            <a:gdLst/>
            <a:ahLst/>
            <a:cxnLst/>
            <a:rect l="l" t="t" r="r" b="b"/>
            <a:pathLst>
              <a:path w="3773804" h="619125">
                <a:moveTo>
                  <a:pt x="0" y="618743"/>
                </a:moveTo>
                <a:lnTo>
                  <a:pt x="3773424" y="618743"/>
                </a:lnTo>
                <a:lnTo>
                  <a:pt x="3773424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ln w="396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32" y="728472"/>
            <a:ext cx="8060435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1118" y="1207007"/>
            <a:ext cx="8538463" cy="280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1338580"/>
            <a:ext cx="76200" cy="5105400"/>
          </a:xfrm>
          <a:custGeom>
            <a:avLst/>
            <a:gdLst/>
            <a:ahLst/>
            <a:cxnLst/>
            <a:rect l="l" t="t" r="r" b="b"/>
            <a:pathLst>
              <a:path w="76200" h="5105400">
                <a:moveTo>
                  <a:pt x="76200" y="0"/>
                </a:moveTo>
                <a:lnTo>
                  <a:pt x="0" y="0"/>
                </a:lnTo>
                <a:lnTo>
                  <a:pt x="0" y="5105400"/>
                </a:lnTo>
                <a:lnTo>
                  <a:pt x="76200" y="51054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9096" y="646683"/>
            <a:ext cx="8400415" cy="698500"/>
            <a:chOff x="1149096" y="646683"/>
            <a:chExt cx="8400415" cy="698500"/>
          </a:xfrm>
        </p:grpSpPr>
        <p:sp>
          <p:nvSpPr>
            <p:cNvPr id="4" name="object 4"/>
            <p:cNvSpPr/>
            <p:nvPr/>
          </p:nvSpPr>
          <p:spPr>
            <a:xfrm>
              <a:off x="9098279" y="652779"/>
              <a:ext cx="445134" cy="457200"/>
            </a:xfrm>
            <a:custGeom>
              <a:avLst/>
              <a:gdLst/>
              <a:ahLst/>
              <a:cxnLst/>
              <a:rect l="l" t="t" r="r" b="b"/>
              <a:pathLst>
                <a:path w="445134" h="457200">
                  <a:moveTo>
                    <a:pt x="0" y="457200"/>
                  </a:moveTo>
                  <a:lnTo>
                    <a:pt x="445007" y="457200"/>
                  </a:lnTo>
                  <a:lnTo>
                    <a:pt x="44500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86088" y="6527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79430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943088" y="4572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0" y="457200"/>
                  </a:moveTo>
                  <a:lnTo>
                    <a:pt x="7943088" y="4572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79430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943088" y="2286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0" y="228600"/>
                  </a:moveTo>
                  <a:lnTo>
                    <a:pt x="7943088" y="2286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44805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8055" y="228600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0" y="228600"/>
                  </a:moveTo>
                  <a:lnTo>
                    <a:pt x="448055" y="228600"/>
                  </a:lnTo>
                  <a:lnTo>
                    <a:pt x="44805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9096" y="646683"/>
            <a:ext cx="8403590" cy="5803900"/>
            <a:chOff x="1149096" y="646683"/>
            <a:chExt cx="8403590" cy="5803900"/>
          </a:xfrm>
        </p:grpSpPr>
        <p:sp>
          <p:nvSpPr>
            <p:cNvPr id="13" name="object 13"/>
            <p:cNvSpPr/>
            <p:nvPr/>
          </p:nvSpPr>
          <p:spPr>
            <a:xfrm>
              <a:off x="1536192" y="39293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76962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5192" y="652779"/>
              <a:ext cx="8391525" cy="5791200"/>
            </a:xfrm>
            <a:custGeom>
              <a:avLst/>
              <a:gdLst/>
              <a:ahLst/>
              <a:cxnLst/>
              <a:rect l="l" t="t" r="r" b="b"/>
              <a:pathLst>
                <a:path w="8391525" h="5791200">
                  <a:moveTo>
                    <a:pt x="0" y="5791200"/>
                  </a:moveTo>
                  <a:lnTo>
                    <a:pt x="8391144" y="5791200"/>
                  </a:lnTo>
                  <a:lnTo>
                    <a:pt x="8391144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09876" y="2566415"/>
            <a:ext cx="241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Chapter</a:t>
            </a:r>
            <a:r>
              <a:rPr sz="4800" spc="-90" dirty="0"/>
              <a:t> </a:t>
            </a:r>
            <a:r>
              <a:rPr sz="4800" dirty="0"/>
              <a:t>5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2309876" y="4029455"/>
            <a:ext cx="5184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20000"/>
                </a:solidFill>
                <a:latin typeface="Times New Roman"/>
                <a:cs typeface="Times New Roman"/>
              </a:rPr>
              <a:t>Classless</a:t>
            </a:r>
            <a:r>
              <a:rPr sz="4800" spc="-6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420000"/>
                </a:solidFill>
                <a:latin typeface="Times New Roman"/>
                <a:cs typeface="Times New Roman"/>
              </a:rPr>
              <a:t>Addressing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264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M</a:t>
            </a:r>
            <a:r>
              <a:rPr sz="4400" spc="-15" dirty="0"/>
              <a:t>a</a:t>
            </a:r>
            <a:r>
              <a:rPr sz="4400" spc="-10" dirty="0"/>
              <a:t>sk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08090"/>
            <a:ext cx="7778115" cy="41306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265" marR="365125" indent="-469265" algn="r">
              <a:lnSpc>
                <a:spcPct val="100000"/>
              </a:lnSpc>
              <a:spcBef>
                <a:spcPts val="484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classful addressing, the </a:t>
            </a:r>
            <a:r>
              <a:rPr sz="3200" spc="-15" dirty="0">
                <a:latin typeface="Times New Roman"/>
                <a:cs typeface="Times New Roman"/>
              </a:rPr>
              <a:t>mask </a:t>
            </a:r>
            <a:r>
              <a:rPr sz="3200" spc="5" dirty="0">
                <a:latin typeface="Times New Roman"/>
                <a:cs typeface="Times New Roman"/>
              </a:rPr>
              <a:t>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implicit</a:t>
            </a:r>
            <a:endParaRPr sz="3200">
              <a:latin typeface="Times New Roman"/>
              <a:cs typeface="Times New Roman"/>
            </a:endParaRPr>
          </a:p>
          <a:p>
            <a:pPr marL="435609" marR="349885" lvl="1" indent="-435609" algn="r">
              <a:lnSpc>
                <a:spcPct val="100000"/>
              </a:lnSpc>
              <a:spcBef>
                <a:spcPts val="3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435609" algn="l"/>
                <a:tab pos="43624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mask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class </a:t>
            </a: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block is 255.0.0.0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(/8)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However, in </a:t>
            </a:r>
            <a:r>
              <a:rPr sz="3200" dirty="0">
                <a:latin typeface="Times New Roman"/>
                <a:cs typeface="Times New Roman"/>
              </a:rPr>
              <a:t>classless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3020"/>
              </a:lnSpc>
              <a:spcBef>
                <a:spcPts val="7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given, we must also </a:t>
            </a:r>
            <a:r>
              <a:rPr sz="2800" dirty="0">
                <a:latin typeface="Times New Roman"/>
                <a:cs typeface="Times New Roman"/>
              </a:rPr>
              <a:t>have its  </a:t>
            </a:r>
            <a:r>
              <a:rPr sz="2800" spc="-10" dirty="0">
                <a:latin typeface="Times New Roman"/>
                <a:cs typeface="Times New Roman"/>
              </a:rPr>
              <a:t>mask </a:t>
            </a:r>
            <a:r>
              <a:rPr sz="2800" spc="5" dirty="0">
                <a:latin typeface="Times New Roman"/>
                <a:cs typeface="Times New Roman"/>
              </a:rPr>
              <a:t>to know </a:t>
            </a:r>
            <a:r>
              <a:rPr sz="2800" dirty="0">
                <a:latin typeface="Times New Roman"/>
                <a:cs typeface="Times New Roman"/>
              </a:rPr>
              <a:t>the its </a:t>
            </a:r>
            <a:r>
              <a:rPr sz="2800" spc="-5" dirty="0">
                <a:latin typeface="Times New Roman"/>
                <a:cs typeface="Times New Roman"/>
              </a:rPr>
              <a:t>belonging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920750" marR="238760" lvl="1" indent="-436245">
              <a:lnSpc>
                <a:spcPts val="3020"/>
              </a:lnSpc>
              <a:spcBef>
                <a:spcPts val="6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Thus, the </a:t>
            </a:r>
            <a:r>
              <a:rPr sz="2800" spc="-5" dirty="0">
                <a:latin typeface="Times New Roman"/>
                <a:cs typeface="Times New Roman"/>
              </a:rPr>
              <a:t>address must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accompanied </a:t>
            </a:r>
            <a:r>
              <a:rPr sz="2800" spc="5" dirty="0">
                <a:latin typeface="Times New Roman"/>
                <a:cs typeface="Times New Roman"/>
              </a:rPr>
              <a:t>by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  <a:p>
            <a:pPr marL="920750" marR="11430" lvl="1" indent="-436245">
              <a:lnSpc>
                <a:spcPts val="3020"/>
              </a:lnSpc>
              <a:spcBef>
                <a:spcPts val="6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Use the CIDR </a:t>
            </a:r>
            <a:r>
              <a:rPr sz="2800" spc="-5" dirty="0">
                <a:latin typeface="Times New Roman"/>
                <a:cs typeface="Times New Roman"/>
              </a:rPr>
              <a:t>notation 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1s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4582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CIDR</a:t>
            </a:r>
            <a:r>
              <a:rPr sz="4400" spc="-80" dirty="0"/>
              <a:t> </a:t>
            </a:r>
            <a:r>
              <a:rPr sz="4400" dirty="0"/>
              <a:t>Notation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098852"/>
            <a:ext cx="7689215" cy="26860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CIDR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lassless 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nter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omain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outing)</a:t>
            </a:r>
            <a:endParaRPr sz="3200">
              <a:latin typeface="Times New Roman"/>
              <a:cs typeface="Times New Roman"/>
            </a:endParaRPr>
          </a:p>
          <a:p>
            <a:pPr marL="481965" marR="5080" indent="-469900">
              <a:lnSpc>
                <a:spcPct val="99700"/>
              </a:lnSpc>
              <a:spcBef>
                <a:spcPts val="78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Attach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the number of 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common bits in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every  address 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in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the block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end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classless 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7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i.e., </a:t>
            </a:r>
            <a:r>
              <a:rPr sz="2800" i="1" dirty="0">
                <a:solidFill>
                  <a:srgbClr val="FF3300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number of </a:t>
            </a:r>
            <a:r>
              <a:rPr sz="28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1s in </a:t>
            </a:r>
            <a:r>
              <a:rPr sz="2800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800" i="1" spc="-10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3300"/>
                </a:solidFill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2326" y="5416803"/>
            <a:ext cx="6384849" cy="105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8722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Prefix and</a:t>
            </a:r>
            <a:r>
              <a:rPr sz="4400" spc="-55" dirty="0"/>
              <a:t> </a:t>
            </a:r>
            <a:r>
              <a:rPr sz="4400" spc="-5" dirty="0"/>
              <a:t>Suffix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22712"/>
            <a:ext cx="7752715" cy="43129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3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Prefix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Another name for </a:t>
            </a:r>
            <a:r>
              <a:rPr sz="2400" dirty="0">
                <a:latin typeface="Times New Roman"/>
                <a:cs typeface="Times New Roman"/>
              </a:rPr>
              <a:t>the common </a:t>
            </a:r>
            <a:r>
              <a:rPr sz="2400" spc="-5" dirty="0">
                <a:latin typeface="Times New Roman"/>
                <a:cs typeface="Times New Roman"/>
              </a:rPr>
              <a:t>part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range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netid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4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Prefix length: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length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prefix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Equal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slash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hostid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6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Suffix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varying </a:t>
            </a:r>
            <a:r>
              <a:rPr sz="2400" dirty="0">
                <a:latin typeface="Times New Roman"/>
                <a:cs typeface="Times New Roman"/>
              </a:rPr>
              <a:t>part of the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7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Suffix </a:t>
            </a:r>
            <a:r>
              <a:rPr sz="2800" spc="-5" dirty="0">
                <a:latin typeface="Times New Roman"/>
                <a:cs typeface="Times New Roman"/>
              </a:rPr>
              <a:t>length: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length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suffix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54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Equal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(32-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slash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3267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Prefix</a:t>
            </a:r>
            <a:r>
              <a:rPr sz="4400" spc="-50" dirty="0"/>
              <a:t> </a:t>
            </a:r>
            <a:r>
              <a:rPr sz="4400" spc="-10" dirty="0"/>
              <a:t>Lengths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394433" y="2152395"/>
            <a:ext cx="8029982" cy="383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8447" y="6032500"/>
            <a:ext cx="8092440" cy="698500"/>
          </a:xfrm>
          <a:prstGeom prst="rect">
            <a:avLst/>
          </a:prstGeom>
          <a:ln w="57911">
            <a:solidFill>
              <a:srgbClr val="FF006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480"/>
              </a:spcBef>
            </a:pPr>
            <a:r>
              <a:rPr sz="2400" b="1" i="1" dirty="0">
                <a:latin typeface="Times New Roman"/>
                <a:cs typeface="Times New Roman"/>
              </a:rPr>
              <a:t>Classful </a:t>
            </a:r>
            <a:r>
              <a:rPr sz="2400" b="1" i="1" spc="-5" dirty="0">
                <a:latin typeface="Times New Roman"/>
                <a:cs typeface="Times New Roman"/>
              </a:rPr>
              <a:t>addressing </a:t>
            </a:r>
            <a:r>
              <a:rPr sz="2400" b="1" i="1" dirty="0">
                <a:latin typeface="Times New Roman"/>
                <a:cs typeface="Times New Roman"/>
              </a:rPr>
              <a:t>is a </a:t>
            </a:r>
            <a:r>
              <a:rPr sz="2400" b="1" i="1" spc="-5" dirty="0">
                <a:latin typeface="Times New Roman"/>
                <a:cs typeface="Times New Roman"/>
              </a:rPr>
              <a:t>special case </a:t>
            </a:r>
            <a:r>
              <a:rPr sz="2400" b="1" i="1" dirty="0">
                <a:latin typeface="Times New Roman"/>
                <a:cs typeface="Times New Roman"/>
              </a:rPr>
              <a:t>of </a:t>
            </a:r>
            <a:r>
              <a:rPr sz="2400" b="1" i="1" spc="-5" dirty="0">
                <a:latin typeface="Times New Roman"/>
                <a:cs typeface="Times New Roman"/>
              </a:rPr>
              <a:t>classless</a:t>
            </a:r>
            <a:r>
              <a:rPr sz="2400" b="1" i="1" dirty="0">
                <a:latin typeface="Times New Roman"/>
                <a:cs typeface="Times New Roman"/>
              </a:rPr>
              <a:t> addressing</a:t>
            </a:r>
            <a:r>
              <a:rPr sz="3600" b="1" i="1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0608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Finding </a:t>
            </a:r>
            <a:r>
              <a:rPr sz="4400" spc="-10" dirty="0"/>
              <a:t>the</a:t>
            </a:r>
            <a:r>
              <a:rPr sz="4400" spc="-55" dirty="0"/>
              <a:t> </a:t>
            </a:r>
            <a:r>
              <a:rPr sz="4400" spc="-10" dirty="0"/>
              <a:t>Block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58150" cy="2541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classless address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given, </a:t>
            </a:r>
            <a:r>
              <a:rPr sz="3200" spc="5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5" dirty="0">
                <a:latin typeface="Times New Roman"/>
                <a:cs typeface="Times New Roman"/>
              </a:rPr>
              <a:t>find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block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address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addressed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last address in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7226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Finding </a:t>
            </a:r>
            <a:r>
              <a:rPr sz="4400" spc="-10" dirty="0"/>
              <a:t>the </a:t>
            </a:r>
            <a:r>
              <a:rPr sz="4400" spc="-5" dirty="0"/>
              <a:t>First</a:t>
            </a:r>
            <a:r>
              <a:rPr sz="4400" spc="-45" dirty="0"/>
              <a:t> </a:t>
            </a:r>
            <a:r>
              <a:rPr sz="4400" spc="-5" dirty="0"/>
              <a:t>Address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099206"/>
            <a:ext cx="7889240" cy="4258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derive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address if </a:t>
            </a:r>
            <a:r>
              <a:rPr sz="3200" spc="-10" dirty="0">
                <a:latin typeface="Times New Roman"/>
                <a:cs typeface="Times New Roman"/>
              </a:rPr>
              <a:t>we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know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prefix length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mask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suffix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5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Solution 1</a:t>
            </a:r>
            <a:endParaRPr sz="3200">
              <a:latin typeface="Times New Roman"/>
              <a:cs typeface="Times New Roman"/>
            </a:endParaRPr>
          </a:p>
          <a:p>
            <a:pPr marL="920750" marR="3365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mask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address to 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 address, </a:t>
            </a:r>
            <a:r>
              <a:rPr sz="2800" dirty="0">
                <a:latin typeface="Times New Roman"/>
                <a:cs typeface="Times New Roman"/>
              </a:rPr>
              <a:t>i.e.,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5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Solution 2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Just </a:t>
            </a:r>
            <a:r>
              <a:rPr sz="2800" spc="-10" dirty="0">
                <a:latin typeface="Times New Roman"/>
                <a:cs typeface="Times New Roman"/>
              </a:rPr>
              <a:t>keep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bits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change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rest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047" y="1131316"/>
            <a:ext cx="2121535" cy="619125"/>
          </a:xfrm>
          <a:prstGeom prst="rect">
            <a:avLst/>
          </a:prstGeom>
          <a:solidFill>
            <a:srgbClr val="CCCC00"/>
          </a:solidFill>
          <a:ln w="39624">
            <a:solidFill>
              <a:srgbClr val="FF33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25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8" y="2121407"/>
            <a:ext cx="82994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35990" algn="l"/>
                <a:tab pos="1325880" algn="l"/>
                <a:tab pos="1913889" algn="l"/>
                <a:tab pos="3230245" algn="l"/>
                <a:tab pos="4452620" algn="l"/>
                <a:tab pos="4824095" algn="l"/>
                <a:tab pos="5494655" algn="l"/>
                <a:tab pos="5945505" algn="l"/>
                <a:tab pos="6536690" algn="l"/>
                <a:tab pos="8051165" algn="l"/>
              </a:tabLst>
            </a:pPr>
            <a:r>
              <a:rPr sz="2800" spc="-30" dirty="0">
                <a:latin typeface="Times New Roman"/>
                <a:cs typeface="Times New Roman"/>
              </a:rPr>
              <a:t>W</a:t>
            </a:r>
            <a:r>
              <a:rPr sz="2800" spc="10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at	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10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35" dirty="0">
                <a:latin typeface="Times New Roman"/>
                <a:cs typeface="Times New Roman"/>
              </a:rPr>
              <a:t>w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rk	a</a:t>
            </a:r>
            <a:r>
              <a:rPr sz="2800" spc="10" dirty="0">
                <a:latin typeface="Times New Roman"/>
                <a:cs typeface="Times New Roman"/>
              </a:rPr>
              <a:t>dd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10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167.199.170.82/27?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10132" y="2108090"/>
            <a:ext cx="7886065" cy="39941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84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prefix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27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3020"/>
              </a:lnSpc>
              <a:spcBef>
                <a:spcPts val="7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15" dirty="0">
                <a:solidFill>
                  <a:srgbClr val="660000"/>
                </a:solidFill>
                <a:latin typeface="Times New Roman"/>
                <a:cs typeface="Times New Roman"/>
              </a:rPr>
              <a:t>We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must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keep 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first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27 bits 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as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is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change  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remaining bits </a:t>
            </a:r>
            <a:r>
              <a:rPr sz="2800" spc="5" dirty="0">
                <a:solidFill>
                  <a:srgbClr val="660000"/>
                </a:solidFill>
                <a:latin typeface="Times New Roman"/>
                <a:cs typeface="Times New Roman"/>
              </a:rPr>
              <a:t>(5) to</a:t>
            </a:r>
            <a:r>
              <a:rPr sz="2800" spc="-7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660000"/>
                </a:solidFill>
                <a:latin typeface="Times New Roman"/>
                <a:cs typeface="Times New Roman"/>
              </a:rPr>
              <a:t>0s.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25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5 bits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affect only the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last</a:t>
            </a:r>
            <a:r>
              <a:rPr sz="3200" spc="-3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byte.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60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last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byte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01010010.</a:t>
            </a:r>
            <a:endParaRPr sz="3200">
              <a:latin typeface="Times New Roman"/>
              <a:cs typeface="Times New Roman"/>
            </a:endParaRPr>
          </a:p>
          <a:p>
            <a:pPr marL="481965" marR="1400175" indent="-469900">
              <a:lnSpc>
                <a:spcPts val="3429"/>
              </a:lnSpc>
              <a:spcBef>
                <a:spcPts val="840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Changing the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last 5 bits to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0s,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we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get 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01000000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or</a:t>
            </a:r>
            <a:r>
              <a:rPr sz="3200" spc="-2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64.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40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network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address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</a:t>
            </a:r>
            <a:r>
              <a:rPr sz="3200" spc="-3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167.199.170.64/27.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7760" y="1292860"/>
            <a:ext cx="1643380" cy="619125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25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First </a:t>
            </a:r>
            <a:r>
              <a:rPr dirty="0"/>
              <a:t>Short </a:t>
            </a:r>
            <a:r>
              <a:rPr spc="-5" dirty="0"/>
              <a:t>Cut to Find </a:t>
            </a:r>
            <a:r>
              <a:rPr dirty="0"/>
              <a:t>the </a:t>
            </a:r>
            <a:r>
              <a:rPr spc="-5" dirty="0"/>
              <a:t>First  </a:t>
            </a:r>
            <a:r>
              <a:rPr spc="5" dirty="0"/>
              <a:t>Address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132" y="2197607"/>
            <a:ext cx="8068309" cy="416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Divide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prefix length into </a:t>
            </a:r>
            <a:r>
              <a:rPr sz="2800" dirty="0">
                <a:latin typeface="Times New Roman"/>
                <a:cs typeface="Times New Roman"/>
              </a:rPr>
              <a:t>four </a:t>
            </a:r>
            <a:r>
              <a:rPr sz="2800" spc="-5" dirty="0">
                <a:latin typeface="Times New Roman"/>
                <a:cs typeface="Times New Roman"/>
              </a:rPr>
              <a:t>groups and find </a:t>
            </a:r>
            <a:r>
              <a:rPr sz="2800" dirty="0">
                <a:latin typeface="Times New Roman"/>
                <a:cs typeface="Times New Roman"/>
              </a:rPr>
              <a:t>the  number </a:t>
            </a:r>
            <a:r>
              <a:rPr sz="2800" spc="5" dirty="0">
                <a:latin typeface="Times New Roman"/>
                <a:cs typeface="Times New Roman"/>
              </a:rPr>
              <a:t>of 1s </a:t>
            </a:r>
            <a:r>
              <a:rPr sz="2800" spc="-5" dirty="0">
                <a:latin typeface="Times New Roman"/>
                <a:cs typeface="Times New Roman"/>
              </a:rPr>
              <a:t>in each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If 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group 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byte </a:t>
            </a:r>
            <a:r>
              <a:rPr sz="2400" spc="1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address </a:t>
            </a:r>
            <a:r>
              <a:rPr sz="2400" dirty="0">
                <a:latin typeface="Times New Roman"/>
                <a:cs typeface="Times New Roman"/>
              </a:rPr>
              <a:t>is 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68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If 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group 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byte </a:t>
            </a:r>
            <a:r>
              <a:rPr sz="2400" spc="1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address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81965" marR="424180" indent="-469900">
              <a:lnSpc>
                <a:spcPct val="100000"/>
              </a:lnSpc>
              <a:spcBef>
                <a:spcPts val="68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If 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group is </a:t>
            </a:r>
            <a:r>
              <a:rPr sz="2800" spc="-10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zero </a:t>
            </a:r>
            <a:r>
              <a:rPr sz="2800" spc="-10" dirty="0">
                <a:latin typeface="Times New Roman"/>
                <a:cs typeface="Times New Roman"/>
              </a:rPr>
              <a:t>and  </a:t>
            </a:r>
            <a:r>
              <a:rPr sz="2800" spc="-5" dirty="0">
                <a:latin typeface="Times New Roman"/>
                <a:cs typeface="Times New Roman"/>
              </a:rPr>
              <a:t>eight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10" dirty="0">
                <a:latin typeface="Times New Roman"/>
                <a:cs typeface="Times New Roman"/>
              </a:rPr>
              <a:t>Keep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bits in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5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57983"/>
            <a:ext cx="7927340" cy="42849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81965" marR="5080" indent="-469900">
              <a:lnSpc>
                <a:spcPts val="3460"/>
              </a:lnSpc>
              <a:spcBef>
                <a:spcPts val="52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</a:t>
            </a:r>
            <a:r>
              <a:rPr sz="3200" dirty="0">
                <a:latin typeface="Times New Roman"/>
                <a:cs typeface="Times New Roman"/>
              </a:rPr>
              <a:t>address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block </a:t>
            </a:r>
            <a:r>
              <a:rPr sz="3200" spc="10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one of  the </a:t>
            </a:r>
            <a:r>
              <a:rPr sz="3200" spc="-5" dirty="0">
                <a:latin typeface="Times New Roman"/>
                <a:cs typeface="Times New Roman"/>
              </a:rPr>
              <a:t>addresses 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140.120.84.24/20</a:t>
            </a:r>
            <a:r>
              <a:rPr sz="3200" spc="-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0000"/>
              </a:buClr>
              <a:buFont typeface="Wingdings"/>
              <a:buChar char=""/>
            </a:pPr>
            <a:endParaRPr sz="39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3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first, second, and </a:t>
            </a:r>
            <a:r>
              <a:rPr sz="2800" dirty="0">
                <a:latin typeface="Times New Roman"/>
                <a:cs typeface="Times New Roman"/>
              </a:rPr>
              <a:t>fourth </a:t>
            </a:r>
            <a:r>
              <a:rPr sz="2800" spc="-5" dirty="0">
                <a:latin typeface="Times New Roman"/>
                <a:cs typeface="Times New Roman"/>
              </a:rPr>
              <a:t>bytes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easy;</a:t>
            </a:r>
            <a:endParaRPr sz="2800">
              <a:latin typeface="Times New Roman"/>
              <a:cs typeface="Times New Roman"/>
            </a:endParaRPr>
          </a:p>
          <a:p>
            <a:pPr marL="920750" marR="90170" lvl="1" indent="-436245">
              <a:lnSpc>
                <a:spcPts val="3020"/>
              </a:lnSpc>
              <a:spcBef>
                <a:spcPts val="72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third byte we </a:t>
            </a:r>
            <a:r>
              <a:rPr sz="2800" dirty="0">
                <a:latin typeface="Times New Roman"/>
                <a:cs typeface="Times New Roman"/>
              </a:rPr>
              <a:t>keep the </a:t>
            </a:r>
            <a:r>
              <a:rPr sz="2800" spc="-5" dirty="0">
                <a:latin typeface="Times New Roman"/>
                <a:cs typeface="Times New Roman"/>
              </a:rPr>
              <a:t>bits corresponding 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number </a:t>
            </a:r>
            <a:r>
              <a:rPr sz="2800" spc="5" dirty="0">
                <a:latin typeface="Times New Roman"/>
                <a:cs typeface="Times New Roman"/>
              </a:rPr>
              <a:t>of 1s </a:t>
            </a:r>
            <a:r>
              <a:rPr sz="2800" spc="-5" dirty="0">
                <a:latin typeface="Times New Roman"/>
                <a:cs typeface="Times New Roman"/>
              </a:rPr>
              <a:t>in that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group.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address is </a:t>
            </a:r>
            <a:r>
              <a:rPr sz="2800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140.120.80.0/20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3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See </a:t>
            </a:r>
            <a:r>
              <a:rPr sz="2800" spc="-5" dirty="0">
                <a:latin typeface="Times New Roman"/>
                <a:cs typeface="Times New Roman"/>
              </a:rPr>
              <a:t>next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slide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7037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" dirty="0"/>
              <a:t>O</a:t>
            </a:r>
            <a:r>
              <a:rPr sz="4400" spc="5" dirty="0"/>
              <a:t>u</a:t>
            </a:r>
            <a:r>
              <a:rPr sz="4400" spc="-5" dirty="0"/>
              <a:t>tli</a:t>
            </a:r>
            <a:r>
              <a:rPr sz="4400" spc="5" dirty="0"/>
              <a:t>ne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4415790" cy="2849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Variable-Length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Blocks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Subnetting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Address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5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432560" y="2320035"/>
            <a:ext cx="7952232" cy="427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Second </a:t>
            </a:r>
            <a:r>
              <a:rPr spc="-5" dirty="0"/>
              <a:t>Short </a:t>
            </a:r>
            <a:r>
              <a:rPr dirty="0"/>
              <a:t>Cut </a:t>
            </a:r>
            <a:r>
              <a:rPr spc="-5" dirty="0"/>
              <a:t>to Find </a:t>
            </a:r>
            <a:r>
              <a:rPr dirty="0"/>
              <a:t>the </a:t>
            </a:r>
            <a:r>
              <a:rPr spc="-5" dirty="0"/>
              <a:t>First  </a:t>
            </a:r>
            <a:r>
              <a:rPr spc="5" dirty="0"/>
              <a:t>Address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132" y="2157983"/>
            <a:ext cx="7577455" cy="403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avoid using </a:t>
            </a:r>
            <a:r>
              <a:rPr sz="3200" spc="-10" dirty="0">
                <a:latin typeface="Times New Roman"/>
                <a:cs typeface="Times New Roman"/>
              </a:rPr>
              <a:t>binary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0000"/>
              </a:buClr>
              <a:buFont typeface="Wingdings"/>
              <a:buChar char=""/>
            </a:pPr>
            <a:endParaRPr sz="4350">
              <a:latin typeface="Times New Roman"/>
              <a:cs typeface="Times New Roman"/>
            </a:endParaRPr>
          </a:p>
          <a:p>
            <a:pPr marL="481965" marR="483234" indent="-469900">
              <a:lnSpc>
                <a:spcPts val="346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Write </a:t>
            </a:r>
            <a:r>
              <a:rPr sz="3200" dirty="0">
                <a:latin typeface="Times New Roman"/>
                <a:cs typeface="Times New Roman"/>
              </a:rPr>
              <a:t>the byte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address as a </a:t>
            </a:r>
            <a:r>
              <a:rPr sz="3200" dirty="0">
                <a:latin typeface="Times New Roman"/>
                <a:cs typeface="Times New Roman"/>
              </a:rPr>
              <a:t>sum of  </a:t>
            </a:r>
            <a:r>
              <a:rPr sz="3200" spc="-5" dirty="0">
                <a:latin typeface="Times New Roman"/>
                <a:cs typeface="Times New Roman"/>
              </a:rPr>
              <a:t>powers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If a </a:t>
            </a:r>
            <a:r>
              <a:rPr sz="2800" spc="5" dirty="0">
                <a:latin typeface="Times New Roman"/>
                <a:cs typeface="Times New Roman"/>
              </a:rPr>
              <a:t>power </a:t>
            </a:r>
            <a:r>
              <a:rPr sz="2800" spc="-5" dirty="0">
                <a:latin typeface="Times New Roman"/>
                <a:cs typeface="Times New Roman"/>
              </a:rPr>
              <a:t>is missing, insert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9966"/>
              </a:buClr>
              <a:buFont typeface="Wingdings"/>
              <a:buChar char=""/>
            </a:pPr>
            <a:endParaRPr sz="39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dirty="0">
                <a:latin typeface="Times New Roman"/>
                <a:cs typeface="Times New Roman"/>
              </a:rPr>
              <a:t>choose the </a:t>
            </a:r>
            <a:r>
              <a:rPr sz="3200" i="1" spc="-10" dirty="0">
                <a:latin typeface="Times New Roman"/>
                <a:cs typeface="Times New Roman"/>
              </a:rPr>
              <a:t>m </a:t>
            </a:r>
            <a:r>
              <a:rPr sz="3200" dirty="0">
                <a:latin typeface="Times New Roman"/>
                <a:cs typeface="Times New Roman"/>
              </a:rPr>
              <a:t>highest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powers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3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m </a:t>
            </a:r>
            <a:r>
              <a:rPr sz="2800" dirty="0">
                <a:latin typeface="Times New Roman"/>
                <a:cs typeface="Times New Roman"/>
              </a:rPr>
              <a:t>= corresponding </a:t>
            </a:r>
            <a:r>
              <a:rPr sz="2800" spc="-10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prefix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6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626350" cy="409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63245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first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block </a:t>
            </a:r>
            <a:r>
              <a:rPr sz="2800" spc="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addresses 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140.120.84.24/20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first, second, and </a:t>
            </a:r>
            <a:r>
              <a:rPr sz="2400" dirty="0">
                <a:latin typeface="Times New Roman"/>
                <a:cs typeface="Times New Roman"/>
              </a:rPr>
              <a:t>fourth </a:t>
            </a:r>
            <a:r>
              <a:rPr sz="2400" spc="-10" dirty="0">
                <a:latin typeface="Times New Roman"/>
                <a:cs typeface="Times New Roman"/>
              </a:rPr>
              <a:t>bytes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as defined </a:t>
            </a:r>
            <a:r>
              <a:rPr sz="2400" dirty="0">
                <a:latin typeface="Times New Roman"/>
                <a:cs typeface="Times New Roman"/>
              </a:rPr>
              <a:t>in the  </a:t>
            </a:r>
            <a:r>
              <a:rPr sz="2400" spc="-5" dirty="0">
                <a:latin typeface="Times New Roman"/>
                <a:cs typeface="Times New Roman"/>
              </a:rPr>
              <a:t>previous example.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third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byte,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7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Write </a:t>
            </a:r>
            <a:r>
              <a:rPr sz="2000" spc="-15" dirty="0">
                <a:latin typeface="Times New Roman"/>
                <a:cs typeface="Times New Roman"/>
              </a:rPr>
              <a:t>84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sum </a:t>
            </a:r>
            <a:r>
              <a:rPr sz="2000" dirty="0">
                <a:latin typeface="Times New Roman"/>
                <a:cs typeface="Times New Roman"/>
              </a:rPr>
              <a:t>of powers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5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10" dirty="0">
                <a:latin typeface="Times New Roman"/>
                <a:cs typeface="Times New Roman"/>
              </a:rPr>
              <a:t>the leftmost </a:t>
            </a:r>
            <a:r>
              <a:rPr sz="2000" spc="-5" dirty="0">
                <a:latin typeface="Times New Roman"/>
                <a:cs typeface="Times New Roman"/>
              </a:rPr>
              <a:t>4 </a:t>
            </a:r>
            <a:r>
              <a:rPr sz="2000" spc="10" dirty="0">
                <a:latin typeface="Times New Roman"/>
                <a:cs typeface="Times New Roman"/>
              </a:rPr>
              <a:t>(m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4)</a:t>
            </a:r>
            <a:endParaRPr sz="20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address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996633"/>
                </a:solidFill>
                <a:latin typeface="Times New Roman"/>
                <a:cs typeface="Times New Roman"/>
              </a:rPr>
              <a:t>140.120.80.0/20</a:t>
            </a:r>
            <a:endParaRPr sz="20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spc="-10" dirty="0">
                <a:solidFill>
                  <a:srgbClr val="996633"/>
                </a:solidFill>
                <a:latin typeface="Times New Roman"/>
                <a:cs typeface="Times New Roman"/>
              </a:rPr>
              <a:t>See </a:t>
            </a:r>
            <a:r>
              <a:rPr sz="2000" spc="-15" dirty="0">
                <a:solidFill>
                  <a:srgbClr val="996633"/>
                </a:solidFill>
                <a:latin typeface="Times New Roman"/>
                <a:cs typeface="Times New Roman"/>
              </a:rPr>
              <a:t>next</a:t>
            </a:r>
            <a:r>
              <a:rPr sz="2000" spc="30" dirty="0">
                <a:solidFill>
                  <a:srgbClr val="9966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6633"/>
                </a:solidFill>
                <a:latin typeface="Times New Roman"/>
                <a:cs typeface="Times New Roman"/>
              </a:rPr>
              <a:t>slide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6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67967" y="2691892"/>
            <a:ext cx="7888224" cy="2642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0132" y="728472"/>
            <a:ext cx="74371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 the </a:t>
            </a:r>
            <a:r>
              <a:rPr spc="-10" dirty="0"/>
              <a:t>Number </a:t>
            </a:r>
            <a:r>
              <a:rPr spc="5" dirty="0"/>
              <a:t>of </a:t>
            </a:r>
            <a:r>
              <a:rPr spc="-5" dirty="0"/>
              <a:t>Addresses in  </a:t>
            </a:r>
            <a:r>
              <a:rPr dirty="0"/>
              <a:t>the </a:t>
            </a:r>
            <a:r>
              <a:rPr spc="-15" dirty="0"/>
              <a:t>Block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4732" y="2197607"/>
            <a:ext cx="7839709" cy="8718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7365" marR="30480" indent="-469900">
              <a:lnSpc>
                <a:spcPct val="73800"/>
              </a:lnSpc>
              <a:spcBef>
                <a:spcPts val="1095"/>
              </a:spcBef>
              <a:tabLst>
                <a:tab pos="507365" algn="l"/>
              </a:tabLst>
            </a:pPr>
            <a:r>
              <a:rPr sz="22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22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 total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addresses 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block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4800" spc="-7" baseline="-17361" dirty="0">
                <a:latin typeface="Times New Roman"/>
                <a:cs typeface="Times New Roman"/>
              </a:rPr>
              <a:t> </a:t>
            </a:r>
            <a:r>
              <a:rPr sz="4800" spc="-15" baseline="-17361" dirty="0">
                <a:latin typeface="Times New Roman"/>
                <a:cs typeface="Times New Roman"/>
              </a:rPr>
              <a:t>2</a:t>
            </a:r>
            <a:r>
              <a:rPr sz="2100" spc="-10" dirty="0">
                <a:latin typeface="Times New Roman"/>
                <a:cs typeface="Times New Roman"/>
              </a:rPr>
              <a:t>32-n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7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767320" cy="3623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1193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addresses 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block </a:t>
            </a:r>
            <a:r>
              <a:rPr sz="3200" spc="-5" dirty="0">
                <a:latin typeface="Times New Roman"/>
                <a:cs typeface="Times New Roman"/>
              </a:rPr>
              <a:t>if  </a:t>
            </a:r>
            <a:r>
              <a:rPr sz="3200" dirty="0">
                <a:latin typeface="Times New Roman"/>
                <a:cs typeface="Times New Roman"/>
              </a:rPr>
              <a:t>one of the </a:t>
            </a:r>
            <a:r>
              <a:rPr sz="3200" spc="-5" dirty="0">
                <a:latin typeface="Times New Roman"/>
                <a:cs typeface="Times New Roman"/>
              </a:rPr>
              <a:t>addresses 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6633"/>
                </a:solidFill>
                <a:latin typeface="Times New Roman"/>
                <a:cs typeface="Times New Roman"/>
              </a:rPr>
              <a:t>140.120.84.24/20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prefix </a:t>
            </a:r>
            <a:r>
              <a:rPr sz="2800" spc="-10" dirty="0">
                <a:latin typeface="Times New Roman"/>
                <a:cs typeface="Times New Roman"/>
              </a:rPr>
              <a:t>length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20.</a:t>
            </a:r>
            <a:endParaRPr sz="28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addresses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block is </a:t>
            </a:r>
            <a:r>
              <a:rPr sz="2800" dirty="0">
                <a:latin typeface="Times New Roman"/>
                <a:cs typeface="Times New Roman"/>
              </a:rPr>
              <a:t>232−20 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212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4096.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338072"/>
            <a:ext cx="77571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 the </a:t>
            </a:r>
            <a:r>
              <a:rPr spc="-10" dirty="0"/>
              <a:t>Last </a:t>
            </a:r>
            <a:r>
              <a:rPr spc="5" dirty="0"/>
              <a:t>Address </a:t>
            </a:r>
            <a:r>
              <a:rPr spc="-15" dirty="0"/>
              <a:t>in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Block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67040" cy="414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Two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First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7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Add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addresses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block minus </a:t>
            </a:r>
            <a:r>
              <a:rPr sz="2800" dirty="0">
                <a:latin typeface="Times New Roman"/>
                <a:cs typeface="Times New Roman"/>
              </a:rPr>
              <a:t>1 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3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Second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920750" marR="606425" lvl="1" indent="-436245">
              <a:lnSpc>
                <a:spcPct val="100000"/>
              </a:lnSpc>
              <a:spcBef>
                <a:spcPts val="7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Add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first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complement </a:t>
            </a:r>
            <a:r>
              <a:rPr sz="2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of </a:t>
            </a:r>
            <a:r>
              <a:rPr sz="2800" i="1" dirty="0">
                <a:solidFill>
                  <a:srgbClr val="FF3300"/>
                </a:solidFill>
                <a:latin typeface="Times New Roman"/>
                <a:cs typeface="Times New Roman"/>
              </a:rPr>
              <a:t>the  </a:t>
            </a:r>
            <a:r>
              <a:rPr sz="28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8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580630" cy="3804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Using the </a:t>
            </a:r>
            <a:r>
              <a:rPr sz="2800" spc="-5" dirty="0">
                <a:latin typeface="Times New Roman"/>
                <a:cs typeface="Times New Roman"/>
              </a:rPr>
              <a:t>first method,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last address in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block </a:t>
            </a:r>
            <a:r>
              <a:rPr sz="2800" spc="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addresses 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140.120.84.24/20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found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7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address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140.120.80.0/20</a:t>
            </a:r>
            <a:endParaRPr sz="20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80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number </a:t>
            </a:r>
            <a:r>
              <a:rPr sz="2000" spc="-5" dirty="0">
                <a:latin typeface="Times New Roman"/>
                <a:cs typeface="Times New Roman"/>
              </a:rPr>
              <a:t>of addresses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4096.</a:t>
            </a:r>
            <a:endParaRPr sz="20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50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Add </a:t>
            </a:r>
            <a:r>
              <a:rPr sz="2000" dirty="0">
                <a:latin typeface="Times New Roman"/>
                <a:cs typeface="Times New Roman"/>
              </a:rPr>
              <a:t>4095 </a:t>
            </a:r>
            <a:r>
              <a:rPr sz="2000" spc="-10" dirty="0">
                <a:latin typeface="Times New Roman"/>
                <a:cs typeface="Times New Roman"/>
              </a:rPr>
              <a:t>(4096 </a:t>
            </a:r>
            <a:r>
              <a:rPr sz="2000" spc="-5" dirty="0">
                <a:latin typeface="Times New Roman"/>
                <a:cs typeface="Times New Roman"/>
              </a:rPr>
              <a:t>− </a:t>
            </a:r>
            <a:r>
              <a:rPr sz="2000" spc="-15" dirty="0">
                <a:latin typeface="Times New Roman"/>
                <a:cs typeface="Times New Roman"/>
              </a:rPr>
              <a:t>1)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the first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See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slide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1700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8</a:t>
            </a:r>
            <a:r>
              <a:rPr sz="4400" spc="-70" dirty="0"/>
              <a:t> </a:t>
            </a:r>
            <a:r>
              <a:rPr sz="4400" dirty="0"/>
              <a:t>(Cont.)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78991" y="4700523"/>
            <a:ext cx="8153400" cy="1615440"/>
          </a:xfrm>
          <a:custGeom>
            <a:avLst/>
            <a:gdLst/>
            <a:ahLst/>
            <a:cxnLst/>
            <a:rect l="l" t="t" r="r" b="b"/>
            <a:pathLst>
              <a:path w="8153400" h="1615439">
                <a:moveTo>
                  <a:pt x="8153400" y="0"/>
                </a:moveTo>
                <a:lnTo>
                  <a:pt x="0" y="0"/>
                </a:lnTo>
                <a:lnTo>
                  <a:pt x="0" y="1615439"/>
                </a:lnTo>
                <a:lnTo>
                  <a:pt x="8153400" y="1615439"/>
                </a:lnTo>
                <a:lnTo>
                  <a:pt x="81534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3932" y="2099206"/>
            <a:ext cx="8171815" cy="4725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58165" indent="-470534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58165" algn="l"/>
                <a:tab pos="5588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keep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format in dotted-decimal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notation,</a:t>
            </a:r>
            <a:endParaRPr sz="3200">
              <a:latin typeface="Times New Roman"/>
              <a:cs typeface="Times New Roman"/>
            </a:endParaRPr>
          </a:p>
          <a:p>
            <a:pPr marL="996950" lvl="1" indent="-436880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Represent 4095 in </a:t>
            </a:r>
            <a:r>
              <a:rPr sz="2800" dirty="0">
                <a:latin typeface="Times New Roman"/>
                <a:cs typeface="Times New Roman"/>
              </a:rPr>
              <a:t>base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256</a:t>
            </a:r>
            <a:endParaRPr sz="2800">
              <a:latin typeface="Times New Roman"/>
              <a:cs typeface="Times New Roman"/>
            </a:endParaRPr>
          </a:p>
          <a:p>
            <a:pPr marL="996950" lvl="1" indent="-436880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96950" algn="l"/>
                <a:tab pos="997585" algn="l"/>
              </a:tabLst>
            </a:pPr>
            <a:r>
              <a:rPr sz="2800" dirty="0">
                <a:latin typeface="Times New Roman"/>
                <a:cs typeface="Times New Roman"/>
              </a:rPr>
              <a:t>Write </a:t>
            </a:r>
            <a:r>
              <a:rPr sz="2800" spc="-5" dirty="0">
                <a:latin typeface="Times New Roman"/>
                <a:cs typeface="Times New Roman"/>
              </a:rPr>
              <a:t>4095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15.255.</a:t>
            </a:r>
            <a:endParaRPr sz="2800">
              <a:latin typeface="Times New Roman"/>
              <a:cs typeface="Times New Roman"/>
            </a:endParaRPr>
          </a:p>
          <a:p>
            <a:pPr marL="996950" marR="525145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96950" algn="l"/>
                <a:tab pos="997585" algn="l"/>
              </a:tabLst>
            </a:pP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add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address to this number </a:t>
            </a:r>
            <a:r>
              <a:rPr sz="2800" spc="1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obtain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2679700">
              <a:lnSpc>
                <a:spcPct val="100000"/>
              </a:lnSpc>
              <a:spcBef>
                <a:spcPts val="955"/>
              </a:spcBef>
              <a:tabLst>
                <a:tab pos="4126865" algn="l"/>
                <a:tab pos="4888865" algn="l"/>
              </a:tabLst>
            </a:pPr>
            <a:r>
              <a:rPr sz="2400" b="1" dirty="0">
                <a:latin typeface="Times New Roman"/>
                <a:cs typeface="Times New Roman"/>
              </a:rPr>
              <a:t>140 . 120 .	80 .	0</a:t>
            </a:r>
            <a:endParaRPr sz="2400">
              <a:latin typeface="Times New Roman"/>
              <a:cs typeface="Times New Roman"/>
            </a:endParaRPr>
          </a:p>
          <a:p>
            <a:pPr marL="4051300">
              <a:lnSpc>
                <a:spcPct val="100000"/>
              </a:lnSpc>
              <a:spcBef>
                <a:spcPts val="95"/>
              </a:spcBef>
              <a:tabLst>
                <a:tab pos="4507865" algn="l"/>
                <a:tab pos="4736465" algn="l"/>
              </a:tabLst>
            </a:pPr>
            <a:r>
              <a:rPr sz="2400" b="1" dirty="0">
                <a:latin typeface="Times New Roman"/>
                <a:cs typeface="Times New Roman"/>
              </a:rPr>
              <a:t>15	.	255</a:t>
            </a:r>
            <a:endParaRPr sz="2400">
              <a:latin typeface="Times New Roman"/>
              <a:cs typeface="Times New Roman"/>
            </a:endParaRPr>
          </a:p>
          <a:p>
            <a:pPr marL="2679700" marR="2947670">
              <a:lnSpc>
                <a:spcPct val="100000"/>
              </a:lnSpc>
              <a:tabLst>
                <a:tab pos="4126865" algn="l"/>
                <a:tab pos="47364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-------------------------  </a:t>
            </a:r>
            <a:r>
              <a:rPr sz="2400" b="1" dirty="0">
                <a:latin typeface="Times New Roman"/>
                <a:cs typeface="Times New Roman"/>
              </a:rPr>
              <a:t>140 . 120 .	95 .	255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last address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140.120.95.255/20</a:t>
            </a:r>
            <a:r>
              <a:rPr sz="2800" b="1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28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-5" dirty="0"/>
              <a:t>9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60690" cy="4562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Using </a:t>
            </a:r>
            <a:r>
              <a:rPr sz="3200" dirty="0">
                <a:latin typeface="Times New Roman"/>
                <a:cs typeface="Times New Roman"/>
              </a:rPr>
              <a:t>the second </a:t>
            </a:r>
            <a:r>
              <a:rPr sz="3200" spc="-5" dirty="0">
                <a:latin typeface="Times New Roman"/>
                <a:cs typeface="Times New Roman"/>
              </a:rPr>
              <a:t>method, </a:t>
            </a:r>
            <a:r>
              <a:rPr sz="3200" dirty="0">
                <a:latin typeface="Times New Roman"/>
                <a:cs typeface="Times New Roman"/>
              </a:rPr>
              <a:t>find the </a:t>
            </a:r>
            <a:r>
              <a:rPr sz="3200" spc="-5" dirty="0">
                <a:latin typeface="Times New Roman"/>
                <a:cs typeface="Times New Roman"/>
              </a:rPr>
              <a:t>last address  in </a:t>
            </a:r>
            <a:r>
              <a:rPr sz="3200" dirty="0">
                <a:latin typeface="Times New Roman"/>
                <a:cs typeface="Times New Roman"/>
              </a:rPr>
              <a:t>the block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one of the </a:t>
            </a:r>
            <a:r>
              <a:rPr sz="3200" spc="-5" dirty="0">
                <a:latin typeface="Times New Roman"/>
                <a:cs typeface="Times New Roman"/>
              </a:rPr>
              <a:t>addresses is </a:t>
            </a: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 140.120.84.24/20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4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7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mask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twenty </a:t>
            </a:r>
            <a:r>
              <a:rPr sz="2800" spc="5" dirty="0">
                <a:latin typeface="Times New Roman"/>
                <a:cs typeface="Times New Roman"/>
              </a:rPr>
              <a:t>1s </a:t>
            </a:r>
            <a:r>
              <a:rPr sz="2800" spc="-5" dirty="0">
                <a:latin typeface="Times New Roman"/>
                <a:cs typeface="Times New Roman"/>
              </a:rPr>
              <a:t>and twelve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0s.</a:t>
            </a:r>
            <a:endParaRPr sz="2800">
              <a:latin typeface="Times New Roman"/>
              <a:cs typeface="Times New Roman"/>
            </a:endParaRPr>
          </a:p>
          <a:p>
            <a:pPr marL="1390015" marR="471805" indent="-469900">
              <a:lnSpc>
                <a:spcPct val="100000"/>
              </a:lnSpc>
              <a:spcBef>
                <a:spcPts val="570"/>
              </a:spcBef>
              <a:tabLst>
                <a:tab pos="1390015" algn="l"/>
              </a:tabLst>
            </a:pPr>
            <a:r>
              <a:rPr sz="16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6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complement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mask has </a:t>
            </a:r>
            <a:r>
              <a:rPr sz="2400" dirty="0">
                <a:latin typeface="Times New Roman"/>
                <a:cs typeface="Times New Roman"/>
              </a:rPr>
              <a:t>twenty 0s </a:t>
            </a:r>
            <a:r>
              <a:rPr sz="2400" spc="-5" dirty="0">
                <a:latin typeface="Times New Roman"/>
                <a:cs typeface="Times New Roman"/>
              </a:rPr>
              <a:t>and  twelve </a:t>
            </a:r>
            <a:r>
              <a:rPr sz="2400" dirty="0">
                <a:latin typeface="Times New Roman"/>
                <a:cs typeface="Times New Roman"/>
              </a:rPr>
              <a:t>1s. </a:t>
            </a: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words, the </a:t>
            </a:r>
            <a:r>
              <a:rPr sz="2400" spc="-5" dirty="0">
                <a:latin typeface="Times New Roman"/>
                <a:cs typeface="Times New Roman"/>
              </a:rPr>
              <a:t>mask complement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  <a:spcBef>
                <a:spcPts val="825"/>
              </a:spcBef>
            </a:pPr>
            <a:r>
              <a:rPr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00000000 00000000 00001111</a:t>
            </a:r>
            <a:r>
              <a:rPr sz="2800" b="1" i="1" spc="-7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11111111</a:t>
            </a:r>
            <a:endParaRPr sz="2800">
              <a:latin typeface="Times New Roman"/>
              <a:cs typeface="Times New Roman"/>
            </a:endParaRPr>
          </a:p>
          <a:p>
            <a:pPr marR="212090" algn="ctr">
              <a:lnSpc>
                <a:spcPct val="100000"/>
              </a:lnSpc>
              <a:spcBef>
                <a:spcPts val="1680"/>
              </a:spcBef>
            </a:pPr>
            <a:r>
              <a:rPr sz="2800" b="1" i="1" spc="5" dirty="0">
                <a:solidFill>
                  <a:srgbClr val="FF3300"/>
                </a:solidFill>
                <a:latin typeface="Times New Roman"/>
                <a:cs typeface="Times New Roman"/>
              </a:rPr>
              <a:t>or</a:t>
            </a:r>
            <a:r>
              <a:rPr sz="2800" b="1" i="1" spc="-2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0.0.15.255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7618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Classless</a:t>
            </a:r>
            <a:r>
              <a:rPr sz="4400" spc="-40" dirty="0"/>
              <a:t> </a:t>
            </a:r>
            <a:r>
              <a:rPr sz="4400" spc="-5" dirty="0"/>
              <a:t>Addressing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57983"/>
            <a:ext cx="7230745" cy="39439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81965" marR="638810" indent="-469900">
              <a:lnSpc>
                <a:spcPts val="3460"/>
              </a:lnSpc>
              <a:spcBef>
                <a:spcPts val="52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Classful </a:t>
            </a:r>
            <a:r>
              <a:rPr sz="3200" spc="-5" dirty="0">
                <a:latin typeface="Times New Roman"/>
                <a:cs typeface="Times New Roman"/>
              </a:rPr>
              <a:t>addressing has created many  </a:t>
            </a:r>
            <a:r>
              <a:rPr sz="3200" spc="-15" dirty="0">
                <a:latin typeface="Times New Roman"/>
                <a:cs typeface="Times New Roman"/>
              </a:rPr>
              <a:t>problems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0000"/>
              </a:buClr>
              <a:buFont typeface="Wingdings"/>
              <a:buChar char=""/>
            </a:pPr>
            <a:endParaRPr sz="39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classless</a:t>
            </a:r>
            <a:r>
              <a:rPr sz="3200" i="1" spc="-3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addressing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3020"/>
              </a:lnSpc>
              <a:spcBef>
                <a:spcPts val="7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Proposed in 1996 and will eventually </a:t>
            </a:r>
            <a:r>
              <a:rPr sz="2800" dirty="0">
                <a:latin typeface="Times New Roman"/>
                <a:cs typeface="Times New Roman"/>
              </a:rPr>
              <a:t>render  </a:t>
            </a:r>
            <a:r>
              <a:rPr sz="2800" spc="-5" dirty="0">
                <a:latin typeface="Times New Roman"/>
                <a:cs typeface="Times New Roman"/>
              </a:rPr>
              <a:t>classful addressing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obsolete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9966"/>
              </a:buClr>
              <a:buFont typeface="Wingdings"/>
              <a:buChar char=""/>
            </a:pPr>
            <a:endParaRPr sz="39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Idea: </a:t>
            </a:r>
            <a:r>
              <a:rPr sz="3200" i="1" dirty="0">
                <a:solidFill>
                  <a:srgbClr val="FF3300"/>
                </a:solidFill>
                <a:latin typeface="Times New Roman"/>
                <a:cs typeface="Times New Roman"/>
              </a:rPr>
              <a:t>variable-length</a:t>
            </a:r>
            <a:r>
              <a:rPr sz="3200" i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blocks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1700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9</a:t>
            </a:r>
            <a:r>
              <a:rPr sz="4400" spc="-70" dirty="0"/>
              <a:t> </a:t>
            </a:r>
            <a:r>
              <a:rPr sz="4400" dirty="0"/>
              <a:t>(Cont.)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89303" y="3731259"/>
            <a:ext cx="8153400" cy="1801495"/>
          </a:xfrm>
          <a:custGeom>
            <a:avLst/>
            <a:gdLst/>
            <a:ahLst/>
            <a:cxnLst/>
            <a:rect l="l" t="t" r="r" b="b"/>
            <a:pathLst>
              <a:path w="8153400" h="1801495">
                <a:moveTo>
                  <a:pt x="8153400" y="0"/>
                </a:moveTo>
                <a:lnTo>
                  <a:pt x="0" y="0"/>
                </a:lnTo>
                <a:lnTo>
                  <a:pt x="0" y="1801368"/>
                </a:lnTo>
                <a:lnTo>
                  <a:pt x="8153400" y="1801368"/>
                </a:lnTo>
                <a:lnTo>
                  <a:pt x="81534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197607"/>
            <a:ext cx="7204075" cy="4074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tabLst>
                <a:tab pos="481965" algn="l"/>
              </a:tabLst>
            </a:pPr>
            <a:r>
              <a:rPr sz="22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22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add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mask </a:t>
            </a:r>
            <a:r>
              <a:rPr sz="3200" spc="-5" dirty="0">
                <a:latin typeface="Times New Roman"/>
                <a:cs typeface="Times New Roman"/>
              </a:rPr>
              <a:t>complement to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beginning address to </a:t>
            </a:r>
            <a:r>
              <a:rPr sz="3200" dirty="0">
                <a:latin typeface="Times New Roman"/>
                <a:cs typeface="Times New Roman"/>
              </a:rPr>
              <a:t>find the </a:t>
            </a:r>
            <a:r>
              <a:rPr sz="3200" spc="-5" dirty="0">
                <a:latin typeface="Times New Roman"/>
                <a:cs typeface="Times New Roman"/>
              </a:rPr>
              <a:t>last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1899285">
              <a:lnSpc>
                <a:spcPct val="100000"/>
              </a:lnSpc>
              <a:tabLst>
                <a:tab pos="4300855" algn="l"/>
              </a:tabLst>
            </a:pPr>
            <a:r>
              <a:rPr sz="2800" b="1" dirty="0">
                <a:latin typeface="Times New Roman"/>
                <a:cs typeface="Times New Roman"/>
              </a:rPr>
              <a:t>140 . 120 .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80 </a:t>
            </a:r>
            <a:r>
              <a:rPr sz="2800" b="1" dirty="0">
                <a:latin typeface="Times New Roman"/>
                <a:cs typeface="Times New Roman"/>
              </a:rPr>
              <a:t>.	0</a:t>
            </a:r>
            <a:endParaRPr sz="2800">
              <a:latin typeface="Times New Roman"/>
              <a:cs typeface="Times New Roman"/>
            </a:endParaRPr>
          </a:p>
          <a:p>
            <a:pPr marL="2164080">
              <a:lnSpc>
                <a:spcPct val="100000"/>
              </a:lnSpc>
              <a:tabLst>
                <a:tab pos="2520950" algn="l"/>
                <a:tab pos="2874645" algn="l"/>
                <a:tab pos="3319145" algn="l"/>
              </a:tabLst>
            </a:pPr>
            <a:r>
              <a:rPr sz="2800" b="1" dirty="0">
                <a:latin typeface="Times New Roman"/>
                <a:cs typeface="Times New Roman"/>
              </a:rPr>
              <a:t>0	.	0	. </a:t>
            </a:r>
            <a:r>
              <a:rPr sz="2800" b="1" spc="5" dirty="0">
                <a:latin typeface="Times New Roman"/>
                <a:cs typeface="Times New Roman"/>
              </a:rPr>
              <a:t>15 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255</a:t>
            </a:r>
            <a:endParaRPr sz="2800">
              <a:latin typeface="Times New Roman"/>
              <a:cs typeface="Times New Roman"/>
            </a:endParaRPr>
          </a:p>
          <a:p>
            <a:pPr marL="1899285" marR="1965325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----------------------------  140 . 120 . </a:t>
            </a:r>
            <a:r>
              <a:rPr sz="2800" b="1" spc="5" dirty="0">
                <a:latin typeface="Times New Roman"/>
                <a:cs typeface="Times New Roman"/>
              </a:rPr>
              <a:t>95 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255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last address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140.120.95.255/20</a:t>
            </a:r>
            <a:r>
              <a:rPr sz="2800" b="1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10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049134" cy="423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91313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10" dirty="0">
                <a:latin typeface="Times New Roman"/>
                <a:cs typeface="Times New Roman"/>
              </a:rPr>
              <a:t>the block </a:t>
            </a:r>
            <a:r>
              <a:rPr sz="2800" spc="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addresses is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 190.87.140.202/29</a:t>
            </a:r>
            <a:endParaRPr sz="2800">
              <a:latin typeface="Times New Roman"/>
              <a:cs typeface="Times New Roman"/>
            </a:endParaRPr>
          </a:p>
          <a:p>
            <a:pPr marL="481965" marR="508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Solution: follow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previous  </a:t>
            </a:r>
            <a:r>
              <a:rPr sz="2800" spc="-5" dirty="0">
                <a:latin typeface="Times New Roman"/>
                <a:cs typeface="Times New Roman"/>
              </a:rPr>
              <a:t>examples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70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The </a:t>
            </a:r>
            <a:r>
              <a:rPr sz="2000" b="1" i="1" spc="-10" dirty="0">
                <a:latin typeface="Times New Roman"/>
                <a:cs typeface="Times New Roman"/>
              </a:rPr>
              <a:t>first </a:t>
            </a:r>
            <a:r>
              <a:rPr sz="2000" b="1" i="1" spc="-5" dirty="0">
                <a:latin typeface="Times New Roman"/>
                <a:cs typeface="Times New Roman"/>
              </a:rPr>
              <a:t>address is</a:t>
            </a:r>
            <a:r>
              <a:rPr sz="2000" b="1" i="1" spc="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190.87.140.200/29</a:t>
            </a:r>
            <a:endParaRPr sz="20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47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The </a:t>
            </a:r>
            <a:r>
              <a:rPr sz="2000" b="1" i="1" dirty="0">
                <a:latin typeface="Times New Roman"/>
                <a:cs typeface="Times New Roman"/>
              </a:rPr>
              <a:t>number of </a:t>
            </a:r>
            <a:r>
              <a:rPr sz="2000" b="1" i="1" spc="-10" dirty="0">
                <a:latin typeface="Times New Roman"/>
                <a:cs typeface="Times New Roman"/>
              </a:rPr>
              <a:t>addresses </a:t>
            </a:r>
            <a:r>
              <a:rPr sz="2000" b="1" i="1" spc="-5" dirty="0">
                <a:latin typeface="Times New Roman"/>
                <a:cs typeface="Times New Roman"/>
              </a:rPr>
              <a:t>is 2^(32−29) </a:t>
            </a:r>
            <a:r>
              <a:rPr sz="2000" b="1" i="1" dirty="0">
                <a:latin typeface="Times New Roman"/>
                <a:cs typeface="Times New Roman"/>
              </a:rPr>
              <a:t>or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6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470"/>
              </a:spcBef>
              <a:tabLst>
                <a:tab pos="1390015" algn="l"/>
              </a:tabLst>
            </a:pPr>
            <a:r>
              <a:rPr sz="1300" spc="-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300" spc="-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Times New Roman"/>
                <a:cs typeface="Times New Roman"/>
              </a:rPr>
              <a:t>the last address is </a:t>
            </a:r>
            <a:r>
              <a:rPr sz="2000" b="1" i="1" spc="-5" dirty="0">
                <a:solidFill>
                  <a:srgbClr val="996633"/>
                </a:solidFill>
                <a:latin typeface="Times New Roman"/>
                <a:cs typeface="Times New Roman"/>
              </a:rPr>
              <a:t>190.87.140.207/20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11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30551"/>
            <a:ext cx="8048625" cy="41402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81965" marR="447675" indent="-469900">
              <a:lnSpc>
                <a:spcPts val="2690"/>
              </a:lnSpc>
              <a:spcBef>
                <a:spcPts val="7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5" dirty="0">
                <a:latin typeface="Times New Roman"/>
                <a:cs typeface="Times New Roman"/>
              </a:rPr>
              <a:t>Show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network configuration for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block in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dirty="0">
                <a:latin typeface="Times New Roman"/>
                <a:cs typeface="Times New Roman"/>
              </a:rPr>
              <a:t>previous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ts val="3345"/>
              </a:lnSpc>
              <a:spcBef>
                <a:spcPts val="2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20750" marR="200025" lvl="1" indent="-436245">
              <a:lnSpc>
                <a:spcPts val="2300"/>
              </a:lnSpc>
              <a:spcBef>
                <a:spcPts val="5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spc="-10" dirty="0">
                <a:latin typeface="Times New Roman"/>
                <a:cs typeface="Times New Roman"/>
              </a:rPr>
              <a:t>can assign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addresses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to  the hosts in </a:t>
            </a:r>
            <a:r>
              <a:rPr sz="2400" spc="-1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79600"/>
              </a:lnSpc>
              <a:spcBef>
                <a:spcPts val="6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address needs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used 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  address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 address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kept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special address  </a:t>
            </a:r>
            <a:r>
              <a:rPr sz="24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(limited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broadcast</a:t>
            </a:r>
            <a:r>
              <a:rPr sz="24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address).</a:t>
            </a:r>
            <a:endParaRPr sz="2400">
              <a:latin typeface="Times New Roman"/>
              <a:cs typeface="Times New Roman"/>
            </a:endParaRPr>
          </a:p>
          <a:p>
            <a:pPr marL="920750" marR="186690" lvl="1" indent="-436245">
              <a:lnSpc>
                <a:spcPct val="8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Following figure shows </a:t>
            </a:r>
            <a:r>
              <a:rPr sz="2400" dirty="0">
                <a:latin typeface="Times New Roman"/>
                <a:cs typeface="Times New Roman"/>
              </a:rPr>
              <a:t>how the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used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an  organization.</a:t>
            </a:r>
            <a:endParaRPr sz="2400">
              <a:latin typeface="Times New Roman"/>
              <a:cs typeface="Times New Roman"/>
            </a:endParaRPr>
          </a:p>
          <a:p>
            <a:pPr marL="920750" marR="1102360" lvl="1" indent="-436245">
              <a:lnSpc>
                <a:spcPts val="2300"/>
              </a:lnSpc>
              <a:spcBef>
                <a:spcPts val="56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 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 address ends with </a:t>
            </a:r>
            <a:r>
              <a:rPr sz="2400" dirty="0">
                <a:latin typeface="Times New Roman"/>
                <a:cs typeface="Times New Roman"/>
              </a:rPr>
              <a:t>207,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255 </a:t>
            </a:r>
            <a:r>
              <a:rPr sz="2400" spc="-5" dirty="0">
                <a:latin typeface="Times New Roman"/>
                <a:cs typeface="Times New Roman"/>
              </a:rPr>
              <a:t>seen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classful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11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368295" y="2347467"/>
            <a:ext cx="6864096" cy="459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2962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Granted</a:t>
            </a:r>
            <a:r>
              <a:rPr sz="4400" spc="-35" dirty="0"/>
              <a:t> </a:t>
            </a:r>
            <a:r>
              <a:rPr sz="4400" spc="-10" dirty="0"/>
              <a:t>Block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099206"/>
            <a:ext cx="7826375" cy="37465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granted </a:t>
            </a:r>
            <a:r>
              <a:rPr sz="3200" dirty="0">
                <a:latin typeface="Times New Roman"/>
                <a:cs typeface="Times New Roman"/>
              </a:rPr>
              <a:t>block </a:t>
            </a:r>
            <a:r>
              <a:rPr sz="3200" spc="-5" dirty="0">
                <a:latin typeface="Times New Roman"/>
                <a:cs typeface="Times New Roman"/>
              </a:rPr>
              <a:t>to an </a:t>
            </a:r>
            <a:r>
              <a:rPr sz="3200" spc="-10" dirty="0">
                <a:latin typeface="Times New Roman"/>
                <a:cs typeface="Times New Roman"/>
              </a:rPr>
              <a:t>ISP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The first</a:t>
            </a:r>
            <a:r>
              <a:rPr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The prefix</a:t>
            </a:r>
            <a:r>
              <a:rPr sz="2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 length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31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79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CIDR </a:t>
            </a:r>
            <a:r>
              <a:rPr sz="3200" dirty="0">
                <a:latin typeface="Times New Roman"/>
                <a:cs typeface="Times New Roman"/>
              </a:rPr>
              <a:t>notation </a:t>
            </a:r>
            <a:r>
              <a:rPr sz="3200" spc="-5" dirty="0">
                <a:latin typeface="Times New Roman"/>
                <a:cs typeface="Times New Roman"/>
              </a:rPr>
              <a:t>totally determines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block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E.g.,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block in previous example is defined </a:t>
            </a:r>
            <a:r>
              <a:rPr sz="2800" spc="-10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190.87.140.200/29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1118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" dirty="0"/>
              <a:t>N</a:t>
            </a:r>
            <a:r>
              <a:rPr sz="4400" spc="5" dirty="0"/>
              <a:t>o</a:t>
            </a:r>
            <a:r>
              <a:rPr sz="4400" spc="-5" dirty="0"/>
              <a:t>te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99616" y="2365755"/>
            <a:ext cx="7543800" cy="1798320"/>
          </a:xfrm>
          <a:prstGeom prst="rect">
            <a:avLst/>
          </a:prstGeom>
          <a:ln w="57911">
            <a:solidFill>
              <a:srgbClr val="FF0066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831850" marR="817880" algn="ctr">
              <a:lnSpc>
                <a:spcPct val="100299"/>
              </a:lnSpc>
              <a:spcBef>
                <a:spcPts val="46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In </a:t>
            </a:r>
            <a:r>
              <a:rPr sz="3600" b="1" i="1" dirty="0">
                <a:latin typeface="Times New Roman"/>
                <a:cs typeface="Times New Roman"/>
              </a:rPr>
              <a:t>classless </a:t>
            </a:r>
            <a:r>
              <a:rPr sz="3600" b="1" i="1" spc="-5" dirty="0">
                <a:latin typeface="Times New Roman"/>
                <a:cs typeface="Times New Roman"/>
              </a:rPr>
              <a:t>addressing, the </a:t>
            </a:r>
            <a:r>
              <a:rPr sz="3600" b="1" i="1" dirty="0">
                <a:latin typeface="Times New Roman"/>
                <a:cs typeface="Times New Roman"/>
              </a:rPr>
              <a:t>last  </a:t>
            </a:r>
            <a:r>
              <a:rPr sz="3600" b="1" i="1" spc="-5" dirty="0">
                <a:latin typeface="Times New Roman"/>
                <a:cs typeface="Times New Roman"/>
              </a:rPr>
              <a:t>address </a:t>
            </a:r>
            <a:r>
              <a:rPr sz="3600" b="1" i="1" spc="5" dirty="0">
                <a:latin typeface="Times New Roman"/>
                <a:cs typeface="Times New Roman"/>
              </a:rPr>
              <a:t>in </a:t>
            </a:r>
            <a:r>
              <a:rPr sz="3600" b="1" i="1" spc="-5" dirty="0">
                <a:latin typeface="Times New Roman"/>
                <a:cs typeface="Times New Roman"/>
              </a:rPr>
              <a:t>the block </a:t>
            </a:r>
            <a:r>
              <a:rPr sz="3600" b="1" i="1" dirty="0">
                <a:latin typeface="Times New Roman"/>
                <a:cs typeface="Times New Roman"/>
              </a:rPr>
              <a:t>does </a:t>
            </a:r>
            <a:r>
              <a:rPr sz="3600" b="1" i="1" spc="-5" dirty="0">
                <a:latin typeface="Times New Roman"/>
                <a:cs typeface="Times New Roman"/>
              </a:rPr>
              <a:t>not  necessarily end </a:t>
            </a:r>
            <a:r>
              <a:rPr sz="3600" b="1" i="1" dirty="0">
                <a:latin typeface="Times New Roman"/>
                <a:cs typeface="Times New Roman"/>
              </a:rPr>
              <a:t>in</a:t>
            </a:r>
            <a:r>
              <a:rPr sz="3600" b="1" i="1" spc="-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255.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327" y="4535932"/>
            <a:ext cx="7543800" cy="1798320"/>
          </a:xfrm>
          <a:prstGeom prst="rect">
            <a:avLst/>
          </a:prstGeom>
          <a:ln w="57911">
            <a:solidFill>
              <a:srgbClr val="FF006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30810" marR="121285" algn="ctr">
              <a:lnSpc>
                <a:spcPct val="100000"/>
              </a:lnSpc>
              <a:spcBef>
                <a:spcPts val="48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In CIDR notation, the block granted </a:t>
            </a:r>
            <a:r>
              <a:rPr sz="3600" b="1" i="1" spc="5" dirty="0">
                <a:latin typeface="Times New Roman"/>
                <a:cs typeface="Times New Roman"/>
              </a:rPr>
              <a:t>is  </a:t>
            </a:r>
            <a:r>
              <a:rPr sz="3600" b="1" i="1" dirty="0">
                <a:latin typeface="Times New Roman"/>
                <a:cs typeface="Times New Roman"/>
              </a:rPr>
              <a:t>defined by </a:t>
            </a:r>
            <a:r>
              <a:rPr sz="3600" b="1" i="1" spc="-5" dirty="0">
                <a:latin typeface="Times New Roman"/>
                <a:cs typeface="Times New Roman"/>
              </a:rPr>
              <a:t>the </a:t>
            </a:r>
            <a:r>
              <a:rPr sz="3600" b="1" i="1" spc="-10" dirty="0">
                <a:latin typeface="Times New Roman"/>
                <a:cs typeface="Times New Roman"/>
              </a:rPr>
              <a:t>first </a:t>
            </a:r>
            <a:r>
              <a:rPr sz="3600" b="1" i="1" spc="-5" dirty="0">
                <a:latin typeface="Times New Roman"/>
                <a:cs typeface="Times New Roman"/>
              </a:rPr>
              <a:t>address and the  </a:t>
            </a:r>
            <a:r>
              <a:rPr sz="3600" b="1" i="1" dirty="0">
                <a:latin typeface="Times New Roman"/>
                <a:cs typeface="Times New Roman"/>
              </a:rPr>
              <a:t>prefix</a:t>
            </a:r>
            <a:r>
              <a:rPr sz="3600" b="1" i="1" spc="5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length.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074419" y="1562608"/>
            <a:ext cx="8543925" cy="4429125"/>
            <a:chOff x="1074419" y="1562608"/>
            <a:chExt cx="8543925" cy="4429125"/>
          </a:xfrm>
        </p:grpSpPr>
        <p:sp>
          <p:nvSpPr>
            <p:cNvPr id="4" name="object 4"/>
            <p:cNvSpPr/>
            <p:nvPr/>
          </p:nvSpPr>
          <p:spPr>
            <a:xfrm>
              <a:off x="1676400" y="1567180"/>
              <a:ext cx="7894320" cy="134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679" y="1701292"/>
              <a:ext cx="7982712" cy="280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79" y="1981708"/>
              <a:ext cx="7946136" cy="140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679" y="2121916"/>
              <a:ext cx="7431024" cy="3224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911" y="5346699"/>
              <a:ext cx="7860792" cy="140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231" y="5486908"/>
              <a:ext cx="7967472" cy="140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8991" y="5627116"/>
              <a:ext cx="7982711" cy="2804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335" y="5907531"/>
              <a:ext cx="7815071" cy="79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8992" y="1844547"/>
              <a:ext cx="1103630" cy="4142740"/>
            </a:xfrm>
            <a:custGeom>
              <a:avLst/>
              <a:gdLst/>
              <a:ahLst/>
              <a:cxnLst/>
              <a:rect l="l" t="t" r="r" b="b"/>
              <a:pathLst>
                <a:path w="1103630" h="4142740">
                  <a:moveTo>
                    <a:pt x="551688" y="3864864"/>
                  </a:moveTo>
                  <a:lnTo>
                    <a:pt x="277368" y="3864864"/>
                  </a:lnTo>
                  <a:lnTo>
                    <a:pt x="320890" y="3857917"/>
                  </a:lnTo>
                  <a:lnTo>
                    <a:pt x="358559" y="3838537"/>
                  </a:lnTo>
                  <a:lnTo>
                    <a:pt x="388188" y="3808907"/>
                  </a:lnTo>
                  <a:lnTo>
                    <a:pt x="407568" y="3771239"/>
                  </a:lnTo>
                  <a:lnTo>
                    <a:pt x="414528" y="3727704"/>
                  </a:lnTo>
                  <a:lnTo>
                    <a:pt x="407568" y="3684181"/>
                  </a:lnTo>
                  <a:lnTo>
                    <a:pt x="388188" y="3646513"/>
                  </a:lnTo>
                  <a:lnTo>
                    <a:pt x="358559" y="3616883"/>
                  </a:lnTo>
                  <a:lnTo>
                    <a:pt x="320890" y="3597503"/>
                  </a:lnTo>
                  <a:lnTo>
                    <a:pt x="277368" y="3590544"/>
                  </a:lnTo>
                  <a:lnTo>
                    <a:pt x="227711" y="3594938"/>
                  </a:lnTo>
                  <a:lnTo>
                    <a:pt x="180898" y="3607612"/>
                  </a:lnTo>
                  <a:lnTo>
                    <a:pt x="137718" y="3627805"/>
                  </a:lnTo>
                  <a:lnTo>
                    <a:pt x="98983" y="3654768"/>
                  </a:lnTo>
                  <a:lnTo>
                    <a:pt x="65481" y="3687762"/>
                  </a:lnTo>
                  <a:lnTo>
                    <a:pt x="38036" y="3726015"/>
                  </a:lnTo>
                  <a:lnTo>
                    <a:pt x="17437" y="3768788"/>
                  </a:lnTo>
                  <a:lnTo>
                    <a:pt x="4483" y="3815321"/>
                  </a:lnTo>
                  <a:lnTo>
                    <a:pt x="0" y="3864864"/>
                  </a:lnTo>
                  <a:lnTo>
                    <a:pt x="4483" y="3914521"/>
                  </a:lnTo>
                  <a:lnTo>
                    <a:pt x="17437" y="3961333"/>
                  </a:lnTo>
                  <a:lnTo>
                    <a:pt x="38036" y="4004513"/>
                  </a:lnTo>
                  <a:lnTo>
                    <a:pt x="65481" y="4043248"/>
                  </a:lnTo>
                  <a:lnTo>
                    <a:pt x="98983" y="4076750"/>
                  </a:lnTo>
                  <a:lnTo>
                    <a:pt x="137718" y="4104195"/>
                  </a:lnTo>
                  <a:lnTo>
                    <a:pt x="180898" y="4124795"/>
                  </a:lnTo>
                  <a:lnTo>
                    <a:pt x="227711" y="4137749"/>
                  </a:lnTo>
                  <a:lnTo>
                    <a:pt x="277368" y="4142232"/>
                  </a:lnTo>
                  <a:lnTo>
                    <a:pt x="326910" y="4137749"/>
                  </a:lnTo>
                  <a:lnTo>
                    <a:pt x="373443" y="4124795"/>
                  </a:lnTo>
                  <a:lnTo>
                    <a:pt x="416217" y="4104195"/>
                  </a:lnTo>
                  <a:lnTo>
                    <a:pt x="454469" y="4076750"/>
                  </a:lnTo>
                  <a:lnTo>
                    <a:pt x="487464" y="4043248"/>
                  </a:lnTo>
                  <a:lnTo>
                    <a:pt x="514426" y="4004513"/>
                  </a:lnTo>
                  <a:lnTo>
                    <a:pt x="534619" y="3961333"/>
                  </a:lnTo>
                  <a:lnTo>
                    <a:pt x="547293" y="3914521"/>
                  </a:lnTo>
                  <a:lnTo>
                    <a:pt x="551688" y="3864864"/>
                  </a:lnTo>
                  <a:close/>
                </a:path>
                <a:path w="1103630" h="4142740">
                  <a:moveTo>
                    <a:pt x="1103376" y="0"/>
                  </a:moveTo>
                  <a:lnTo>
                    <a:pt x="829056" y="0"/>
                  </a:lnTo>
                  <a:lnTo>
                    <a:pt x="785520" y="6959"/>
                  </a:lnTo>
                  <a:lnTo>
                    <a:pt x="747852" y="26339"/>
                  </a:lnTo>
                  <a:lnTo>
                    <a:pt x="718223" y="55968"/>
                  </a:lnTo>
                  <a:lnTo>
                    <a:pt x="698842" y="93637"/>
                  </a:lnTo>
                  <a:lnTo>
                    <a:pt x="691896" y="137160"/>
                  </a:lnTo>
                  <a:lnTo>
                    <a:pt x="698842" y="180695"/>
                  </a:lnTo>
                  <a:lnTo>
                    <a:pt x="718223" y="218363"/>
                  </a:lnTo>
                  <a:lnTo>
                    <a:pt x="747852" y="247992"/>
                  </a:lnTo>
                  <a:lnTo>
                    <a:pt x="785520" y="267373"/>
                  </a:lnTo>
                  <a:lnTo>
                    <a:pt x="829056" y="274320"/>
                  </a:lnTo>
                  <a:lnTo>
                    <a:pt x="878598" y="269938"/>
                  </a:lnTo>
                  <a:lnTo>
                    <a:pt x="925131" y="257263"/>
                  </a:lnTo>
                  <a:lnTo>
                    <a:pt x="967905" y="237070"/>
                  </a:lnTo>
                  <a:lnTo>
                    <a:pt x="1006157" y="210108"/>
                  </a:lnTo>
                  <a:lnTo>
                    <a:pt x="1039152" y="177114"/>
                  </a:lnTo>
                  <a:lnTo>
                    <a:pt x="1066114" y="138861"/>
                  </a:lnTo>
                  <a:lnTo>
                    <a:pt x="1086307" y="96088"/>
                  </a:lnTo>
                  <a:lnTo>
                    <a:pt x="1098981" y="49555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7A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991" y="156718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9056" y="0"/>
                  </a:moveTo>
                  <a:lnTo>
                    <a:pt x="779405" y="4494"/>
                  </a:lnTo>
                  <a:lnTo>
                    <a:pt x="732590" y="17443"/>
                  </a:lnTo>
                  <a:lnTo>
                    <a:pt x="689412" y="38043"/>
                  </a:lnTo>
                  <a:lnTo>
                    <a:pt x="650674" y="65492"/>
                  </a:lnTo>
                  <a:lnTo>
                    <a:pt x="617180" y="98986"/>
                  </a:lnTo>
                  <a:lnTo>
                    <a:pt x="589731" y="137724"/>
                  </a:lnTo>
                  <a:lnTo>
                    <a:pt x="569131" y="180902"/>
                  </a:lnTo>
                  <a:lnTo>
                    <a:pt x="556182" y="227717"/>
                  </a:lnTo>
                  <a:lnTo>
                    <a:pt x="551688" y="277368"/>
                  </a:lnTo>
                  <a:lnTo>
                    <a:pt x="551688" y="3867912"/>
                  </a:lnTo>
                  <a:lnTo>
                    <a:pt x="277368" y="3867912"/>
                  </a:lnTo>
                  <a:lnTo>
                    <a:pt x="227717" y="3872302"/>
                  </a:lnTo>
                  <a:lnTo>
                    <a:pt x="180902" y="3884970"/>
                  </a:lnTo>
                  <a:lnTo>
                    <a:pt x="137724" y="3905165"/>
                  </a:lnTo>
                  <a:lnTo>
                    <a:pt x="98986" y="3932133"/>
                  </a:lnTo>
                  <a:lnTo>
                    <a:pt x="65492" y="3965121"/>
                  </a:lnTo>
                  <a:lnTo>
                    <a:pt x="38043" y="4003378"/>
                  </a:lnTo>
                  <a:lnTo>
                    <a:pt x="17443" y="4046151"/>
                  </a:lnTo>
                  <a:lnTo>
                    <a:pt x="4494" y="4092686"/>
                  </a:lnTo>
                  <a:lnTo>
                    <a:pt x="0" y="4142232"/>
                  </a:lnTo>
                  <a:lnTo>
                    <a:pt x="4494" y="4191882"/>
                  </a:lnTo>
                  <a:lnTo>
                    <a:pt x="17443" y="4238697"/>
                  </a:lnTo>
                  <a:lnTo>
                    <a:pt x="38043" y="4281875"/>
                  </a:lnTo>
                  <a:lnTo>
                    <a:pt x="65492" y="4320613"/>
                  </a:lnTo>
                  <a:lnTo>
                    <a:pt x="98986" y="4354107"/>
                  </a:lnTo>
                  <a:lnTo>
                    <a:pt x="137724" y="4381556"/>
                  </a:lnTo>
                  <a:lnTo>
                    <a:pt x="180902" y="4402156"/>
                  </a:lnTo>
                  <a:lnTo>
                    <a:pt x="227717" y="4415105"/>
                  </a:lnTo>
                  <a:lnTo>
                    <a:pt x="277368" y="4419600"/>
                  </a:lnTo>
                  <a:lnTo>
                    <a:pt x="7705343" y="4419600"/>
                  </a:lnTo>
                  <a:lnTo>
                    <a:pt x="7754994" y="4415105"/>
                  </a:lnTo>
                  <a:lnTo>
                    <a:pt x="7801809" y="4402156"/>
                  </a:lnTo>
                  <a:lnTo>
                    <a:pt x="7844987" y="4381556"/>
                  </a:lnTo>
                  <a:lnTo>
                    <a:pt x="7883725" y="4354107"/>
                  </a:lnTo>
                  <a:lnTo>
                    <a:pt x="7917219" y="4320613"/>
                  </a:lnTo>
                  <a:lnTo>
                    <a:pt x="7944668" y="4281875"/>
                  </a:lnTo>
                  <a:lnTo>
                    <a:pt x="7965268" y="4238697"/>
                  </a:lnTo>
                  <a:lnTo>
                    <a:pt x="7978217" y="4191882"/>
                  </a:lnTo>
                  <a:lnTo>
                    <a:pt x="7982711" y="4142232"/>
                  </a:lnTo>
                  <a:lnTo>
                    <a:pt x="7982711" y="551688"/>
                  </a:lnTo>
                  <a:lnTo>
                    <a:pt x="8257032" y="551688"/>
                  </a:lnTo>
                  <a:lnTo>
                    <a:pt x="8306682" y="547297"/>
                  </a:lnTo>
                  <a:lnTo>
                    <a:pt x="8353497" y="534629"/>
                  </a:lnTo>
                  <a:lnTo>
                    <a:pt x="8396675" y="514434"/>
                  </a:lnTo>
                  <a:lnTo>
                    <a:pt x="8435413" y="487466"/>
                  </a:lnTo>
                  <a:lnTo>
                    <a:pt x="8468907" y="454478"/>
                  </a:lnTo>
                  <a:lnTo>
                    <a:pt x="8496356" y="416221"/>
                  </a:lnTo>
                  <a:lnTo>
                    <a:pt x="8516956" y="373448"/>
                  </a:lnTo>
                  <a:lnTo>
                    <a:pt x="8529905" y="326913"/>
                  </a:lnTo>
                  <a:lnTo>
                    <a:pt x="8534400" y="277368"/>
                  </a:lnTo>
                  <a:lnTo>
                    <a:pt x="8529905" y="227717"/>
                  </a:lnTo>
                  <a:lnTo>
                    <a:pt x="8516956" y="180902"/>
                  </a:lnTo>
                  <a:lnTo>
                    <a:pt x="8496356" y="137724"/>
                  </a:lnTo>
                  <a:lnTo>
                    <a:pt x="8468907" y="98986"/>
                  </a:lnTo>
                  <a:lnTo>
                    <a:pt x="8435413" y="65492"/>
                  </a:lnTo>
                  <a:lnTo>
                    <a:pt x="8396675" y="38043"/>
                  </a:lnTo>
                  <a:lnTo>
                    <a:pt x="8353497" y="17443"/>
                  </a:lnTo>
                  <a:lnTo>
                    <a:pt x="8306682" y="4494"/>
                  </a:lnTo>
                  <a:lnTo>
                    <a:pt x="8257032" y="0"/>
                  </a:lnTo>
                  <a:lnTo>
                    <a:pt x="829056" y="0"/>
                  </a:lnTo>
                  <a:close/>
                </a:path>
                <a:path w="8534400" h="4419600">
                  <a:moveTo>
                    <a:pt x="829056" y="0"/>
                  </a:moveTo>
                  <a:lnTo>
                    <a:pt x="878601" y="4494"/>
                  </a:lnTo>
                  <a:lnTo>
                    <a:pt x="925136" y="17443"/>
                  </a:lnTo>
                  <a:lnTo>
                    <a:pt x="967909" y="38043"/>
                  </a:lnTo>
                  <a:lnTo>
                    <a:pt x="1006166" y="65492"/>
                  </a:lnTo>
                  <a:lnTo>
                    <a:pt x="1039154" y="98986"/>
                  </a:lnTo>
                  <a:lnTo>
                    <a:pt x="1066122" y="137724"/>
                  </a:lnTo>
                  <a:lnTo>
                    <a:pt x="1086317" y="180902"/>
                  </a:lnTo>
                  <a:lnTo>
                    <a:pt x="1098985" y="227717"/>
                  </a:lnTo>
                  <a:lnTo>
                    <a:pt x="1103376" y="277368"/>
                  </a:lnTo>
                  <a:lnTo>
                    <a:pt x="1098985" y="326913"/>
                  </a:lnTo>
                  <a:lnTo>
                    <a:pt x="1086317" y="373448"/>
                  </a:lnTo>
                  <a:lnTo>
                    <a:pt x="1066122" y="416221"/>
                  </a:lnTo>
                  <a:lnTo>
                    <a:pt x="1039154" y="454478"/>
                  </a:lnTo>
                  <a:lnTo>
                    <a:pt x="1006166" y="487466"/>
                  </a:lnTo>
                  <a:lnTo>
                    <a:pt x="967909" y="514434"/>
                  </a:lnTo>
                  <a:lnTo>
                    <a:pt x="925136" y="534629"/>
                  </a:lnTo>
                  <a:lnTo>
                    <a:pt x="878601" y="547297"/>
                  </a:lnTo>
                  <a:lnTo>
                    <a:pt x="829056" y="551688"/>
                  </a:lnTo>
                  <a:lnTo>
                    <a:pt x="785530" y="544738"/>
                  </a:lnTo>
                  <a:lnTo>
                    <a:pt x="747857" y="525353"/>
                  </a:lnTo>
                  <a:lnTo>
                    <a:pt x="718230" y="495726"/>
                  </a:lnTo>
                  <a:lnTo>
                    <a:pt x="698845" y="458053"/>
                  </a:lnTo>
                  <a:lnTo>
                    <a:pt x="691896" y="414528"/>
                  </a:lnTo>
                  <a:lnTo>
                    <a:pt x="698845" y="371002"/>
                  </a:lnTo>
                  <a:lnTo>
                    <a:pt x="718230" y="333329"/>
                  </a:lnTo>
                  <a:lnTo>
                    <a:pt x="747857" y="303702"/>
                  </a:lnTo>
                  <a:lnTo>
                    <a:pt x="785530" y="284317"/>
                  </a:lnTo>
                  <a:lnTo>
                    <a:pt x="829056" y="277368"/>
                  </a:lnTo>
                  <a:lnTo>
                    <a:pt x="1103376" y="277368"/>
                  </a:lnTo>
                </a:path>
                <a:path w="8534400" h="4419600">
                  <a:moveTo>
                    <a:pt x="829056" y="551688"/>
                  </a:moveTo>
                  <a:lnTo>
                    <a:pt x="7982711" y="551688"/>
                  </a:lnTo>
                </a:path>
                <a:path w="8534400" h="4419600">
                  <a:moveTo>
                    <a:pt x="277368" y="4419600"/>
                  </a:moveTo>
                  <a:lnTo>
                    <a:pt x="326913" y="4415105"/>
                  </a:lnTo>
                  <a:lnTo>
                    <a:pt x="373448" y="4402156"/>
                  </a:lnTo>
                  <a:lnTo>
                    <a:pt x="416221" y="4381556"/>
                  </a:lnTo>
                  <a:lnTo>
                    <a:pt x="454478" y="4354107"/>
                  </a:lnTo>
                  <a:lnTo>
                    <a:pt x="487466" y="4320613"/>
                  </a:lnTo>
                  <a:lnTo>
                    <a:pt x="514434" y="4281875"/>
                  </a:lnTo>
                  <a:lnTo>
                    <a:pt x="534629" y="4238697"/>
                  </a:lnTo>
                  <a:lnTo>
                    <a:pt x="547297" y="4191882"/>
                  </a:lnTo>
                  <a:lnTo>
                    <a:pt x="551688" y="4142232"/>
                  </a:lnTo>
                  <a:lnTo>
                    <a:pt x="551688" y="3867912"/>
                  </a:lnTo>
                </a:path>
                <a:path w="8534400" h="4419600">
                  <a:moveTo>
                    <a:pt x="277368" y="3867912"/>
                  </a:moveTo>
                  <a:lnTo>
                    <a:pt x="320893" y="3874861"/>
                  </a:lnTo>
                  <a:lnTo>
                    <a:pt x="358566" y="3894246"/>
                  </a:lnTo>
                  <a:lnTo>
                    <a:pt x="388193" y="3923873"/>
                  </a:lnTo>
                  <a:lnTo>
                    <a:pt x="407578" y="3961546"/>
                  </a:lnTo>
                  <a:lnTo>
                    <a:pt x="414528" y="4005072"/>
                  </a:lnTo>
                  <a:lnTo>
                    <a:pt x="407578" y="4048597"/>
                  </a:lnTo>
                  <a:lnTo>
                    <a:pt x="388193" y="4086270"/>
                  </a:lnTo>
                  <a:lnTo>
                    <a:pt x="358566" y="4115897"/>
                  </a:lnTo>
                  <a:lnTo>
                    <a:pt x="320893" y="4135282"/>
                  </a:lnTo>
                  <a:lnTo>
                    <a:pt x="277368" y="4142232"/>
                  </a:lnTo>
                  <a:lnTo>
                    <a:pt x="551688" y="41422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71620" y="3273551"/>
            <a:ext cx="26333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latin typeface="Times New Roman"/>
                <a:cs typeface="Times New Roman"/>
              </a:rPr>
              <a:t>Subnetting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36064" y="2252979"/>
            <a:ext cx="881380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5.2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504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S</a:t>
            </a:r>
            <a:r>
              <a:rPr sz="4400" spc="5" dirty="0"/>
              <a:t>ubn</a:t>
            </a:r>
            <a:r>
              <a:rPr sz="4400" spc="-15" dirty="0"/>
              <a:t>e</a:t>
            </a:r>
            <a:r>
              <a:rPr sz="4400" spc="-5" dirty="0"/>
              <a:t>tti</a:t>
            </a:r>
            <a:r>
              <a:rPr sz="4400" spc="5" dirty="0"/>
              <a:t>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55609" cy="3108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80772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also </a:t>
            </a:r>
            <a:r>
              <a:rPr sz="3200" dirty="0">
                <a:latin typeface="Times New Roman"/>
                <a:cs typeface="Times New Roman"/>
              </a:rPr>
              <a:t>use subnetting </a:t>
            </a:r>
            <a:r>
              <a:rPr sz="3200" spc="-10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classless  addressing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Just increase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prefix length to </a:t>
            </a:r>
            <a:r>
              <a:rPr sz="2800" dirty="0">
                <a:latin typeface="Times New Roman"/>
                <a:cs typeface="Times New Roman"/>
              </a:rPr>
              <a:t>derive the </a:t>
            </a:r>
            <a:r>
              <a:rPr sz="2800" i="1" spc="-5" dirty="0">
                <a:latin typeface="Times New Roman"/>
                <a:cs typeface="Times New Roman"/>
              </a:rPr>
              <a:t>subnet  prefix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31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79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See </a:t>
            </a:r>
            <a:r>
              <a:rPr sz="3200" dirty="0">
                <a:latin typeface="Times New Roman"/>
                <a:cs typeface="Times New Roman"/>
              </a:rPr>
              <a:t>the following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example.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6622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Finding </a:t>
            </a:r>
            <a:r>
              <a:rPr sz="4400" spc="-10" dirty="0"/>
              <a:t>the </a:t>
            </a:r>
            <a:r>
              <a:rPr sz="4400" dirty="0"/>
              <a:t>Subnet</a:t>
            </a:r>
            <a:r>
              <a:rPr sz="4400" spc="-55" dirty="0"/>
              <a:t> </a:t>
            </a:r>
            <a:r>
              <a:rPr sz="4400" spc="-10" dirty="0"/>
              <a:t>Mask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284732" y="2108090"/>
            <a:ext cx="8231505" cy="35147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07365" indent="-469900">
              <a:lnSpc>
                <a:spcPct val="100000"/>
              </a:lnSpc>
              <a:spcBef>
                <a:spcPts val="484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07365" algn="l"/>
                <a:tab pos="508000" algn="l"/>
              </a:tabLst>
            </a:pPr>
            <a:r>
              <a:rPr sz="32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Subnet</a:t>
            </a:r>
            <a:r>
              <a:rPr sz="3200" b="1" i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prefix</a:t>
            </a:r>
            <a:endParaRPr sz="3200">
              <a:latin typeface="Times New Roman"/>
              <a:cs typeface="Times New Roman"/>
            </a:endParaRPr>
          </a:p>
          <a:p>
            <a:pPr marL="946150" lvl="1" indent="-436245">
              <a:lnSpc>
                <a:spcPct val="100000"/>
              </a:lnSpc>
              <a:spcBef>
                <a:spcPts val="3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Defined </a:t>
            </a:r>
            <a:r>
              <a:rPr sz="2800" spc="5" dirty="0">
                <a:latin typeface="Times New Roman"/>
                <a:cs typeface="Times New Roman"/>
              </a:rPr>
              <a:t>by the </a:t>
            </a:r>
            <a:r>
              <a:rPr sz="2800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subnets</a:t>
            </a:r>
            <a:endParaRPr sz="2800">
              <a:latin typeface="Times New Roman"/>
              <a:cs typeface="Times New Roman"/>
            </a:endParaRPr>
          </a:p>
          <a:p>
            <a:pPr marL="507365" indent="-469900">
              <a:lnSpc>
                <a:spcPct val="100000"/>
              </a:lnSpc>
              <a:spcBef>
                <a:spcPts val="3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07365" algn="l"/>
                <a:tab pos="508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number </a:t>
            </a:r>
            <a:r>
              <a:rPr sz="3200" dirty="0">
                <a:latin typeface="Times New Roman"/>
                <a:cs typeface="Times New Roman"/>
              </a:rPr>
              <a:t>of subnets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946150" lvl="1" indent="-436245">
              <a:lnSpc>
                <a:spcPct val="100000"/>
              </a:lnSpc>
              <a:spcBef>
                <a:spcPts val="3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extra </a:t>
            </a:r>
            <a:r>
              <a:rPr sz="2800" spc="5" dirty="0">
                <a:latin typeface="Times New Roman"/>
                <a:cs typeface="Times New Roman"/>
              </a:rPr>
              <a:t>1s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prefix </a:t>
            </a:r>
            <a:r>
              <a:rPr sz="2800" spc="-5" dirty="0">
                <a:latin typeface="Times New Roman"/>
                <a:cs typeface="Times New Roman"/>
              </a:rPr>
              <a:t>length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log</a:t>
            </a:r>
            <a:r>
              <a:rPr sz="2850" i="1" baseline="-20467" dirty="0">
                <a:latin typeface="Times New Roman"/>
                <a:cs typeface="Times New Roman"/>
              </a:rPr>
              <a:t>2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507365" indent="-469900">
              <a:lnSpc>
                <a:spcPct val="100000"/>
              </a:lnSpc>
              <a:spcBef>
                <a:spcPts val="34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07365" algn="l"/>
                <a:tab pos="508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If we </a:t>
            </a:r>
            <a:r>
              <a:rPr sz="3200" dirty="0">
                <a:latin typeface="Times New Roman"/>
                <a:cs typeface="Times New Roman"/>
              </a:rPr>
              <a:t>want </a:t>
            </a:r>
            <a:r>
              <a:rPr sz="3200" i="1" dirty="0">
                <a:latin typeface="Times New Roman"/>
                <a:cs typeface="Times New Roman"/>
              </a:rPr>
              <a:t>fixed-length </a:t>
            </a:r>
            <a:r>
              <a:rPr sz="3200" i="1" spc="-5" dirty="0">
                <a:latin typeface="Times New Roman"/>
                <a:cs typeface="Times New Roman"/>
              </a:rPr>
              <a:t>subnets</a:t>
            </a:r>
            <a:endParaRPr sz="3200">
              <a:latin typeface="Times New Roman"/>
              <a:cs typeface="Times New Roman"/>
            </a:endParaRPr>
          </a:p>
          <a:p>
            <a:pPr marL="946150" lvl="1" indent="-436245">
              <a:lnSpc>
                <a:spcPct val="100000"/>
              </a:lnSpc>
              <a:spcBef>
                <a:spcPts val="3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subnet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</a:t>
            </a:r>
            <a:endParaRPr sz="2800">
              <a:latin typeface="Times New Roman"/>
              <a:cs typeface="Times New Roman"/>
            </a:endParaRPr>
          </a:p>
          <a:p>
            <a:pPr marL="946150" lvl="1" indent="-436245">
              <a:lnSpc>
                <a:spcPct val="100000"/>
              </a:lnSpc>
              <a:spcBef>
                <a:spcPts val="36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subnets needs </a:t>
            </a:r>
            <a:r>
              <a:rPr sz="2800" spc="5" dirty="0">
                <a:latin typeface="Times New Roman"/>
                <a:cs typeface="Times New Roman"/>
              </a:rPr>
              <a:t>to be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power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327" y="5880100"/>
            <a:ext cx="7543800" cy="1003300"/>
          </a:xfrm>
          <a:prstGeom prst="rect">
            <a:avLst/>
          </a:prstGeom>
          <a:ln w="57911">
            <a:solidFill>
              <a:srgbClr val="FF0066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660650" marR="120650" indent="-2529840">
              <a:lnSpc>
                <a:spcPct val="100000"/>
              </a:lnSpc>
              <a:spcBef>
                <a:spcPts val="509"/>
              </a:spcBef>
            </a:pPr>
            <a:r>
              <a:rPr sz="2800" b="1" i="1" spc="5" dirty="0">
                <a:latin typeface="Times New Roman"/>
                <a:cs typeface="Times New Roman"/>
              </a:rPr>
              <a:t>In </a:t>
            </a:r>
            <a:r>
              <a:rPr sz="2800" b="1" i="1" dirty="0">
                <a:latin typeface="Times New Roman"/>
                <a:cs typeface="Times New Roman"/>
              </a:rPr>
              <a:t>fixed-length subnetting, </a:t>
            </a:r>
            <a:r>
              <a:rPr sz="2800" b="1" i="1" spc="-5" dirty="0">
                <a:latin typeface="Times New Roman"/>
                <a:cs typeface="Times New Roman"/>
              </a:rPr>
              <a:t>the number </a:t>
            </a:r>
            <a:r>
              <a:rPr sz="2800" b="1" i="1" spc="5" dirty="0">
                <a:latin typeface="Times New Roman"/>
                <a:cs typeface="Times New Roman"/>
              </a:rPr>
              <a:t>of</a:t>
            </a:r>
            <a:r>
              <a:rPr sz="2800" b="1" i="1" spc="-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subnets  </a:t>
            </a:r>
            <a:r>
              <a:rPr sz="2800" b="1" i="1" spc="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power </a:t>
            </a:r>
            <a:r>
              <a:rPr sz="2800" b="1" i="1" spc="5" dirty="0">
                <a:latin typeface="Times New Roman"/>
                <a:cs typeface="Times New Roman"/>
              </a:rPr>
              <a:t>of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12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57983"/>
            <a:ext cx="7671434" cy="42271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81965" marR="1253490" indent="-469900">
              <a:lnSpc>
                <a:spcPts val="3460"/>
              </a:lnSpc>
              <a:spcBef>
                <a:spcPts val="52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organization is granted </a:t>
            </a:r>
            <a:r>
              <a:rPr sz="3200" dirty="0">
                <a:latin typeface="Times New Roman"/>
                <a:cs typeface="Times New Roman"/>
              </a:rPr>
              <a:t>the block  </a:t>
            </a:r>
            <a:r>
              <a:rPr sz="3200" spc="-5" dirty="0">
                <a:latin typeface="Times New Roman"/>
                <a:cs typeface="Times New Roman"/>
              </a:rPr>
              <a:t>130.34.12.64/26.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0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organization </a:t>
            </a:r>
            <a:r>
              <a:rPr sz="3200" dirty="0">
                <a:latin typeface="Times New Roman"/>
                <a:cs typeface="Times New Roman"/>
              </a:rPr>
              <a:t>needs </a:t>
            </a:r>
            <a:r>
              <a:rPr sz="3200" spc="-5" dirty="0">
                <a:latin typeface="Times New Roman"/>
                <a:cs typeface="Times New Roman"/>
              </a:rPr>
              <a:t>4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subnets.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8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subnet </a:t>
            </a:r>
            <a:r>
              <a:rPr sz="3200" spc="-5" dirty="0">
                <a:latin typeface="Times New Roman"/>
                <a:cs typeface="Times New Roman"/>
              </a:rPr>
              <a:t>prefix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length?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36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3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need 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subnets</a:t>
            </a:r>
            <a:endParaRPr sz="2800">
              <a:latin typeface="Times New Roman"/>
              <a:cs typeface="Times New Roman"/>
            </a:endParaRPr>
          </a:p>
          <a:p>
            <a:pPr marL="1390015" marR="5080" indent="-469900">
              <a:lnSpc>
                <a:spcPts val="2590"/>
              </a:lnSpc>
              <a:spcBef>
                <a:spcPts val="605"/>
              </a:spcBef>
              <a:tabLst>
                <a:tab pos="1390015" algn="l"/>
              </a:tabLst>
            </a:pPr>
            <a:r>
              <a:rPr sz="16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6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1s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996633"/>
                </a:solidFill>
                <a:latin typeface="Times New Roman"/>
                <a:cs typeface="Times New Roman"/>
              </a:rPr>
              <a:t>log2 </a:t>
            </a:r>
            <a:r>
              <a:rPr sz="2400" dirty="0">
                <a:solidFill>
                  <a:srgbClr val="996633"/>
                </a:solidFill>
                <a:latin typeface="Times New Roman"/>
                <a:cs typeface="Times New Roman"/>
              </a:rPr>
              <a:t>4 = 2</a:t>
            </a:r>
            <a:r>
              <a:rPr sz="2400" dirty="0">
                <a:latin typeface="Times New Roman"/>
                <a:cs typeface="Times New Roman"/>
              </a:rPr>
              <a:t>) to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  prefix.</a:t>
            </a:r>
            <a:endParaRPr sz="24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3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subnet prefix is 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996633"/>
                </a:solidFill>
                <a:latin typeface="Times New Roman"/>
                <a:cs typeface="Times New Roman"/>
              </a:rPr>
              <a:t>/28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074419" y="1562608"/>
            <a:ext cx="8543925" cy="4429125"/>
            <a:chOff x="1074419" y="1562608"/>
            <a:chExt cx="8543925" cy="4429125"/>
          </a:xfrm>
        </p:grpSpPr>
        <p:sp>
          <p:nvSpPr>
            <p:cNvPr id="4" name="object 4"/>
            <p:cNvSpPr/>
            <p:nvPr/>
          </p:nvSpPr>
          <p:spPr>
            <a:xfrm>
              <a:off x="1676400" y="1567180"/>
              <a:ext cx="7894320" cy="134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679" y="1701292"/>
              <a:ext cx="7982712" cy="280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79" y="1981708"/>
              <a:ext cx="7946136" cy="140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679" y="2121916"/>
              <a:ext cx="7431024" cy="3224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911" y="5346699"/>
              <a:ext cx="7860792" cy="140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231" y="5486908"/>
              <a:ext cx="7967472" cy="140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8991" y="5627116"/>
              <a:ext cx="7982711" cy="2804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335" y="5907531"/>
              <a:ext cx="7815071" cy="79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8992" y="1844547"/>
              <a:ext cx="1103630" cy="4142740"/>
            </a:xfrm>
            <a:custGeom>
              <a:avLst/>
              <a:gdLst/>
              <a:ahLst/>
              <a:cxnLst/>
              <a:rect l="l" t="t" r="r" b="b"/>
              <a:pathLst>
                <a:path w="1103630" h="4142740">
                  <a:moveTo>
                    <a:pt x="551688" y="3864864"/>
                  </a:moveTo>
                  <a:lnTo>
                    <a:pt x="277368" y="3864864"/>
                  </a:lnTo>
                  <a:lnTo>
                    <a:pt x="320890" y="3857917"/>
                  </a:lnTo>
                  <a:lnTo>
                    <a:pt x="358559" y="3838537"/>
                  </a:lnTo>
                  <a:lnTo>
                    <a:pt x="388188" y="3808907"/>
                  </a:lnTo>
                  <a:lnTo>
                    <a:pt x="407568" y="3771239"/>
                  </a:lnTo>
                  <a:lnTo>
                    <a:pt x="414528" y="3727704"/>
                  </a:lnTo>
                  <a:lnTo>
                    <a:pt x="407568" y="3684181"/>
                  </a:lnTo>
                  <a:lnTo>
                    <a:pt x="388188" y="3646513"/>
                  </a:lnTo>
                  <a:lnTo>
                    <a:pt x="358559" y="3616883"/>
                  </a:lnTo>
                  <a:lnTo>
                    <a:pt x="320890" y="3597503"/>
                  </a:lnTo>
                  <a:lnTo>
                    <a:pt x="277368" y="3590544"/>
                  </a:lnTo>
                  <a:lnTo>
                    <a:pt x="227711" y="3594938"/>
                  </a:lnTo>
                  <a:lnTo>
                    <a:pt x="180898" y="3607612"/>
                  </a:lnTo>
                  <a:lnTo>
                    <a:pt x="137718" y="3627805"/>
                  </a:lnTo>
                  <a:lnTo>
                    <a:pt x="98983" y="3654768"/>
                  </a:lnTo>
                  <a:lnTo>
                    <a:pt x="65481" y="3687762"/>
                  </a:lnTo>
                  <a:lnTo>
                    <a:pt x="38036" y="3726015"/>
                  </a:lnTo>
                  <a:lnTo>
                    <a:pt x="17437" y="3768788"/>
                  </a:lnTo>
                  <a:lnTo>
                    <a:pt x="4483" y="3815321"/>
                  </a:lnTo>
                  <a:lnTo>
                    <a:pt x="0" y="3864864"/>
                  </a:lnTo>
                  <a:lnTo>
                    <a:pt x="4483" y="3914521"/>
                  </a:lnTo>
                  <a:lnTo>
                    <a:pt x="17437" y="3961333"/>
                  </a:lnTo>
                  <a:lnTo>
                    <a:pt x="38036" y="4004513"/>
                  </a:lnTo>
                  <a:lnTo>
                    <a:pt x="65481" y="4043248"/>
                  </a:lnTo>
                  <a:lnTo>
                    <a:pt x="98983" y="4076750"/>
                  </a:lnTo>
                  <a:lnTo>
                    <a:pt x="137718" y="4104195"/>
                  </a:lnTo>
                  <a:lnTo>
                    <a:pt x="180898" y="4124795"/>
                  </a:lnTo>
                  <a:lnTo>
                    <a:pt x="227711" y="4137749"/>
                  </a:lnTo>
                  <a:lnTo>
                    <a:pt x="277368" y="4142232"/>
                  </a:lnTo>
                  <a:lnTo>
                    <a:pt x="326910" y="4137749"/>
                  </a:lnTo>
                  <a:lnTo>
                    <a:pt x="373443" y="4124795"/>
                  </a:lnTo>
                  <a:lnTo>
                    <a:pt x="416217" y="4104195"/>
                  </a:lnTo>
                  <a:lnTo>
                    <a:pt x="454469" y="4076750"/>
                  </a:lnTo>
                  <a:lnTo>
                    <a:pt x="487464" y="4043248"/>
                  </a:lnTo>
                  <a:lnTo>
                    <a:pt x="514426" y="4004513"/>
                  </a:lnTo>
                  <a:lnTo>
                    <a:pt x="534619" y="3961333"/>
                  </a:lnTo>
                  <a:lnTo>
                    <a:pt x="547293" y="3914521"/>
                  </a:lnTo>
                  <a:lnTo>
                    <a:pt x="551688" y="3864864"/>
                  </a:lnTo>
                  <a:close/>
                </a:path>
                <a:path w="1103630" h="4142740">
                  <a:moveTo>
                    <a:pt x="1103376" y="0"/>
                  </a:moveTo>
                  <a:lnTo>
                    <a:pt x="829056" y="0"/>
                  </a:lnTo>
                  <a:lnTo>
                    <a:pt x="785520" y="6959"/>
                  </a:lnTo>
                  <a:lnTo>
                    <a:pt x="747852" y="26339"/>
                  </a:lnTo>
                  <a:lnTo>
                    <a:pt x="718223" y="55968"/>
                  </a:lnTo>
                  <a:lnTo>
                    <a:pt x="698842" y="93637"/>
                  </a:lnTo>
                  <a:lnTo>
                    <a:pt x="691896" y="137160"/>
                  </a:lnTo>
                  <a:lnTo>
                    <a:pt x="698842" y="180695"/>
                  </a:lnTo>
                  <a:lnTo>
                    <a:pt x="718223" y="218363"/>
                  </a:lnTo>
                  <a:lnTo>
                    <a:pt x="747852" y="247992"/>
                  </a:lnTo>
                  <a:lnTo>
                    <a:pt x="785520" y="267373"/>
                  </a:lnTo>
                  <a:lnTo>
                    <a:pt x="829056" y="274320"/>
                  </a:lnTo>
                  <a:lnTo>
                    <a:pt x="878598" y="269938"/>
                  </a:lnTo>
                  <a:lnTo>
                    <a:pt x="925131" y="257263"/>
                  </a:lnTo>
                  <a:lnTo>
                    <a:pt x="967905" y="237070"/>
                  </a:lnTo>
                  <a:lnTo>
                    <a:pt x="1006157" y="210108"/>
                  </a:lnTo>
                  <a:lnTo>
                    <a:pt x="1039152" y="177114"/>
                  </a:lnTo>
                  <a:lnTo>
                    <a:pt x="1066114" y="138861"/>
                  </a:lnTo>
                  <a:lnTo>
                    <a:pt x="1086307" y="96088"/>
                  </a:lnTo>
                  <a:lnTo>
                    <a:pt x="1098981" y="49555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7A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991" y="156718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9056" y="0"/>
                  </a:moveTo>
                  <a:lnTo>
                    <a:pt x="779405" y="4494"/>
                  </a:lnTo>
                  <a:lnTo>
                    <a:pt x="732590" y="17443"/>
                  </a:lnTo>
                  <a:lnTo>
                    <a:pt x="689412" y="38043"/>
                  </a:lnTo>
                  <a:lnTo>
                    <a:pt x="650674" y="65492"/>
                  </a:lnTo>
                  <a:lnTo>
                    <a:pt x="617180" y="98986"/>
                  </a:lnTo>
                  <a:lnTo>
                    <a:pt x="589731" y="137724"/>
                  </a:lnTo>
                  <a:lnTo>
                    <a:pt x="569131" y="180902"/>
                  </a:lnTo>
                  <a:lnTo>
                    <a:pt x="556182" y="227717"/>
                  </a:lnTo>
                  <a:lnTo>
                    <a:pt x="551688" y="277368"/>
                  </a:lnTo>
                  <a:lnTo>
                    <a:pt x="551688" y="3867912"/>
                  </a:lnTo>
                  <a:lnTo>
                    <a:pt x="277368" y="3867912"/>
                  </a:lnTo>
                  <a:lnTo>
                    <a:pt x="227717" y="3872302"/>
                  </a:lnTo>
                  <a:lnTo>
                    <a:pt x="180902" y="3884970"/>
                  </a:lnTo>
                  <a:lnTo>
                    <a:pt x="137724" y="3905165"/>
                  </a:lnTo>
                  <a:lnTo>
                    <a:pt x="98986" y="3932133"/>
                  </a:lnTo>
                  <a:lnTo>
                    <a:pt x="65492" y="3965121"/>
                  </a:lnTo>
                  <a:lnTo>
                    <a:pt x="38043" y="4003378"/>
                  </a:lnTo>
                  <a:lnTo>
                    <a:pt x="17443" y="4046151"/>
                  </a:lnTo>
                  <a:lnTo>
                    <a:pt x="4494" y="4092686"/>
                  </a:lnTo>
                  <a:lnTo>
                    <a:pt x="0" y="4142232"/>
                  </a:lnTo>
                  <a:lnTo>
                    <a:pt x="4494" y="4191882"/>
                  </a:lnTo>
                  <a:lnTo>
                    <a:pt x="17443" y="4238697"/>
                  </a:lnTo>
                  <a:lnTo>
                    <a:pt x="38043" y="4281875"/>
                  </a:lnTo>
                  <a:lnTo>
                    <a:pt x="65492" y="4320613"/>
                  </a:lnTo>
                  <a:lnTo>
                    <a:pt x="98986" y="4354107"/>
                  </a:lnTo>
                  <a:lnTo>
                    <a:pt x="137724" y="4381556"/>
                  </a:lnTo>
                  <a:lnTo>
                    <a:pt x="180902" y="4402156"/>
                  </a:lnTo>
                  <a:lnTo>
                    <a:pt x="227717" y="4415105"/>
                  </a:lnTo>
                  <a:lnTo>
                    <a:pt x="277368" y="4419600"/>
                  </a:lnTo>
                  <a:lnTo>
                    <a:pt x="7705343" y="4419600"/>
                  </a:lnTo>
                  <a:lnTo>
                    <a:pt x="7754994" y="4415105"/>
                  </a:lnTo>
                  <a:lnTo>
                    <a:pt x="7801809" y="4402156"/>
                  </a:lnTo>
                  <a:lnTo>
                    <a:pt x="7844987" y="4381556"/>
                  </a:lnTo>
                  <a:lnTo>
                    <a:pt x="7883725" y="4354107"/>
                  </a:lnTo>
                  <a:lnTo>
                    <a:pt x="7917219" y="4320613"/>
                  </a:lnTo>
                  <a:lnTo>
                    <a:pt x="7944668" y="4281875"/>
                  </a:lnTo>
                  <a:lnTo>
                    <a:pt x="7965268" y="4238697"/>
                  </a:lnTo>
                  <a:lnTo>
                    <a:pt x="7978217" y="4191882"/>
                  </a:lnTo>
                  <a:lnTo>
                    <a:pt x="7982711" y="4142232"/>
                  </a:lnTo>
                  <a:lnTo>
                    <a:pt x="7982711" y="551688"/>
                  </a:lnTo>
                  <a:lnTo>
                    <a:pt x="8257032" y="551688"/>
                  </a:lnTo>
                  <a:lnTo>
                    <a:pt x="8306682" y="547297"/>
                  </a:lnTo>
                  <a:lnTo>
                    <a:pt x="8353497" y="534629"/>
                  </a:lnTo>
                  <a:lnTo>
                    <a:pt x="8396675" y="514434"/>
                  </a:lnTo>
                  <a:lnTo>
                    <a:pt x="8435413" y="487466"/>
                  </a:lnTo>
                  <a:lnTo>
                    <a:pt x="8468907" y="454478"/>
                  </a:lnTo>
                  <a:lnTo>
                    <a:pt x="8496356" y="416221"/>
                  </a:lnTo>
                  <a:lnTo>
                    <a:pt x="8516956" y="373448"/>
                  </a:lnTo>
                  <a:lnTo>
                    <a:pt x="8529905" y="326913"/>
                  </a:lnTo>
                  <a:lnTo>
                    <a:pt x="8534400" y="277368"/>
                  </a:lnTo>
                  <a:lnTo>
                    <a:pt x="8529905" y="227717"/>
                  </a:lnTo>
                  <a:lnTo>
                    <a:pt x="8516956" y="180902"/>
                  </a:lnTo>
                  <a:lnTo>
                    <a:pt x="8496356" y="137724"/>
                  </a:lnTo>
                  <a:lnTo>
                    <a:pt x="8468907" y="98986"/>
                  </a:lnTo>
                  <a:lnTo>
                    <a:pt x="8435413" y="65492"/>
                  </a:lnTo>
                  <a:lnTo>
                    <a:pt x="8396675" y="38043"/>
                  </a:lnTo>
                  <a:lnTo>
                    <a:pt x="8353497" y="17443"/>
                  </a:lnTo>
                  <a:lnTo>
                    <a:pt x="8306682" y="4494"/>
                  </a:lnTo>
                  <a:lnTo>
                    <a:pt x="8257032" y="0"/>
                  </a:lnTo>
                  <a:lnTo>
                    <a:pt x="829056" y="0"/>
                  </a:lnTo>
                  <a:close/>
                </a:path>
                <a:path w="8534400" h="4419600">
                  <a:moveTo>
                    <a:pt x="829056" y="0"/>
                  </a:moveTo>
                  <a:lnTo>
                    <a:pt x="878601" y="4494"/>
                  </a:lnTo>
                  <a:lnTo>
                    <a:pt x="925136" y="17443"/>
                  </a:lnTo>
                  <a:lnTo>
                    <a:pt x="967909" y="38043"/>
                  </a:lnTo>
                  <a:lnTo>
                    <a:pt x="1006166" y="65492"/>
                  </a:lnTo>
                  <a:lnTo>
                    <a:pt x="1039154" y="98986"/>
                  </a:lnTo>
                  <a:lnTo>
                    <a:pt x="1066122" y="137724"/>
                  </a:lnTo>
                  <a:lnTo>
                    <a:pt x="1086317" y="180902"/>
                  </a:lnTo>
                  <a:lnTo>
                    <a:pt x="1098985" y="227717"/>
                  </a:lnTo>
                  <a:lnTo>
                    <a:pt x="1103376" y="277368"/>
                  </a:lnTo>
                  <a:lnTo>
                    <a:pt x="1098985" y="326913"/>
                  </a:lnTo>
                  <a:lnTo>
                    <a:pt x="1086317" y="373448"/>
                  </a:lnTo>
                  <a:lnTo>
                    <a:pt x="1066122" y="416221"/>
                  </a:lnTo>
                  <a:lnTo>
                    <a:pt x="1039154" y="454478"/>
                  </a:lnTo>
                  <a:lnTo>
                    <a:pt x="1006166" y="487466"/>
                  </a:lnTo>
                  <a:lnTo>
                    <a:pt x="967909" y="514434"/>
                  </a:lnTo>
                  <a:lnTo>
                    <a:pt x="925136" y="534629"/>
                  </a:lnTo>
                  <a:lnTo>
                    <a:pt x="878601" y="547297"/>
                  </a:lnTo>
                  <a:lnTo>
                    <a:pt x="829056" y="551688"/>
                  </a:lnTo>
                  <a:lnTo>
                    <a:pt x="785530" y="544738"/>
                  </a:lnTo>
                  <a:lnTo>
                    <a:pt x="747857" y="525353"/>
                  </a:lnTo>
                  <a:lnTo>
                    <a:pt x="718230" y="495726"/>
                  </a:lnTo>
                  <a:lnTo>
                    <a:pt x="698845" y="458053"/>
                  </a:lnTo>
                  <a:lnTo>
                    <a:pt x="691896" y="414528"/>
                  </a:lnTo>
                  <a:lnTo>
                    <a:pt x="698845" y="371002"/>
                  </a:lnTo>
                  <a:lnTo>
                    <a:pt x="718230" y="333329"/>
                  </a:lnTo>
                  <a:lnTo>
                    <a:pt x="747857" y="303702"/>
                  </a:lnTo>
                  <a:lnTo>
                    <a:pt x="785530" y="284317"/>
                  </a:lnTo>
                  <a:lnTo>
                    <a:pt x="829056" y="277368"/>
                  </a:lnTo>
                  <a:lnTo>
                    <a:pt x="1103376" y="277368"/>
                  </a:lnTo>
                </a:path>
                <a:path w="8534400" h="4419600">
                  <a:moveTo>
                    <a:pt x="829056" y="551688"/>
                  </a:moveTo>
                  <a:lnTo>
                    <a:pt x="7982711" y="551688"/>
                  </a:lnTo>
                </a:path>
                <a:path w="8534400" h="4419600">
                  <a:moveTo>
                    <a:pt x="277368" y="4419600"/>
                  </a:moveTo>
                  <a:lnTo>
                    <a:pt x="326913" y="4415105"/>
                  </a:lnTo>
                  <a:lnTo>
                    <a:pt x="373448" y="4402156"/>
                  </a:lnTo>
                  <a:lnTo>
                    <a:pt x="416221" y="4381556"/>
                  </a:lnTo>
                  <a:lnTo>
                    <a:pt x="454478" y="4354107"/>
                  </a:lnTo>
                  <a:lnTo>
                    <a:pt x="487466" y="4320613"/>
                  </a:lnTo>
                  <a:lnTo>
                    <a:pt x="514434" y="4281875"/>
                  </a:lnTo>
                  <a:lnTo>
                    <a:pt x="534629" y="4238697"/>
                  </a:lnTo>
                  <a:lnTo>
                    <a:pt x="547297" y="4191882"/>
                  </a:lnTo>
                  <a:lnTo>
                    <a:pt x="551688" y="4142232"/>
                  </a:lnTo>
                  <a:lnTo>
                    <a:pt x="551688" y="3867912"/>
                  </a:lnTo>
                </a:path>
                <a:path w="8534400" h="4419600">
                  <a:moveTo>
                    <a:pt x="277368" y="3867912"/>
                  </a:moveTo>
                  <a:lnTo>
                    <a:pt x="320893" y="3874861"/>
                  </a:lnTo>
                  <a:lnTo>
                    <a:pt x="358566" y="3894246"/>
                  </a:lnTo>
                  <a:lnTo>
                    <a:pt x="388193" y="3923873"/>
                  </a:lnTo>
                  <a:lnTo>
                    <a:pt x="407578" y="3961546"/>
                  </a:lnTo>
                  <a:lnTo>
                    <a:pt x="414528" y="4005072"/>
                  </a:lnTo>
                  <a:lnTo>
                    <a:pt x="407578" y="4048597"/>
                  </a:lnTo>
                  <a:lnTo>
                    <a:pt x="388193" y="4086270"/>
                  </a:lnTo>
                  <a:lnTo>
                    <a:pt x="358566" y="4115897"/>
                  </a:lnTo>
                  <a:lnTo>
                    <a:pt x="320893" y="4135282"/>
                  </a:lnTo>
                  <a:lnTo>
                    <a:pt x="277368" y="4142232"/>
                  </a:lnTo>
                  <a:lnTo>
                    <a:pt x="551688" y="41422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18764" y="3273551"/>
            <a:ext cx="3999229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latin typeface="Times New Roman"/>
                <a:cs typeface="Times New Roman"/>
              </a:rPr>
              <a:t>Variable-Length</a:t>
            </a:r>
            <a:endParaRPr sz="4400">
              <a:latin typeface="Times New Roman"/>
              <a:cs typeface="Times New Roman"/>
            </a:endParaRPr>
          </a:p>
          <a:p>
            <a:pPr marL="139065" algn="ctr">
              <a:lnSpc>
                <a:spcPct val="100000"/>
              </a:lnSpc>
            </a:pPr>
            <a:r>
              <a:rPr sz="4400" b="1" spc="-5" dirty="0">
                <a:latin typeface="Times New Roman"/>
                <a:cs typeface="Times New Roman"/>
              </a:rPr>
              <a:t>Blocks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36064" y="2252979"/>
            <a:ext cx="881380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5.1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13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689850" cy="3684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What are </a:t>
            </a:r>
            <a:r>
              <a:rPr sz="3200" dirty="0">
                <a:latin typeface="Times New Roman"/>
                <a:cs typeface="Times New Roman"/>
              </a:rPr>
              <a:t>the subnet addresses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5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range 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addresses </a:t>
            </a:r>
            <a:r>
              <a:rPr sz="3200" spc="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each subnet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previous  </a:t>
            </a:r>
            <a:r>
              <a:rPr sz="3200" spc="-5" dirty="0">
                <a:latin typeface="Times New Roman"/>
                <a:cs typeface="Times New Roman"/>
              </a:rPr>
              <a:t>example?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site has </a:t>
            </a:r>
            <a:r>
              <a:rPr sz="2800" i="1" spc="-5" dirty="0">
                <a:latin typeface="Times New Roman"/>
                <a:cs typeface="Times New Roman"/>
              </a:rPr>
              <a:t>232−26 </a:t>
            </a:r>
            <a:r>
              <a:rPr sz="2800" i="1" spc="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64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i="1" dirty="0">
                <a:latin typeface="Times New Roman"/>
                <a:cs typeface="Times New Roman"/>
              </a:rPr>
              <a:t>Each </a:t>
            </a:r>
            <a:r>
              <a:rPr sz="2800" i="1" spc="-5" dirty="0">
                <a:latin typeface="Times New Roman"/>
                <a:cs typeface="Times New Roman"/>
              </a:rPr>
              <a:t>subnet </a:t>
            </a:r>
            <a:r>
              <a:rPr sz="2800" i="1" dirty="0">
                <a:latin typeface="Times New Roman"/>
                <a:cs typeface="Times New Roman"/>
              </a:rPr>
              <a:t>has </a:t>
            </a:r>
            <a:r>
              <a:rPr sz="2800" i="1" spc="-5" dirty="0">
                <a:latin typeface="Times New Roman"/>
                <a:cs typeface="Times New Roman"/>
              </a:rPr>
              <a:t>232</a:t>
            </a:r>
            <a:r>
              <a:rPr sz="2800" i="1" spc="-5" dirty="0">
                <a:latin typeface="Arial"/>
                <a:cs typeface="Arial"/>
              </a:rPr>
              <a:t>–</a:t>
            </a:r>
            <a:r>
              <a:rPr sz="2800" i="1" spc="-5" dirty="0">
                <a:latin typeface="Times New Roman"/>
                <a:cs typeface="Times New Roman"/>
              </a:rPr>
              <a:t>28 </a:t>
            </a:r>
            <a:r>
              <a:rPr sz="2800" i="1" spc="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16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13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74063" y="2167635"/>
            <a:ext cx="7888224" cy="477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4507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13</a:t>
            </a:r>
            <a:r>
              <a:rPr sz="4400" spc="-65" dirty="0"/>
              <a:t> </a:t>
            </a:r>
            <a:r>
              <a:rPr sz="4400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33453"/>
            <a:ext cx="7921625" cy="36976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390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address </a:t>
            </a:r>
            <a:r>
              <a:rPr sz="2400" dirty="0">
                <a:latin typeface="Times New Roman"/>
                <a:cs typeface="Times New Roman"/>
              </a:rPr>
              <a:t>in the first </a:t>
            </a:r>
            <a:r>
              <a:rPr sz="2400" spc="-5" dirty="0">
                <a:latin typeface="Times New Roman"/>
                <a:cs typeface="Times New Roman"/>
              </a:rPr>
              <a:t>subnet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6633"/>
                </a:solidFill>
                <a:latin typeface="Times New Roman"/>
                <a:cs typeface="Times New Roman"/>
              </a:rPr>
              <a:t>130.34.12.64/28</a:t>
            </a:r>
            <a:endParaRPr sz="24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2160"/>
              </a:lnSpc>
              <a:spcBef>
                <a:spcPts val="50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 </a:t>
            </a:r>
            <a:r>
              <a:rPr sz="2000" spc="-10" dirty="0">
                <a:latin typeface="Times New Roman"/>
                <a:cs typeface="Times New Roman"/>
              </a:rPr>
              <a:t>that the first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first </a:t>
            </a:r>
            <a:r>
              <a:rPr sz="2000" spc="-5" dirty="0">
                <a:latin typeface="Times New Roman"/>
                <a:cs typeface="Times New Roman"/>
              </a:rPr>
              <a:t>subnet is </a:t>
            </a:r>
            <a:r>
              <a:rPr sz="2000" spc="-10" dirty="0">
                <a:latin typeface="Times New Roman"/>
                <a:cs typeface="Times New Roman"/>
              </a:rPr>
              <a:t>the first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block.</a:t>
            </a:r>
            <a:endParaRPr sz="2000">
              <a:latin typeface="Times New Roman"/>
              <a:cs typeface="Times New Roman"/>
            </a:endParaRPr>
          </a:p>
          <a:p>
            <a:pPr marL="920750" marR="141605" lvl="1" indent="-436245">
              <a:lnSpc>
                <a:spcPts val="2160"/>
              </a:lnSpc>
              <a:spcBef>
                <a:spcPts val="4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last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subnet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found </a:t>
            </a:r>
            <a:r>
              <a:rPr sz="2000" dirty="0">
                <a:latin typeface="Times New Roman"/>
                <a:cs typeface="Times New Roman"/>
              </a:rPr>
              <a:t>by adding 15 (16 </a:t>
            </a:r>
            <a:r>
              <a:rPr sz="2000" spc="-5" dirty="0">
                <a:latin typeface="Times New Roman"/>
                <a:cs typeface="Times New Roman"/>
              </a:rPr>
              <a:t>−1)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spc="-10" dirty="0">
                <a:latin typeface="Times New Roman"/>
                <a:cs typeface="Times New Roman"/>
              </a:rPr>
              <a:t>the first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195"/>
              </a:spcBef>
              <a:tabLst>
                <a:tab pos="13900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The last address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996633"/>
                </a:solidFill>
                <a:latin typeface="Times New Roman"/>
                <a:cs typeface="Times New Roman"/>
              </a:rPr>
              <a:t>130.34.12.79/28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15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address </a:t>
            </a:r>
            <a:r>
              <a:rPr sz="2400" dirty="0">
                <a:latin typeface="Times New Roman"/>
                <a:cs typeface="Times New Roman"/>
              </a:rPr>
              <a:t>in the second </a:t>
            </a:r>
            <a:r>
              <a:rPr sz="2400" spc="-5" dirty="0">
                <a:latin typeface="Times New Roman"/>
                <a:cs typeface="Times New Roman"/>
              </a:rPr>
              <a:t>subnet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130.34.12.80/28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2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Found </a:t>
            </a:r>
            <a:r>
              <a:rPr sz="2000" spc="10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adding </a:t>
            </a:r>
            <a:r>
              <a:rPr sz="2000" spc="-5" dirty="0">
                <a:latin typeface="Times New Roman"/>
                <a:cs typeface="Times New Roman"/>
              </a:rPr>
              <a:t>1 to </a:t>
            </a:r>
            <a:r>
              <a:rPr sz="2000" spc="-10" dirty="0">
                <a:latin typeface="Times New Roman"/>
                <a:cs typeface="Times New Roman"/>
              </a:rPr>
              <a:t>the last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previous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920750" marR="579120" lvl="1" indent="-436245">
              <a:lnSpc>
                <a:spcPts val="2160"/>
              </a:lnSpc>
              <a:spcBef>
                <a:spcPts val="51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Again adding </a:t>
            </a:r>
            <a:r>
              <a:rPr sz="2000" dirty="0">
                <a:latin typeface="Times New Roman"/>
                <a:cs typeface="Times New Roman"/>
              </a:rPr>
              <a:t>15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the first </a:t>
            </a:r>
            <a:r>
              <a:rPr sz="2000" spc="-5" dirty="0">
                <a:latin typeface="Times New Roman"/>
                <a:cs typeface="Times New Roman"/>
              </a:rPr>
              <a:t>address,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obtain </a:t>
            </a:r>
            <a:r>
              <a:rPr sz="2000" spc="-10" dirty="0">
                <a:latin typeface="Times New Roman"/>
                <a:cs typeface="Times New Roman"/>
              </a:rPr>
              <a:t>the last </a:t>
            </a:r>
            <a:r>
              <a:rPr sz="2000" spc="-5" dirty="0">
                <a:latin typeface="Times New Roman"/>
                <a:cs typeface="Times New Roman"/>
              </a:rPr>
              <a:t>address, </a:t>
            </a:r>
            <a:r>
              <a:rPr sz="2000" spc="-5" dirty="0">
                <a:solidFill>
                  <a:srgbClr val="996633"/>
                </a:solidFill>
                <a:latin typeface="Times New Roman"/>
                <a:cs typeface="Times New Roman"/>
              </a:rPr>
              <a:t> 130.34.12.95/28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4507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13</a:t>
            </a:r>
            <a:r>
              <a:rPr sz="4400" spc="-65" dirty="0"/>
              <a:t> </a:t>
            </a:r>
            <a:r>
              <a:rPr sz="4400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19415" cy="3630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Similarly, </a:t>
            </a:r>
            <a:r>
              <a:rPr sz="3200" spc="-10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find the </a:t>
            </a:r>
            <a:r>
              <a:rPr sz="3200" spc="-5" dirty="0">
                <a:latin typeface="Times New Roman"/>
                <a:cs typeface="Times New Roman"/>
              </a:rPr>
              <a:t>first address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-5" dirty="0">
                <a:latin typeface="Times New Roman"/>
                <a:cs typeface="Times New Roman"/>
              </a:rPr>
              <a:t>third  </a:t>
            </a:r>
            <a:r>
              <a:rPr sz="3200" dirty="0">
                <a:latin typeface="Times New Roman"/>
                <a:cs typeface="Times New Roman"/>
              </a:rPr>
              <a:t>subnet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996633"/>
                </a:solidFill>
                <a:latin typeface="Times New Roman"/>
                <a:cs typeface="Times New Roman"/>
              </a:rPr>
              <a:t>130.34.12.96/28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last to 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6633"/>
                </a:solidFill>
                <a:latin typeface="Times New Roman"/>
                <a:cs typeface="Times New Roman"/>
              </a:rPr>
              <a:t>130.34.12.111/28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marR="222250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Similarly, </a:t>
            </a:r>
            <a:r>
              <a:rPr sz="3200" spc="-10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find the </a:t>
            </a:r>
            <a:r>
              <a:rPr sz="3200" spc="-5" dirty="0">
                <a:latin typeface="Times New Roman"/>
                <a:cs typeface="Times New Roman"/>
              </a:rPr>
              <a:t>first address </a:t>
            </a:r>
            <a:r>
              <a:rPr sz="3200" dirty="0">
                <a:latin typeface="Times New Roman"/>
                <a:cs typeface="Times New Roman"/>
              </a:rPr>
              <a:t>of the  fourth </a:t>
            </a:r>
            <a:r>
              <a:rPr sz="3200" spc="-5" dirty="0">
                <a:latin typeface="Times New Roman"/>
                <a:cs typeface="Times New Roman"/>
              </a:rPr>
              <a:t>subnet to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996633"/>
                </a:solidFill>
                <a:latin typeface="Times New Roman"/>
                <a:cs typeface="Times New Roman"/>
              </a:rPr>
              <a:t>130.34.12.112/28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last to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6633"/>
                </a:solidFill>
                <a:latin typeface="Times New Roman"/>
                <a:cs typeface="Times New Roman"/>
              </a:rPr>
              <a:t>130.34.12.127/28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6261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Variable-Length</a:t>
            </a:r>
            <a:r>
              <a:rPr sz="4400" spc="-40" dirty="0"/>
              <a:t> </a:t>
            </a:r>
            <a:r>
              <a:rPr sz="4400" spc="-5" dirty="0"/>
              <a:t>Subnets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099206"/>
            <a:ext cx="5867400" cy="28073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previous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All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subnets have </a:t>
            </a:r>
            <a:r>
              <a:rPr sz="2800" spc="-10" dirty="0">
                <a:latin typeface="Times New Roman"/>
                <a:cs typeface="Times New Roman"/>
              </a:rPr>
              <a:t>the same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31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79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Variable-length </a:t>
            </a:r>
            <a:r>
              <a:rPr sz="3200" dirty="0">
                <a:latin typeface="Times New Roman"/>
                <a:cs typeface="Times New Roman"/>
              </a:rPr>
              <a:t>subnet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subnets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different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14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30551"/>
            <a:ext cx="7958455" cy="40627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81965" marR="5080" indent="-469900">
              <a:lnSpc>
                <a:spcPts val="2690"/>
              </a:lnSpc>
              <a:spcBef>
                <a:spcPts val="7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organization is </a:t>
            </a:r>
            <a:r>
              <a:rPr sz="2800" dirty="0">
                <a:latin typeface="Times New Roman"/>
                <a:cs typeface="Times New Roman"/>
              </a:rPr>
              <a:t>granted a </a:t>
            </a:r>
            <a:r>
              <a:rPr sz="2800" spc="-5" dirty="0">
                <a:latin typeface="Times New Roman"/>
                <a:cs typeface="Times New Roman"/>
              </a:rPr>
              <a:t>block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addresses </a:t>
            </a:r>
            <a:r>
              <a:rPr sz="2800" dirty="0">
                <a:latin typeface="Times New Roman"/>
                <a:cs typeface="Times New Roman"/>
              </a:rPr>
              <a:t>with  the </a:t>
            </a:r>
            <a:r>
              <a:rPr sz="2800" spc="-5" dirty="0">
                <a:latin typeface="Times New Roman"/>
                <a:cs typeface="Times New Roman"/>
              </a:rPr>
              <a:t>beginning address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14.24.74.0/24.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ts val="287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2^(32−24)= </a:t>
            </a:r>
            <a:r>
              <a:rPr sz="2400" spc="5" dirty="0">
                <a:latin typeface="Times New Roman"/>
                <a:cs typeface="Times New Roman"/>
              </a:rPr>
              <a:t>256 </a:t>
            </a:r>
            <a:r>
              <a:rPr sz="2400" spc="-10" dirty="0">
                <a:latin typeface="Times New Roman"/>
                <a:cs typeface="Times New Roman"/>
              </a:rPr>
              <a:t>addresses </a:t>
            </a:r>
            <a:r>
              <a:rPr sz="2400" dirty="0">
                <a:latin typeface="Times New Roman"/>
                <a:cs typeface="Times New Roman"/>
              </a:rPr>
              <a:t>in 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481965" marR="30480" indent="-469900">
              <a:lnSpc>
                <a:spcPts val="2690"/>
              </a:lnSpc>
              <a:spcBef>
                <a:spcPts val="68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organization needs to have 11 subnets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shown  </a:t>
            </a:r>
            <a:r>
              <a:rPr sz="2800" spc="-10" dirty="0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  <a:p>
            <a:pPr marL="1262380" indent="-335280"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AutoNum type="alphaLcPeriod"/>
              <a:tabLst>
                <a:tab pos="1262380" algn="l"/>
              </a:tabLst>
            </a:pPr>
            <a:r>
              <a:rPr sz="2800" dirty="0">
                <a:latin typeface="Times New Roman"/>
                <a:cs typeface="Times New Roman"/>
              </a:rPr>
              <a:t>two subnets, </a:t>
            </a:r>
            <a:r>
              <a:rPr sz="2800" spc="-5" dirty="0">
                <a:latin typeface="Times New Roman"/>
                <a:cs typeface="Times New Roman"/>
              </a:rPr>
              <a:t>each with 64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1283335" indent="-356870">
              <a:lnSpc>
                <a:spcPct val="100000"/>
              </a:lnSpc>
              <a:buClr>
                <a:srgbClr val="993300"/>
              </a:buClr>
              <a:buAutoNum type="alphaLcPeriod"/>
              <a:tabLst>
                <a:tab pos="1283970" algn="l"/>
              </a:tabLst>
            </a:pPr>
            <a:r>
              <a:rPr sz="280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subnets, each with 32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1262380" indent="-335280">
              <a:lnSpc>
                <a:spcPct val="100000"/>
              </a:lnSpc>
              <a:buClr>
                <a:srgbClr val="993300"/>
              </a:buClr>
              <a:buAutoNum type="alphaLcPeriod"/>
              <a:tabLst>
                <a:tab pos="1262380" algn="l"/>
              </a:tabLst>
            </a:pPr>
            <a:r>
              <a:rPr sz="2800" dirty="0">
                <a:latin typeface="Times New Roman"/>
                <a:cs typeface="Times New Roman"/>
              </a:rPr>
              <a:t>three </a:t>
            </a:r>
            <a:r>
              <a:rPr sz="2800" spc="-5" dirty="0">
                <a:latin typeface="Times New Roman"/>
                <a:cs typeface="Times New Roman"/>
              </a:rPr>
              <a:t>subnets, each with 16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481965" marR="1562735" indent="444500">
              <a:lnSpc>
                <a:spcPct val="100000"/>
              </a:lnSpc>
              <a:buClr>
                <a:srgbClr val="993300"/>
              </a:buClr>
              <a:buAutoNum type="alphaLcPeriod"/>
              <a:tabLst>
                <a:tab pos="1283970" algn="l"/>
              </a:tabLst>
            </a:pPr>
            <a:r>
              <a:rPr sz="2800" dirty="0">
                <a:latin typeface="Times New Roman"/>
                <a:cs typeface="Times New Roman"/>
              </a:rPr>
              <a:t>four </a:t>
            </a:r>
            <a:r>
              <a:rPr sz="2800" spc="-5" dirty="0">
                <a:latin typeface="Times New Roman"/>
                <a:cs typeface="Times New Roman"/>
              </a:rPr>
              <a:t>subnets,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4 </a:t>
            </a:r>
            <a:r>
              <a:rPr sz="2800" spc="-5" dirty="0">
                <a:latin typeface="Times New Roman"/>
                <a:cs typeface="Times New Roman"/>
              </a:rPr>
              <a:t>addresses.  Design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subnets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9028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14:</a:t>
            </a:r>
            <a:r>
              <a:rPr sz="4400" spc="-65" dirty="0"/>
              <a:t> </a:t>
            </a:r>
            <a:r>
              <a:rPr sz="4400" dirty="0"/>
              <a:t>Solution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868284" cy="357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1689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</a:t>
            </a:r>
            <a:r>
              <a:rPr sz="2800" dirty="0">
                <a:latin typeface="Times New Roman"/>
                <a:cs typeface="Times New Roman"/>
              </a:rPr>
              <a:t>128 </a:t>
            </a:r>
            <a:r>
              <a:rPr sz="2800" spc="-5" dirty="0">
                <a:latin typeface="Times New Roman"/>
                <a:cs typeface="Times New Roman"/>
              </a:rPr>
              <a:t>addresses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the first two  </a:t>
            </a:r>
            <a:r>
              <a:rPr sz="2800" spc="-5" dirty="0">
                <a:latin typeface="Times New Roman"/>
                <a:cs typeface="Times New Roman"/>
              </a:rPr>
              <a:t>subnets, each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64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for each </a:t>
            </a:r>
            <a:r>
              <a:rPr sz="2400" dirty="0">
                <a:latin typeface="Times New Roman"/>
                <a:cs typeface="Times New Roman"/>
              </a:rPr>
              <a:t>network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/26.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subnet address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subnet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endParaRPr sz="2400">
              <a:latin typeface="Times New Roman"/>
              <a:cs typeface="Times New Roman"/>
            </a:endParaRPr>
          </a:p>
          <a:p>
            <a:pPr marL="481965" marR="114300" indent="-469900">
              <a:lnSpc>
                <a:spcPct val="100000"/>
              </a:lnSpc>
              <a:spcBef>
                <a:spcPts val="6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Use the </a:t>
            </a:r>
            <a:r>
              <a:rPr sz="2800" spc="-5" dirty="0">
                <a:latin typeface="Times New Roman"/>
                <a:cs typeface="Times New Roman"/>
              </a:rPr>
              <a:t>next 64 addresses 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next </a:t>
            </a:r>
            <a:r>
              <a:rPr sz="2800" spc="-1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subnets,  each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32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for each </a:t>
            </a:r>
            <a:r>
              <a:rPr sz="2400" dirty="0">
                <a:latin typeface="Times New Roman"/>
                <a:cs typeface="Times New Roman"/>
              </a:rPr>
              <a:t>network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/27.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subnet address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subnet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66408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14: Solution</a:t>
            </a:r>
            <a:r>
              <a:rPr sz="4400" spc="-45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934959" cy="357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Use the </a:t>
            </a:r>
            <a:r>
              <a:rPr sz="2800" spc="-5" dirty="0">
                <a:latin typeface="Times New Roman"/>
                <a:cs typeface="Times New Roman"/>
              </a:rPr>
              <a:t>next 48 addresses 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next three </a:t>
            </a:r>
            <a:r>
              <a:rPr sz="2800" dirty="0">
                <a:latin typeface="Times New Roman"/>
                <a:cs typeface="Times New Roman"/>
              </a:rPr>
              <a:t>subnets, 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16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for each </a:t>
            </a:r>
            <a:r>
              <a:rPr sz="2400" dirty="0">
                <a:latin typeface="Times New Roman"/>
                <a:cs typeface="Times New Roman"/>
              </a:rPr>
              <a:t>network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/28.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subnet address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subnet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endParaRPr sz="2400">
              <a:latin typeface="Times New Roman"/>
              <a:cs typeface="Times New Roman"/>
            </a:endParaRPr>
          </a:p>
          <a:p>
            <a:pPr marL="481965" marR="361315" indent="-469900">
              <a:lnSpc>
                <a:spcPct val="100000"/>
              </a:lnSpc>
              <a:spcBef>
                <a:spcPts val="6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Use the </a:t>
            </a:r>
            <a:r>
              <a:rPr sz="2800" spc="-5" dirty="0">
                <a:latin typeface="Times New Roman"/>
                <a:cs typeface="Times New Roman"/>
              </a:rPr>
              <a:t>last 16 </a:t>
            </a:r>
            <a:r>
              <a:rPr sz="2800" spc="-10" dirty="0">
                <a:latin typeface="Times New Roman"/>
                <a:cs typeface="Times New Roman"/>
              </a:rPr>
              <a:t>addresses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dirty="0">
                <a:latin typeface="Times New Roman"/>
                <a:cs typeface="Times New Roman"/>
              </a:rPr>
              <a:t>four </a:t>
            </a:r>
            <a:r>
              <a:rPr sz="2800" spc="-5" dirty="0">
                <a:latin typeface="Times New Roman"/>
                <a:cs typeface="Times New Roman"/>
              </a:rPr>
              <a:t>subnets,  each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for each </a:t>
            </a:r>
            <a:r>
              <a:rPr sz="2400" dirty="0">
                <a:latin typeface="Times New Roman"/>
                <a:cs typeface="Times New Roman"/>
              </a:rPr>
              <a:t>network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/30.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subnet address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subnet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14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84503" y="2512060"/>
            <a:ext cx="8711184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66408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14: Solution</a:t>
            </a:r>
            <a:r>
              <a:rPr sz="4400" spc="-45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34895" y="3627628"/>
            <a:ext cx="466725" cy="421005"/>
          </a:xfrm>
          <a:custGeom>
            <a:avLst/>
            <a:gdLst/>
            <a:ahLst/>
            <a:cxnLst/>
            <a:rect l="l" t="t" r="r" b="b"/>
            <a:pathLst>
              <a:path w="466725" h="421004">
                <a:moveTo>
                  <a:pt x="408022" y="48131"/>
                </a:moveTo>
                <a:lnTo>
                  <a:pt x="0" y="411480"/>
                </a:lnTo>
                <a:lnTo>
                  <a:pt x="0" y="420624"/>
                </a:lnTo>
                <a:lnTo>
                  <a:pt x="9143" y="420624"/>
                </a:lnTo>
                <a:lnTo>
                  <a:pt x="413829" y="54621"/>
                </a:lnTo>
                <a:lnTo>
                  <a:pt x="408022" y="48131"/>
                </a:lnTo>
                <a:close/>
              </a:path>
              <a:path w="466725" h="421004">
                <a:moveTo>
                  <a:pt x="451104" y="39624"/>
                </a:moveTo>
                <a:lnTo>
                  <a:pt x="423672" y="39624"/>
                </a:lnTo>
                <a:lnTo>
                  <a:pt x="423672" y="45720"/>
                </a:lnTo>
                <a:lnTo>
                  <a:pt x="413829" y="54621"/>
                </a:lnTo>
                <a:lnTo>
                  <a:pt x="435864" y="79248"/>
                </a:lnTo>
                <a:lnTo>
                  <a:pt x="451104" y="39624"/>
                </a:lnTo>
                <a:close/>
              </a:path>
              <a:path w="466725" h="421004">
                <a:moveTo>
                  <a:pt x="423672" y="39624"/>
                </a:moveTo>
                <a:lnTo>
                  <a:pt x="417576" y="39624"/>
                </a:lnTo>
                <a:lnTo>
                  <a:pt x="408022" y="48131"/>
                </a:lnTo>
                <a:lnTo>
                  <a:pt x="413829" y="54621"/>
                </a:lnTo>
                <a:lnTo>
                  <a:pt x="423672" y="45720"/>
                </a:lnTo>
                <a:lnTo>
                  <a:pt x="423672" y="39624"/>
                </a:lnTo>
                <a:close/>
              </a:path>
              <a:path w="466725" h="421004">
                <a:moveTo>
                  <a:pt x="466344" y="0"/>
                </a:moveTo>
                <a:lnTo>
                  <a:pt x="384048" y="21336"/>
                </a:lnTo>
                <a:lnTo>
                  <a:pt x="408022" y="48131"/>
                </a:lnTo>
                <a:lnTo>
                  <a:pt x="417576" y="39624"/>
                </a:lnTo>
                <a:lnTo>
                  <a:pt x="451104" y="3962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6607" y="4228084"/>
            <a:ext cx="502920" cy="323215"/>
          </a:xfrm>
          <a:custGeom>
            <a:avLst/>
            <a:gdLst/>
            <a:ahLst/>
            <a:cxnLst/>
            <a:rect l="l" t="t" r="r" b="b"/>
            <a:pathLst>
              <a:path w="502919" h="323214">
                <a:moveTo>
                  <a:pt x="436622" y="285374"/>
                </a:moveTo>
                <a:lnTo>
                  <a:pt x="417575" y="313943"/>
                </a:lnTo>
                <a:lnTo>
                  <a:pt x="502919" y="323088"/>
                </a:lnTo>
                <a:lnTo>
                  <a:pt x="485139" y="292607"/>
                </a:lnTo>
                <a:lnTo>
                  <a:pt x="448056" y="292607"/>
                </a:lnTo>
                <a:lnTo>
                  <a:pt x="436622" y="285374"/>
                </a:lnTo>
                <a:close/>
              </a:path>
              <a:path w="502919" h="323214">
                <a:moveTo>
                  <a:pt x="441330" y="278312"/>
                </a:moveTo>
                <a:lnTo>
                  <a:pt x="436622" y="285374"/>
                </a:lnTo>
                <a:lnTo>
                  <a:pt x="448056" y="292607"/>
                </a:lnTo>
                <a:lnTo>
                  <a:pt x="454152" y="292607"/>
                </a:lnTo>
                <a:lnTo>
                  <a:pt x="454152" y="286511"/>
                </a:lnTo>
                <a:lnTo>
                  <a:pt x="441330" y="278312"/>
                </a:lnTo>
                <a:close/>
              </a:path>
              <a:path w="502919" h="323214">
                <a:moveTo>
                  <a:pt x="460248" y="249935"/>
                </a:moveTo>
                <a:lnTo>
                  <a:pt x="441330" y="278312"/>
                </a:lnTo>
                <a:lnTo>
                  <a:pt x="454152" y="286511"/>
                </a:lnTo>
                <a:lnTo>
                  <a:pt x="454152" y="292607"/>
                </a:lnTo>
                <a:lnTo>
                  <a:pt x="485139" y="292607"/>
                </a:lnTo>
                <a:lnTo>
                  <a:pt x="460248" y="249935"/>
                </a:lnTo>
                <a:close/>
              </a:path>
              <a:path w="502919" h="323214">
                <a:moveTo>
                  <a:pt x="6096" y="0"/>
                </a:moveTo>
                <a:lnTo>
                  <a:pt x="0" y="3048"/>
                </a:lnTo>
                <a:lnTo>
                  <a:pt x="0" y="9143"/>
                </a:lnTo>
                <a:lnTo>
                  <a:pt x="436622" y="285374"/>
                </a:lnTo>
                <a:lnTo>
                  <a:pt x="441330" y="27831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0460" y="4425695"/>
            <a:ext cx="32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3508247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128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203" y="3843528"/>
            <a:ext cx="65659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5" dirty="0">
                <a:latin typeface="Times New Roman"/>
                <a:cs typeface="Times New Roman"/>
              </a:rPr>
              <a:t>/24</a:t>
            </a:r>
            <a:endParaRPr sz="18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1010"/>
              </a:spcBef>
            </a:pPr>
            <a:r>
              <a:rPr sz="1800" spc="10" dirty="0">
                <a:latin typeface="Times New Roman"/>
                <a:cs typeface="Times New Roman"/>
              </a:rPr>
              <a:t>128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002788"/>
            <a:ext cx="466725" cy="421005"/>
          </a:xfrm>
          <a:custGeom>
            <a:avLst/>
            <a:gdLst/>
            <a:ahLst/>
            <a:cxnLst/>
            <a:rect l="l" t="t" r="r" b="b"/>
            <a:pathLst>
              <a:path w="466725" h="421004">
                <a:moveTo>
                  <a:pt x="405141" y="48113"/>
                </a:moveTo>
                <a:lnTo>
                  <a:pt x="0" y="414527"/>
                </a:lnTo>
                <a:lnTo>
                  <a:pt x="0" y="420624"/>
                </a:lnTo>
                <a:lnTo>
                  <a:pt x="6096" y="420624"/>
                </a:lnTo>
                <a:lnTo>
                  <a:pt x="410861" y="54549"/>
                </a:lnTo>
                <a:lnTo>
                  <a:pt x="405141" y="48113"/>
                </a:lnTo>
                <a:close/>
              </a:path>
              <a:path w="466725" h="421004">
                <a:moveTo>
                  <a:pt x="449580" y="39624"/>
                </a:moveTo>
                <a:lnTo>
                  <a:pt x="420624" y="39624"/>
                </a:lnTo>
                <a:lnTo>
                  <a:pt x="420624" y="45720"/>
                </a:lnTo>
                <a:lnTo>
                  <a:pt x="410861" y="54549"/>
                </a:lnTo>
                <a:lnTo>
                  <a:pt x="432816" y="79248"/>
                </a:lnTo>
                <a:lnTo>
                  <a:pt x="449580" y="39624"/>
                </a:lnTo>
                <a:close/>
              </a:path>
              <a:path w="466725" h="421004">
                <a:moveTo>
                  <a:pt x="420624" y="39624"/>
                </a:moveTo>
                <a:lnTo>
                  <a:pt x="414528" y="39624"/>
                </a:lnTo>
                <a:lnTo>
                  <a:pt x="405141" y="48113"/>
                </a:lnTo>
                <a:lnTo>
                  <a:pt x="410861" y="54549"/>
                </a:lnTo>
                <a:lnTo>
                  <a:pt x="420624" y="45720"/>
                </a:lnTo>
                <a:lnTo>
                  <a:pt x="420624" y="39624"/>
                </a:lnTo>
                <a:close/>
              </a:path>
              <a:path w="466725" h="421004">
                <a:moveTo>
                  <a:pt x="466344" y="0"/>
                </a:moveTo>
                <a:lnTo>
                  <a:pt x="384048" y="24384"/>
                </a:lnTo>
                <a:lnTo>
                  <a:pt x="405141" y="48113"/>
                </a:lnTo>
                <a:lnTo>
                  <a:pt x="414528" y="39624"/>
                </a:lnTo>
                <a:lnTo>
                  <a:pt x="449580" y="3962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1864" y="3566667"/>
            <a:ext cx="502920" cy="323215"/>
          </a:xfrm>
          <a:custGeom>
            <a:avLst/>
            <a:gdLst/>
            <a:ahLst/>
            <a:cxnLst/>
            <a:rect l="l" t="t" r="r" b="b"/>
            <a:pathLst>
              <a:path w="502919" h="323214">
                <a:moveTo>
                  <a:pt x="436658" y="288367"/>
                </a:moveTo>
                <a:lnTo>
                  <a:pt x="417575" y="316992"/>
                </a:lnTo>
                <a:lnTo>
                  <a:pt x="502919" y="323088"/>
                </a:lnTo>
                <a:lnTo>
                  <a:pt x="486222" y="295656"/>
                </a:lnTo>
                <a:lnTo>
                  <a:pt x="448056" y="295656"/>
                </a:lnTo>
                <a:lnTo>
                  <a:pt x="436658" y="288367"/>
                </a:lnTo>
                <a:close/>
              </a:path>
              <a:path w="502919" h="323214">
                <a:moveTo>
                  <a:pt x="441862" y="280562"/>
                </a:moveTo>
                <a:lnTo>
                  <a:pt x="436658" y="288367"/>
                </a:lnTo>
                <a:lnTo>
                  <a:pt x="448056" y="295656"/>
                </a:lnTo>
                <a:lnTo>
                  <a:pt x="454152" y="292608"/>
                </a:lnTo>
                <a:lnTo>
                  <a:pt x="451104" y="286512"/>
                </a:lnTo>
                <a:lnTo>
                  <a:pt x="441862" y="280562"/>
                </a:lnTo>
                <a:close/>
              </a:path>
              <a:path w="502919" h="323214">
                <a:moveTo>
                  <a:pt x="460248" y="252984"/>
                </a:moveTo>
                <a:lnTo>
                  <a:pt x="441862" y="280562"/>
                </a:lnTo>
                <a:lnTo>
                  <a:pt x="451104" y="286512"/>
                </a:lnTo>
                <a:lnTo>
                  <a:pt x="454152" y="292608"/>
                </a:lnTo>
                <a:lnTo>
                  <a:pt x="448056" y="295656"/>
                </a:lnTo>
                <a:lnTo>
                  <a:pt x="486222" y="295656"/>
                </a:lnTo>
                <a:lnTo>
                  <a:pt x="460248" y="252984"/>
                </a:lnTo>
                <a:close/>
              </a:path>
              <a:path w="502919" h="323214">
                <a:moveTo>
                  <a:pt x="6096" y="0"/>
                </a:moveTo>
                <a:lnTo>
                  <a:pt x="0" y="3048"/>
                </a:lnTo>
                <a:lnTo>
                  <a:pt x="0" y="9144"/>
                </a:lnTo>
                <a:lnTo>
                  <a:pt x="436658" y="288367"/>
                </a:lnTo>
                <a:lnTo>
                  <a:pt x="441862" y="28056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4300" y="29260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64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3883" y="3276600"/>
            <a:ext cx="546735" cy="7391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5" dirty="0">
                <a:latin typeface="Times New Roman"/>
                <a:cs typeface="Times New Roman"/>
              </a:rPr>
              <a:t>/25</a:t>
            </a:r>
            <a:endParaRPr sz="18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650"/>
              </a:spcBef>
            </a:pPr>
            <a:r>
              <a:rPr sz="1800" spc="10" dirty="0">
                <a:latin typeface="Times New Roman"/>
                <a:cs typeface="Times New Roman"/>
              </a:rPr>
              <a:t>64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7803" y="2810255"/>
            <a:ext cx="32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5715" y="3578351"/>
            <a:ext cx="339090" cy="7937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spc="5" dirty="0">
                <a:latin typeface="Times New Roman"/>
                <a:cs typeface="Times New Roman"/>
              </a:rPr>
              <a:t>/26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0528" y="4191507"/>
            <a:ext cx="502920" cy="783590"/>
          </a:xfrm>
          <a:custGeom>
            <a:avLst/>
            <a:gdLst/>
            <a:ahLst/>
            <a:cxnLst/>
            <a:rect l="l" t="t" r="r" b="b"/>
            <a:pathLst>
              <a:path w="502919" h="783589">
                <a:moveTo>
                  <a:pt x="475488" y="0"/>
                </a:moveTo>
                <a:lnTo>
                  <a:pt x="393192" y="24384"/>
                </a:lnTo>
                <a:lnTo>
                  <a:pt x="414985" y="47472"/>
                </a:lnTo>
                <a:lnTo>
                  <a:pt x="9144" y="414528"/>
                </a:lnTo>
                <a:lnTo>
                  <a:pt x="9144" y="420624"/>
                </a:lnTo>
                <a:lnTo>
                  <a:pt x="15240" y="420624"/>
                </a:lnTo>
                <a:lnTo>
                  <a:pt x="423799" y="56807"/>
                </a:lnTo>
                <a:lnTo>
                  <a:pt x="445008" y="79248"/>
                </a:lnTo>
                <a:lnTo>
                  <a:pt x="460248" y="39636"/>
                </a:lnTo>
                <a:lnTo>
                  <a:pt x="475488" y="0"/>
                </a:lnTo>
                <a:close/>
              </a:path>
              <a:path w="502919" h="783589">
                <a:moveTo>
                  <a:pt x="502920" y="783336"/>
                </a:moveTo>
                <a:lnTo>
                  <a:pt x="485140" y="752856"/>
                </a:lnTo>
                <a:lnTo>
                  <a:pt x="460248" y="710184"/>
                </a:lnTo>
                <a:lnTo>
                  <a:pt x="443611" y="737057"/>
                </a:lnTo>
                <a:lnTo>
                  <a:pt x="6096" y="460248"/>
                </a:lnTo>
                <a:lnTo>
                  <a:pt x="0" y="460248"/>
                </a:lnTo>
                <a:lnTo>
                  <a:pt x="0" y="466344"/>
                </a:lnTo>
                <a:lnTo>
                  <a:pt x="437857" y="746340"/>
                </a:lnTo>
                <a:lnTo>
                  <a:pt x="420624" y="774192"/>
                </a:lnTo>
                <a:lnTo>
                  <a:pt x="502920" y="78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776" y="5142484"/>
            <a:ext cx="502920" cy="323215"/>
          </a:xfrm>
          <a:custGeom>
            <a:avLst/>
            <a:gdLst/>
            <a:ahLst/>
            <a:cxnLst/>
            <a:rect l="l" t="t" r="r" b="b"/>
            <a:pathLst>
              <a:path w="502920" h="323214">
                <a:moveTo>
                  <a:pt x="436658" y="285319"/>
                </a:moveTo>
                <a:lnTo>
                  <a:pt x="417575" y="313944"/>
                </a:lnTo>
                <a:lnTo>
                  <a:pt x="502920" y="323088"/>
                </a:lnTo>
                <a:lnTo>
                  <a:pt x="485140" y="292608"/>
                </a:lnTo>
                <a:lnTo>
                  <a:pt x="448056" y="292608"/>
                </a:lnTo>
                <a:lnTo>
                  <a:pt x="436658" y="285319"/>
                </a:lnTo>
                <a:close/>
              </a:path>
              <a:path w="502920" h="323214">
                <a:moveTo>
                  <a:pt x="441832" y="277558"/>
                </a:moveTo>
                <a:lnTo>
                  <a:pt x="436658" y="285319"/>
                </a:lnTo>
                <a:lnTo>
                  <a:pt x="448056" y="292608"/>
                </a:lnTo>
                <a:lnTo>
                  <a:pt x="454151" y="289560"/>
                </a:lnTo>
                <a:lnTo>
                  <a:pt x="451103" y="283464"/>
                </a:lnTo>
                <a:lnTo>
                  <a:pt x="441832" y="277558"/>
                </a:lnTo>
                <a:close/>
              </a:path>
              <a:path w="502920" h="323214">
                <a:moveTo>
                  <a:pt x="460248" y="249936"/>
                </a:moveTo>
                <a:lnTo>
                  <a:pt x="441832" y="277558"/>
                </a:lnTo>
                <a:lnTo>
                  <a:pt x="451103" y="283464"/>
                </a:lnTo>
                <a:lnTo>
                  <a:pt x="454151" y="289560"/>
                </a:lnTo>
                <a:lnTo>
                  <a:pt x="448056" y="292608"/>
                </a:lnTo>
                <a:lnTo>
                  <a:pt x="485140" y="292608"/>
                </a:lnTo>
                <a:lnTo>
                  <a:pt x="460248" y="249936"/>
                </a:lnTo>
                <a:close/>
              </a:path>
              <a:path w="502920" h="323214">
                <a:moveTo>
                  <a:pt x="6096" y="0"/>
                </a:moveTo>
                <a:lnTo>
                  <a:pt x="0" y="0"/>
                </a:lnTo>
                <a:lnTo>
                  <a:pt x="0" y="6096"/>
                </a:lnTo>
                <a:lnTo>
                  <a:pt x="436658" y="285319"/>
                </a:lnTo>
                <a:lnTo>
                  <a:pt x="441832" y="27755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3567" y="5611876"/>
            <a:ext cx="502920" cy="323215"/>
          </a:xfrm>
          <a:custGeom>
            <a:avLst/>
            <a:gdLst/>
            <a:ahLst/>
            <a:cxnLst/>
            <a:rect l="l" t="t" r="r" b="b"/>
            <a:pathLst>
              <a:path w="502920" h="323214">
                <a:moveTo>
                  <a:pt x="436622" y="285374"/>
                </a:moveTo>
                <a:lnTo>
                  <a:pt x="417576" y="313944"/>
                </a:lnTo>
                <a:lnTo>
                  <a:pt x="502920" y="323088"/>
                </a:lnTo>
                <a:lnTo>
                  <a:pt x="485139" y="292607"/>
                </a:lnTo>
                <a:lnTo>
                  <a:pt x="448056" y="292607"/>
                </a:lnTo>
                <a:lnTo>
                  <a:pt x="436622" y="285374"/>
                </a:lnTo>
                <a:close/>
              </a:path>
              <a:path w="502920" h="323214">
                <a:moveTo>
                  <a:pt x="440440" y="279646"/>
                </a:moveTo>
                <a:lnTo>
                  <a:pt x="436622" y="285374"/>
                </a:lnTo>
                <a:lnTo>
                  <a:pt x="448056" y="292607"/>
                </a:lnTo>
                <a:lnTo>
                  <a:pt x="454152" y="292607"/>
                </a:lnTo>
                <a:lnTo>
                  <a:pt x="451104" y="286512"/>
                </a:lnTo>
                <a:lnTo>
                  <a:pt x="440440" y="279646"/>
                </a:lnTo>
                <a:close/>
              </a:path>
              <a:path w="502920" h="323214">
                <a:moveTo>
                  <a:pt x="460248" y="249936"/>
                </a:moveTo>
                <a:lnTo>
                  <a:pt x="440440" y="279646"/>
                </a:lnTo>
                <a:lnTo>
                  <a:pt x="451104" y="286512"/>
                </a:lnTo>
                <a:lnTo>
                  <a:pt x="454152" y="292607"/>
                </a:lnTo>
                <a:lnTo>
                  <a:pt x="485139" y="292607"/>
                </a:lnTo>
                <a:lnTo>
                  <a:pt x="460248" y="249936"/>
                </a:lnTo>
                <a:close/>
              </a:path>
              <a:path w="502920" h="323214">
                <a:moveTo>
                  <a:pt x="6096" y="0"/>
                </a:moveTo>
                <a:lnTo>
                  <a:pt x="0" y="3048"/>
                </a:lnTo>
                <a:lnTo>
                  <a:pt x="0" y="9143"/>
                </a:lnTo>
                <a:lnTo>
                  <a:pt x="436622" y="285374"/>
                </a:lnTo>
                <a:lnTo>
                  <a:pt x="440440" y="27964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7655" y="6084315"/>
            <a:ext cx="506095" cy="323215"/>
          </a:xfrm>
          <a:custGeom>
            <a:avLst/>
            <a:gdLst/>
            <a:ahLst/>
            <a:cxnLst/>
            <a:rect l="l" t="t" r="r" b="b"/>
            <a:pathLst>
              <a:path w="506095" h="323214">
                <a:moveTo>
                  <a:pt x="437854" y="286109"/>
                </a:moveTo>
                <a:lnTo>
                  <a:pt x="420624" y="313944"/>
                </a:lnTo>
                <a:lnTo>
                  <a:pt x="505968" y="323088"/>
                </a:lnTo>
                <a:lnTo>
                  <a:pt x="486918" y="292608"/>
                </a:lnTo>
                <a:lnTo>
                  <a:pt x="448056" y="292608"/>
                </a:lnTo>
                <a:lnTo>
                  <a:pt x="437854" y="286109"/>
                </a:lnTo>
                <a:close/>
              </a:path>
              <a:path w="506095" h="323214">
                <a:moveTo>
                  <a:pt x="443638" y="276766"/>
                </a:moveTo>
                <a:lnTo>
                  <a:pt x="437854" y="286109"/>
                </a:lnTo>
                <a:lnTo>
                  <a:pt x="448056" y="292608"/>
                </a:lnTo>
                <a:lnTo>
                  <a:pt x="457200" y="292608"/>
                </a:lnTo>
                <a:lnTo>
                  <a:pt x="454152" y="283464"/>
                </a:lnTo>
                <a:lnTo>
                  <a:pt x="443638" y="276766"/>
                </a:lnTo>
                <a:close/>
              </a:path>
              <a:path w="506095" h="323214">
                <a:moveTo>
                  <a:pt x="460248" y="249936"/>
                </a:moveTo>
                <a:lnTo>
                  <a:pt x="443638" y="276766"/>
                </a:lnTo>
                <a:lnTo>
                  <a:pt x="454152" y="283464"/>
                </a:lnTo>
                <a:lnTo>
                  <a:pt x="457200" y="292608"/>
                </a:lnTo>
                <a:lnTo>
                  <a:pt x="486918" y="292608"/>
                </a:lnTo>
                <a:lnTo>
                  <a:pt x="460248" y="249936"/>
                </a:lnTo>
                <a:close/>
              </a:path>
              <a:path w="506095" h="323214">
                <a:moveTo>
                  <a:pt x="9144" y="0"/>
                </a:moveTo>
                <a:lnTo>
                  <a:pt x="0" y="0"/>
                </a:lnTo>
                <a:lnTo>
                  <a:pt x="3048" y="9144"/>
                </a:lnTo>
                <a:lnTo>
                  <a:pt x="437854" y="286109"/>
                </a:lnTo>
                <a:lnTo>
                  <a:pt x="443638" y="276766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0135" y="6535419"/>
            <a:ext cx="506095" cy="323215"/>
          </a:xfrm>
          <a:custGeom>
            <a:avLst/>
            <a:gdLst/>
            <a:ahLst/>
            <a:cxnLst/>
            <a:rect l="l" t="t" r="r" b="b"/>
            <a:pathLst>
              <a:path w="506095" h="323215">
                <a:moveTo>
                  <a:pt x="437317" y="288741"/>
                </a:moveTo>
                <a:lnTo>
                  <a:pt x="420624" y="316991"/>
                </a:lnTo>
                <a:lnTo>
                  <a:pt x="505967" y="323087"/>
                </a:lnTo>
                <a:lnTo>
                  <a:pt x="488823" y="295655"/>
                </a:lnTo>
                <a:lnTo>
                  <a:pt x="448055" y="295655"/>
                </a:lnTo>
                <a:lnTo>
                  <a:pt x="437317" y="288741"/>
                </a:lnTo>
                <a:close/>
              </a:path>
              <a:path w="506095" h="323215">
                <a:moveTo>
                  <a:pt x="442911" y="279274"/>
                </a:moveTo>
                <a:lnTo>
                  <a:pt x="437317" y="288741"/>
                </a:lnTo>
                <a:lnTo>
                  <a:pt x="448055" y="295655"/>
                </a:lnTo>
                <a:lnTo>
                  <a:pt x="454151" y="292607"/>
                </a:lnTo>
                <a:lnTo>
                  <a:pt x="454151" y="286511"/>
                </a:lnTo>
                <a:lnTo>
                  <a:pt x="442911" y="279274"/>
                </a:lnTo>
                <a:close/>
              </a:path>
              <a:path w="506095" h="323215">
                <a:moveTo>
                  <a:pt x="460248" y="249935"/>
                </a:moveTo>
                <a:lnTo>
                  <a:pt x="442911" y="279274"/>
                </a:lnTo>
                <a:lnTo>
                  <a:pt x="454151" y="286511"/>
                </a:lnTo>
                <a:lnTo>
                  <a:pt x="454151" y="292607"/>
                </a:lnTo>
                <a:lnTo>
                  <a:pt x="448055" y="295655"/>
                </a:lnTo>
                <a:lnTo>
                  <a:pt x="488823" y="295655"/>
                </a:lnTo>
                <a:lnTo>
                  <a:pt x="460248" y="249935"/>
                </a:lnTo>
                <a:close/>
              </a:path>
              <a:path w="506095" h="323215">
                <a:moveTo>
                  <a:pt x="9143" y="0"/>
                </a:moveTo>
                <a:lnTo>
                  <a:pt x="0" y="3047"/>
                </a:lnTo>
                <a:lnTo>
                  <a:pt x="3048" y="9143"/>
                </a:lnTo>
                <a:lnTo>
                  <a:pt x="437317" y="288741"/>
                </a:lnTo>
                <a:lnTo>
                  <a:pt x="442911" y="27927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0752" y="3737355"/>
            <a:ext cx="502920" cy="756285"/>
          </a:xfrm>
          <a:custGeom>
            <a:avLst/>
            <a:gdLst/>
            <a:ahLst/>
            <a:cxnLst/>
            <a:rect l="l" t="t" r="r" b="b"/>
            <a:pathLst>
              <a:path w="502920" h="756285">
                <a:moveTo>
                  <a:pt x="472440" y="0"/>
                </a:moveTo>
                <a:lnTo>
                  <a:pt x="390144" y="24384"/>
                </a:lnTo>
                <a:lnTo>
                  <a:pt x="411302" y="48056"/>
                </a:lnTo>
                <a:lnTo>
                  <a:pt x="6096" y="414528"/>
                </a:lnTo>
                <a:lnTo>
                  <a:pt x="6096" y="420624"/>
                </a:lnTo>
                <a:lnTo>
                  <a:pt x="12192" y="420624"/>
                </a:lnTo>
                <a:lnTo>
                  <a:pt x="419849" y="57594"/>
                </a:lnTo>
                <a:lnTo>
                  <a:pt x="441960" y="82296"/>
                </a:lnTo>
                <a:lnTo>
                  <a:pt x="457758" y="39624"/>
                </a:lnTo>
                <a:lnTo>
                  <a:pt x="472440" y="0"/>
                </a:lnTo>
                <a:close/>
              </a:path>
              <a:path w="502920" h="756285">
                <a:moveTo>
                  <a:pt x="502920" y="755904"/>
                </a:moveTo>
                <a:lnTo>
                  <a:pt x="485140" y="725424"/>
                </a:lnTo>
                <a:lnTo>
                  <a:pt x="460248" y="682752"/>
                </a:lnTo>
                <a:lnTo>
                  <a:pt x="441820" y="710374"/>
                </a:lnTo>
                <a:lnTo>
                  <a:pt x="6096" y="432816"/>
                </a:lnTo>
                <a:lnTo>
                  <a:pt x="0" y="432816"/>
                </a:lnTo>
                <a:lnTo>
                  <a:pt x="0" y="441960"/>
                </a:lnTo>
                <a:lnTo>
                  <a:pt x="435737" y="719518"/>
                </a:lnTo>
                <a:lnTo>
                  <a:pt x="417576" y="746760"/>
                </a:lnTo>
                <a:lnTo>
                  <a:pt x="502920" y="7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4928" y="4575555"/>
            <a:ext cx="466725" cy="421005"/>
          </a:xfrm>
          <a:custGeom>
            <a:avLst/>
            <a:gdLst/>
            <a:ahLst/>
            <a:cxnLst/>
            <a:rect l="l" t="t" r="r" b="b"/>
            <a:pathLst>
              <a:path w="466725" h="421004">
                <a:moveTo>
                  <a:pt x="405217" y="48044"/>
                </a:moveTo>
                <a:lnTo>
                  <a:pt x="0" y="414528"/>
                </a:lnTo>
                <a:lnTo>
                  <a:pt x="0" y="420624"/>
                </a:lnTo>
                <a:lnTo>
                  <a:pt x="6096" y="420624"/>
                </a:lnTo>
                <a:lnTo>
                  <a:pt x="412436" y="56112"/>
                </a:lnTo>
                <a:lnTo>
                  <a:pt x="405217" y="48044"/>
                </a:lnTo>
                <a:close/>
              </a:path>
              <a:path w="466725" h="421004">
                <a:moveTo>
                  <a:pt x="451668" y="39624"/>
                </a:moveTo>
                <a:lnTo>
                  <a:pt x="423672" y="39624"/>
                </a:lnTo>
                <a:lnTo>
                  <a:pt x="420624" y="48768"/>
                </a:lnTo>
                <a:lnTo>
                  <a:pt x="412436" y="56112"/>
                </a:lnTo>
                <a:lnTo>
                  <a:pt x="435863" y="82296"/>
                </a:lnTo>
                <a:lnTo>
                  <a:pt x="451668" y="39624"/>
                </a:lnTo>
                <a:close/>
              </a:path>
              <a:path w="466725" h="421004">
                <a:moveTo>
                  <a:pt x="423672" y="39624"/>
                </a:moveTo>
                <a:lnTo>
                  <a:pt x="414527" y="39624"/>
                </a:lnTo>
                <a:lnTo>
                  <a:pt x="405217" y="48044"/>
                </a:lnTo>
                <a:lnTo>
                  <a:pt x="412436" y="56112"/>
                </a:lnTo>
                <a:lnTo>
                  <a:pt x="420624" y="48768"/>
                </a:lnTo>
                <a:lnTo>
                  <a:pt x="423672" y="39624"/>
                </a:lnTo>
                <a:close/>
              </a:path>
              <a:path w="466725" h="421004">
                <a:moveTo>
                  <a:pt x="466344" y="0"/>
                </a:moveTo>
                <a:lnTo>
                  <a:pt x="384048" y="24384"/>
                </a:lnTo>
                <a:lnTo>
                  <a:pt x="405217" y="48044"/>
                </a:lnTo>
                <a:lnTo>
                  <a:pt x="414527" y="39624"/>
                </a:lnTo>
                <a:lnTo>
                  <a:pt x="451668" y="3962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7576" y="4880355"/>
            <a:ext cx="466725" cy="421005"/>
          </a:xfrm>
          <a:custGeom>
            <a:avLst/>
            <a:gdLst/>
            <a:ahLst/>
            <a:cxnLst/>
            <a:rect l="l" t="t" r="r" b="b"/>
            <a:pathLst>
              <a:path w="466725" h="421004">
                <a:moveTo>
                  <a:pt x="406696" y="46649"/>
                </a:moveTo>
                <a:lnTo>
                  <a:pt x="0" y="411480"/>
                </a:lnTo>
                <a:lnTo>
                  <a:pt x="0" y="417576"/>
                </a:lnTo>
                <a:lnTo>
                  <a:pt x="6096" y="420624"/>
                </a:lnTo>
                <a:lnTo>
                  <a:pt x="412466" y="53097"/>
                </a:lnTo>
                <a:lnTo>
                  <a:pt x="406696" y="46649"/>
                </a:lnTo>
                <a:close/>
              </a:path>
              <a:path w="466725" h="421004">
                <a:moveTo>
                  <a:pt x="451103" y="39624"/>
                </a:moveTo>
                <a:lnTo>
                  <a:pt x="423672" y="39624"/>
                </a:lnTo>
                <a:lnTo>
                  <a:pt x="420624" y="45720"/>
                </a:lnTo>
                <a:lnTo>
                  <a:pt x="412466" y="53097"/>
                </a:lnTo>
                <a:lnTo>
                  <a:pt x="435863" y="79248"/>
                </a:lnTo>
                <a:lnTo>
                  <a:pt x="451103" y="39624"/>
                </a:lnTo>
                <a:close/>
              </a:path>
              <a:path w="466725" h="421004">
                <a:moveTo>
                  <a:pt x="423672" y="39624"/>
                </a:moveTo>
                <a:lnTo>
                  <a:pt x="414527" y="39624"/>
                </a:lnTo>
                <a:lnTo>
                  <a:pt x="406696" y="46649"/>
                </a:lnTo>
                <a:lnTo>
                  <a:pt x="412466" y="53097"/>
                </a:lnTo>
                <a:lnTo>
                  <a:pt x="420624" y="45720"/>
                </a:lnTo>
                <a:lnTo>
                  <a:pt x="423672" y="39624"/>
                </a:lnTo>
                <a:close/>
              </a:path>
              <a:path w="466725" h="421004">
                <a:moveTo>
                  <a:pt x="466344" y="0"/>
                </a:moveTo>
                <a:lnTo>
                  <a:pt x="384048" y="21336"/>
                </a:lnTo>
                <a:lnTo>
                  <a:pt x="406696" y="46649"/>
                </a:lnTo>
                <a:lnTo>
                  <a:pt x="414527" y="39624"/>
                </a:lnTo>
                <a:lnTo>
                  <a:pt x="451103" y="3962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66947" y="4913376"/>
            <a:ext cx="102806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/26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43855" y="5416803"/>
            <a:ext cx="466725" cy="421005"/>
          </a:xfrm>
          <a:custGeom>
            <a:avLst/>
            <a:gdLst/>
            <a:ahLst/>
            <a:cxnLst/>
            <a:rect l="l" t="t" r="r" b="b"/>
            <a:pathLst>
              <a:path w="466725" h="421004">
                <a:moveTo>
                  <a:pt x="406696" y="46649"/>
                </a:moveTo>
                <a:lnTo>
                  <a:pt x="0" y="411480"/>
                </a:lnTo>
                <a:lnTo>
                  <a:pt x="0" y="420624"/>
                </a:lnTo>
                <a:lnTo>
                  <a:pt x="6096" y="420624"/>
                </a:lnTo>
                <a:lnTo>
                  <a:pt x="412466" y="53097"/>
                </a:lnTo>
                <a:lnTo>
                  <a:pt x="406696" y="46649"/>
                </a:lnTo>
                <a:close/>
              </a:path>
              <a:path w="466725" h="421004">
                <a:moveTo>
                  <a:pt x="451104" y="39624"/>
                </a:moveTo>
                <a:lnTo>
                  <a:pt x="423672" y="39624"/>
                </a:lnTo>
                <a:lnTo>
                  <a:pt x="420624" y="45720"/>
                </a:lnTo>
                <a:lnTo>
                  <a:pt x="412466" y="53097"/>
                </a:lnTo>
                <a:lnTo>
                  <a:pt x="435864" y="79248"/>
                </a:lnTo>
                <a:lnTo>
                  <a:pt x="451104" y="39624"/>
                </a:lnTo>
                <a:close/>
              </a:path>
              <a:path w="466725" h="421004">
                <a:moveTo>
                  <a:pt x="423672" y="39624"/>
                </a:moveTo>
                <a:lnTo>
                  <a:pt x="414528" y="39624"/>
                </a:lnTo>
                <a:lnTo>
                  <a:pt x="406696" y="46649"/>
                </a:lnTo>
                <a:lnTo>
                  <a:pt x="412466" y="53097"/>
                </a:lnTo>
                <a:lnTo>
                  <a:pt x="420624" y="45720"/>
                </a:lnTo>
                <a:lnTo>
                  <a:pt x="423672" y="39624"/>
                </a:lnTo>
                <a:close/>
              </a:path>
              <a:path w="466725" h="421004">
                <a:moveTo>
                  <a:pt x="466344" y="0"/>
                </a:moveTo>
                <a:lnTo>
                  <a:pt x="384048" y="21336"/>
                </a:lnTo>
                <a:lnTo>
                  <a:pt x="406696" y="46649"/>
                </a:lnTo>
                <a:lnTo>
                  <a:pt x="414528" y="39624"/>
                </a:lnTo>
                <a:lnTo>
                  <a:pt x="451104" y="3962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047" y="5889244"/>
            <a:ext cx="463550" cy="417830"/>
          </a:xfrm>
          <a:custGeom>
            <a:avLst/>
            <a:gdLst/>
            <a:ahLst/>
            <a:cxnLst/>
            <a:rect l="l" t="t" r="r" b="b"/>
            <a:pathLst>
              <a:path w="463550" h="417829">
                <a:moveTo>
                  <a:pt x="404510" y="45635"/>
                </a:moveTo>
                <a:lnTo>
                  <a:pt x="0" y="411479"/>
                </a:lnTo>
                <a:lnTo>
                  <a:pt x="0" y="417575"/>
                </a:lnTo>
                <a:lnTo>
                  <a:pt x="6096" y="417575"/>
                </a:lnTo>
                <a:lnTo>
                  <a:pt x="411485" y="53917"/>
                </a:lnTo>
                <a:lnTo>
                  <a:pt x="404510" y="45635"/>
                </a:lnTo>
                <a:close/>
              </a:path>
              <a:path w="463550" h="417829">
                <a:moveTo>
                  <a:pt x="449228" y="36575"/>
                </a:moveTo>
                <a:lnTo>
                  <a:pt x="414527" y="36575"/>
                </a:lnTo>
                <a:lnTo>
                  <a:pt x="420624" y="39623"/>
                </a:lnTo>
                <a:lnTo>
                  <a:pt x="420624" y="45719"/>
                </a:lnTo>
                <a:lnTo>
                  <a:pt x="411485" y="53917"/>
                </a:lnTo>
                <a:lnTo>
                  <a:pt x="432815" y="79247"/>
                </a:lnTo>
                <a:lnTo>
                  <a:pt x="449228" y="36575"/>
                </a:lnTo>
                <a:close/>
              </a:path>
              <a:path w="463550" h="417829">
                <a:moveTo>
                  <a:pt x="414527" y="36575"/>
                </a:moveTo>
                <a:lnTo>
                  <a:pt x="404510" y="45635"/>
                </a:lnTo>
                <a:lnTo>
                  <a:pt x="411485" y="53917"/>
                </a:lnTo>
                <a:lnTo>
                  <a:pt x="420624" y="45719"/>
                </a:lnTo>
                <a:lnTo>
                  <a:pt x="420624" y="39623"/>
                </a:lnTo>
                <a:lnTo>
                  <a:pt x="414527" y="36575"/>
                </a:lnTo>
                <a:close/>
              </a:path>
              <a:path w="463550" h="417829">
                <a:moveTo>
                  <a:pt x="463296" y="0"/>
                </a:moveTo>
                <a:lnTo>
                  <a:pt x="384048" y="21335"/>
                </a:lnTo>
                <a:lnTo>
                  <a:pt x="404510" y="45635"/>
                </a:lnTo>
                <a:lnTo>
                  <a:pt x="414527" y="36575"/>
                </a:lnTo>
                <a:lnTo>
                  <a:pt x="449228" y="36575"/>
                </a:lnTo>
                <a:lnTo>
                  <a:pt x="463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17923" y="3602735"/>
            <a:ext cx="32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3435" y="4178808"/>
            <a:ext cx="497840" cy="720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5" dirty="0">
                <a:latin typeface="Times New Roman"/>
                <a:cs typeface="Times New Roman"/>
              </a:rPr>
              <a:t>/27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0028" y="425500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4114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Variable-Length</a:t>
            </a:r>
            <a:r>
              <a:rPr sz="4400" spc="-25" dirty="0"/>
              <a:t> </a:t>
            </a:r>
            <a:r>
              <a:rPr sz="4400" spc="-5" dirty="0"/>
              <a:t>Blocks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75589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tabLst>
                <a:tab pos="481965" algn="l"/>
              </a:tabLst>
            </a:pPr>
            <a:r>
              <a:rPr sz="22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22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 whole </a:t>
            </a:r>
            <a:r>
              <a:rPr sz="3200" dirty="0">
                <a:latin typeface="Times New Roman"/>
                <a:cs typeface="Times New Roman"/>
              </a:rPr>
              <a:t>address </a:t>
            </a:r>
            <a:r>
              <a:rPr sz="3200" spc="-5" dirty="0">
                <a:latin typeface="Times New Roman"/>
                <a:cs typeface="Times New Roman"/>
              </a:rPr>
              <a:t>space (2^32 </a:t>
            </a:r>
            <a:r>
              <a:rPr sz="3200" dirty="0">
                <a:latin typeface="Times New Roman"/>
                <a:cs typeface="Times New Roman"/>
              </a:rPr>
              <a:t>addresses)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divided </a:t>
            </a:r>
            <a:r>
              <a:rPr sz="3200" spc="-5" dirty="0">
                <a:latin typeface="Times New Roman"/>
                <a:cs typeface="Times New Roman"/>
              </a:rPr>
              <a:t>into blocks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different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1224" y="4020820"/>
            <a:ext cx="7906511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15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64080"/>
            <a:ext cx="7924800" cy="40855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81965" marR="126364" indent="-469900">
              <a:lnSpc>
                <a:spcPts val="3020"/>
              </a:lnSpc>
              <a:spcBef>
                <a:spcPts val="4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a company </a:t>
            </a:r>
            <a:r>
              <a:rPr sz="2800" spc="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three offices: </a:t>
            </a:r>
            <a:r>
              <a:rPr sz="2800" spc="-5" dirty="0">
                <a:latin typeface="Times New Roman"/>
                <a:cs typeface="Times New Roman"/>
              </a:rPr>
              <a:t>Central,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East, 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West.</a:t>
            </a:r>
            <a:endParaRPr sz="2800">
              <a:latin typeface="Times New Roman"/>
              <a:cs typeface="Times New Roman"/>
            </a:endParaRPr>
          </a:p>
          <a:p>
            <a:pPr marL="920750" marR="603250" lvl="1" indent="-436245">
              <a:lnSpc>
                <a:spcPts val="2590"/>
              </a:lnSpc>
              <a:spcBef>
                <a:spcPts val="5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Central office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East and </a:t>
            </a:r>
            <a:r>
              <a:rPr sz="2400" spc="-10" dirty="0">
                <a:latin typeface="Times New Roman"/>
                <a:cs typeface="Times New Roman"/>
              </a:rPr>
              <a:t>West  offices </a:t>
            </a:r>
            <a:r>
              <a:rPr sz="2400" dirty="0">
                <a:latin typeface="Times New Roman"/>
                <a:cs typeface="Times New Roman"/>
              </a:rPr>
              <a:t>via </a:t>
            </a:r>
            <a:r>
              <a:rPr sz="2400" spc="-5" dirty="0">
                <a:latin typeface="Times New Roman"/>
                <a:cs typeface="Times New Roman"/>
              </a:rPr>
              <a:t>private, point-to-point </a:t>
            </a:r>
            <a:r>
              <a:rPr sz="2400" dirty="0">
                <a:latin typeface="Times New Roman"/>
                <a:cs typeface="Times New Roman"/>
              </a:rPr>
              <a:t>WAN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920750" marR="76835" lvl="1" indent="-436245">
              <a:lnSpc>
                <a:spcPts val="257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company is </a:t>
            </a:r>
            <a:r>
              <a:rPr sz="2400" spc="-5" dirty="0">
                <a:latin typeface="Times New Roman"/>
                <a:cs typeface="Times New Roman"/>
              </a:rPr>
              <a:t>granted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of 64 </a:t>
            </a:r>
            <a:r>
              <a:rPr sz="2400" spc="-5" dirty="0">
                <a:latin typeface="Times New Roman"/>
                <a:cs typeface="Times New Roman"/>
              </a:rPr>
              <a:t>addresses with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beginning address </a:t>
            </a:r>
            <a:r>
              <a:rPr sz="2400" dirty="0">
                <a:latin typeface="Times New Roman"/>
                <a:cs typeface="Times New Roman"/>
              </a:rPr>
              <a:t>70.12.100.128/26.</a:t>
            </a:r>
            <a:endParaRPr sz="24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2590"/>
              </a:lnSpc>
              <a:spcBef>
                <a:spcPts val="5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management has decided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allocate </a:t>
            </a:r>
            <a:r>
              <a:rPr sz="2400" dirty="0">
                <a:latin typeface="Times New Roman"/>
                <a:cs typeface="Times New Roman"/>
              </a:rPr>
              <a:t>32 </a:t>
            </a:r>
            <a:r>
              <a:rPr sz="2400" spc="-10" dirty="0">
                <a:latin typeface="Times New Roman"/>
                <a:cs typeface="Times New Roman"/>
              </a:rPr>
              <a:t>addresses </a:t>
            </a:r>
            <a:r>
              <a:rPr sz="2400" spc="-5" dirty="0">
                <a:latin typeface="Times New Roman"/>
                <a:cs typeface="Times New Roman"/>
              </a:rPr>
              <a:t>for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Central office and divides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addresses  between </a:t>
            </a:r>
            <a:r>
              <a:rPr sz="2400" dirty="0">
                <a:latin typeface="Times New Roman"/>
                <a:cs typeface="Times New Roman"/>
              </a:rPr>
              <a:t>the 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offices.</a:t>
            </a:r>
            <a:endParaRPr sz="2400">
              <a:latin typeface="Times New Roman"/>
              <a:cs typeface="Times New Roman"/>
            </a:endParaRPr>
          </a:p>
          <a:p>
            <a:pPr marL="920750" marR="753110" lvl="1" indent="-436245">
              <a:lnSpc>
                <a:spcPts val="257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Figure </a:t>
            </a:r>
            <a:r>
              <a:rPr sz="2400" dirty="0">
                <a:latin typeface="Times New Roman"/>
                <a:cs typeface="Times New Roman"/>
              </a:rPr>
              <a:t>5.8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configuration </a:t>
            </a:r>
            <a:r>
              <a:rPr sz="2400" spc="-10" dirty="0">
                <a:latin typeface="Times New Roman"/>
                <a:cs typeface="Times New Roman"/>
              </a:rPr>
              <a:t>designed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710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90" dirty="0"/>
              <a:t> </a:t>
            </a:r>
            <a:r>
              <a:rPr sz="4400" spc="5" dirty="0"/>
              <a:t>15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194816" y="2414523"/>
            <a:ext cx="7988808" cy="440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9028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15:</a:t>
            </a:r>
            <a:r>
              <a:rPr sz="4400" spc="-65" dirty="0"/>
              <a:t> </a:t>
            </a:r>
            <a:r>
              <a:rPr sz="4400" dirty="0"/>
              <a:t>Solution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70176"/>
            <a:ext cx="8133080" cy="35553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81965" marR="360045" indent="-469900">
              <a:lnSpc>
                <a:spcPts val="2590"/>
              </a:lnSpc>
              <a:spcBef>
                <a:spcPts val="42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The company </a:t>
            </a:r>
            <a:r>
              <a:rPr sz="2400" spc="-5" dirty="0">
                <a:latin typeface="Times New Roman"/>
                <a:cs typeface="Times New Roman"/>
              </a:rPr>
              <a:t>will have three subnets,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Central, one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  East, and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West.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254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Central office uses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network 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70.12.100.128/27.</a:t>
            </a:r>
            <a:endParaRPr sz="2400">
              <a:latin typeface="Times New Roman"/>
              <a:cs typeface="Times New Roman"/>
            </a:endParaRPr>
          </a:p>
          <a:p>
            <a:pPr marL="920750" marR="600710" lvl="1" indent="-436245">
              <a:lnSpc>
                <a:spcPts val="2180"/>
              </a:lnSpc>
              <a:spcBef>
                <a:spcPts val="45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the first </a:t>
            </a:r>
            <a:r>
              <a:rPr sz="2000" spc="-5" dirty="0">
                <a:latin typeface="Times New Roman"/>
                <a:cs typeface="Times New Roman"/>
              </a:rPr>
              <a:t>address, </a:t>
            </a:r>
            <a:r>
              <a:rPr sz="2000" spc="-10" dirty="0">
                <a:latin typeface="Times New Roman"/>
                <a:cs typeface="Times New Roman"/>
              </a:rPr>
              <a:t>and the </a:t>
            </a:r>
            <a:r>
              <a:rPr sz="2000" spc="-15" dirty="0">
                <a:latin typeface="Times New Roman"/>
                <a:cs typeface="Times New Roman"/>
              </a:rPr>
              <a:t>mask </a:t>
            </a:r>
            <a:r>
              <a:rPr sz="2000" spc="-5" dirty="0">
                <a:latin typeface="Times New Roman"/>
                <a:cs typeface="Times New Roman"/>
              </a:rPr>
              <a:t>/27 </a:t>
            </a:r>
            <a:r>
              <a:rPr sz="2000" spc="-10" dirty="0">
                <a:latin typeface="Times New Roman"/>
                <a:cs typeface="Times New Roman"/>
              </a:rPr>
              <a:t>shows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32  </a:t>
            </a:r>
            <a:r>
              <a:rPr sz="2000" spc="-5" dirty="0">
                <a:latin typeface="Times New Roman"/>
                <a:cs typeface="Times New Roman"/>
              </a:rPr>
              <a:t>addresses in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195"/>
              </a:spcBef>
              <a:tabLst>
                <a:tab pos="13900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The addresses </a:t>
            </a:r>
            <a:r>
              <a:rPr sz="1800" dirty="0">
                <a:latin typeface="Times New Roman"/>
                <a:cs typeface="Times New Roman"/>
              </a:rPr>
              <a:t>in this </a:t>
            </a:r>
            <a:r>
              <a:rPr sz="1800" spc="-5" dirty="0">
                <a:latin typeface="Times New Roman"/>
                <a:cs typeface="Times New Roman"/>
              </a:rPr>
              <a:t>subnet are 70.12.100.128/27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70.12.100.159/27</a:t>
            </a:r>
            <a:endParaRPr sz="1800">
              <a:latin typeface="Times New Roman"/>
              <a:cs typeface="Times New Roman"/>
            </a:endParaRPr>
          </a:p>
          <a:p>
            <a:pPr marL="920750" marR="604520" lvl="1" indent="-436245">
              <a:lnSpc>
                <a:spcPts val="2160"/>
              </a:lnSpc>
              <a:spcBef>
                <a:spcPts val="50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 </a:t>
            </a:r>
            <a:r>
              <a:rPr sz="2000" spc="-10" dirty="0">
                <a:latin typeface="Times New Roman"/>
                <a:cs typeface="Times New Roman"/>
              </a:rPr>
              <a:t>that three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addresses are </a:t>
            </a:r>
            <a:r>
              <a:rPr sz="2000" spc="-10" dirty="0">
                <a:latin typeface="Times New Roman"/>
                <a:cs typeface="Times New Roman"/>
              </a:rPr>
              <a:t>used for the </a:t>
            </a:r>
            <a:r>
              <a:rPr sz="2000" spc="-5" dirty="0">
                <a:latin typeface="Times New Roman"/>
                <a:cs typeface="Times New Roman"/>
              </a:rPr>
              <a:t>routers and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spc="-10" dirty="0">
                <a:latin typeface="Times New Roman"/>
                <a:cs typeface="Times New Roman"/>
              </a:rPr>
              <a:t>has reserved the last </a:t>
            </a:r>
            <a:r>
              <a:rPr sz="2000" spc="-5" dirty="0">
                <a:latin typeface="Times New Roman"/>
                <a:cs typeface="Times New Roman"/>
              </a:rPr>
              <a:t>address in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sub-block.</a:t>
            </a:r>
            <a:endParaRPr sz="2000">
              <a:latin typeface="Times New Roman"/>
              <a:cs typeface="Times New Roman"/>
            </a:endParaRPr>
          </a:p>
          <a:p>
            <a:pPr marL="920750" marR="74295" lvl="1" indent="-436245">
              <a:lnSpc>
                <a:spcPts val="2160"/>
              </a:lnSpc>
              <a:spcBef>
                <a:spcPts val="4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 </a:t>
            </a:r>
            <a:r>
              <a:rPr sz="2000" spc="-10" dirty="0">
                <a:latin typeface="Times New Roman"/>
                <a:cs typeface="Times New Roman"/>
              </a:rPr>
              <a:t>that the interface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router </a:t>
            </a:r>
            <a:r>
              <a:rPr sz="2000" spc="-10" dirty="0">
                <a:latin typeface="Times New Roman"/>
                <a:cs typeface="Times New Roman"/>
              </a:rPr>
              <a:t>that connects </a:t>
            </a:r>
            <a:r>
              <a:rPr sz="2000" spc="-5" dirty="0">
                <a:latin typeface="Times New Roman"/>
                <a:cs typeface="Times New Roman"/>
              </a:rPr>
              <a:t>the Central </a:t>
            </a:r>
            <a:r>
              <a:rPr sz="2000" spc="-10" dirty="0">
                <a:latin typeface="Times New Roman"/>
                <a:cs typeface="Times New Roman"/>
              </a:rPr>
              <a:t>subnet </a:t>
            </a:r>
            <a:r>
              <a:rPr sz="2000" spc="-5" dirty="0">
                <a:latin typeface="Times New Roman"/>
                <a:cs typeface="Times New Roman"/>
              </a:rPr>
              <a:t>to 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WAN needs </a:t>
            </a:r>
            <a:r>
              <a:rPr sz="2000" spc="-15" dirty="0">
                <a:latin typeface="Times New Roman"/>
                <a:cs typeface="Times New Roman"/>
              </a:rPr>
              <a:t>no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190"/>
              </a:spcBef>
              <a:tabLst>
                <a:tab pos="1390015" algn="l"/>
              </a:tabLst>
            </a:pPr>
            <a:r>
              <a:rPr sz="1200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20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It is a </a:t>
            </a:r>
            <a:r>
              <a:rPr sz="1800" spc="-5" dirty="0">
                <a:latin typeface="Times New Roman"/>
                <a:cs typeface="Times New Roman"/>
              </a:rPr>
              <a:t>point-to-point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66408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15: Solution</a:t>
            </a:r>
            <a:r>
              <a:rPr sz="4400" spc="-45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64080"/>
            <a:ext cx="8133080" cy="39719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81965" marR="1726564" indent="-469900">
              <a:lnSpc>
                <a:spcPts val="3020"/>
              </a:lnSpc>
              <a:spcBef>
                <a:spcPts val="4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West </a:t>
            </a:r>
            <a:r>
              <a:rPr sz="2800" dirty="0">
                <a:latin typeface="Times New Roman"/>
                <a:cs typeface="Times New Roman"/>
              </a:rPr>
              <a:t>office </a:t>
            </a: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  70.12.100.160/28.</a:t>
            </a:r>
            <a:endParaRPr sz="2800">
              <a:latin typeface="Times New Roman"/>
              <a:cs typeface="Times New Roman"/>
            </a:endParaRPr>
          </a:p>
          <a:p>
            <a:pPr marL="920750" marR="490220" lvl="1" indent="-436245">
              <a:lnSpc>
                <a:spcPts val="2590"/>
              </a:lnSpc>
              <a:spcBef>
                <a:spcPts val="5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</a:t>
            </a:r>
            <a:r>
              <a:rPr sz="2400" dirty="0">
                <a:latin typeface="Times New Roman"/>
                <a:cs typeface="Times New Roman"/>
              </a:rPr>
              <a:t>/28 </a:t>
            </a:r>
            <a:r>
              <a:rPr sz="2400" spc="-5" dirty="0">
                <a:latin typeface="Times New Roman"/>
                <a:cs typeface="Times New Roman"/>
              </a:rPr>
              <a:t>shows that there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10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16 addresses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this</a:t>
            </a:r>
            <a:r>
              <a:rPr sz="2400" spc="-5" dirty="0">
                <a:latin typeface="Times New Roman"/>
                <a:cs typeface="Times New Roman"/>
              </a:rPr>
              <a:t> network.</a:t>
            </a:r>
            <a:endParaRPr sz="2400">
              <a:latin typeface="Times New Roman"/>
              <a:cs typeface="Times New Roman"/>
            </a:endParaRPr>
          </a:p>
          <a:p>
            <a:pPr marL="1390015" marR="1407795" lvl="2" indent="-469900">
              <a:lnSpc>
                <a:spcPts val="2160"/>
              </a:lnSpc>
              <a:spcBef>
                <a:spcPts val="46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addresses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subnet </a:t>
            </a:r>
            <a:r>
              <a:rPr sz="2000" spc="5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70.12.100.160/28 to  70.12.100.175/28.</a:t>
            </a:r>
            <a:endParaRPr sz="20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2570"/>
              </a:lnSpc>
              <a:spcBef>
                <a:spcPts val="6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 that </a:t>
            </a:r>
            <a:r>
              <a:rPr sz="2400" dirty="0">
                <a:latin typeface="Times New Roman"/>
                <a:cs typeface="Times New Roman"/>
              </a:rPr>
              <a:t>one of </a:t>
            </a:r>
            <a:r>
              <a:rPr sz="2400" spc="-5" dirty="0">
                <a:latin typeface="Times New Roman"/>
                <a:cs typeface="Times New Roman"/>
              </a:rPr>
              <a:t>these addresses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for the router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the company </a:t>
            </a:r>
            <a:r>
              <a:rPr sz="2400" spc="-5" dirty="0">
                <a:latin typeface="Times New Roman"/>
                <a:cs typeface="Times New Roman"/>
              </a:rPr>
              <a:t>has reserved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 address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sub-block.</a:t>
            </a:r>
            <a:endParaRPr sz="2400">
              <a:latin typeface="Times New Roman"/>
              <a:cs typeface="Times New Roman"/>
            </a:endParaRPr>
          </a:p>
          <a:p>
            <a:pPr marL="920750" marR="230504" lvl="1" indent="-436245">
              <a:lnSpc>
                <a:spcPts val="2590"/>
              </a:lnSpc>
              <a:spcBef>
                <a:spcPts val="5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 also 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interface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router that connects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West subnet </a:t>
            </a:r>
            <a:r>
              <a:rPr sz="2400" dirty="0">
                <a:latin typeface="Times New Roman"/>
                <a:cs typeface="Times New Roman"/>
              </a:rPr>
              <a:t>to the WAN </a:t>
            </a:r>
            <a:r>
              <a:rPr sz="2400" spc="-5" dirty="0">
                <a:latin typeface="Times New Roman"/>
                <a:cs typeface="Times New Roman"/>
              </a:rPr>
              <a:t>needs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19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a </a:t>
            </a:r>
            <a:r>
              <a:rPr sz="2000" spc="-10" dirty="0">
                <a:latin typeface="Times New Roman"/>
                <a:cs typeface="Times New Roman"/>
              </a:rPr>
              <a:t>point-to- </a:t>
            </a:r>
            <a:r>
              <a:rPr sz="2000" spc="-5" dirty="0">
                <a:latin typeface="Times New Roman"/>
                <a:cs typeface="Times New Roman"/>
              </a:rPr>
              <a:t>point connection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66408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 </a:t>
            </a:r>
            <a:r>
              <a:rPr sz="4400" dirty="0"/>
              <a:t>15: Solution</a:t>
            </a:r>
            <a:r>
              <a:rPr sz="4400" spc="-45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64080"/>
            <a:ext cx="8133080" cy="39719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81965" marR="1842135" indent="-469900">
              <a:lnSpc>
                <a:spcPts val="3020"/>
              </a:lnSpc>
              <a:spcBef>
                <a:spcPts val="4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East </a:t>
            </a:r>
            <a:r>
              <a:rPr sz="2800" dirty="0">
                <a:latin typeface="Times New Roman"/>
                <a:cs typeface="Times New Roman"/>
              </a:rPr>
              <a:t>office uses the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  </a:t>
            </a:r>
            <a:r>
              <a:rPr sz="2800" dirty="0">
                <a:latin typeface="Times New Roman"/>
                <a:cs typeface="Times New Roman"/>
              </a:rPr>
              <a:t>70.12.100.176/28.</a:t>
            </a:r>
            <a:endParaRPr sz="2800">
              <a:latin typeface="Times New Roman"/>
              <a:cs typeface="Times New Roman"/>
            </a:endParaRPr>
          </a:p>
          <a:p>
            <a:pPr marL="920750" marR="490220" lvl="1" indent="-436245">
              <a:lnSpc>
                <a:spcPts val="2590"/>
              </a:lnSpc>
              <a:spcBef>
                <a:spcPts val="5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mask </a:t>
            </a:r>
            <a:r>
              <a:rPr sz="2400" dirty="0">
                <a:latin typeface="Times New Roman"/>
                <a:cs typeface="Times New Roman"/>
              </a:rPr>
              <a:t>/28 </a:t>
            </a:r>
            <a:r>
              <a:rPr sz="2400" spc="-5" dirty="0">
                <a:latin typeface="Times New Roman"/>
                <a:cs typeface="Times New Roman"/>
              </a:rPr>
              <a:t>shows that there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10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16 addresses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this</a:t>
            </a:r>
            <a:r>
              <a:rPr sz="2400" spc="-5" dirty="0">
                <a:latin typeface="Times New Roman"/>
                <a:cs typeface="Times New Roman"/>
              </a:rPr>
              <a:t> network.</a:t>
            </a:r>
            <a:endParaRPr sz="2400">
              <a:latin typeface="Times New Roman"/>
              <a:cs typeface="Times New Roman"/>
            </a:endParaRPr>
          </a:p>
          <a:p>
            <a:pPr marL="1390015" marR="1407795" lvl="2" indent="-469900">
              <a:lnSpc>
                <a:spcPts val="2160"/>
              </a:lnSpc>
              <a:spcBef>
                <a:spcPts val="46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addresses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subnet </a:t>
            </a:r>
            <a:r>
              <a:rPr sz="2000" spc="5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70.12.100.176/28 to  70.12.100.191/28.</a:t>
            </a:r>
            <a:endParaRPr sz="20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2570"/>
              </a:lnSpc>
              <a:spcBef>
                <a:spcPts val="6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 that </a:t>
            </a:r>
            <a:r>
              <a:rPr sz="2400" dirty="0">
                <a:latin typeface="Times New Roman"/>
                <a:cs typeface="Times New Roman"/>
              </a:rPr>
              <a:t>one of </a:t>
            </a:r>
            <a:r>
              <a:rPr sz="2400" spc="-5" dirty="0">
                <a:latin typeface="Times New Roman"/>
                <a:cs typeface="Times New Roman"/>
              </a:rPr>
              <a:t>these addresses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for the router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the company </a:t>
            </a:r>
            <a:r>
              <a:rPr sz="2400" spc="-5" dirty="0">
                <a:latin typeface="Times New Roman"/>
                <a:cs typeface="Times New Roman"/>
              </a:rPr>
              <a:t>has reserved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 address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sub-block.</a:t>
            </a:r>
            <a:endParaRPr sz="2400">
              <a:latin typeface="Times New Roman"/>
              <a:cs typeface="Times New Roman"/>
            </a:endParaRPr>
          </a:p>
          <a:p>
            <a:pPr marL="920750" marR="230504" lvl="1" indent="-436245">
              <a:lnSpc>
                <a:spcPts val="2590"/>
              </a:lnSpc>
              <a:spcBef>
                <a:spcPts val="5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 also 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interface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router that connects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East subnet </a:t>
            </a:r>
            <a:r>
              <a:rPr sz="2400" dirty="0">
                <a:latin typeface="Times New Roman"/>
                <a:cs typeface="Times New Roman"/>
              </a:rPr>
              <a:t>to the WAN </a:t>
            </a:r>
            <a:r>
              <a:rPr sz="2400" spc="-5" dirty="0">
                <a:latin typeface="Times New Roman"/>
                <a:cs typeface="Times New Roman"/>
              </a:rPr>
              <a:t>needs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19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a </a:t>
            </a:r>
            <a:r>
              <a:rPr sz="2000" spc="-10" dirty="0">
                <a:latin typeface="Times New Roman"/>
                <a:cs typeface="Times New Roman"/>
              </a:rPr>
              <a:t>point-to-point</a:t>
            </a:r>
            <a:r>
              <a:rPr sz="2000" dirty="0">
                <a:latin typeface="Times New Roman"/>
                <a:cs typeface="Times New Roman"/>
              </a:rPr>
              <a:t> connection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074419" y="1562608"/>
            <a:ext cx="8543925" cy="4429125"/>
            <a:chOff x="1074419" y="1562608"/>
            <a:chExt cx="8543925" cy="4429125"/>
          </a:xfrm>
        </p:grpSpPr>
        <p:sp>
          <p:nvSpPr>
            <p:cNvPr id="4" name="object 4"/>
            <p:cNvSpPr/>
            <p:nvPr/>
          </p:nvSpPr>
          <p:spPr>
            <a:xfrm>
              <a:off x="1676400" y="1567180"/>
              <a:ext cx="7894320" cy="134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679" y="1701292"/>
              <a:ext cx="7982712" cy="280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79" y="1981708"/>
              <a:ext cx="7946136" cy="140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679" y="2121916"/>
              <a:ext cx="7431024" cy="3224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911" y="5346699"/>
              <a:ext cx="7860792" cy="140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231" y="5486908"/>
              <a:ext cx="7967472" cy="140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8991" y="5627116"/>
              <a:ext cx="7982711" cy="2804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335" y="5907531"/>
              <a:ext cx="7815071" cy="79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8992" y="1844547"/>
              <a:ext cx="1103630" cy="4142740"/>
            </a:xfrm>
            <a:custGeom>
              <a:avLst/>
              <a:gdLst/>
              <a:ahLst/>
              <a:cxnLst/>
              <a:rect l="l" t="t" r="r" b="b"/>
              <a:pathLst>
                <a:path w="1103630" h="4142740">
                  <a:moveTo>
                    <a:pt x="551688" y="3864864"/>
                  </a:moveTo>
                  <a:lnTo>
                    <a:pt x="277368" y="3864864"/>
                  </a:lnTo>
                  <a:lnTo>
                    <a:pt x="320890" y="3857917"/>
                  </a:lnTo>
                  <a:lnTo>
                    <a:pt x="358559" y="3838537"/>
                  </a:lnTo>
                  <a:lnTo>
                    <a:pt x="388188" y="3808907"/>
                  </a:lnTo>
                  <a:lnTo>
                    <a:pt x="407568" y="3771239"/>
                  </a:lnTo>
                  <a:lnTo>
                    <a:pt x="414528" y="3727704"/>
                  </a:lnTo>
                  <a:lnTo>
                    <a:pt x="407568" y="3684181"/>
                  </a:lnTo>
                  <a:lnTo>
                    <a:pt x="388188" y="3646513"/>
                  </a:lnTo>
                  <a:lnTo>
                    <a:pt x="358559" y="3616883"/>
                  </a:lnTo>
                  <a:lnTo>
                    <a:pt x="320890" y="3597503"/>
                  </a:lnTo>
                  <a:lnTo>
                    <a:pt x="277368" y="3590544"/>
                  </a:lnTo>
                  <a:lnTo>
                    <a:pt x="227711" y="3594938"/>
                  </a:lnTo>
                  <a:lnTo>
                    <a:pt x="180898" y="3607612"/>
                  </a:lnTo>
                  <a:lnTo>
                    <a:pt x="137718" y="3627805"/>
                  </a:lnTo>
                  <a:lnTo>
                    <a:pt x="98983" y="3654768"/>
                  </a:lnTo>
                  <a:lnTo>
                    <a:pt x="65481" y="3687762"/>
                  </a:lnTo>
                  <a:lnTo>
                    <a:pt x="38036" y="3726015"/>
                  </a:lnTo>
                  <a:lnTo>
                    <a:pt x="17437" y="3768788"/>
                  </a:lnTo>
                  <a:lnTo>
                    <a:pt x="4483" y="3815321"/>
                  </a:lnTo>
                  <a:lnTo>
                    <a:pt x="0" y="3864864"/>
                  </a:lnTo>
                  <a:lnTo>
                    <a:pt x="4483" y="3914521"/>
                  </a:lnTo>
                  <a:lnTo>
                    <a:pt x="17437" y="3961333"/>
                  </a:lnTo>
                  <a:lnTo>
                    <a:pt x="38036" y="4004513"/>
                  </a:lnTo>
                  <a:lnTo>
                    <a:pt x="65481" y="4043248"/>
                  </a:lnTo>
                  <a:lnTo>
                    <a:pt x="98983" y="4076750"/>
                  </a:lnTo>
                  <a:lnTo>
                    <a:pt x="137718" y="4104195"/>
                  </a:lnTo>
                  <a:lnTo>
                    <a:pt x="180898" y="4124795"/>
                  </a:lnTo>
                  <a:lnTo>
                    <a:pt x="227711" y="4137749"/>
                  </a:lnTo>
                  <a:lnTo>
                    <a:pt x="277368" y="4142232"/>
                  </a:lnTo>
                  <a:lnTo>
                    <a:pt x="326910" y="4137749"/>
                  </a:lnTo>
                  <a:lnTo>
                    <a:pt x="373443" y="4124795"/>
                  </a:lnTo>
                  <a:lnTo>
                    <a:pt x="416217" y="4104195"/>
                  </a:lnTo>
                  <a:lnTo>
                    <a:pt x="454469" y="4076750"/>
                  </a:lnTo>
                  <a:lnTo>
                    <a:pt x="487464" y="4043248"/>
                  </a:lnTo>
                  <a:lnTo>
                    <a:pt x="514426" y="4004513"/>
                  </a:lnTo>
                  <a:lnTo>
                    <a:pt x="534619" y="3961333"/>
                  </a:lnTo>
                  <a:lnTo>
                    <a:pt x="547293" y="3914521"/>
                  </a:lnTo>
                  <a:lnTo>
                    <a:pt x="551688" y="3864864"/>
                  </a:lnTo>
                  <a:close/>
                </a:path>
                <a:path w="1103630" h="4142740">
                  <a:moveTo>
                    <a:pt x="1103376" y="0"/>
                  </a:moveTo>
                  <a:lnTo>
                    <a:pt x="829056" y="0"/>
                  </a:lnTo>
                  <a:lnTo>
                    <a:pt x="785520" y="6959"/>
                  </a:lnTo>
                  <a:lnTo>
                    <a:pt x="747852" y="26339"/>
                  </a:lnTo>
                  <a:lnTo>
                    <a:pt x="718223" y="55968"/>
                  </a:lnTo>
                  <a:lnTo>
                    <a:pt x="698842" y="93637"/>
                  </a:lnTo>
                  <a:lnTo>
                    <a:pt x="691896" y="137160"/>
                  </a:lnTo>
                  <a:lnTo>
                    <a:pt x="698842" y="180695"/>
                  </a:lnTo>
                  <a:lnTo>
                    <a:pt x="718223" y="218363"/>
                  </a:lnTo>
                  <a:lnTo>
                    <a:pt x="747852" y="247992"/>
                  </a:lnTo>
                  <a:lnTo>
                    <a:pt x="785520" y="267373"/>
                  </a:lnTo>
                  <a:lnTo>
                    <a:pt x="829056" y="274320"/>
                  </a:lnTo>
                  <a:lnTo>
                    <a:pt x="878598" y="269938"/>
                  </a:lnTo>
                  <a:lnTo>
                    <a:pt x="925131" y="257263"/>
                  </a:lnTo>
                  <a:lnTo>
                    <a:pt x="967905" y="237070"/>
                  </a:lnTo>
                  <a:lnTo>
                    <a:pt x="1006157" y="210108"/>
                  </a:lnTo>
                  <a:lnTo>
                    <a:pt x="1039152" y="177114"/>
                  </a:lnTo>
                  <a:lnTo>
                    <a:pt x="1066114" y="138861"/>
                  </a:lnTo>
                  <a:lnTo>
                    <a:pt x="1086307" y="96088"/>
                  </a:lnTo>
                  <a:lnTo>
                    <a:pt x="1098981" y="49555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7A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991" y="156718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9056" y="0"/>
                  </a:moveTo>
                  <a:lnTo>
                    <a:pt x="779405" y="4494"/>
                  </a:lnTo>
                  <a:lnTo>
                    <a:pt x="732590" y="17443"/>
                  </a:lnTo>
                  <a:lnTo>
                    <a:pt x="689412" y="38043"/>
                  </a:lnTo>
                  <a:lnTo>
                    <a:pt x="650674" y="65492"/>
                  </a:lnTo>
                  <a:lnTo>
                    <a:pt x="617180" y="98986"/>
                  </a:lnTo>
                  <a:lnTo>
                    <a:pt x="589731" y="137724"/>
                  </a:lnTo>
                  <a:lnTo>
                    <a:pt x="569131" y="180902"/>
                  </a:lnTo>
                  <a:lnTo>
                    <a:pt x="556182" y="227717"/>
                  </a:lnTo>
                  <a:lnTo>
                    <a:pt x="551688" y="277368"/>
                  </a:lnTo>
                  <a:lnTo>
                    <a:pt x="551688" y="3867912"/>
                  </a:lnTo>
                  <a:lnTo>
                    <a:pt x="277368" y="3867912"/>
                  </a:lnTo>
                  <a:lnTo>
                    <a:pt x="227717" y="3872302"/>
                  </a:lnTo>
                  <a:lnTo>
                    <a:pt x="180902" y="3884970"/>
                  </a:lnTo>
                  <a:lnTo>
                    <a:pt x="137724" y="3905165"/>
                  </a:lnTo>
                  <a:lnTo>
                    <a:pt x="98986" y="3932133"/>
                  </a:lnTo>
                  <a:lnTo>
                    <a:pt x="65492" y="3965121"/>
                  </a:lnTo>
                  <a:lnTo>
                    <a:pt x="38043" y="4003378"/>
                  </a:lnTo>
                  <a:lnTo>
                    <a:pt x="17443" y="4046151"/>
                  </a:lnTo>
                  <a:lnTo>
                    <a:pt x="4494" y="4092686"/>
                  </a:lnTo>
                  <a:lnTo>
                    <a:pt x="0" y="4142232"/>
                  </a:lnTo>
                  <a:lnTo>
                    <a:pt x="4494" y="4191882"/>
                  </a:lnTo>
                  <a:lnTo>
                    <a:pt x="17443" y="4238697"/>
                  </a:lnTo>
                  <a:lnTo>
                    <a:pt x="38043" y="4281875"/>
                  </a:lnTo>
                  <a:lnTo>
                    <a:pt x="65492" y="4320613"/>
                  </a:lnTo>
                  <a:lnTo>
                    <a:pt x="98986" y="4354107"/>
                  </a:lnTo>
                  <a:lnTo>
                    <a:pt x="137724" y="4381556"/>
                  </a:lnTo>
                  <a:lnTo>
                    <a:pt x="180902" y="4402156"/>
                  </a:lnTo>
                  <a:lnTo>
                    <a:pt x="227717" y="4415105"/>
                  </a:lnTo>
                  <a:lnTo>
                    <a:pt x="277368" y="4419600"/>
                  </a:lnTo>
                  <a:lnTo>
                    <a:pt x="7705343" y="4419600"/>
                  </a:lnTo>
                  <a:lnTo>
                    <a:pt x="7754994" y="4415105"/>
                  </a:lnTo>
                  <a:lnTo>
                    <a:pt x="7801809" y="4402156"/>
                  </a:lnTo>
                  <a:lnTo>
                    <a:pt x="7844987" y="4381556"/>
                  </a:lnTo>
                  <a:lnTo>
                    <a:pt x="7883725" y="4354107"/>
                  </a:lnTo>
                  <a:lnTo>
                    <a:pt x="7917219" y="4320613"/>
                  </a:lnTo>
                  <a:lnTo>
                    <a:pt x="7944668" y="4281875"/>
                  </a:lnTo>
                  <a:lnTo>
                    <a:pt x="7965268" y="4238697"/>
                  </a:lnTo>
                  <a:lnTo>
                    <a:pt x="7978217" y="4191882"/>
                  </a:lnTo>
                  <a:lnTo>
                    <a:pt x="7982711" y="4142232"/>
                  </a:lnTo>
                  <a:lnTo>
                    <a:pt x="7982711" y="551688"/>
                  </a:lnTo>
                  <a:lnTo>
                    <a:pt x="8257032" y="551688"/>
                  </a:lnTo>
                  <a:lnTo>
                    <a:pt x="8306682" y="547297"/>
                  </a:lnTo>
                  <a:lnTo>
                    <a:pt x="8353497" y="534629"/>
                  </a:lnTo>
                  <a:lnTo>
                    <a:pt x="8396675" y="514434"/>
                  </a:lnTo>
                  <a:lnTo>
                    <a:pt x="8435413" y="487466"/>
                  </a:lnTo>
                  <a:lnTo>
                    <a:pt x="8468907" y="454478"/>
                  </a:lnTo>
                  <a:lnTo>
                    <a:pt x="8496356" y="416221"/>
                  </a:lnTo>
                  <a:lnTo>
                    <a:pt x="8516956" y="373448"/>
                  </a:lnTo>
                  <a:lnTo>
                    <a:pt x="8529905" y="326913"/>
                  </a:lnTo>
                  <a:lnTo>
                    <a:pt x="8534400" y="277368"/>
                  </a:lnTo>
                  <a:lnTo>
                    <a:pt x="8529905" y="227717"/>
                  </a:lnTo>
                  <a:lnTo>
                    <a:pt x="8516956" y="180902"/>
                  </a:lnTo>
                  <a:lnTo>
                    <a:pt x="8496356" y="137724"/>
                  </a:lnTo>
                  <a:lnTo>
                    <a:pt x="8468907" y="98986"/>
                  </a:lnTo>
                  <a:lnTo>
                    <a:pt x="8435413" y="65492"/>
                  </a:lnTo>
                  <a:lnTo>
                    <a:pt x="8396675" y="38043"/>
                  </a:lnTo>
                  <a:lnTo>
                    <a:pt x="8353497" y="17443"/>
                  </a:lnTo>
                  <a:lnTo>
                    <a:pt x="8306682" y="4494"/>
                  </a:lnTo>
                  <a:lnTo>
                    <a:pt x="8257032" y="0"/>
                  </a:lnTo>
                  <a:lnTo>
                    <a:pt x="829056" y="0"/>
                  </a:lnTo>
                  <a:close/>
                </a:path>
                <a:path w="8534400" h="4419600">
                  <a:moveTo>
                    <a:pt x="829056" y="0"/>
                  </a:moveTo>
                  <a:lnTo>
                    <a:pt x="878601" y="4494"/>
                  </a:lnTo>
                  <a:lnTo>
                    <a:pt x="925136" y="17443"/>
                  </a:lnTo>
                  <a:lnTo>
                    <a:pt x="967909" y="38043"/>
                  </a:lnTo>
                  <a:lnTo>
                    <a:pt x="1006166" y="65492"/>
                  </a:lnTo>
                  <a:lnTo>
                    <a:pt x="1039154" y="98986"/>
                  </a:lnTo>
                  <a:lnTo>
                    <a:pt x="1066122" y="137724"/>
                  </a:lnTo>
                  <a:lnTo>
                    <a:pt x="1086317" y="180902"/>
                  </a:lnTo>
                  <a:lnTo>
                    <a:pt x="1098985" y="227717"/>
                  </a:lnTo>
                  <a:lnTo>
                    <a:pt x="1103376" y="277368"/>
                  </a:lnTo>
                  <a:lnTo>
                    <a:pt x="1098985" y="326913"/>
                  </a:lnTo>
                  <a:lnTo>
                    <a:pt x="1086317" y="373448"/>
                  </a:lnTo>
                  <a:lnTo>
                    <a:pt x="1066122" y="416221"/>
                  </a:lnTo>
                  <a:lnTo>
                    <a:pt x="1039154" y="454478"/>
                  </a:lnTo>
                  <a:lnTo>
                    <a:pt x="1006166" y="487466"/>
                  </a:lnTo>
                  <a:lnTo>
                    <a:pt x="967909" y="514434"/>
                  </a:lnTo>
                  <a:lnTo>
                    <a:pt x="925136" y="534629"/>
                  </a:lnTo>
                  <a:lnTo>
                    <a:pt x="878601" y="547297"/>
                  </a:lnTo>
                  <a:lnTo>
                    <a:pt x="829056" y="551688"/>
                  </a:lnTo>
                  <a:lnTo>
                    <a:pt x="785530" y="544738"/>
                  </a:lnTo>
                  <a:lnTo>
                    <a:pt x="747857" y="525353"/>
                  </a:lnTo>
                  <a:lnTo>
                    <a:pt x="718230" y="495726"/>
                  </a:lnTo>
                  <a:lnTo>
                    <a:pt x="698845" y="458053"/>
                  </a:lnTo>
                  <a:lnTo>
                    <a:pt x="691896" y="414528"/>
                  </a:lnTo>
                  <a:lnTo>
                    <a:pt x="698845" y="371002"/>
                  </a:lnTo>
                  <a:lnTo>
                    <a:pt x="718230" y="333329"/>
                  </a:lnTo>
                  <a:lnTo>
                    <a:pt x="747857" y="303702"/>
                  </a:lnTo>
                  <a:lnTo>
                    <a:pt x="785530" y="284317"/>
                  </a:lnTo>
                  <a:lnTo>
                    <a:pt x="829056" y="277368"/>
                  </a:lnTo>
                  <a:lnTo>
                    <a:pt x="1103376" y="277368"/>
                  </a:lnTo>
                </a:path>
                <a:path w="8534400" h="4419600">
                  <a:moveTo>
                    <a:pt x="829056" y="551688"/>
                  </a:moveTo>
                  <a:lnTo>
                    <a:pt x="7982711" y="551688"/>
                  </a:lnTo>
                </a:path>
                <a:path w="8534400" h="4419600">
                  <a:moveTo>
                    <a:pt x="277368" y="4419600"/>
                  </a:moveTo>
                  <a:lnTo>
                    <a:pt x="326913" y="4415105"/>
                  </a:lnTo>
                  <a:lnTo>
                    <a:pt x="373448" y="4402156"/>
                  </a:lnTo>
                  <a:lnTo>
                    <a:pt x="416221" y="4381556"/>
                  </a:lnTo>
                  <a:lnTo>
                    <a:pt x="454478" y="4354107"/>
                  </a:lnTo>
                  <a:lnTo>
                    <a:pt x="487466" y="4320613"/>
                  </a:lnTo>
                  <a:lnTo>
                    <a:pt x="514434" y="4281875"/>
                  </a:lnTo>
                  <a:lnTo>
                    <a:pt x="534629" y="4238697"/>
                  </a:lnTo>
                  <a:lnTo>
                    <a:pt x="547297" y="4191882"/>
                  </a:lnTo>
                  <a:lnTo>
                    <a:pt x="551688" y="4142232"/>
                  </a:lnTo>
                  <a:lnTo>
                    <a:pt x="551688" y="3867912"/>
                  </a:lnTo>
                </a:path>
                <a:path w="8534400" h="4419600">
                  <a:moveTo>
                    <a:pt x="277368" y="3867912"/>
                  </a:moveTo>
                  <a:lnTo>
                    <a:pt x="320893" y="3874861"/>
                  </a:lnTo>
                  <a:lnTo>
                    <a:pt x="358566" y="3894246"/>
                  </a:lnTo>
                  <a:lnTo>
                    <a:pt x="388193" y="3923873"/>
                  </a:lnTo>
                  <a:lnTo>
                    <a:pt x="407578" y="3961546"/>
                  </a:lnTo>
                  <a:lnTo>
                    <a:pt x="414528" y="4005072"/>
                  </a:lnTo>
                  <a:lnTo>
                    <a:pt x="407578" y="4048597"/>
                  </a:lnTo>
                  <a:lnTo>
                    <a:pt x="388193" y="4086270"/>
                  </a:lnTo>
                  <a:lnTo>
                    <a:pt x="358566" y="4115897"/>
                  </a:lnTo>
                  <a:lnTo>
                    <a:pt x="320893" y="4135282"/>
                  </a:lnTo>
                  <a:lnTo>
                    <a:pt x="277368" y="4142232"/>
                  </a:lnTo>
                  <a:lnTo>
                    <a:pt x="551688" y="41422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05404" y="3273551"/>
            <a:ext cx="45764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latin typeface="Times New Roman"/>
                <a:cs typeface="Times New Roman"/>
              </a:rPr>
              <a:t>Address</a:t>
            </a:r>
            <a:r>
              <a:rPr sz="4400" b="1" spc="-8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Allocation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36064" y="2252979"/>
            <a:ext cx="881380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5.3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3535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Address</a:t>
            </a:r>
            <a:r>
              <a:rPr sz="4400" spc="-75" dirty="0"/>
              <a:t> </a:t>
            </a:r>
            <a:r>
              <a:rPr sz="4400" spc="-5" dirty="0"/>
              <a:t>Allocation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22712"/>
            <a:ext cx="8054340" cy="40671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3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How are the </a:t>
            </a:r>
            <a:r>
              <a:rPr sz="2800" spc="-5" dirty="0">
                <a:latin typeface="Times New Roman"/>
                <a:cs typeface="Times New Roman"/>
              </a:rPr>
              <a:t>blocks </a:t>
            </a:r>
            <a:r>
              <a:rPr sz="2800" spc="-10" dirty="0">
                <a:latin typeface="Times New Roman"/>
                <a:cs typeface="Times New Roman"/>
              </a:rPr>
              <a:t>allocated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classless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addressing?</a:t>
            </a:r>
            <a:endParaRPr sz="2800">
              <a:latin typeface="Times New Roman"/>
              <a:cs typeface="Times New Roman"/>
            </a:endParaRPr>
          </a:p>
          <a:p>
            <a:pPr marL="920750" marR="673100" lvl="1" indent="-436245">
              <a:lnSpc>
                <a:spcPts val="2590"/>
              </a:lnSpc>
              <a:spcBef>
                <a:spcPts val="6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1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Internet </a:t>
            </a:r>
            <a:r>
              <a:rPr sz="2400" dirty="0">
                <a:latin typeface="Times New Roman"/>
                <a:cs typeface="Times New Roman"/>
              </a:rPr>
              <a:t>Corporation </a:t>
            </a:r>
            <a:r>
              <a:rPr sz="2400" spc="-5" dirty="0">
                <a:latin typeface="Times New Roman"/>
                <a:cs typeface="Times New Roman"/>
              </a:rPr>
              <a:t>for Assigned Names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10" dirty="0">
                <a:latin typeface="Times New Roman"/>
                <a:cs typeface="Times New Roman"/>
              </a:rPr>
              <a:t>Addresses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(ICANN)</a:t>
            </a:r>
            <a:endParaRPr sz="2400">
              <a:latin typeface="Times New Roman"/>
              <a:cs typeface="Times New Roman"/>
            </a:endParaRPr>
          </a:p>
          <a:p>
            <a:pPr marL="481965" marR="665480" indent="-469900">
              <a:lnSpc>
                <a:spcPts val="3020"/>
              </a:lnSpc>
              <a:spcBef>
                <a:spcPts val="69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However, </a:t>
            </a:r>
            <a:r>
              <a:rPr sz="2800" spc="-5" dirty="0">
                <a:latin typeface="Times New Roman"/>
                <a:cs typeface="Times New Roman"/>
              </a:rPr>
              <a:t>ICANN </a:t>
            </a:r>
            <a:r>
              <a:rPr sz="2800" dirty="0">
                <a:latin typeface="Times New Roman"/>
                <a:cs typeface="Times New Roman"/>
              </a:rPr>
              <a:t>does not </a:t>
            </a:r>
            <a:r>
              <a:rPr sz="2800" spc="-5" dirty="0">
                <a:latin typeface="Times New Roman"/>
                <a:cs typeface="Times New Roman"/>
              </a:rPr>
              <a:t>allocate addresses to  individual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4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2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assigns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larger block </a:t>
            </a:r>
            <a:r>
              <a:rPr sz="2400" spc="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ISP</a:t>
            </a:r>
            <a:endParaRPr sz="2400">
              <a:latin typeface="Times New Roman"/>
              <a:cs typeface="Times New Roman"/>
            </a:endParaRPr>
          </a:p>
          <a:p>
            <a:pPr marL="920750" marR="1237615" lvl="1" indent="-436245">
              <a:lnSpc>
                <a:spcPts val="259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spc="-20" dirty="0">
                <a:latin typeface="Times New Roman"/>
                <a:cs typeface="Times New Roman"/>
              </a:rPr>
              <a:t>ISP </a:t>
            </a:r>
            <a:r>
              <a:rPr sz="2400" spc="-5" dirty="0">
                <a:latin typeface="Times New Roman"/>
                <a:cs typeface="Times New Roman"/>
              </a:rPr>
              <a:t>divided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10" dirty="0">
                <a:latin typeface="Times New Roman"/>
                <a:cs typeface="Times New Roman"/>
              </a:rPr>
              <a:t>assigned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10" dirty="0">
                <a:latin typeface="Times New Roman"/>
                <a:cs typeface="Times New Roman"/>
              </a:rPr>
              <a:t>smaller  </a:t>
            </a:r>
            <a:r>
              <a:rPr sz="2400" spc="-5" dirty="0">
                <a:latin typeface="Times New Roman"/>
                <a:cs typeface="Times New Roman"/>
              </a:rPr>
              <a:t>subblocks </a:t>
            </a:r>
            <a:r>
              <a:rPr sz="2400" dirty="0">
                <a:latin typeface="Times New Roman"/>
                <a:cs typeface="Times New Roman"/>
              </a:rPr>
              <a:t>to 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  <a:p>
            <a:pPr marL="481965" marR="121285" indent="-469900">
              <a:lnSpc>
                <a:spcPts val="3050"/>
              </a:lnSpc>
              <a:spcBef>
                <a:spcPts val="66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Aggress aggregation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5" dirty="0">
                <a:latin typeface="Times New Roman"/>
                <a:cs typeface="Times New Roman"/>
              </a:rPr>
              <a:t>blocks of </a:t>
            </a:r>
            <a:r>
              <a:rPr sz="2800" spc="-5" dirty="0">
                <a:latin typeface="Times New Roman"/>
                <a:cs typeface="Times New Roman"/>
              </a:rPr>
              <a:t>addresses </a:t>
            </a:r>
            <a:r>
              <a:rPr sz="2800" spc="-10" dirty="0">
                <a:latin typeface="Times New Roman"/>
                <a:cs typeface="Times New Roman"/>
              </a:rPr>
              <a:t>are  </a:t>
            </a:r>
            <a:r>
              <a:rPr sz="2800" spc="-5" dirty="0">
                <a:latin typeface="Times New Roman"/>
                <a:cs typeface="Times New Roman"/>
              </a:rPr>
              <a:t>aggregated </a:t>
            </a:r>
            <a:r>
              <a:rPr sz="2800" spc="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10" dirty="0">
                <a:latin typeface="Times New Roman"/>
                <a:cs typeface="Times New Roman"/>
              </a:rPr>
              <a:t>block and </a:t>
            </a:r>
            <a:r>
              <a:rPr sz="2800" spc="-5" dirty="0">
                <a:latin typeface="Times New Roman"/>
                <a:cs typeface="Times New Roman"/>
              </a:rPr>
              <a:t>granted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6800" y="1018539"/>
            <a:ext cx="2322830" cy="619125"/>
          </a:xfrm>
          <a:prstGeom prst="rect">
            <a:avLst/>
          </a:prstGeom>
          <a:solidFill>
            <a:srgbClr val="CCCC00"/>
          </a:solidFill>
          <a:ln w="39624">
            <a:solidFill>
              <a:srgbClr val="FF33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25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132" y="2167127"/>
            <a:ext cx="82994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0080" algn="l"/>
                <a:tab pos="1347470" algn="l"/>
                <a:tab pos="1777364" algn="l"/>
                <a:tab pos="3033395" algn="l"/>
                <a:tab pos="3380740" algn="l"/>
                <a:tab pos="4361815" algn="l"/>
                <a:tab pos="4849495" algn="l"/>
                <a:tab pos="6397625" algn="l"/>
                <a:tab pos="7653655" algn="l"/>
              </a:tabLst>
            </a:pP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	ISP	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	a	</a:t>
            </a:r>
            <a:r>
              <a:rPr sz="2800" spc="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k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dd</a:t>
            </a:r>
            <a:r>
              <a:rPr sz="2800" spc="-25" dirty="0">
                <a:latin typeface="Times New Roman"/>
                <a:cs typeface="Times New Roman"/>
              </a:rPr>
              <a:t>re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g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0132" y="2593848"/>
            <a:ext cx="8303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48255" algn="l"/>
                <a:tab pos="3401695" algn="l"/>
                <a:tab pos="4218940" algn="l"/>
                <a:tab pos="5334000" algn="l"/>
                <a:tab pos="5913120" algn="l"/>
                <a:tab pos="7559040" algn="l"/>
              </a:tabLst>
            </a:pPr>
            <a:r>
              <a:rPr sz="2800" spc="10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Times New Roman"/>
                <a:cs typeface="Times New Roman"/>
              </a:rPr>
              <a:t>9</a:t>
            </a:r>
            <a:r>
              <a:rPr sz="2800" spc="10" dirty="0">
                <a:latin typeface="Times New Roman"/>
                <a:cs typeface="Times New Roman"/>
              </a:rPr>
              <a:t>0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15" dirty="0">
                <a:latin typeface="Times New Roman"/>
                <a:cs typeface="Times New Roman"/>
              </a:rPr>
              <a:t>10</a:t>
            </a:r>
            <a:r>
              <a:rPr sz="2800" spc="10" dirty="0">
                <a:latin typeface="Times New Roman"/>
                <a:cs typeface="Times New Roman"/>
              </a:rPr>
              <a:t>0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10" dirty="0">
                <a:latin typeface="Times New Roman"/>
                <a:cs typeface="Times New Roman"/>
              </a:rPr>
              <a:t>0</a:t>
            </a:r>
            <a:r>
              <a:rPr sz="2800" spc="-30" dirty="0">
                <a:latin typeface="Times New Roman"/>
                <a:cs typeface="Times New Roman"/>
              </a:rPr>
              <a:t>.</a:t>
            </a:r>
            <a:r>
              <a:rPr sz="2800" spc="-15" dirty="0">
                <a:latin typeface="Times New Roman"/>
                <a:cs typeface="Times New Roman"/>
              </a:rPr>
              <a:t>0</a:t>
            </a:r>
            <a:r>
              <a:rPr sz="2800" spc="10" dirty="0">
                <a:latin typeface="Times New Roman"/>
                <a:cs typeface="Times New Roman"/>
              </a:rPr>
              <a:t>/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10" dirty="0">
                <a:latin typeface="Times New Roman"/>
                <a:cs typeface="Times New Roman"/>
              </a:rPr>
              <a:t>6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10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ISP	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ee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st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ut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0132" y="2804459"/>
            <a:ext cx="8298815" cy="240728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800" spc="-5" dirty="0">
                <a:latin typeface="Times New Roman"/>
                <a:cs typeface="Times New Roman"/>
              </a:rPr>
              <a:t>addresses to three groups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customers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first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group 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has 64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customers;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each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needs </a:t>
            </a:r>
            <a:r>
              <a:rPr sz="2400" spc="5" dirty="0">
                <a:solidFill>
                  <a:srgbClr val="660000"/>
                </a:solidFill>
                <a:latin typeface="Times New Roman"/>
                <a:cs typeface="Times New Roman"/>
              </a:rPr>
              <a:t>256</a:t>
            </a:r>
            <a:r>
              <a:rPr sz="2400" spc="3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second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group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128 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customers;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needs 128</a:t>
            </a:r>
            <a:r>
              <a:rPr sz="2400" spc="5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68935" algn="l"/>
                <a:tab pos="369570" algn="l"/>
                <a:tab pos="1672589" algn="l"/>
                <a:tab pos="2510790" algn="l"/>
                <a:tab pos="3046730" algn="l"/>
                <a:tab pos="3632200" algn="l"/>
                <a:tab pos="5077460" algn="l"/>
                <a:tab pos="5763260" algn="l"/>
                <a:tab pos="6588759" algn="l"/>
                <a:tab pos="7024370" algn="l"/>
              </a:tabLst>
            </a:pP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The </a:t>
            </a:r>
            <a:r>
              <a:rPr sz="2400" spc="-204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thi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d	g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oup	h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s	128	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ustom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er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;	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eac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h	n</a:t>
            </a:r>
            <a:r>
              <a:rPr sz="2400" spc="10" dirty="0">
                <a:solidFill>
                  <a:srgbClr val="66000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ds	64	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660000"/>
                </a:solidFill>
                <a:latin typeface="Times New Roman"/>
                <a:cs typeface="Times New Roman"/>
              </a:rPr>
              <a:t>dd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re</a:t>
            </a:r>
            <a:r>
              <a:rPr sz="2400" spc="-5" dirty="0">
                <a:solidFill>
                  <a:srgbClr val="660000"/>
                </a:solidFill>
                <a:latin typeface="Times New Roman"/>
                <a:cs typeface="Times New Roman"/>
              </a:rPr>
              <a:t>ss</a:t>
            </a:r>
            <a:r>
              <a:rPr sz="2400" spc="-10" dirty="0">
                <a:solidFill>
                  <a:srgbClr val="660000"/>
                </a:solidFill>
                <a:latin typeface="Times New Roman"/>
                <a:cs typeface="Times New Roman"/>
              </a:rPr>
              <a:t>e</a:t>
            </a:r>
            <a:r>
              <a:rPr sz="2400" spc="60" dirty="0">
                <a:solidFill>
                  <a:srgbClr val="66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0132" y="5580888"/>
            <a:ext cx="8528685" cy="1583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3045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Design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subblocks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give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CIDR </a:t>
            </a:r>
            <a:r>
              <a:rPr sz="2800" spc="-5" dirty="0">
                <a:latin typeface="Times New Roman"/>
                <a:cs typeface="Times New Roman"/>
              </a:rPr>
              <a:t>notation for  each </a:t>
            </a:r>
            <a:r>
              <a:rPr sz="2800" dirty="0">
                <a:latin typeface="Times New Roman"/>
                <a:cs typeface="Times New Roman"/>
              </a:rPr>
              <a:t>subblock. </a:t>
            </a:r>
            <a:r>
              <a:rPr sz="2800" spc="-10" dirty="0">
                <a:latin typeface="Times New Roman"/>
                <a:cs typeface="Times New Roman"/>
              </a:rPr>
              <a:t>Find </a:t>
            </a:r>
            <a:r>
              <a:rPr sz="2800" dirty="0">
                <a:latin typeface="Times New Roman"/>
                <a:cs typeface="Times New Roman"/>
              </a:rPr>
              <a:t>out how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addresses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still  available </a:t>
            </a:r>
            <a:r>
              <a:rPr sz="2800" spc="-10" dirty="0">
                <a:latin typeface="Times New Roman"/>
                <a:cs typeface="Times New Roman"/>
              </a:rPr>
              <a:t>after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allocations.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844" y="494283"/>
            <a:ext cx="8709660" cy="830580"/>
            <a:chOff x="1037844" y="494283"/>
            <a:chExt cx="8709660" cy="830580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185928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8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8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7656" y="686307"/>
              <a:ext cx="1743710" cy="619125"/>
            </a:xfrm>
            <a:custGeom>
              <a:avLst/>
              <a:gdLst/>
              <a:ahLst/>
              <a:cxnLst/>
              <a:rect l="l" t="t" r="r" b="b"/>
              <a:pathLst>
                <a:path w="1743710" h="619125">
                  <a:moveTo>
                    <a:pt x="1743456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743456" y="618744"/>
                  </a:lnTo>
                  <a:lnTo>
                    <a:pt x="1743456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7656" y="686307"/>
              <a:ext cx="1743710" cy="619125"/>
            </a:xfrm>
            <a:custGeom>
              <a:avLst/>
              <a:gdLst/>
              <a:ahLst/>
              <a:cxnLst/>
              <a:rect l="l" t="t" r="r" b="b"/>
              <a:pathLst>
                <a:path w="1743710" h="619125">
                  <a:moveTo>
                    <a:pt x="0" y="618744"/>
                  </a:moveTo>
                  <a:lnTo>
                    <a:pt x="1743456" y="618744"/>
                  </a:lnTo>
                  <a:lnTo>
                    <a:pt x="1743456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7467" y="875283"/>
            <a:ext cx="1704339" cy="410209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750"/>
              </a:lnSpc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016" y="1068628"/>
            <a:ext cx="8733155" cy="609536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020"/>
              </a:spcBef>
            </a:pPr>
            <a:r>
              <a:rPr sz="3200" b="1" spc="-10" dirty="0">
                <a:solidFill>
                  <a:srgbClr val="660000"/>
                </a:solidFill>
                <a:latin typeface="Times New Roman"/>
                <a:cs typeface="Times New Roman"/>
              </a:rPr>
              <a:t>Group</a:t>
            </a:r>
            <a:r>
              <a:rPr sz="3200" b="1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66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50800" marR="247650" algn="just">
              <a:lnSpc>
                <a:spcPct val="100600"/>
              </a:lnSpc>
              <a:spcBef>
                <a:spcPts val="1895"/>
              </a:spcBef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For this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group,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each customer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needs 256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addresses.  This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means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 suffix 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8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(2</a:t>
            </a:r>
            <a:r>
              <a:rPr sz="3150" spc="-15" baseline="26455" dirty="0">
                <a:solidFill>
                  <a:srgbClr val="660000"/>
                </a:solidFill>
                <a:latin typeface="Times New Roman"/>
                <a:cs typeface="Times New Roman"/>
              </a:rPr>
              <a:t>8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256).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 prefix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then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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8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24.</a:t>
            </a:r>
            <a:endParaRPr sz="32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1650"/>
              </a:spcBef>
            </a:pP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01: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190.100.0.0/24 </a:t>
            </a:r>
            <a:r>
              <a:rPr sz="2800" spc="15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310" dirty="0">
                <a:solidFill>
                  <a:srgbClr val="FF3300"/>
                </a:solidFill>
                <a:latin typeface="Wingdings"/>
                <a:cs typeface="Wingdings"/>
              </a:rPr>
              <a:t>€</a:t>
            </a:r>
            <a:r>
              <a:rPr sz="2800" spc="310" dirty="0">
                <a:latin typeface="Times New Roman"/>
                <a:cs typeface="Times New Roman"/>
              </a:rPr>
              <a:t>190.100.0.255/24</a:t>
            </a:r>
            <a:endParaRPr sz="2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1705"/>
              </a:spcBef>
            </a:pPr>
            <a:r>
              <a:rPr sz="2800" dirty="0">
                <a:latin typeface="Times New Roman"/>
                <a:cs typeface="Times New Roman"/>
              </a:rPr>
              <a:t>02: </a:t>
            </a:r>
            <a:r>
              <a:rPr sz="2800" spc="-5" dirty="0">
                <a:latin typeface="Times New Roman"/>
                <a:cs typeface="Times New Roman"/>
              </a:rPr>
              <a:t>190.100.1.0/24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10" dirty="0">
                <a:solidFill>
                  <a:srgbClr val="FF3300"/>
                </a:solidFill>
                <a:latin typeface="Wingdings"/>
                <a:cs typeface="Wingdings"/>
              </a:rPr>
              <a:t>€</a:t>
            </a:r>
            <a:r>
              <a:rPr sz="2800" spc="310" dirty="0">
                <a:latin typeface="Times New Roman"/>
                <a:cs typeface="Times New Roman"/>
              </a:rPr>
              <a:t>190.100.1.255/24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Times New Roman"/>
                <a:cs typeface="Times New Roman"/>
              </a:rPr>
              <a:t>…………………………………..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64: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190.100.63.0/24</a:t>
            </a:r>
            <a:r>
              <a:rPr sz="2800" spc="160" dirty="0">
                <a:solidFill>
                  <a:srgbClr val="FF3300"/>
                </a:solidFill>
                <a:latin typeface="Wingdings"/>
                <a:cs typeface="Wingdings"/>
              </a:rPr>
              <a:t>€</a:t>
            </a:r>
            <a:r>
              <a:rPr sz="2800" spc="160" dirty="0">
                <a:latin typeface="Times New Roman"/>
                <a:cs typeface="Times New Roman"/>
              </a:rPr>
              <a:t>190.100.63.255/24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0"/>
              </a:spcBef>
            </a:pPr>
            <a:r>
              <a:rPr sz="2800" spc="-5" dirty="0">
                <a:latin typeface="Times New Roman"/>
                <a:cs typeface="Times New Roman"/>
              </a:rPr>
              <a:t>Total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64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256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16,384</a:t>
            </a:r>
            <a:endParaRPr sz="28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839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901065"/>
            <a:chOff x="1048511" y="494283"/>
            <a:chExt cx="8699500" cy="901065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1183" y="756411"/>
              <a:ext cx="3874135" cy="619125"/>
            </a:xfrm>
            <a:custGeom>
              <a:avLst/>
              <a:gdLst/>
              <a:ahLst/>
              <a:cxnLst/>
              <a:rect l="l" t="t" r="r" b="b"/>
              <a:pathLst>
                <a:path w="3874135" h="619125">
                  <a:moveTo>
                    <a:pt x="3874008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3874008" y="618744"/>
                  </a:lnTo>
                  <a:lnTo>
                    <a:pt x="387400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1183" y="756411"/>
              <a:ext cx="3874135" cy="619125"/>
            </a:xfrm>
            <a:custGeom>
              <a:avLst/>
              <a:gdLst/>
              <a:ahLst/>
              <a:cxnLst/>
              <a:rect l="l" t="t" r="r" b="b"/>
              <a:pathLst>
                <a:path w="3874135" h="619125">
                  <a:moveTo>
                    <a:pt x="0" y="618744"/>
                  </a:moveTo>
                  <a:lnTo>
                    <a:pt x="3874008" y="618744"/>
                  </a:lnTo>
                  <a:lnTo>
                    <a:pt x="3874008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10996" y="875283"/>
            <a:ext cx="3834765" cy="480059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329"/>
              </a:lnSpc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7544" y="1275892"/>
            <a:ext cx="8642350" cy="24701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020"/>
              </a:spcBef>
            </a:pPr>
            <a:r>
              <a:rPr sz="3200" b="1" spc="-10" dirty="0">
                <a:solidFill>
                  <a:srgbClr val="660000"/>
                </a:solidFill>
                <a:latin typeface="Times New Roman"/>
                <a:cs typeface="Times New Roman"/>
              </a:rPr>
              <a:t>Group</a:t>
            </a:r>
            <a:r>
              <a:rPr sz="3200" b="1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66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00600"/>
              </a:lnSpc>
              <a:spcBef>
                <a:spcPts val="1895"/>
              </a:spcBef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For this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group,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each customer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needs 128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addresses.  This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means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 suffix 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7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(2</a:t>
            </a:r>
            <a:r>
              <a:rPr sz="3150" spc="-15" baseline="26455" dirty="0">
                <a:solidFill>
                  <a:srgbClr val="660000"/>
                </a:solidFill>
                <a:latin typeface="Times New Roman"/>
                <a:cs typeface="Times New Roman"/>
              </a:rPr>
              <a:t>7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128).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 prefix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then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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7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25.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addresses</a:t>
            </a:r>
            <a:r>
              <a:rPr sz="3200" spc="2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96594" y="3977616"/>
          <a:ext cx="7052308" cy="1680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95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2800" spc="-5" dirty="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001: 190.100.64.0/25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085"/>
                        </a:lnSpc>
                      </a:pPr>
                      <a:r>
                        <a:rPr sz="2800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190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7/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002: 190.100.64.128/25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25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90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5/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19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6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128: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190.100.127.128/25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3304"/>
                        </a:lnSpc>
                        <a:spcBef>
                          <a:spcPts val="690"/>
                        </a:spcBef>
                      </a:pPr>
                      <a:r>
                        <a:rPr sz="2800" spc="-25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55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215644" y="5858255"/>
            <a:ext cx="39420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Total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128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128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16,384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6936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Restrictions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10132" y="2129781"/>
            <a:ext cx="8067675" cy="3850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415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Number of </a:t>
            </a:r>
            <a:r>
              <a:rPr sz="24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Addresses </a:t>
            </a: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in a</a:t>
            </a:r>
            <a:r>
              <a:rPr sz="2400" b="1" i="1" spc="-4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259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number </a:t>
            </a:r>
            <a:r>
              <a:rPr sz="2000" spc="-5" dirty="0">
                <a:latin typeface="Times New Roman"/>
                <a:cs typeface="Times New Roman"/>
              </a:rPr>
              <a:t>of addresses in a </a:t>
            </a:r>
            <a:r>
              <a:rPr sz="2000" dirty="0">
                <a:latin typeface="Times New Roman"/>
                <a:cs typeface="Times New Roman"/>
              </a:rPr>
              <a:t>block </a:t>
            </a:r>
            <a:r>
              <a:rPr sz="2000" spc="-1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 power of 2 </a:t>
            </a:r>
            <a:r>
              <a:rPr sz="2000" dirty="0">
                <a:latin typeface="Times New Roman"/>
                <a:cs typeface="Times New Roman"/>
              </a:rPr>
              <a:t>(2, 4, 8, </a:t>
            </a:r>
            <a:r>
              <a:rPr sz="2000" spc="-5" dirty="0">
                <a:latin typeface="Times New Roman"/>
                <a:cs typeface="Times New Roman"/>
              </a:rPr>
              <a:t>. .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.)</a:t>
            </a:r>
            <a:endParaRPr sz="20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270"/>
              </a:spcBef>
              <a:buClr>
                <a:srgbClr val="660000"/>
              </a:buClr>
              <a:buSzPct val="70833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Beginning Addresses</a:t>
            </a:r>
            <a:endParaRPr sz="2400">
              <a:latin typeface="Times New Roman"/>
              <a:cs typeface="Times New Roman"/>
            </a:endParaRPr>
          </a:p>
          <a:p>
            <a:pPr marL="920750" marR="576580" lvl="1" indent="-436245">
              <a:lnSpc>
                <a:spcPts val="2180"/>
              </a:lnSpc>
              <a:spcBef>
                <a:spcPts val="4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beginning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spc="-15" dirty="0">
                <a:latin typeface="Times New Roman"/>
                <a:cs typeface="Times New Roman"/>
              </a:rPr>
              <a:t>must </a:t>
            </a:r>
            <a:r>
              <a:rPr sz="2000" i="1" dirty="0">
                <a:latin typeface="Times New Roman"/>
                <a:cs typeface="Times New Roman"/>
              </a:rPr>
              <a:t>be </a:t>
            </a:r>
            <a:r>
              <a:rPr sz="2000" i="1" spc="-5" dirty="0">
                <a:latin typeface="Times New Roman"/>
                <a:cs typeface="Times New Roman"/>
              </a:rPr>
              <a:t>evenly divisible </a:t>
            </a:r>
            <a:r>
              <a:rPr sz="2000" i="1" dirty="0">
                <a:latin typeface="Times New Roman"/>
                <a:cs typeface="Times New Roman"/>
              </a:rPr>
              <a:t>by </a:t>
            </a:r>
            <a:r>
              <a:rPr sz="2000" i="1" spc="-10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number </a:t>
            </a:r>
            <a:r>
              <a:rPr sz="2000" i="1" dirty="0">
                <a:latin typeface="Times New Roman"/>
                <a:cs typeface="Times New Roman"/>
              </a:rPr>
              <a:t>of  </a:t>
            </a:r>
            <a:r>
              <a:rPr sz="2000" i="1" spc="-5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1390015" marR="622935" lvl="2" indent="-469900">
              <a:lnSpc>
                <a:spcPts val="1939"/>
              </a:lnSpc>
              <a:spcBef>
                <a:spcPts val="44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1800" spc="-5" dirty="0">
                <a:latin typeface="Times New Roman"/>
                <a:cs typeface="Times New Roman"/>
              </a:rPr>
              <a:t>Ex: </a:t>
            </a:r>
            <a:r>
              <a:rPr sz="1800" dirty="0">
                <a:latin typeface="Times New Roman"/>
                <a:cs typeface="Times New Roman"/>
              </a:rPr>
              <a:t>if a block contains 4 </a:t>
            </a:r>
            <a:r>
              <a:rPr sz="1800" spc="-5" dirty="0">
                <a:latin typeface="Times New Roman"/>
                <a:cs typeface="Times New Roman"/>
              </a:rPr>
              <a:t>addresses,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beginning address </a:t>
            </a:r>
            <a:r>
              <a:rPr sz="1800" spc="-10" dirty="0">
                <a:latin typeface="Times New Roman"/>
                <a:cs typeface="Times New Roman"/>
              </a:rPr>
              <a:t>must </a:t>
            </a:r>
            <a:r>
              <a:rPr sz="1800" spc="5" dirty="0">
                <a:latin typeface="Times New Roman"/>
                <a:cs typeface="Times New Roman"/>
              </a:rPr>
              <a:t>be  </a:t>
            </a:r>
            <a:r>
              <a:rPr sz="1800" dirty="0">
                <a:latin typeface="Times New Roman"/>
                <a:cs typeface="Times New Roman"/>
              </a:rPr>
              <a:t>divisible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21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1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Make </a:t>
            </a:r>
            <a:r>
              <a:rPr sz="1800" i="1" dirty="0">
                <a:solidFill>
                  <a:srgbClr val="FF3300"/>
                </a:solidFill>
                <a:latin typeface="Times New Roman"/>
                <a:cs typeface="Times New Roman"/>
              </a:rPr>
              <a:t>the </a:t>
            </a:r>
            <a:r>
              <a:rPr sz="1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rightmost number </a:t>
            </a:r>
            <a:r>
              <a:rPr sz="18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of bits </a:t>
            </a:r>
            <a:r>
              <a:rPr sz="1800" i="1" dirty="0">
                <a:solidFill>
                  <a:srgbClr val="FF3300"/>
                </a:solidFill>
                <a:latin typeface="Times New Roman"/>
                <a:cs typeface="Times New Roman"/>
              </a:rPr>
              <a:t>in </a:t>
            </a:r>
            <a:r>
              <a:rPr sz="18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the beginning address </a:t>
            </a:r>
            <a:r>
              <a:rPr sz="1800" i="1" dirty="0">
                <a:solidFill>
                  <a:srgbClr val="FF3300"/>
                </a:solidFill>
                <a:latin typeface="Times New Roman"/>
                <a:cs typeface="Times New Roman"/>
              </a:rPr>
              <a:t>are</a:t>
            </a:r>
            <a:r>
              <a:rPr sz="1800" i="1" spc="9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zero</a:t>
            </a:r>
            <a:endParaRPr sz="1800">
              <a:latin typeface="Times New Roman"/>
              <a:cs typeface="Times New Roman"/>
            </a:endParaRPr>
          </a:p>
          <a:p>
            <a:pPr marL="920750" marR="383540" lvl="1" indent="-436245">
              <a:lnSpc>
                <a:spcPts val="2160"/>
              </a:lnSpc>
              <a:spcBef>
                <a:spcPts val="50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block </a:t>
            </a:r>
            <a:r>
              <a:rPr sz="2000" spc="-10" dirty="0">
                <a:latin typeface="Times New Roman"/>
                <a:cs typeface="Times New Roman"/>
              </a:rPr>
              <a:t>has less </a:t>
            </a:r>
            <a:r>
              <a:rPr sz="2000" spc="-5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256 </a:t>
            </a:r>
            <a:r>
              <a:rPr sz="2000" spc="-5" dirty="0">
                <a:latin typeface="Times New Roman"/>
                <a:cs typeface="Times New Roman"/>
              </a:rPr>
              <a:t>addresses,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check </a:t>
            </a:r>
            <a:r>
              <a:rPr sz="2000" spc="5" dirty="0">
                <a:latin typeface="Times New Roman"/>
                <a:cs typeface="Times New Roman"/>
              </a:rPr>
              <a:t>only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10" dirty="0">
                <a:latin typeface="Times New Roman"/>
                <a:cs typeface="Times New Roman"/>
              </a:rPr>
              <a:t>rightmost</a:t>
            </a:r>
            <a:r>
              <a:rPr sz="2000" spc="-5" dirty="0">
                <a:latin typeface="Times New Roman"/>
                <a:cs typeface="Times New Roman"/>
              </a:rPr>
              <a:t> byte.</a:t>
            </a:r>
            <a:endParaRPr sz="2000">
              <a:latin typeface="Times New Roman"/>
              <a:cs typeface="Times New Roman"/>
            </a:endParaRPr>
          </a:p>
          <a:p>
            <a:pPr marL="920750" marR="416559" lvl="1" indent="-436245">
              <a:lnSpc>
                <a:spcPts val="2160"/>
              </a:lnSpc>
              <a:spcBef>
                <a:spcPts val="4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it </a:t>
            </a:r>
            <a:r>
              <a:rPr sz="2000" spc="-10" dirty="0">
                <a:latin typeface="Times New Roman"/>
                <a:cs typeface="Times New Roman"/>
              </a:rPr>
              <a:t>has less </a:t>
            </a:r>
            <a:r>
              <a:rPr sz="2000" spc="-5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65,536 </a:t>
            </a:r>
            <a:r>
              <a:rPr sz="2000" spc="-10" dirty="0">
                <a:latin typeface="Times New Roman"/>
                <a:cs typeface="Times New Roman"/>
              </a:rPr>
              <a:t>addresses, </a:t>
            </a:r>
            <a:r>
              <a:rPr sz="2000" spc="-2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check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two  </a:t>
            </a:r>
            <a:r>
              <a:rPr sz="2000" spc="-10" dirty="0">
                <a:latin typeface="Times New Roman"/>
                <a:cs typeface="Times New Roman"/>
              </a:rPr>
              <a:t>rightmost </a:t>
            </a:r>
            <a:r>
              <a:rPr sz="2000" spc="-5" dirty="0">
                <a:latin typeface="Times New Roman"/>
                <a:cs typeface="Times New Roman"/>
              </a:rPr>
              <a:t>bytes, </a:t>
            </a:r>
            <a:r>
              <a:rPr sz="2000" spc="-10" dirty="0">
                <a:latin typeface="Times New Roman"/>
                <a:cs typeface="Times New Roman"/>
              </a:rPr>
              <a:t>and so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7467" y="875283"/>
            <a:ext cx="3733800" cy="364490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415"/>
              </a:lnSpc>
            </a:pPr>
            <a:r>
              <a:rPr sz="3200" b="1" i="1" spc="-5" dirty="0">
                <a:latin typeface="Times New Roman"/>
                <a:cs typeface="Times New Roman"/>
              </a:rPr>
              <a:t>Solution</a:t>
            </a:r>
            <a:r>
              <a:rPr sz="3200" b="1" i="1" spc="-2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544" y="1129588"/>
            <a:ext cx="8531225" cy="24701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2020"/>
              </a:spcBef>
            </a:pPr>
            <a:r>
              <a:rPr sz="3200" b="1" spc="-10" dirty="0">
                <a:solidFill>
                  <a:srgbClr val="660000"/>
                </a:solidFill>
                <a:latin typeface="Times New Roman"/>
                <a:cs typeface="Times New Roman"/>
              </a:rPr>
              <a:t>Group</a:t>
            </a:r>
            <a:r>
              <a:rPr sz="3200" b="1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66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00600"/>
              </a:lnSpc>
              <a:spcBef>
                <a:spcPts val="1895"/>
              </a:spcBef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For this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group, each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customer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needs 64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addresses.  This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means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 suffix 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6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(2</a:t>
            </a:r>
            <a:r>
              <a:rPr sz="3150" spc="7" baseline="26455" dirty="0">
                <a:solidFill>
                  <a:srgbClr val="660000"/>
                </a:solidFill>
                <a:latin typeface="Times New Roman"/>
                <a:cs typeface="Times New Roman"/>
              </a:rPr>
              <a:t>6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64).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 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prefix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then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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6 </a:t>
            </a:r>
            <a:r>
              <a:rPr sz="3200" spc="-5" dirty="0">
                <a:solidFill>
                  <a:srgbClr val="660000"/>
                </a:solidFill>
                <a:latin typeface="Symbol"/>
                <a:cs typeface="Symbol"/>
              </a:rPr>
              <a:t>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26.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6594" y="3831312"/>
          <a:ext cx="8661400" cy="3349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95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2800" b="1" spc="-5" dirty="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2800" spc="-5" dirty="0">
                          <a:solidFill>
                            <a:srgbClr val="660000"/>
                          </a:solidFill>
                          <a:latin typeface="Times New Roman"/>
                          <a:cs typeface="Times New Roman"/>
                        </a:rPr>
                        <a:t>:190.100.128.0/26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3085"/>
                        </a:lnSpc>
                      </a:pPr>
                      <a:r>
                        <a:rPr sz="2800" spc="295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295" dirty="0">
                          <a:latin typeface="Times New Roman"/>
                          <a:cs typeface="Times New Roman"/>
                        </a:rPr>
                        <a:t>190.100.128.63/26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002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:190.100.128.64/26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280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280" dirty="0">
                          <a:latin typeface="Times New Roman"/>
                          <a:cs typeface="Times New Roman"/>
                        </a:rPr>
                        <a:t>190.100.128.127/26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…………………………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:190.100.159.192/26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280" dirty="0">
                          <a:solidFill>
                            <a:srgbClr val="FF3300"/>
                          </a:solidFill>
                          <a:latin typeface="Wingdings"/>
                          <a:cs typeface="Wingdings"/>
                        </a:rPr>
                        <a:t>€</a:t>
                      </a:r>
                      <a:r>
                        <a:rPr sz="2800" spc="280" dirty="0">
                          <a:latin typeface="Times New Roman"/>
                          <a:cs typeface="Times New Roman"/>
                        </a:rPr>
                        <a:t>190.100.159.255/26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9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sz="2800" b="1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 128 </a:t>
                      </a:r>
                      <a:r>
                        <a:rPr sz="2800" b="1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64 </a:t>
                      </a:r>
                      <a:r>
                        <a:rPr sz="2800" b="1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800" b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8,192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1501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The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McGraw-Hill Companies, Inc.,</a:t>
                      </a:r>
                      <a:r>
                        <a:rPr sz="1200" spc="-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10" dirty="0">
                          <a:latin typeface="Comic Sans MS"/>
                          <a:cs typeface="Comic Sans MS"/>
                        </a:rPr>
                        <a:t>2000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844" y="494283"/>
            <a:ext cx="8709660" cy="784860"/>
            <a:chOff x="1037844" y="494283"/>
            <a:chExt cx="8709660" cy="784860"/>
          </a:xfrm>
        </p:grpSpPr>
        <p:sp>
          <p:nvSpPr>
            <p:cNvPr id="3" name="object 3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8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140208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8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8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8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7656" y="640587"/>
              <a:ext cx="3773804" cy="619125"/>
            </a:xfrm>
            <a:custGeom>
              <a:avLst/>
              <a:gdLst/>
              <a:ahLst/>
              <a:cxnLst/>
              <a:rect l="l" t="t" r="r" b="b"/>
              <a:pathLst>
                <a:path w="3773804" h="619125">
                  <a:moveTo>
                    <a:pt x="3773424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3773424" y="618743"/>
                  </a:lnTo>
                  <a:lnTo>
                    <a:pt x="3773424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7656" y="640587"/>
              <a:ext cx="3773804" cy="619125"/>
            </a:xfrm>
            <a:custGeom>
              <a:avLst/>
              <a:gdLst/>
              <a:ahLst/>
              <a:cxnLst/>
              <a:rect l="l" t="t" r="r" b="b"/>
              <a:pathLst>
                <a:path w="3773804" h="619125">
                  <a:moveTo>
                    <a:pt x="0" y="618743"/>
                  </a:moveTo>
                  <a:lnTo>
                    <a:pt x="3773424" y="618743"/>
                  </a:lnTo>
                  <a:lnTo>
                    <a:pt x="3773424" y="0"/>
                  </a:lnTo>
                  <a:lnTo>
                    <a:pt x="0" y="0"/>
                  </a:lnTo>
                  <a:lnTo>
                    <a:pt x="0" y="618743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7467" y="875283"/>
            <a:ext cx="3733800" cy="364490"/>
          </a:xfrm>
          <a:prstGeom prst="rect">
            <a:avLst/>
          </a:prstGeom>
          <a:solidFill>
            <a:srgbClr val="660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415"/>
              </a:lnSpc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1727" y="2051811"/>
            <a:ext cx="8894064" cy="407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88136" y="972819"/>
            <a:ext cx="3776979" cy="619125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939" y="1986076"/>
            <a:ext cx="6366510" cy="229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 marR="5080" indent="-3175">
              <a:lnSpc>
                <a:spcPct val="155300"/>
              </a:lnSpc>
              <a:spcBef>
                <a:spcPts val="90"/>
              </a:spcBef>
            </a:pP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Number of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granted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addresses: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65,536 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of allocated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addresses: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40,960 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of available addresses:</a:t>
            </a:r>
            <a:r>
              <a:rPr sz="3200" spc="-7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24,576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2807" y="5003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8511" y="494283"/>
            <a:ext cx="8699500" cy="727075"/>
            <a:chOff x="1048511" y="494283"/>
            <a:chExt cx="8699500" cy="727075"/>
          </a:xfrm>
        </p:grpSpPr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85344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8" y="728992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33528" y="0"/>
                  </a:moveTo>
                  <a:lnTo>
                    <a:pt x="0" y="0"/>
                  </a:lnTo>
                  <a:lnTo>
                    <a:pt x="0" y="140195"/>
                  </a:lnTo>
                  <a:lnTo>
                    <a:pt x="33528" y="140195"/>
                  </a:lnTo>
                  <a:lnTo>
                    <a:pt x="33528" y="0"/>
                  </a:lnTo>
                  <a:close/>
                </a:path>
                <a:path w="8455660" h="140334">
                  <a:moveTo>
                    <a:pt x="8455152" y="0"/>
                  </a:moveTo>
                  <a:lnTo>
                    <a:pt x="2151888" y="0"/>
                  </a:lnTo>
                  <a:lnTo>
                    <a:pt x="2151888" y="140195"/>
                  </a:lnTo>
                  <a:lnTo>
                    <a:pt x="8455152" y="140195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8135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2118360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2118360" y="61569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8135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0" y="615696"/>
                  </a:moveTo>
                  <a:lnTo>
                    <a:pt x="2118360" y="615696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8211" y="624839"/>
            <a:ext cx="18192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Which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following</a:t>
            </a:r>
            <a:r>
              <a:rPr spc="105" dirty="0"/>
              <a:t> </a:t>
            </a:r>
            <a:r>
              <a:rPr spc="-15" dirty="0"/>
              <a:t>can</a:t>
            </a:r>
            <a:r>
              <a:rPr spc="100" dirty="0"/>
              <a:t> </a:t>
            </a:r>
            <a:r>
              <a:rPr spc="5" dirty="0"/>
              <a:t>be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beginning</a:t>
            </a:r>
            <a:r>
              <a:rPr spc="105" dirty="0"/>
              <a:t> </a:t>
            </a:r>
            <a:r>
              <a:rPr spc="-10" dirty="0"/>
              <a:t>address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90" dirty="0"/>
              <a:t> </a:t>
            </a:r>
            <a:r>
              <a:rPr dirty="0"/>
              <a:t>a</a:t>
            </a:r>
          </a:p>
          <a:p>
            <a:pPr marL="160020">
              <a:lnSpc>
                <a:spcPct val="100000"/>
              </a:lnSpc>
              <a:tabLst>
                <a:tab pos="8465185" algn="l"/>
              </a:tabLst>
            </a:pPr>
            <a:r>
              <a:rPr u="sng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block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that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contains 16</a:t>
            </a:r>
            <a:r>
              <a:rPr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addresses?	</a:t>
            </a:r>
          </a:p>
          <a:p>
            <a:pPr marL="251460">
              <a:lnSpc>
                <a:spcPct val="100000"/>
              </a:lnSpc>
              <a:spcBef>
                <a:spcPts val="1705"/>
              </a:spcBef>
            </a:pPr>
            <a:r>
              <a:rPr dirty="0"/>
              <a:t>205.16.37.32</a:t>
            </a:r>
          </a:p>
          <a:p>
            <a:pPr marL="251460">
              <a:lnSpc>
                <a:spcPct val="100000"/>
              </a:lnSpc>
            </a:pPr>
            <a:r>
              <a:rPr dirty="0"/>
              <a:t>190.16.42.44</a:t>
            </a:r>
          </a:p>
          <a:p>
            <a:pPr marL="251460">
              <a:lnSpc>
                <a:spcPct val="100000"/>
              </a:lnSpc>
            </a:pPr>
            <a:r>
              <a:rPr spc="-5" dirty="0"/>
              <a:t>17.17.33.80</a:t>
            </a:r>
          </a:p>
          <a:p>
            <a:pPr marL="251460">
              <a:lnSpc>
                <a:spcPct val="100000"/>
              </a:lnSpc>
            </a:pPr>
            <a:r>
              <a:rPr dirty="0"/>
              <a:t>123.45.24.52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2144" y="4279900"/>
            <a:ext cx="1645920" cy="619125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2" y="5017008"/>
            <a:ext cx="845058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address 205.16.37.32 is eligible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because 32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divisible by 16.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The address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17.17.33.80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eligible 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because 80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divisible by</a:t>
            </a:r>
            <a:r>
              <a:rPr sz="3200" spc="-5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16.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2807" y="5003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1747" y="494283"/>
            <a:ext cx="8716010" cy="727075"/>
            <a:chOff x="1031747" y="494283"/>
            <a:chExt cx="8716010" cy="727075"/>
          </a:xfrm>
        </p:grpSpPr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85344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19" y="728979"/>
              <a:ext cx="6339840" cy="140335"/>
            </a:xfrm>
            <a:custGeom>
              <a:avLst/>
              <a:gdLst/>
              <a:ahLst/>
              <a:cxnLst/>
              <a:rect l="l" t="t" r="r" b="b"/>
              <a:pathLst>
                <a:path w="6339840" h="140334">
                  <a:moveTo>
                    <a:pt x="0" y="140207"/>
                  </a:moveTo>
                  <a:lnTo>
                    <a:pt x="6339839" y="140207"/>
                  </a:lnTo>
                  <a:lnTo>
                    <a:pt x="6339839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559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2118360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2118360" y="61569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1559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0" y="615696"/>
                  </a:moveTo>
                  <a:lnTo>
                    <a:pt x="2118360" y="615696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1636" y="624839"/>
            <a:ext cx="18192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Which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following</a:t>
            </a:r>
            <a:r>
              <a:rPr spc="105" dirty="0"/>
              <a:t> </a:t>
            </a:r>
            <a:r>
              <a:rPr spc="-15" dirty="0"/>
              <a:t>can</a:t>
            </a:r>
            <a:r>
              <a:rPr spc="100" dirty="0"/>
              <a:t> </a:t>
            </a:r>
            <a:r>
              <a:rPr spc="5" dirty="0"/>
              <a:t>be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beginning</a:t>
            </a:r>
            <a:r>
              <a:rPr spc="105" dirty="0"/>
              <a:t> </a:t>
            </a:r>
            <a:r>
              <a:rPr spc="-10" dirty="0"/>
              <a:t>address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90" dirty="0"/>
              <a:t> </a:t>
            </a:r>
            <a:r>
              <a:rPr dirty="0"/>
              <a:t>a</a:t>
            </a:r>
          </a:p>
          <a:p>
            <a:pPr marL="160020">
              <a:lnSpc>
                <a:spcPct val="100000"/>
              </a:lnSpc>
              <a:tabLst>
                <a:tab pos="8465185" algn="l"/>
              </a:tabLst>
            </a:pPr>
            <a:r>
              <a:rPr u="sng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block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that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contains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256</a:t>
            </a:r>
            <a:r>
              <a:rPr u="sng" spc="-1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addresses?	</a:t>
            </a:r>
          </a:p>
          <a:p>
            <a:pPr marL="251460">
              <a:lnSpc>
                <a:spcPct val="100000"/>
              </a:lnSpc>
              <a:spcBef>
                <a:spcPts val="1705"/>
              </a:spcBef>
            </a:pPr>
            <a:r>
              <a:rPr dirty="0"/>
              <a:t>205.16.37.32</a:t>
            </a:r>
          </a:p>
          <a:p>
            <a:pPr marL="251460">
              <a:lnSpc>
                <a:spcPct val="100000"/>
              </a:lnSpc>
            </a:pPr>
            <a:r>
              <a:rPr spc="-5" dirty="0"/>
              <a:t>190.16.42.0</a:t>
            </a:r>
          </a:p>
          <a:p>
            <a:pPr marL="251460">
              <a:lnSpc>
                <a:spcPct val="100000"/>
              </a:lnSpc>
            </a:pPr>
            <a:r>
              <a:rPr spc="-5" dirty="0"/>
              <a:t>17.17.32.0</a:t>
            </a:r>
          </a:p>
          <a:p>
            <a:pPr marL="251460">
              <a:lnSpc>
                <a:spcPct val="100000"/>
              </a:lnSpc>
            </a:pPr>
            <a:r>
              <a:rPr dirty="0"/>
              <a:t>123.45.24.52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4711" y="4350003"/>
            <a:ext cx="1643380" cy="619125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2" y="5017008"/>
            <a:ext cx="845185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3200" b="1" i="1" spc="-10" dirty="0">
                <a:latin typeface="Times New Roman"/>
                <a:cs typeface="Times New Roman"/>
              </a:rPr>
              <a:t>When </a:t>
            </a:r>
            <a:r>
              <a:rPr sz="3200" b="1" i="1" spc="-5" dirty="0">
                <a:latin typeface="Times New Roman"/>
                <a:cs typeface="Times New Roman"/>
              </a:rPr>
              <a:t>the right-most byte is </a:t>
            </a:r>
            <a:r>
              <a:rPr sz="3200" b="1" i="1" dirty="0">
                <a:latin typeface="Times New Roman"/>
                <a:cs typeface="Times New Roman"/>
              </a:rPr>
              <a:t>0, </a:t>
            </a:r>
            <a:r>
              <a:rPr sz="3200" b="1" i="1" spc="-5" dirty="0">
                <a:latin typeface="Times New Roman"/>
                <a:cs typeface="Times New Roman"/>
              </a:rPr>
              <a:t>the </a:t>
            </a:r>
            <a:r>
              <a:rPr sz="3200" b="1" i="1" spc="5" dirty="0">
                <a:latin typeface="Times New Roman"/>
                <a:cs typeface="Times New Roman"/>
              </a:rPr>
              <a:t>total </a:t>
            </a:r>
            <a:r>
              <a:rPr sz="3200" b="1" i="1" spc="-5" dirty="0">
                <a:latin typeface="Times New Roman"/>
                <a:cs typeface="Times New Roman"/>
              </a:rPr>
              <a:t>address is  divisible </a:t>
            </a:r>
            <a:r>
              <a:rPr sz="3200" b="1" i="1" dirty="0">
                <a:latin typeface="Times New Roman"/>
                <a:cs typeface="Times New Roman"/>
              </a:rPr>
              <a:t>by 256. </a:t>
            </a:r>
            <a:r>
              <a:rPr sz="3200" b="1" i="1" spc="-5" dirty="0">
                <a:latin typeface="Times New Roman"/>
                <a:cs typeface="Times New Roman"/>
              </a:rPr>
              <a:t>Only two </a:t>
            </a:r>
            <a:r>
              <a:rPr sz="3200" b="1" i="1" dirty="0">
                <a:latin typeface="Times New Roman"/>
                <a:cs typeface="Times New Roman"/>
              </a:rPr>
              <a:t>addresses are </a:t>
            </a:r>
            <a:r>
              <a:rPr sz="3200" b="1" i="1" spc="-5" dirty="0">
                <a:latin typeface="Times New Roman"/>
                <a:cs typeface="Times New Roman"/>
              </a:rPr>
              <a:t>eligible </a:t>
            </a:r>
            <a:r>
              <a:rPr sz="3200" b="1" i="1" spc="-10" dirty="0">
                <a:latin typeface="Times New Roman"/>
                <a:cs typeface="Times New Roman"/>
              </a:rPr>
              <a:t>(b  </a:t>
            </a: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b="1" i="1" spc="-10" dirty="0">
                <a:latin typeface="Times New Roman"/>
                <a:cs typeface="Times New Roman"/>
              </a:rPr>
              <a:t>c).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6843" y="6955535"/>
            <a:ext cx="283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747" y="494283"/>
            <a:ext cx="8716010" cy="727075"/>
            <a:chOff x="1031747" y="494283"/>
            <a:chExt cx="8716010" cy="727075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8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85344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19" y="728979"/>
              <a:ext cx="6339840" cy="140335"/>
            </a:xfrm>
            <a:custGeom>
              <a:avLst/>
              <a:gdLst/>
              <a:ahLst/>
              <a:cxnLst/>
              <a:rect l="l" t="t" r="r" b="b"/>
              <a:pathLst>
                <a:path w="6339840" h="140334">
                  <a:moveTo>
                    <a:pt x="0" y="140207"/>
                  </a:moveTo>
                  <a:lnTo>
                    <a:pt x="6339839" y="140207"/>
                  </a:lnTo>
                  <a:lnTo>
                    <a:pt x="6339839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559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2118360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2118360" y="61569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1559" y="585723"/>
              <a:ext cx="2118360" cy="615950"/>
            </a:xfrm>
            <a:custGeom>
              <a:avLst/>
              <a:gdLst/>
              <a:ahLst/>
              <a:cxnLst/>
              <a:rect l="l" t="t" r="r" b="b"/>
              <a:pathLst>
                <a:path w="2118360" h="615950">
                  <a:moveTo>
                    <a:pt x="0" y="615696"/>
                  </a:moveTo>
                  <a:lnTo>
                    <a:pt x="2118360" y="615696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396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1372" y="875283"/>
            <a:ext cx="2078989" cy="30670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60"/>
              </a:lnSpc>
            </a:pP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Which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following</a:t>
            </a:r>
            <a:r>
              <a:rPr spc="105" dirty="0"/>
              <a:t> </a:t>
            </a:r>
            <a:r>
              <a:rPr spc="-15" dirty="0"/>
              <a:t>can</a:t>
            </a:r>
            <a:r>
              <a:rPr spc="100" dirty="0"/>
              <a:t> </a:t>
            </a:r>
            <a:r>
              <a:rPr spc="5" dirty="0"/>
              <a:t>be</a:t>
            </a:r>
            <a:r>
              <a:rPr spc="6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5" dirty="0"/>
              <a:t>beginning</a:t>
            </a:r>
            <a:r>
              <a:rPr spc="105" dirty="0"/>
              <a:t> </a:t>
            </a:r>
            <a:r>
              <a:rPr spc="-10" dirty="0"/>
              <a:t>address</a:t>
            </a:r>
            <a:r>
              <a:rPr spc="100" dirty="0"/>
              <a:t> </a:t>
            </a:r>
            <a:r>
              <a:rPr spc="5" dirty="0"/>
              <a:t>of</a:t>
            </a:r>
            <a:r>
              <a:rPr spc="90" dirty="0"/>
              <a:t> </a:t>
            </a:r>
            <a:r>
              <a:rPr dirty="0"/>
              <a:t>a</a:t>
            </a:r>
          </a:p>
          <a:p>
            <a:pPr marL="160020">
              <a:lnSpc>
                <a:spcPct val="100000"/>
              </a:lnSpc>
              <a:tabLst>
                <a:tab pos="8465185" algn="l"/>
              </a:tabLst>
            </a:pPr>
            <a:r>
              <a:rPr u="sng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block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that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contains 1024</a:t>
            </a:r>
            <a:r>
              <a:rPr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addresses?	</a:t>
            </a:r>
          </a:p>
          <a:p>
            <a:pPr marL="251460">
              <a:lnSpc>
                <a:spcPct val="100000"/>
              </a:lnSpc>
              <a:spcBef>
                <a:spcPts val="1705"/>
              </a:spcBef>
            </a:pPr>
            <a:r>
              <a:rPr dirty="0"/>
              <a:t>205.16.37.32</a:t>
            </a:r>
          </a:p>
          <a:p>
            <a:pPr marL="251460">
              <a:lnSpc>
                <a:spcPct val="100000"/>
              </a:lnSpc>
            </a:pPr>
            <a:r>
              <a:rPr spc="-5" dirty="0"/>
              <a:t>190.16.42.0</a:t>
            </a:r>
          </a:p>
          <a:p>
            <a:pPr marL="251460">
              <a:lnSpc>
                <a:spcPct val="100000"/>
              </a:lnSpc>
            </a:pPr>
            <a:r>
              <a:rPr spc="-5" dirty="0"/>
              <a:t>17.17.32.0</a:t>
            </a:r>
          </a:p>
          <a:p>
            <a:pPr marL="251460">
              <a:lnSpc>
                <a:spcPct val="100000"/>
              </a:lnSpc>
            </a:pPr>
            <a:r>
              <a:rPr dirty="0"/>
              <a:t>123.45.24.52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4711" y="4350003"/>
            <a:ext cx="1643380" cy="619125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2" y="5017008"/>
            <a:ext cx="8681085" cy="214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3679" algn="just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be divisible by 1024, the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rightmost byte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an  address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should be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0 and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 second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rightmost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byte 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must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be divisible by 4. Only the address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17.17.32.0  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meets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this</a:t>
            </a:r>
            <a:r>
              <a:rPr sz="3200" spc="2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condition.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ts val="1350"/>
              </a:lnSpc>
            </a:pP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5" dirty="0">
                <a:latin typeface="Comic Sans MS"/>
                <a:cs typeface="Comic Sans MS"/>
              </a:rPr>
              <a:t>McGraw-Hill Companies, Inc.,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10" dirty="0">
                <a:latin typeface="Comic Sans MS"/>
                <a:cs typeface="Comic Sans MS"/>
              </a:rPr>
              <a:t>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2644</Words>
  <Application>Microsoft Office PowerPoint</Application>
  <PresentationFormat>Custom</PresentationFormat>
  <Paragraphs>395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Chapter 5</vt:lpstr>
      <vt:lpstr>Outline</vt:lpstr>
      <vt:lpstr>Classless Addressing</vt:lpstr>
      <vt:lpstr>5.1</vt:lpstr>
      <vt:lpstr>Variable-Length Blocks</vt:lpstr>
      <vt:lpstr>Restrictions</vt:lpstr>
      <vt:lpstr>Example 1</vt:lpstr>
      <vt:lpstr>Example 2</vt:lpstr>
      <vt:lpstr>Example 3</vt:lpstr>
      <vt:lpstr>Mask</vt:lpstr>
      <vt:lpstr>CIDR Notation</vt:lpstr>
      <vt:lpstr>Prefix and Suffix</vt:lpstr>
      <vt:lpstr>Prefix Lengths</vt:lpstr>
      <vt:lpstr>Finding the Block</vt:lpstr>
      <vt:lpstr>Finding the First Address</vt:lpstr>
      <vt:lpstr>Example 4</vt:lpstr>
      <vt:lpstr>Solution</vt:lpstr>
      <vt:lpstr>First Short Cut to Find the First  Address</vt:lpstr>
      <vt:lpstr>Example 5</vt:lpstr>
      <vt:lpstr>Example 5</vt:lpstr>
      <vt:lpstr>Second Short Cut to Find the First  Address</vt:lpstr>
      <vt:lpstr>Example 6</vt:lpstr>
      <vt:lpstr>Example 6</vt:lpstr>
      <vt:lpstr>Finding the Number of Addresses in  the Block</vt:lpstr>
      <vt:lpstr>Example 7</vt:lpstr>
      <vt:lpstr>Finding the Last Address in the Block</vt:lpstr>
      <vt:lpstr>Example 8</vt:lpstr>
      <vt:lpstr>Example 8 (Cont.)</vt:lpstr>
      <vt:lpstr>Example 9</vt:lpstr>
      <vt:lpstr>Example 9 (Cont.)</vt:lpstr>
      <vt:lpstr>Example 10</vt:lpstr>
      <vt:lpstr>Example 11</vt:lpstr>
      <vt:lpstr>Example 11</vt:lpstr>
      <vt:lpstr>Granted Block</vt:lpstr>
      <vt:lpstr>Note</vt:lpstr>
      <vt:lpstr>5.2</vt:lpstr>
      <vt:lpstr>Subnetting</vt:lpstr>
      <vt:lpstr>Finding the Subnet Mask</vt:lpstr>
      <vt:lpstr>Example 12</vt:lpstr>
      <vt:lpstr>Example 13</vt:lpstr>
      <vt:lpstr>Example 13</vt:lpstr>
      <vt:lpstr>Example 13 (Cont.)</vt:lpstr>
      <vt:lpstr>Example 13 (Cont.)</vt:lpstr>
      <vt:lpstr>Variable-Length Subnets</vt:lpstr>
      <vt:lpstr>Example 14</vt:lpstr>
      <vt:lpstr>Example 14: Solution</vt:lpstr>
      <vt:lpstr>Example 14: Solution (Cont.)</vt:lpstr>
      <vt:lpstr>Example 14</vt:lpstr>
      <vt:lpstr>Example 14: Solution (Cont.)</vt:lpstr>
      <vt:lpstr>Example 15</vt:lpstr>
      <vt:lpstr>Example 15</vt:lpstr>
      <vt:lpstr>Example 15: Solution</vt:lpstr>
      <vt:lpstr>Example 15: Solution (Cont.)</vt:lpstr>
      <vt:lpstr>Example 15: Solution (Cont.)</vt:lpstr>
      <vt:lpstr>5.3</vt:lpstr>
      <vt:lpstr>Address Allocation</vt:lpstr>
      <vt:lpstr>Example 16</vt:lpstr>
      <vt:lpstr>Solution</vt:lpstr>
      <vt:lpstr>Solution (Continued)</vt:lpstr>
      <vt:lpstr>PowerPoint Presentation</vt:lpstr>
      <vt:lpstr>Solution (Continued)</vt:lpstr>
      <vt:lpstr>Solution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5</dc:title>
  <dc:creator>HsungPin</dc:creator>
  <cp:lastModifiedBy>Srividya Krishnakumar</cp:lastModifiedBy>
  <cp:revision>1</cp:revision>
  <dcterms:created xsi:type="dcterms:W3CDTF">2020-06-09T06:22:45Z</dcterms:created>
  <dcterms:modified xsi:type="dcterms:W3CDTF">2020-06-15T08:06:21Z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2005-09-13T00:00:00Z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2020-06-09T00:00:00Z</vt:filetime>
  </property>
</Properties>
</file>