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15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9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858000"/>
                </a:move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339" y="74548"/>
            <a:ext cx="8991320" cy="617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9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858000"/>
                </a:move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2040" y="112903"/>
            <a:ext cx="5439918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385" y="2631212"/>
            <a:ext cx="7816850" cy="1680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9635" y="6596053"/>
            <a:ext cx="991235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64658" y="6596053"/>
            <a:ext cx="330072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5065" y="2214499"/>
            <a:ext cx="772668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0" i="1" spc="-10" dirty="0">
                <a:solidFill>
                  <a:srgbClr val="FF0065"/>
                </a:solidFill>
                <a:latin typeface="Times New Roman"/>
                <a:cs typeface="Times New Roman"/>
              </a:rPr>
              <a:t>Subnetting/Supernetting  and</a:t>
            </a:r>
            <a:endParaRPr sz="60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6000" i="1" spc="-5" dirty="0">
                <a:solidFill>
                  <a:srgbClr val="FF0065"/>
                </a:solidFill>
                <a:latin typeface="Times New Roman"/>
                <a:cs typeface="Times New Roman"/>
              </a:rPr>
              <a:t>Classless</a:t>
            </a:r>
            <a:r>
              <a:rPr sz="6000" i="1" spc="-10" dirty="0">
                <a:solidFill>
                  <a:srgbClr val="FF0065"/>
                </a:solidFill>
                <a:latin typeface="Times New Roman"/>
                <a:cs typeface="Times New Roman"/>
              </a:rPr>
              <a:t> Addressing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139" y="1701419"/>
            <a:ext cx="8077200" cy="3818890"/>
          </a:xfrm>
          <a:custGeom>
            <a:avLst/>
            <a:gdLst/>
            <a:ahLst/>
            <a:cxnLst/>
            <a:rect l="l" t="t" r="r" b="b"/>
            <a:pathLst>
              <a:path w="8077200" h="3818890">
                <a:moveTo>
                  <a:pt x="0" y="0"/>
                </a:moveTo>
                <a:lnTo>
                  <a:pt x="0" y="3818382"/>
                </a:lnTo>
                <a:lnTo>
                  <a:pt x="8077200" y="3818382"/>
                </a:lnTo>
                <a:lnTo>
                  <a:pt x="8077200" y="0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835" y="1745869"/>
            <a:ext cx="60833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3300"/>
                </a:solidFill>
              </a:rPr>
              <a:t>Finding the Subnet</a:t>
            </a:r>
            <a:r>
              <a:rPr sz="4000" spc="-85" dirty="0">
                <a:solidFill>
                  <a:srgbClr val="FF3300"/>
                </a:solidFill>
              </a:rPr>
              <a:t> </a:t>
            </a:r>
            <a:r>
              <a:rPr sz="4000" dirty="0">
                <a:solidFill>
                  <a:srgbClr val="FF3300"/>
                </a:solidFill>
              </a:rPr>
              <a:t>Address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8835" y="2671699"/>
            <a:ext cx="7809865" cy="277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Given an IP address, we </a:t>
            </a:r>
            <a:r>
              <a:rPr sz="3600" dirty="0">
                <a:latin typeface="Times New Roman"/>
                <a:cs typeface="Times New Roman"/>
              </a:rPr>
              <a:t>can find the  subnet </a:t>
            </a:r>
            <a:r>
              <a:rPr sz="3600" spc="-5" dirty="0">
                <a:latin typeface="Times New Roman"/>
                <a:cs typeface="Times New Roman"/>
              </a:rPr>
              <a:t>address </a:t>
            </a:r>
            <a:r>
              <a:rPr sz="3600" dirty="0">
                <a:latin typeface="Times New Roman"/>
                <a:cs typeface="Times New Roman"/>
              </a:rPr>
              <a:t>the same </a:t>
            </a:r>
            <a:r>
              <a:rPr sz="3600" spc="-5" dirty="0">
                <a:latin typeface="Times New Roman"/>
                <a:cs typeface="Times New Roman"/>
              </a:rPr>
              <a:t>way we </a:t>
            </a:r>
            <a:r>
              <a:rPr sz="3600" dirty="0">
                <a:latin typeface="Times New Roman"/>
                <a:cs typeface="Times New Roman"/>
              </a:rPr>
              <a:t>found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  network </a:t>
            </a:r>
            <a:r>
              <a:rPr sz="3600" spc="-5" dirty="0">
                <a:latin typeface="Times New Roman"/>
                <a:cs typeface="Times New Roman"/>
              </a:rPr>
              <a:t>address </a:t>
            </a:r>
            <a:r>
              <a:rPr sz="3600" dirty="0">
                <a:latin typeface="Times New Roman"/>
                <a:cs typeface="Times New Roman"/>
              </a:rPr>
              <a:t>in the previous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chapter.</a:t>
            </a:r>
            <a:endParaRPr sz="3600">
              <a:latin typeface="Times New Roman"/>
              <a:cs typeface="Times New Roman"/>
            </a:endParaRPr>
          </a:p>
          <a:p>
            <a:pPr marL="12700" marR="27305">
              <a:lnSpc>
                <a:spcPct val="100000"/>
              </a:lnSpc>
              <a:spcBef>
                <a:spcPts val="15"/>
              </a:spcBef>
            </a:pPr>
            <a:r>
              <a:rPr sz="3600" dirty="0">
                <a:latin typeface="Times New Roman"/>
                <a:cs typeface="Times New Roman"/>
              </a:rPr>
              <a:t>We apply the mask to the </a:t>
            </a:r>
            <a:r>
              <a:rPr sz="3600" spc="-5" dirty="0">
                <a:latin typeface="Times New Roman"/>
                <a:cs typeface="Times New Roman"/>
              </a:rPr>
              <a:t>address. </a:t>
            </a:r>
            <a:r>
              <a:rPr sz="3600" dirty="0">
                <a:latin typeface="Times New Roman"/>
                <a:cs typeface="Times New Roman"/>
              </a:rPr>
              <a:t>We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can  do </a:t>
            </a:r>
            <a:r>
              <a:rPr sz="3600" spc="-5" dirty="0">
                <a:latin typeface="Times New Roman"/>
                <a:cs typeface="Times New Roman"/>
              </a:rPr>
              <a:t>this </a:t>
            </a:r>
            <a:r>
              <a:rPr sz="3600" dirty="0">
                <a:latin typeface="Times New Roman"/>
                <a:cs typeface="Times New Roman"/>
              </a:rPr>
              <a:t>in </a:t>
            </a:r>
            <a:r>
              <a:rPr sz="3600" spc="-5" dirty="0">
                <a:latin typeface="Times New Roman"/>
                <a:cs typeface="Times New Roman"/>
              </a:rPr>
              <a:t>two ways: </a:t>
            </a:r>
            <a:r>
              <a:rPr sz="3600" dirty="0">
                <a:latin typeface="Times New Roman"/>
                <a:cs typeface="Times New Roman"/>
              </a:rPr>
              <a:t>straight or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short-cut.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139" y="1686179"/>
            <a:ext cx="7620000" cy="3112770"/>
          </a:xfrm>
          <a:custGeom>
            <a:avLst/>
            <a:gdLst/>
            <a:ahLst/>
            <a:cxnLst/>
            <a:rect l="l" t="t" r="r" b="b"/>
            <a:pathLst>
              <a:path w="7620000" h="3112770">
                <a:moveTo>
                  <a:pt x="7620000" y="3112769"/>
                </a:moveTo>
                <a:lnTo>
                  <a:pt x="7620000" y="0"/>
                </a:lnTo>
                <a:lnTo>
                  <a:pt x="0" y="0"/>
                </a:lnTo>
                <a:lnTo>
                  <a:pt x="0" y="3112770"/>
                </a:lnTo>
                <a:lnTo>
                  <a:pt x="7620000" y="3112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635" y="1429638"/>
            <a:ext cx="7418070" cy="332168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3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Straight</a:t>
            </a:r>
            <a:r>
              <a:rPr sz="36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Method</a:t>
            </a: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165"/>
              </a:spcBef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In the straight method,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we use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binary 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notation for both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address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and the  mask and then apply the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operation  to find the subnet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address.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919" y="247522"/>
            <a:ext cx="2017395" cy="617220"/>
          </a:xfrm>
          <a:prstGeom prst="rect">
            <a:avLst/>
          </a:prstGeom>
          <a:solidFill>
            <a:srgbClr val="FF9900"/>
          </a:solidFill>
          <a:ln w="38100">
            <a:solidFill>
              <a:srgbClr val="FF33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400"/>
              </a:spcBef>
            </a:pPr>
            <a:r>
              <a:rPr sz="32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841" y="1410588"/>
            <a:ext cx="8300084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What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the subnetwork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address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if the  destination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address is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200.45.34.56 and the  subnet mask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255.255.240.0?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39" y="226948"/>
            <a:ext cx="1643380" cy="617220"/>
          </a:xfrm>
          <a:prstGeom prst="rect">
            <a:avLst/>
          </a:prstGeom>
          <a:solidFill>
            <a:srgbClr val="000000"/>
          </a:solidFill>
          <a:ln w="38100">
            <a:solidFill>
              <a:srgbClr val="FF33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00"/>
              </a:spcBef>
            </a:pPr>
            <a:r>
              <a:rPr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5385" y="1181225"/>
          <a:ext cx="8064500" cy="2154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4850"/>
                <a:gridCol w="2057400"/>
                <a:gridCol w="2057400"/>
                <a:gridCol w="1974850"/>
              </a:tblGrid>
              <a:tr h="665017">
                <a:tc>
                  <a:txBody>
                    <a:bodyPr/>
                    <a:lstStyle/>
                    <a:p>
                      <a:pPr marL="31750">
                        <a:lnSpc>
                          <a:spcPts val="3929"/>
                        </a:lnSpc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11001000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929"/>
                        </a:lnSpc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00101101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9"/>
                        </a:lnSpc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00100010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929"/>
                        </a:lnSpc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00111000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699FF"/>
                    </a:solidFill>
                  </a:tcPr>
                </a:tc>
              </a:tr>
              <a:tr h="8241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11111111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11111111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1111</a:t>
                      </a:r>
                      <a:r>
                        <a:rPr sz="36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0000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36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00000000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solidFill>
                      <a:srgbClr val="6699FF"/>
                    </a:solidFill>
                  </a:tcPr>
                </a:tc>
              </a:tr>
              <a:tr h="665322">
                <a:tc>
                  <a:txBody>
                    <a:bodyPr/>
                    <a:lstStyle/>
                    <a:p>
                      <a:pPr marL="31750">
                        <a:lnSpc>
                          <a:spcPts val="4280"/>
                        </a:lnSpc>
                        <a:spcBef>
                          <a:spcPts val="860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11001000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4280"/>
                        </a:lnSpc>
                        <a:spcBef>
                          <a:spcPts val="860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00101101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80"/>
                        </a:lnSpc>
                        <a:spcBef>
                          <a:spcPts val="860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0010</a:t>
                      </a:r>
                      <a:r>
                        <a:rPr sz="3600" b="1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0000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280"/>
                        </a:lnSpc>
                        <a:spcBef>
                          <a:spcPts val="860"/>
                        </a:spcBef>
                      </a:pPr>
                      <a:r>
                        <a:rPr sz="3600" b="1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00000000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solidFill>
                      <a:srgbClr val="6699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4435" y="4139920"/>
            <a:ext cx="7288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The subnetwork </a:t>
            </a:r>
            <a:r>
              <a:rPr sz="3600" spc="-5" dirty="0">
                <a:latin typeface="Times New Roman"/>
                <a:cs typeface="Times New Roman"/>
              </a:rPr>
              <a:t>address is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200.45.32.0</a:t>
            </a:r>
            <a:r>
              <a:rPr sz="360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39" y="860170"/>
            <a:ext cx="8686800" cy="5310505"/>
          </a:xfrm>
          <a:custGeom>
            <a:avLst/>
            <a:gdLst/>
            <a:ahLst/>
            <a:cxnLst/>
            <a:rect l="l" t="t" r="r" b="b"/>
            <a:pathLst>
              <a:path w="8686800" h="5310505">
                <a:moveTo>
                  <a:pt x="8686800" y="5310378"/>
                </a:moveTo>
                <a:lnTo>
                  <a:pt x="8686800" y="0"/>
                </a:lnTo>
                <a:lnTo>
                  <a:pt x="0" y="0"/>
                </a:lnTo>
                <a:lnTo>
                  <a:pt x="0" y="5310378"/>
                </a:lnTo>
                <a:lnTo>
                  <a:pt x="8686800" y="5310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5835" y="604392"/>
            <a:ext cx="8395970" cy="5519420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3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Short-Cut </a:t>
            </a:r>
            <a:r>
              <a:rPr sz="36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Method</a:t>
            </a:r>
            <a:endParaRPr sz="3600">
              <a:latin typeface="Times New Roman"/>
              <a:cs typeface="Times New Roman"/>
            </a:endParaRPr>
          </a:p>
          <a:p>
            <a:pPr marL="926465" marR="448309">
              <a:lnSpc>
                <a:spcPct val="100000"/>
              </a:lnSpc>
              <a:spcBef>
                <a:spcPts val="2165"/>
              </a:spcBef>
            </a:pPr>
            <a:r>
              <a:rPr sz="3600" dirty="0">
                <a:solidFill>
                  <a:srgbClr val="FF3300"/>
                </a:solidFill>
                <a:latin typeface="Times New Roman"/>
                <a:cs typeface="Times New Roman"/>
              </a:rPr>
              <a:t>**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If the byte in the mask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255,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copy  the byte in the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address.</a:t>
            </a:r>
            <a:endParaRPr sz="3600">
              <a:latin typeface="Times New Roman"/>
              <a:cs typeface="Times New Roman"/>
            </a:endParaRPr>
          </a:p>
          <a:p>
            <a:pPr marL="926465" marR="473709">
              <a:lnSpc>
                <a:spcPct val="100000"/>
              </a:lnSpc>
              <a:spcBef>
                <a:spcPts val="2175"/>
              </a:spcBef>
            </a:pPr>
            <a:r>
              <a:rPr sz="3600" dirty="0">
                <a:solidFill>
                  <a:srgbClr val="FF3300"/>
                </a:solidFill>
                <a:latin typeface="Times New Roman"/>
                <a:cs typeface="Times New Roman"/>
              </a:rPr>
              <a:t>**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If the byte in the mask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0,</a:t>
            </a:r>
            <a:r>
              <a:rPr sz="3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replace  the byte in the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address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0.</a:t>
            </a:r>
            <a:endParaRPr sz="3600">
              <a:latin typeface="Times New Roman"/>
              <a:cs typeface="Times New Roman"/>
            </a:endParaRPr>
          </a:p>
          <a:p>
            <a:pPr marL="926465" marR="5080">
              <a:lnSpc>
                <a:spcPct val="100000"/>
              </a:lnSpc>
              <a:spcBef>
                <a:spcPts val="2175"/>
              </a:spcBef>
            </a:pPr>
            <a:r>
              <a:rPr sz="3600" dirty="0">
                <a:solidFill>
                  <a:srgbClr val="FF3300"/>
                </a:solidFill>
                <a:latin typeface="Times New Roman"/>
                <a:cs typeface="Times New Roman"/>
              </a:rPr>
              <a:t>**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If the byte in the mask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neither 255  nor 0,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write the mask and the</a:t>
            </a:r>
            <a:r>
              <a:rPr sz="3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address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in binary and apply the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operation.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19" y="247522"/>
            <a:ext cx="2017395" cy="617220"/>
          </a:xfrm>
          <a:prstGeom prst="rect">
            <a:avLst/>
          </a:prstGeom>
          <a:solidFill>
            <a:srgbClr val="FF9900"/>
          </a:solidFill>
          <a:ln w="38100">
            <a:solidFill>
              <a:srgbClr val="FF33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400"/>
              </a:spcBef>
            </a:pPr>
            <a:r>
              <a:rPr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841" y="1410588"/>
            <a:ext cx="8299450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What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the subnetwork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address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if the  destination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address is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19.30.80.5 and the  mask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255.255.192.0?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739" y="3387725"/>
            <a:ext cx="1643380" cy="617220"/>
          </a:xfrm>
          <a:prstGeom prst="rect">
            <a:avLst/>
          </a:prstGeom>
          <a:solidFill>
            <a:srgbClr val="000000"/>
          </a:solidFill>
          <a:ln w="38100">
            <a:solidFill>
              <a:srgbClr val="FF33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00"/>
              </a:spcBef>
            </a:pPr>
            <a:r>
              <a:rPr sz="32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435" y="4279519"/>
            <a:ext cx="267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See Figure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5.6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835" y="24510"/>
            <a:ext cx="974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1600" b="1" spc="3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5-6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0631" y="1715896"/>
            <a:ext cx="7982364" cy="430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5175" y="112903"/>
            <a:ext cx="1865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70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835" y="24510"/>
            <a:ext cx="974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1600" b="1" spc="3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5-7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9583" y="2310257"/>
            <a:ext cx="6853080" cy="2234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3273" y="246253"/>
            <a:ext cx="601535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8005" marR="5080" indent="-180593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Comparison of a default mask and  a </a:t>
            </a:r>
            <a:r>
              <a:rPr spc="-10" dirty="0"/>
              <a:t>subnet</a:t>
            </a:r>
            <a:r>
              <a:rPr spc="-15" dirty="0"/>
              <a:t> </a:t>
            </a:r>
            <a:r>
              <a:rPr spc="-10" dirty="0"/>
              <a:t>mask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139" y="2789554"/>
            <a:ext cx="7620000" cy="1247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139" y="2788792"/>
            <a:ext cx="7620000" cy="1248410"/>
          </a:xfrm>
          <a:prstGeom prst="rect">
            <a:avLst/>
          </a:prstGeom>
          <a:ln w="57150">
            <a:solidFill>
              <a:srgbClr val="FF33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2589530" marR="837565" indent="-1746885">
              <a:lnSpc>
                <a:spcPct val="100000"/>
              </a:lnSpc>
              <a:spcBef>
                <a:spcPts val="470"/>
              </a:spcBef>
            </a:pPr>
            <a:r>
              <a:rPr sz="36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The number of subnets must </a:t>
            </a:r>
            <a:r>
              <a:rPr sz="3600" i="1" dirty="0">
                <a:solidFill>
                  <a:srgbClr val="000000"/>
                </a:solidFill>
                <a:latin typeface="Times New Roman"/>
                <a:cs typeface="Times New Roman"/>
              </a:rPr>
              <a:t>be  a power of</a:t>
            </a:r>
            <a:r>
              <a:rPr sz="36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0000"/>
                </a:solidFill>
                <a:latin typeface="Times New Roman"/>
                <a:cs typeface="Times New Roman"/>
              </a:rPr>
              <a:t>2.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139" y="2049652"/>
            <a:ext cx="2057400" cy="691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19" y="247522"/>
            <a:ext cx="2017395" cy="617220"/>
          </a:xfrm>
          <a:prstGeom prst="rect">
            <a:avLst/>
          </a:prstGeom>
          <a:solidFill>
            <a:srgbClr val="FF9900"/>
          </a:solidFill>
          <a:ln w="38100">
            <a:solidFill>
              <a:srgbClr val="FF33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400"/>
              </a:spcBef>
            </a:pPr>
            <a:r>
              <a:rPr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841" y="1410588"/>
            <a:ext cx="8300084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company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granted the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site address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201.70.64.0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(class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C). The company needs 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six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subnets.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Design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the subnets.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739" y="3387725"/>
            <a:ext cx="1643380" cy="617220"/>
          </a:xfrm>
          <a:prstGeom prst="rect">
            <a:avLst/>
          </a:prstGeom>
          <a:solidFill>
            <a:srgbClr val="000000"/>
          </a:solidFill>
          <a:ln w="38100">
            <a:solidFill>
              <a:srgbClr val="FF33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00"/>
              </a:spcBef>
            </a:pPr>
            <a:r>
              <a:rPr sz="32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6943" y="4279519"/>
            <a:ext cx="4290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6630" algn="l"/>
                <a:tab pos="1890395" algn="l"/>
                <a:tab pos="3006725" algn="l"/>
              </a:tabLst>
            </a:pPr>
            <a:r>
              <a:rPr sz="3600" spc="-5" dirty="0">
                <a:latin typeface="Times New Roman"/>
                <a:cs typeface="Times New Roman"/>
              </a:rPr>
              <a:t>1s	in	the	default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435" y="4279519"/>
            <a:ext cx="38227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81430" algn="l"/>
                <a:tab pos="3235960" algn="l"/>
              </a:tabLst>
            </a:pPr>
            <a:r>
              <a:rPr sz="3600" dirty="0">
                <a:latin typeface="Times New Roman"/>
                <a:cs typeface="Times New Roman"/>
              </a:rPr>
              <a:t>The	number	of  mask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24 </a:t>
            </a:r>
            <a:r>
              <a:rPr sz="3600" spc="-5" dirty="0">
                <a:latin typeface="Times New Roman"/>
                <a:cs typeface="Times New Roman"/>
              </a:rPr>
              <a:t>(class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C).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739" y="2131948"/>
            <a:ext cx="8233409" cy="2214880"/>
            <a:chOff x="228739" y="2131948"/>
            <a:chExt cx="8233409" cy="2214880"/>
          </a:xfrm>
        </p:grpSpPr>
        <p:sp>
          <p:nvSpPr>
            <p:cNvPr id="3" name="object 3"/>
            <p:cNvSpPr/>
            <p:nvPr/>
          </p:nvSpPr>
          <p:spPr>
            <a:xfrm>
              <a:off x="228739" y="2131948"/>
              <a:ext cx="8152130" cy="2133600"/>
            </a:xfrm>
            <a:custGeom>
              <a:avLst/>
              <a:gdLst/>
              <a:ahLst/>
              <a:cxnLst/>
              <a:rect l="l" t="t" r="r" b="b"/>
              <a:pathLst>
                <a:path w="8152130" h="2133600">
                  <a:moveTo>
                    <a:pt x="8151876" y="1710689"/>
                  </a:moveTo>
                  <a:lnTo>
                    <a:pt x="8151876" y="0"/>
                  </a:lnTo>
                  <a:lnTo>
                    <a:pt x="0" y="0"/>
                  </a:lnTo>
                  <a:lnTo>
                    <a:pt x="0" y="1992630"/>
                  </a:lnTo>
                  <a:lnTo>
                    <a:pt x="101859" y="2003494"/>
                  </a:lnTo>
                  <a:lnTo>
                    <a:pt x="203613" y="2013527"/>
                  </a:lnTo>
                  <a:lnTo>
                    <a:pt x="305199" y="2022852"/>
                  </a:lnTo>
                  <a:lnTo>
                    <a:pt x="457126" y="2035777"/>
                  </a:lnTo>
                  <a:lnTo>
                    <a:pt x="1006297" y="2078557"/>
                  </a:lnTo>
                  <a:lnTo>
                    <a:pt x="1055370" y="2082546"/>
                  </a:lnTo>
                  <a:lnTo>
                    <a:pt x="1107940" y="2086405"/>
                  </a:lnTo>
                  <a:lnTo>
                    <a:pt x="1160225" y="2089943"/>
                  </a:lnTo>
                  <a:lnTo>
                    <a:pt x="1263941" y="2096228"/>
                  </a:lnTo>
                  <a:lnTo>
                    <a:pt x="1667416" y="2117085"/>
                  </a:lnTo>
                  <a:lnTo>
                    <a:pt x="1765437" y="2122942"/>
                  </a:lnTo>
                  <a:lnTo>
                    <a:pt x="1814021" y="2126202"/>
                  </a:lnTo>
                  <a:lnTo>
                    <a:pt x="1862320" y="2129740"/>
                  </a:lnTo>
                  <a:lnTo>
                    <a:pt x="1910333" y="2133600"/>
                  </a:lnTo>
                  <a:lnTo>
                    <a:pt x="2007438" y="2133473"/>
                  </a:lnTo>
                  <a:lnTo>
                    <a:pt x="2183402" y="2132522"/>
                  </a:lnTo>
                  <a:lnTo>
                    <a:pt x="2336909" y="2130773"/>
                  </a:lnTo>
                  <a:lnTo>
                    <a:pt x="2470206" y="2128386"/>
                  </a:lnTo>
                  <a:lnTo>
                    <a:pt x="2585538" y="2125518"/>
                  </a:lnTo>
                  <a:lnTo>
                    <a:pt x="2685151" y="2122331"/>
                  </a:lnTo>
                  <a:lnTo>
                    <a:pt x="2810010" y="2117298"/>
                  </a:lnTo>
                  <a:lnTo>
                    <a:pt x="2999095" y="2108298"/>
                  </a:lnTo>
                  <a:lnTo>
                    <a:pt x="3052392" y="2106197"/>
                  </a:lnTo>
                  <a:lnTo>
                    <a:pt x="3128104" y="2102573"/>
                  </a:lnTo>
                  <a:lnTo>
                    <a:pt x="3178081" y="2099382"/>
                  </a:lnTo>
                  <a:lnTo>
                    <a:pt x="3278656" y="2092119"/>
                  </a:lnTo>
                  <a:lnTo>
                    <a:pt x="3379339" y="2083998"/>
                  </a:lnTo>
                  <a:lnTo>
                    <a:pt x="3720084" y="2054352"/>
                  </a:lnTo>
                  <a:lnTo>
                    <a:pt x="3918620" y="2031069"/>
                  </a:lnTo>
                  <a:lnTo>
                    <a:pt x="4017518" y="2018933"/>
                  </a:lnTo>
                  <a:lnTo>
                    <a:pt x="4067523" y="2012417"/>
                  </a:lnTo>
                  <a:lnTo>
                    <a:pt x="4118146" y="2005478"/>
                  </a:lnTo>
                  <a:lnTo>
                    <a:pt x="4169574" y="1998024"/>
                  </a:lnTo>
                  <a:lnTo>
                    <a:pt x="4221990" y="1989962"/>
                  </a:lnTo>
                  <a:lnTo>
                    <a:pt x="4275582" y="1981200"/>
                  </a:lnTo>
                  <a:lnTo>
                    <a:pt x="4369304" y="1972317"/>
                  </a:lnTo>
                  <a:lnTo>
                    <a:pt x="4465037" y="1962460"/>
                  </a:lnTo>
                  <a:lnTo>
                    <a:pt x="4562379" y="1951672"/>
                  </a:lnTo>
                  <a:lnTo>
                    <a:pt x="4660928" y="1939995"/>
                  </a:lnTo>
                  <a:lnTo>
                    <a:pt x="4760281" y="1927471"/>
                  </a:lnTo>
                  <a:lnTo>
                    <a:pt x="4860036" y="1914144"/>
                  </a:lnTo>
                  <a:lnTo>
                    <a:pt x="4957943" y="1903256"/>
                  </a:lnTo>
                  <a:lnTo>
                    <a:pt x="5297755" y="1862788"/>
                  </a:lnTo>
                  <a:lnTo>
                    <a:pt x="5398078" y="1851582"/>
                  </a:lnTo>
                  <a:lnTo>
                    <a:pt x="5449393" y="1846194"/>
                  </a:lnTo>
                  <a:lnTo>
                    <a:pt x="5501640" y="1840992"/>
                  </a:lnTo>
                  <a:lnTo>
                    <a:pt x="5547091" y="1837283"/>
                  </a:lnTo>
                  <a:lnTo>
                    <a:pt x="5592681" y="1833205"/>
                  </a:lnTo>
                  <a:lnTo>
                    <a:pt x="5684666" y="1824178"/>
                  </a:lnTo>
                  <a:lnTo>
                    <a:pt x="5923873" y="1799240"/>
                  </a:lnTo>
                  <a:lnTo>
                    <a:pt x="6025302" y="1789540"/>
                  </a:lnTo>
                  <a:lnTo>
                    <a:pt x="6077638" y="1784981"/>
                  </a:lnTo>
                  <a:lnTo>
                    <a:pt x="6131186" y="1780696"/>
                  </a:lnTo>
                  <a:lnTo>
                    <a:pt x="6186041" y="1776740"/>
                  </a:lnTo>
                  <a:lnTo>
                    <a:pt x="6242304" y="1773174"/>
                  </a:lnTo>
                  <a:lnTo>
                    <a:pt x="6290032" y="1770989"/>
                  </a:lnTo>
                  <a:lnTo>
                    <a:pt x="6337533" y="1768498"/>
                  </a:lnTo>
                  <a:lnTo>
                    <a:pt x="6432211" y="1762758"/>
                  </a:lnTo>
                  <a:lnTo>
                    <a:pt x="6769566" y="1739013"/>
                  </a:lnTo>
                  <a:lnTo>
                    <a:pt x="6870610" y="1732535"/>
                  </a:lnTo>
                  <a:lnTo>
                    <a:pt x="6922354" y="1729553"/>
                  </a:lnTo>
                  <a:lnTo>
                    <a:pt x="6975033" y="1726795"/>
                  </a:lnTo>
                  <a:lnTo>
                    <a:pt x="7028736" y="1724304"/>
                  </a:lnTo>
                  <a:lnTo>
                    <a:pt x="7083552" y="1722120"/>
                  </a:lnTo>
                  <a:lnTo>
                    <a:pt x="7178115" y="1721828"/>
                  </a:lnTo>
                  <a:lnTo>
                    <a:pt x="7322715" y="1720484"/>
                  </a:lnTo>
                  <a:lnTo>
                    <a:pt x="7829245" y="1712956"/>
                  </a:lnTo>
                  <a:lnTo>
                    <a:pt x="7988768" y="1711323"/>
                  </a:lnTo>
                  <a:lnTo>
                    <a:pt x="8097104" y="1710765"/>
                  </a:lnTo>
                  <a:lnTo>
                    <a:pt x="8151876" y="171068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939" y="2208148"/>
              <a:ext cx="8152130" cy="2133600"/>
            </a:xfrm>
            <a:custGeom>
              <a:avLst/>
              <a:gdLst/>
              <a:ahLst/>
              <a:cxnLst/>
              <a:rect l="l" t="t" r="r" b="b"/>
              <a:pathLst>
                <a:path w="8152130" h="2133600">
                  <a:moveTo>
                    <a:pt x="8151876" y="1710689"/>
                  </a:moveTo>
                  <a:lnTo>
                    <a:pt x="8151876" y="0"/>
                  </a:lnTo>
                  <a:lnTo>
                    <a:pt x="0" y="0"/>
                  </a:lnTo>
                  <a:lnTo>
                    <a:pt x="0" y="1992630"/>
                  </a:lnTo>
                  <a:lnTo>
                    <a:pt x="101859" y="2003494"/>
                  </a:lnTo>
                  <a:lnTo>
                    <a:pt x="203613" y="2013527"/>
                  </a:lnTo>
                  <a:lnTo>
                    <a:pt x="305199" y="2022852"/>
                  </a:lnTo>
                  <a:lnTo>
                    <a:pt x="457126" y="2035777"/>
                  </a:lnTo>
                  <a:lnTo>
                    <a:pt x="1006297" y="2078557"/>
                  </a:lnTo>
                  <a:lnTo>
                    <a:pt x="1055370" y="2082546"/>
                  </a:lnTo>
                  <a:lnTo>
                    <a:pt x="1107940" y="2086405"/>
                  </a:lnTo>
                  <a:lnTo>
                    <a:pt x="1160225" y="2089943"/>
                  </a:lnTo>
                  <a:lnTo>
                    <a:pt x="1263941" y="2096228"/>
                  </a:lnTo>
                  <a:lnTo>
                    <a:pt x="1667416" y="2117085"/>
                  </a:lnTo>
                  <a:lnTo>
                    <a:pt x="1765437" y="2122942"/>
                  </a:lnTo>
                  <a:lnTo>
                    <a:pt x="1814021" y="2126202"/>
                  </a:lnTo>
                  <a:lnTo>
                    <a:pt x="1862320" y="2129740"/>
                  </a:lnTo>
                  <a:lnTo>
                    <a:pt x="1910333" y="2133600"/>
                  </a:lnTo>
                  <a:lnTo>
                    <a:pt x="2007438" y="2133473"/>
                  </a:lnTo>
                  <a:lnTo>
                    <a:pt x="2183402" y="2132522"/>
                  </a:lnTo>
                  <a:lnTo>
                    <a:pt x="2336909" y="2130773"/>
                  </a:lnTo>
                  <a:lnTo>
                    <a:pt x="2470206" y="2128386"/>
                  </a:lnTo>
                  <a:lnTo>
                    <a:pt x="2585538" y="2125518"/>
                  </a:lnTo>
                  <a:lnTo>
                    <a:pt x="2685151" y="2122331"/>
                  </a:lnTo>
                  <a:lnTo>
                    <a:pt x="2810010" y="2117298"/>
                  </a:lnTo>
                  <a:lnTo>
                    <a:pt x="2999095" y="2108298"/>
                  </a:lnTo>
                  <a:lnTo>
                    <a:pt x="3052392" y="2106197"/>
                  </a:lnTo>
                  <a:lnTo>
                    <a:pt x="3128104" y="2102573"/>
                  </a:lnTo>
                  <a:lnTo>
                    <a:pt x="3178081" y="2099382"/>
                  </a:lnTo>
                  <a:lnTo>
                    <a:pt x="3278656" y="2092119"/>
                  </a:lnTo>
                  <a:lnTo>
                    <a:pt x="3379339" y="2083998"/>
                  </a:lnTo>
                  <a:lnTo>
                    <a:pt x="3720084" y="2054352"/>
                  </a:lnTo>
                  <a:lnTo>
                    <a:pt x="3918620" y="2031069"/>
                  </a:lnTo>
                  <a:lnTo>
                    <a:pt x="4017518" y="2018933"/>
                  </a:lnTo>
                  <a:lnTo>
                    <a:pt x="4067523" y="2012417"/>
                  </a:lnTo>
                  <a:lnTo>
                    <a:pt x="4118146" y="2005478"/>
                  </a:lnTo>
                  <a:lnTo>
                    <a:pt x="4169574" y="1998024"/>
                  </a:lnTo>
                  <a:lnTo>
                    <a:pt x="4221990" y="1989962"/>
                  </a:lnTo>
                  <a:lnTo>
                    <a:pt x="4275582" y="1981200"/>
                  </a:lnTo>
                  <a:lnTo>
                    <a:pt x="4369304" y="1972317"/>
                  </a:lnTo>
                  <a:lnTo>
                    <a:pt x="4465037" y="1962460"/>
                  </a:lnTo>
                  <a:lnTo>
                    <a:pt x="4562379" y="1951672"/>
                  </a:lnTo>
                  <a:lnTo>
                    <a:pt x="4660928" y="1939995"/>
                  </a:lnTo>
                  <a:lnTo>
                    <a:pt x="4760281" y="1927471"/>
                  </a:lnTo>
                  <a:lnTo>
                    <a:pt x="4860036" y="1914144"/>
                  </a:lnTo>
                  <a:lnTo>
                    <a:pt x="4957943" y="1903256"/>
                  </a:lnTo>
                  <a:lnTo>
                    <a:pt x="5297755" y="1862788"/>
                  </a:lnTo>
                  <a:lnTo>
                    <a:pt x="5398078" y="1851582"/>
                  </a:lnTo>
                  <a:lnTo>
                    <a:pt x="5449393" y="1846194"/>
                  </a:lnTo>
                  <a:lnTo>
                    <a:pt x="5501640" y="1840992"/>
                  </a:lnTo>
                  <a:lnTo>
                    <a:pt x="5547091" y="1837283"/>
                  </a:lnTo>
                  <a:lnTo>
                    <a:pt x="5592681" y="1833205"/>
                  </a:lnTo>
                  <a:lnTo>
                    <a:pt x="5684666" y="1824178"/>
                  </a:lnTo>
                  <a:lnTo>
                    <a:pt x="5923873" y="1799240"/>
                  </a:lnTo>
                  <a:lnTo>
                    <a:pt x="6025302" y="1789540"/>
                  </a:lnTo>
                  <a:lnTo>
                    <a:pt x="6077638" y="1784981"/>
                  </a:lnTo>
                  <a:lnTo>
                    <a:pt x="6131186" y="1780696"/>
                  </a:lnTo>
                  <a:lnTo>
                    <a:pt x="6186041" y="1776740"/>
                  </a:lnTo>
                  <a:lnTo>
                    <a:pt x="6242304" y="1773174"/>
                  </a:lnTo>
                  <a:lnTo>
                    <a:pt x="6290032" y="1770989"/>
                  </a:lnTo>
                  <a:lnTo>
                    <a:pt x="6337533" y="1768498"/>
                  </a:lnTo>
                  <a:lnTo>
                    <a:pt x="6432211" y="1762758"/>
                  </a:lnTo>
                  <a:lnTo>
                    <a:pt x="6769566" y="1739013"/>
                  </a:lnTo>
                  <a:lnTo>
                    <a:pt x="6870610" y="1732535"/>
                  </a:lnTo>
                  <a:lnTo>
                    <a:pt x="6922354" y="1729553"/>
                  </a:lnTo>
                  <a:lnTo>
                    <a:pt x="6975033" y="1726795"/>
                  </a:lnTo>
                  <a:lnTo>
                    <a:pt x="7028736" y="1724304"/>
                  </a:lnTo>
                  <a:lnTo>
                    <a:pt x="7083552" y="1722120"/>
                  </a:lnTo>
                  <a:lnTo>
                    <a:pt x="7178115" y="1721828"/>
                  </a:lnTo>
                  <a:lnTo>
                    <a:pt x="7322715" y="1720484"/>
                  </a:lnTo>
                  <a:lnTo>
                    <a:pt x="7829245" y="1712956"/>
                  </a:lnTo>
                  <a:lnTo>
                    <a:pt x="7988768" y="1711323"/>
                  </a:lnTo>
                  <a:lnTo>
                    <a:pt x="8097104" y="1710765"/>
                  </a:lnTo>
                  <a:lnTo>
                    <a:pt x="8151876" y="1710689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939" y="2208148"/>
              <a:ext cx="8152130" cy="2133600"/>
            </a:xfrm>
            <a:custGeom>
              <a:avLst/>
              <a:gdLst/>
              <a:ahLst/>
              <a:cxnLst/>
              <a:rect l="l" t="t" r="r" b="b"/>
              <a:pathLst>
                <a:path w="8152130" h="2133600">
                  <a:moveTo>
                    <a:pt x="0" y="1992630"/>
                  </a:moveTo>
                  <a:lnTo>
                    <a:pt x="50938" y="1998173"/>
                  </a:lnTo>
                  <a:lnTo>
                    <a:pt x="101859" y="2003494"/>
                  </a:lnTo>
                  <a:lnTo>
                    <a:pt x="152753" y="2008607"/>
                  </a:lnTo>
                  <a:lnTo>
                    <a:pt x="203613" y="2013527"/>
                  </a:lnTo>
                  <a:lnTo>
                    <a:pt x="254431" y="2018271"/>
                  </a:lnTo>
                  <a:lnTo>
                    <a:pt x="305199" y="2022852"/>
                  </a:lnTo>
                  <a:lnTo>
                    <a:pt x="355910" y="2027286"/>
                  </a:lnTo>
                  <a:lnTo>
                    <a:pt x="406555" y="2031590"/>
                  </a:lnTo>
                  <a:lnTo>
                    <a:pt x="457126" y="2035777"/>
                  </a:lnTo>
                  <a:lnTo>
                    <a:pt x="507616" y="2039863"/>
                  </a:lnTo>
                  <a:lnTo>
                    <a:pt x="558017" y="2043865"/>
                  </a:lnTo>
                  <a:lnTo>
                    <a:pt x="608320" y="2047796"/>
                  </a:lnTo>
                  <a:lnTo>
                    <a:pt x="658518" y="2051672"/>
                  </a:lnTo>
                  <a:lnTo>
                    <a:pt x="708603" y="2055509"/>
                  </a:lnTo>
                  <a:lnTo>
                    <a:pt x="758567" y="2059321"/>
                  </a:lnTo>
                  <a:lnTo>
                    <a:pt x="808402" y="2063125"/>
                  </a:lnTo>
                  <a:lnTo>
                    <a:pt x="858101" y="2066935"/>
                  </a:lnTo>
                  <a:lnTo>
                    <a:pt x="907655" y="2070767"/>
                  </a:lnTo>
                  <a:lnTo>
                    <a:pt x="957056" y="2074636"/>
                  </a:lnTo>
                  <a:lnTo>
                    <a:pt x="1006297" y="2078557"/>
                  </a:lnTo>
                  <a:lnTo>
                    <a:pt x="1055370" y="2082546"/>
                  </a:lnTo>
                  <a:lnTo>
                    <a:pt x="1107940" y="2086405"/>
                  </a:lnTo>
                  <a:lnTo>
                    <a:pt x="1160225" y="2089943"/>
                  </a:lnTo>
                  <a:lnTo>
                    <a:pt x="1212225" y="2093203"/>
                  </a:lnTo>
                  <a:lnTo>
                    <a:pt x="1263941" y="2096228"/>
                  </a:lnTo>
                  <a:lnTo>
                    <a:pt x="1315372" y="2099060"/>
                  </a:lnTo>
                  <a:lnTo>
                    <a:pt x="1366519" y="2101742"/>
                  </a:lnTo>
                  <a:lnTo>
                    <a:pt x="1417380" y="2104317"/>
                  </a:lnTo>
                  <a:lnTo>
                    <a:pt x="1467957" y="2106828"/>
                  </a:lnTo>
                  <a:lnTo>
                    <a:pt x="1518249" y="2109317"/>
                  </a:lnTo>
                  <a:lnTo>
                    <a:pt x="1568256" y="2111828"/>
                  </a:lnTo>
                  <a:lnTo>
                    <a:pt x="1617979" y="2114403"/>
                  </a:lnTo>
                  <a:lnTo>
                    <a:pt x="1667416" y="2117085"/>
                  </a:lnTo>
                  <a:lnTo>
                    <a:pt x="1716569" y="2119917"/>
                  </a:lnTo>
                  <a:lnTo>
                    <a:pt x="1765437" y="2122942"/>
                  </a:lnTo>
                  <a:lnTo>
                    <a:pt x="1814021" y="2126202"/>
                  </a:lnTo>
                  <a:lnTo>
                    <a:pt x="1862320" y="2129740"/>
                  </a:lnTo>
                  <a:lnTo>
                    <a:pt x="1910333" y="2133600"/>
                  </a:lnTo>
                  <a:lnTo>
                    <a:pt x="2007438" y="2133473"/>
                  </a:lnTo>
                  <a:lnTo>
                    <a:pt x="2098367" y="2133107"/>
                  </a:lnTo>
                  <a:lnTo>
                    <a:pt x="2183402" y="2132522"/>
                  </a:lnTo>
                  <a:lnTo>
                    <a:pt x="2262822" y="2131738"/>
                  </a:lnTo>
                  <a:lnTo>
                    <a:pt x="2336909" y="2130773"/>
                  </a:lnTo>
                  <a:lnTo>
                    <a:pt x="2405944" y="2129649"/>
                  </a:lnTo>
                  <a:lnTo>
                    <a:pt x="2470206" y="2128386"/>
                  </a:lnTo>
                  <a:lnTo>
                    <a:pt x="2529978" y="2127002"/>
                  </a:lnTo>
                  <a:lnTo>
                    <a:pt x="2585538" y="2125518"/>
                  </a:lnTo>
                  <a:lnTo>
                    <a:pt x="2637170" y="2123955"/>
                  </a:lnTo>
                  <a:lnTo>
                    <a:pt x="2685151" y="2122331"/>
                  </a:lnTo>
                  <a:lnTo>
                    <a:pt x="2729765" y="2120667"/>
                  </a:lnTo>
                  <a:lnTo>
                    <a:pt x="2771291" y="2118983"/>
                  </a:lnTo>
                  <a:lnTo>
                    <a:pt x="2810010" y="2117298"/>
                  </a:lnTo>
                  <a:lnTo>
                    <a:pt x="2880149" y="2114007"/>
                  </a:lnTo>
                  <a:lnTo>
                    <a:pt x="2942429" y="2110954"/>
                  </a:lnTo>
                  <a:lnTo>
                    <a:pt x="2971323" y="2109566"/>
                  </a:lnTo>
                  <a:lnTo>
                    <a:pt x="2999095" y="2108298"/>
                  </a:lnTo>
                  <a:lnTo>
                    <a:pt x="3026024" y="2107168"/>
                  </a:lnTo>
                  <a:lnTo>
                    <a:pt x="3052392" y="2106197"/>
                  </a:lnTo>
                  <a:lnTo>
                    <a:pt x="3078480" y="2105406"/>
                  </a:lnTo>
                  <a:lnTo>
                    <a:pt x="3128104" y="2102573"/>
                  </a:lnTo>
                  <a:lnTo>
                    <a:pt x="3178081" y="2099382"/>
                  </a:lnTo>
                  <a:lnTo>
                    <a:pt x="3228300" y="2095882"/>
                  </a:lnTo>
                  <a:lnTo>
                    <a:pt x="3278656" y="2092119"/>
                  </a:lnTo>
                  <a:lnTo>
                    <a:pt x="3329038" y="2088142"/>
                  </a:lnTo>
                  <a:lnTo>
                    <a:pt x="3379339" y="2083998"/>
                  </a:lnTo>
                  <a:lnTo>
                    <a:pt x="3429450" y="2079736"/>
                  </a:lnTo>
                  <a:lnTo>
                    <a:pt x="3479264" y="2075403"/>
                  </a:lnTo>
                  <a:lnTo>
                    <a:pt x="3528673" y="2071047"/>
                  </a:lnTo>
                  <a:lnTo>
                    <a:pt x="3577567" y="2066716"/>
                  </a:lnTo>
                  <a:lnTo>
                    <a:pt x="3625839" y="2062458"/>
                  </a:lnTo>
                  <a:lnTo>
                    <a:pt x="3673381" y="2058320"/>
                  </a:lnTo>
                  <a:lnTo>
                    <a:pt x="3720084" y="2054352"/>
                  </a:lnTo>
                  <a:lnTo>
                    <a:pt x="3770274" y="2048423"/>
                  </a:lnTo>
                  <a:lnTo>
                    <a:pt x="3819970" y="2042628"/>
                  </a:lnTo>
                  <a:lnTo>
                    <a:pt x="3869357" y="2036874"/>
                  </a:lnTo>
                  <a:lnTo>
                    <a:pt x="3918620" y="2031069"/>
                  </a:lnTo>
                  <a:lnTo>
                    <a:pt x="3967945" y="2025120"/>
                  </a:lnTo>
                  <a:lnTo>
                    <a:pt x="4017518" y="2018933"/>
                  </a:lnTo>
                  <a:lnTo>
                    <a:pt x="4067523" y="2012417"/>
                  </a:lnTo>
                  <a:lnTo>
                    <a:pt x="4118146" y="2005478"/>
                  </a:lnTo>
                  <a:lnTo>
                    <a:pt x="4169574" y="1998024"/>
                  </a:lnTo>
                  <a:lnTo>
                    <a:pt x="4221990" y="1989962"/>
                  </a:lnTo>
                  <a:lnTo>
                    <a:pt x="4275582" y="1981200"/>
                  </a:lnTo>
                  <a:lnTo>
                    <a:pt x="4322166" y="1976882"/>
                  </a:lnTo>
                  <a:lnTo>
                    <a:pt x="4369304" y="1972317"/>
                  </a:lnTo>
                  <a:lnTo>
                    <a:pt x="4416944" y="1967507"/>
                  </a:lnTo>
                  <a:lnTo>
                    <a:pt x="4465037" y="1962460"/>
                  </a:lnTo>
                  <a:lnTo>
                    <a:pt x="4513532" y="1957180"/>
                  </a:lnTo>
                  <a:lnTo>
                    <a:pt x="4562379" y="1951672"/>
                  </a:lnTo>
                  <a:lnTo>
                    <a:pt x="4611528" y="1945942"/>
                  </a:lnTo>
                  <a:lnTo>
                    <a:pt x="4660928" y="1939995"/>
                  </a:lnTo>
                  <a:lnTo>
                    <a:pt x="4710529" y="1933836"/>
                  </a:lnTo>
                  <a:lnTo>
                    <a:pt x="4760281" y="1927471"/>
                  </a:lnTo>
                  <a:lnTo>
                    <a:pt x="4810133" y="1920905"/>
                  </a:lnTo>
                  <a:lnTo>
                    <a:pt x="4860036" y="1914144"/>
                  </a:lnTo>
                  <a:lnTo>
                    <a:pt x="4909198" y="1908779"/>
                  </a:lnTo>
                  <a:lnTo>
                    <a:pt x="4957943" y="1903256"/>
                  </a:lnTo>
                  <a:lnTo>
                    <a:pt x="5006392" y="1897606"/>
                  </a:lnTo>
                  <a:lnTo>
                    <a:pt x="5054668" y="1891860"/>
                  </a:lnTo>
                  <a:lnTo>
                    <a:pt x="5102894" y="1886050"/>
                  </a:lnTo>
                  <a:lnTo>
                    <a:pt x="5151193" y="1880206"/>
                  </a:lnTo>
                  <a:lnTo>
                    <a:pt x="5199688" y="1874361"/>
                  </a:lnTo>
                  <a:lnTo>
                    <a:pt x="5248501" y="1868544"/>
                  </a:lnTo>
                  <a:lnTo>
                    <a:pt x="5297755" y="1862788"/>
                  </a:lnTo>
                  <a:lnTo>
                    <a:pt x="5347573" y="1857124"/>
                  </a:lnTo>
                  <a:lnTo>
                    <a:pt x="5398078" y="1851582"/>
                  </a:lnTo>
                  <a:lnTo>
                    <a:pt x="5449393" y="1846194"/>
                  </a:lnTo>
                  <a:lnTo>
                    <a:pt x="5501640" y="1840992"/>
                  </a:lnTo>
                  <a:lnTo>
                    <a:pt x="5547091" y="1837283"/>
                  </a:lnTo>
                  <a:lnTo>
                    <a:pt x="5592681" y="1833205"/>
                  </a:lnTo>
                  <a:lnTo>
                    <a:pt x="5638507" y="1828818"/>
                  </a:lnTo>
                  <a:lnTo>
                    <a:pt x="5684666" y="1824178"/>
                  </a:lnTo>
                  <a:lnTo>
                    <a:pt x="5731256" y="1819345"/>
                  </a:lnTo>
                  <a:lnTo>
                    <a:pt x="5778374" y="1814376"/>
                  </a:lnTo>
                  <a:lnTo>
                    <a:pt x="5826117" y="1809330"/>
                  </a:lnTo>
                  <a:lnTo>
                    <a:pt x="5874585" y="1804266"/>
                  </a:lnTo>
                  <a:lnTo>
                    <a:pt x="5923873" y="1799240"/>
                  </a:lnTo>
                  <a:lnTo>
                    <a:pt x="5974080" y="1794312"/>
                  </a:lnTo>
                  <a:lnTo>
                    <a:pt x="6025302" y="1789540"/>
                  </a:lnTo>
                  <a:lnTo>
                    <a:pt x="6077638" y="1784981"/>
                  </a:lnTo>
                  <a:lnTo>
                    <a:pt x="6131186" y="1780696"/>
                  </a:lnTo>
                  <a:lnTo>
                    <a:pt x="6186041" y="1776740"/>
                  </a:lnTo>
                  <a:lnTo>
                    <a:pt x="6242304" y="1773174"/>
                  </a:lnTo>
                  <a:lnTo>
                    <a:pt x="6290032" y="1770989"/>
                  </a:lnTo>
                  <a:lnTo>
                    <a:pt x="6337533" y="1768498"/>
                  </a:lnTo>
                  <a:lnTo>
                    <a:pt x="6384896" y="1765740"/>
                  </a:lnTo>
                  <a:lnTo>
                    <a:pt x="6432211" y="1762758"/>
                  </a:lnTo>
                  <a:lnTo>
                    <a:pt x="6479567" y="1759591"/>
                  </a:lnTo>
                  <a:lnTo>
                    <a:pt x="6527054" y="1756280"/>
                  </a:lnTo>
                  <a:lnTo>
                    <a:pt x="6574759" y="1752868"/>
                  </a:lnTo>
                  <a:lnTo>
                    <a:pt x="6622774" y="1749394"/>
                  </a:lnTo>
                  <a:lnTo>
                    <a:pt x="6671187" y="1745899"/>
                  </a:lnTo>
                  <a:lnTo>
                    <a:pt x="6720088" y="1742425"/>
                  </a:lnTo>
                  <a:lnTo>
                    <a:pt x="6769566" y="1739013"/>
                  </a:lnTo>
                  <a:lnTo>
                    <a:pt x="6819710" y="1735702"/>
                  </a:lnTo>
                  <a:lnTo>
                    <a:pt x="6870610" y="1732535"/>
                  </a:lnTo>
                  <a:lnTo>
                    <a:pt x="6922354" y="1729553"/>
                  </a:lnTo>
                  <a:lnTo>
                    <a:pt x="6975033" y="1726795"/>
                  </a:lnTo>
                  <a:lnTo>
                    <a:pt x="7028736" y="1724304"/>
                  </a:lnTo>
                  <a:lnTo>
                    <a:pt x="7083552" y="1722120"/>
                  </a:lnTo>
                  <a:lnTo>
                    <a:pt x="7130651" y="1722044"/>
                  </a:lnTo>
                  <a:lnTo>
                    <a:pt x="7178115" y="1721828"/>
                  </a:lnTo>
                  <a:lnTo>
                    <a:pt x="7225946" y="1721486"/>
                  </a:lnTo>
                  <a:lnTo>
                    <a:pt x="7274145" y="1721033"/>
                  </a:lnTo>
                  <a:lnTo>
                    <a:pt x="7322715" y="1720484"/>
                  </a:lnTo>
                  <a:lnTo>
                    <a:pt x="7371659" y="1719853"/>
                  </a:lnTo>
                  <a:lnTo>
                    <a:pt x="7420976" y="1719156"/>
                  </a:lnTo>
                  <a:lnTo>
                    <a:pt x="7470671" y="1718407"/>
                  </a:lnTo>
                  <a:lnTo>
                    <a:pt x="7520744" y="1717621"/>
                  </a:lnTo>
                  <a:lnTo>
                    <a:pt x="7571198" y="1716812"/>
                  </a:lnTo>
                  <a:lnTo>
                    <a:pt x="7622034" y="1715997"/>
                  </a:lnTo>
                  <a:lnTo>
                    <a:pt x="7673255" y="1715188"/>
                  </a:lnTo>
                  <a:lnTo>
                    <a:pt x="7724863" y="1714402"/>
                  </a:lnTo>
                  <a:lnTo>
                    <a:pt x="7776859" y="1713653"/>
                  </a:lnTo>
                  <a:lnTo>
                    <a:pt x="7829245" y="1712956"/>
                  </a:lnTo>
                  <a:lnTo>
                    <a:pt x="7882024" y="1712325"/>
                  </a:lnTo>
                  <a:lnTo>
                    <a:pt x="7935198" y="1711776"/>
                  </a:lnTo>
                  <a:lnTo>
                    <a:pt x="7988768" y="1711323"/>
                  </a:lnTo>
                  <a:lnTo>
                    <a:pt x="8042736" y="1710981"/>
                  </a:lnTo>
                  <a:lnTo>
                    <a:pt x="8097104" y="1710765"/>
                  </a:lnTo>
                  <a:lnTo>
                    <a:pt x="8151876" y="1710689"/>
                  </a:lnTo>
                  <a:lnTo>
                    <a:pt x="8151876" y="0"/>
                  </a:lnTo>
                  <a:lnTo>
                    <a:pt x="0" y="0"/>
                  </a:lnTo>
                  <a:lnTo>
                    <a:pt x="0" y="19926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22788" y="1308440"/>
            <a:ext cx="29749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CONTENTS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3979" y="2303653"/>
            <a:ext cx="5067935" cy="1487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7175" indent="-245110">
              <a:lnSpc>
                <a:spcPct val="100000"/>
              </a:lnSpc>
              <a:spcBef>
                <a:spcPts val="95"/>
              </a:spcBef>
              <a:buClr>
                <a:srgbClr val="010000"/>
              </a:buClr>
              <a:buFont typeface="Times New Roman"/>
              <a:buChar char="•"/>
              <a:tabLst>
                <a:tab pos="25781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SUBNETTING</a:t>
            </a:r>
            <a:endParaRPr sz="3200">
              <a:latin typeface="Times New Roman"/>
              <a:cs typeface="Times New Roman"/>
            </a:endParaRPr>
          </a:p>
          <a:p>
            <a:pPr marL="257175" indent="-245110">
              <a:lnSpc>
                <a:spcPts val="3835"/>
              </a:lnSpc>
              <a:buClr>
                <a:srgbClr val="010000"/>
              </a:buClr>
              <a:buFont typeface="Times New Roman"/>
              <a:buChar char="•"/>
              <a:tabLst>
                <a:tab pos="25781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SUPERNETTING</a:t>
            </a:r>
            <a:endParaRPr sz="3200">
              <a:latin typeface="Times New Roman"/>
              <a:cs typeface="Times New Roman"/>
            </a:endParaRPr>
          </a:p>
          <a:p>
            <a:pPr marL="257175" indent="-245110">
              <a:lnSpc>
                <a:spcPts val="3835"/>
              </a:lnSpc>
              <a:buClr>
                <a:srgbClr val="010000"/>
              </a:buClr>
              <a:buFont typeface="Times New Roman"/>
              <a:buChar char="•"/>
              <a:tabLst>
                <a:tab pos="25781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CLASSLESS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ADDRSSING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39" y="303148"/>
            <a:ext cx="3775075" cy="617220"/>
          </a:xfrm>
          <a:prstGeom prst="rect">
            <a:avLst/>
          </a:prstGeom>
          <a:solidFill>
            <a:srgbClr val="000000"/>
          </a:solidFill>
          <a:ln w="38100">
            <a:solidFill>
              <a:srgbClr val="FF33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00"/>
              </a:spcBef>
            </a:pPr>
            <a:r>
              <a:rPr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r>
              <a:rPr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(Continued)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419" y="1274191"/>
            <a:ext cx="8505190" cy="414527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 algn="just">
              <a:lnSpc>
                <a:spcPct val="100499"/>
              </a:lnSpc>
              <a:spcBef>
                <a:spcPts val="75"/>
              </a:spcBef>
            </a:pPr>
            <a:r>
              <a:rPr sz="3600" dirty="0">
                <a:latin typeface="Times New Roman"/>
                <a:cs typeface="Times New Roman"/>
              </a:rPr>
              <a:t>The company needs </a:t>
            </a:r>
            <a:r>
              <a:rPr sz="3600" spc="-5" dirty="0">
                <a:latin typeface="Times New Roman"/>
                <a:cs typeface="Times New Roman"/>
              </a:rPr>
              <a:t>six </a:t>
            </a:r>
            <a:r>
              <a:rPr sz="3600" dirty="0">
                <a:latin typeface="Times New Roman"/>
                <a:cs typeface="Times New Roman"/>
              </a:rPr>
              <a:t>subnets. This number  6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not a power of 2. The next number that </a:t>
            </a:r>
            <a:r>
              <a:rPr sz="3600" spc="-5" dirty="0">
                <a:latin typeface="Times New Roman"/>
                <a:cs typeface="Times New Roman"/>
              </a:rPr>
              <a:t>is  </a:t>
            </a:r>
            <a:r>
              <a:rPr sz="3600" dirty="0">
                <a:latin typeface="Times New Roman"/>
                <a:cs typeface="Times New Roman"/>
              </a:rPr>
              <a:t>a power of 2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8 (2</a:t>
            </a:r>
            <a:r>
              <a:rPr sz="3600" baseline="25462" dirty="0">
                <a:latin typeface="Times New Roman"/>
                <a:cs typeface="Times New Roman"/>
              </a:rPr>
              <a:t>3</a:t>
            </a:r>
            <a:r>
              <a:rPr sz="3600" dirty="0">
                <a:latin typeface="Times New Roman"/>
                <a:cs typeface="Times New Roman"/>
              </a:rPr>
              <a:t>). We </a:t>
            </a:r>
            <a:r>
              <a:rPr sz="3600" spc="-5" dirty="0">
                <a:latin typeface="Times New Roman"/>
                <a:cs typeface="Times New Roman"/>
              </a:rPr>
              <a:t>need </a:t>
            </a:r>
            <a:r>
              <a:rPr sz="3600" dirty="0">
                <a:latin typeface="Times New Roman"/>
                <a:cs typeface="Times New Roman"/>
              </a:rPr>
              <a:t>3 more </a:t>
            </a:r>
            <a:r>
              <a:rPr sz="3600" spc="-5" dirty="0">
                <a:latin typeface="Times New Roman"/>
                <a:cs typeface="Times New Roman"/>
              </a:rPr>
              <a:t>1s </a:t>
            </a:r>
            <a:r>
              <a:rPr sz="3600" dirty="0">
                <a:latin typeface="Times New Roman"/>
                <a:cs typeface="Times New Roman"/>
              </a:rPr>
              <a:t>in  the subnet mask. The total number of </a:t>
            </a:r>
            <a:r>
              <a:rPr sz="3600" spc="-5" dirty="0">
                <a:latin typeface="Times New Roman"/>
                <a:cs typeface="Times New Roman"/>
              </a:rPr>
              <a:t>1s </a:t>
            </a:r>
            <a:r>
              <a:rPr sz="3600" dirty="0">
                <a:latin typeface="Times New Roman"/>
                <a:cs typeface="Times New Roman"/>
              </a:rPr>
              <a:t>in  the subnet mask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27 (24 </a:t>
            </a:r>
            <a:r>
              <a:rPr sz="3600" dirty="0">
                <a:latin typeface="Symbol"/>
                <a:cs typeface="Symbol"/>
              </a:rPr>
              <a:t>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3).</a:t>
            </a:r>
            <a:endParaRPr sz="3600">
              <a:latin typeface="Times New Roman"/>
              <a:cs typeface="Times New Roman"/>
            </a:endParaRPr>
          </a:p>
          <a:p>
            <a:pPr marL="38100" marR="33020" algn="just">
              <a:lnSpc>
                <a:spcPts val="4260"/>
              </a:lnSpc>
              <a:spcBef>
                <a:spcPts val="2360"/>
              </a:spcBef>
            </a:pPr>
            <a:r>
              <a:rPr sz="3600" dirty="0">
                <a:latin typeface="Times New Roman"/>
                <a:cs typeface="Times New Roman"/>
              </a:rPr>
              <a:t>The total number of </a:t>
            </a:r>
            <a:r>
              <a:rPr sz="3600" spc="-5" dirty="0">
                <a:latin typeface="Times New Roman"/>
                <a:cs typeface="Times New Roman"/>
              </a:rPr>
              <a:t>0s is </a:t>
            </a:r>
            <a:r>
              <a:rPr sz="3600" dirty="0">
                <a:latin typeface="Times New Roman"/>
                <a:cs typeface="Times New Roman"/>
              </a:rPr>
              <a:t>5 (32 </a:t>
            </a:r>
            <a:r>
              <a:rPr sz="3600" dirty="0">
                <a:latin typeface="Symbol"/>
                <a:cs typeface="Symbol"/>
              </a:rPr>
              <a:t></a:t>
            </a:r>
            <a:r>
              <a:rPr sz="3600" dirty="0">
                <a:latin typeface="Times New Roman"/>
                <a:cs typeface="Times New Roman"/>
              </a:rPr>
              <a:t> 27). The  mask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39" y="303148"/>
            <a:ext cx="3775075" cy="617220"/>
          </a:xfrm>
          <a:prstGeom prst="rect">
            <a:avLst/>
          </a:prstGeom>
          <a:solidFill>
            <a:srgbClr val="000000"/>
          </a:solidFill>
          <a:ln w="38100">
            <a:solidFill>
              <a:srgbClr val="FF33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00"/>
              </a:spcBef>
            </a:pPr>
            <a:r>
              <a:rPr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r>
              <a:rPr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(Continued)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029" y="1274191"/>
            <a:ext cx="8503285" cy="483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11111111 11111111 11111111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111</a:t>
            </a:r>
            <a:r>
              <a:rPr sz="3600" dirty="0">
                <a:latin typeface="Times New Roman"/>
                <a:cs typeface="Times New Roman"/>
              </a:rPr>
              <a:t>00000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Times New Roman"/>
                <a:cs typeface="Times New Roman"/>
              </a:rPr>
              <a:t>or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70"/>
              </a:spcBef>
            </a:pPr>
            <a:r>
              <a:rPr sz="3600" b="1" dirty="0">
                <a:latin typeface="Times New Roman"/>
                <a:cs typeface="Times New Roman"/>
              </a:rPr>
              <a:t>255.255.255.224</a:t>
            </a:r>
            <a:endParaRPr sz="3600">
              <a:latin typeface="Times New Roman"/>
              <a:cs typeface="Times New Roman"/>
            </a:endParaRPr>
          </a:p>
          <a:p>
            <a:pPr marL="951865">
              <a:lnSpc>
                <a:spcPct val="100000"/>
              </a:lnSpc>
              <a:spcBef>
                <a:spcPts val="2870"/>
              </a:spcBef>
            </a:pPr>
            <a:r>
              <a:rPr sz="3600" dirty="0">
                <a:latin typeface="Times New Roman"/>
                <a:cs typeface="Times New Roman"/>
              </a:rPr>
              <a:t>The number of </a:t>
            </a:r>
            <a:r>
              <a:rPr sz="3600" spc="-5" dirty="0">
                <a:latin typeface="Times New Roman"/>
                <a:cs typeface="Times New Roman"/>
              </a:rPr>
              <a:t>subnets is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8.</a:t>
            </a:r>
            <a:endParaRPr sz="3600">
              <a:latin typeface="Times New Roman"/>
              <a:cs typeface="Times New Roman"/>
            </a:endParaRPr>
          </a:p>
          <a:p>
            <a:pPr marL="951865" marR="30480">
              <a:lnSpc>
                <a:spcPct val="100000"/>
              </a:lnSpc>
              <a:spcBef>
                <a:spcPts val="204"/>
              </a:spcBef>
            </a:pPr>
            <a:r>
              <a:rPr sz="3600" dirty="0">
                <a:latin typeface="Times New Roman"/>
                <a:cs typeface="Times New Roman"/>
              </a:rPr>
              <a:t>The number of </a:t>
            </a:r>
            <a:r>
              <a:rPr sz="3600" spc="-5" dirty="0">
                <a:latin typeface="Times New Roman"/>
                <a:cs typeface="Times New Roman"/>
              </a:rPr>
              <a:t>addresses </a:t>
            </a:r>
            <a:r>
              <a:rPr sz="3600" dirty="0">
                <a:latin typeface="Times New Roman"/>
                <a:cs typeface="Times New Roman"/>
              </a:rPr>
              <a:t>in each subnet  </a:t>
            </a:r>
            <a:r>
              <a:rPr sz="3600" spc="-5" dirty="0">
                <a:latin typeface="Times New Roman"/>
                <a:cs typeface="Times New Roman"/>
              </a:rPr>
              <a:t>is 2</a:t>
            </a:r>
            <a:r>
              <a:rPr sz="3600" spc="-7" baseline="25462" dirty="0">
                <a:latin typeface="Times New Roman"/>
                <a:cs typeface="Times New Roman"/>
              </a:rPr>
              <a:t>5 </a:t>
            </a:r>
            <a:r>
              <a:rPr sz="3600" dirty="0">
                <a:latin typeface="Times New Roman"/>
                <a:cs typeface="Times New Roman"/>
              </a:rPr>
              <a:t>(5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the number of </a:t>
            </a:r>
            <a:r>
              <a:rPr sz="3600" spc="-5" dirty="0">
                <a:latin typeface="Times New Roman"/>
                <a:cs typeface="Times New Roman"/>
              </a:rPr>
              <a:t>0s) </a:t>
            </a:r>
            <a:r>
              <a:rPr sz="3600" dirty="0">
                <a:latin typeface="Times New Roman"/>
                <a:cs typeface="Times New Roman"/>
              </a:rPr>
              <a:t>or</a:t>
            </a:r>
            <a:r>
              <a:rPr sz="3600" spc="-3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32.</a:t>
            </a:r>
            <a:endParaRPr sz="3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70"/>
              </a:spcBef>
            </a:pPr>
            <a:r>
              <a:rPr sz="3600" spc="-5" dirty="0">
                <a:latin typeface="Times New Roman"/>
                <a:cs typeface="Times New Roman"/>
              </a:rPr>
              <a:t>See Figure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5.8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835" y="24510"/>
            <a:ext cx="974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1600" b="1" spc="3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5-8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8641" y="1030096"/>
            <a:ext cx="7184897" cy="5216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8357" y="112903"/>
            <a:ext cx="1865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70" dirty="0"/>
              <a:t> </a:t>
            </a:r>
            <a:r>
              <a:rPr spc="-5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903"/>
            <a:ext cx="7291958" cy="3939540"/>
          </a:xfrm>
        </p:spPr>
        <p:txBody>
          <a:bodyPr/>
          <a:lstStyle/>
          <a:p>
            <a:r>
              <a:rPr lang="en-US" dirty="0" smtClean="0"/>
              <a:t>201.70.64.</a:t>
            </a:r>
            <a:r>
              <a:rPr lang="en-US" dirty="0" smtClean="0">
                <a:solidFill>
                  <a:srgbClr val="FF0000"/>
                </a:solidFill>
              </a:rPr>
              <a:t>000</a:t>
            </a:r>
            <a:r>
              <a:rPr lang="en-US" dirty="0" smtClean="0"/>
              <a:t> 00000-207.70.64.</a:t>
            </a:r>
            <a:r>
              <a:rPr lang="en-US" dirty="0" smtClean="0">
                <a:solidFill>
                  <a:srgbClr val="FF0000"/>
                </a:solidFill>
              </a:rPr>
              <a:t>000</a:t>
            </a:r>
            <a:r>
              <a:rPr lang="en-US" dirty="0" smtClean="0"/>
              <a:t>11111</a:t>
            </a:r>
            <a:br>
              <a:rPr lang="en-US" dirty="0" smtClean="0"/>
            </a:br>
            <a:r>
              <a:rPr lang="en-US" dirty="0" smtClean="0"/>
              <a:t>201.70.64.</a:t>
            </a:r>
            <a:r>
              <a:rPr lang="en-US" dirty="0" smtClean="0">
                <a:solidFill>
                  <a:srgbClr val="FF0000"/>
                </a:solidFill>
              </a:rPr>
              <a:t>001</a:t>
            </a:r>
            <a:r>
              <a:rPr lang="en-US" dirty="0" smtClean="0"/>
              <a:t>00000-201.70.64</a:t>
            </a:r>
            <a:r>
              <a:rPr lang="en-US" dirty="0" smtClean="0">
                <a:solidFill>
                  <a:srgbClr val="FF0000"/>
                </a:solidFill>
              </a:rPr>
              <a:t>.001</a:t>
            </a:r>
            <a:r>
              <a:rPr lang="en-US" dirty="0" smtClean="0"/>
              <a:t>11111</a:t>
            </a:r>
            <a:br>
              <a:rPr lang="en-US" dirty="0" smtClean="0"/>
            </a:br>
            <a:r>
              <a:rPr lang="en-US" dirty="0" smtClean="0"/>
              <a:t>201.70.64.</a:t>
            </a:r>
            <a:r>
              <a:rPr lang="en-US" dirty="0" smtClean="0">
                <a:solidFill>
                  <a:srgbClr val="FF0000"/>
                </a:solidFill>
              </a:rPr>
              <a:t>010</a:t>
            </a:r>
            <a:r>
              <a:rPr lang="en-US" dirty="0" smtClean="0"/>
              <a:t>00000-201.70.64.</a:t>
            </a:r>
            <a:r>
              <a:rPr lang="en-US" dirty="0" smtClean="0">
                <a:solidFill>
                  <a:srgbClr val="FF0000"/>
                </a:solidFill>
              </a:rPr>
              <a:t>010</a:t>
            </a:r>
            <a:r>
              <a:rPr lang="en-US" dirty="0" smtClean="0"/>
              <a:t>11111</a:t>
            </a:r>
            <a:br>
              <a:rPr lang="en-US" dirty="0" smtClean="0"/>
            </a:br>
            <a:r>
              <a:rPr lang="en-US" dirty="0" smtClean="0"/>
              <a:t>201.70.64.</a:t>
            </a:r>
            <a:r>
              <a:rPr lang="en-US" dirty="0" smtClean="0">
                <a:solidFill>
                  <a:srgbClr val="FF0000"/>
                </a:solidFill>
              </a:rPr>
              <a:t>011</a:t>
            </a:r>
            <a:r>
              <a:rPr lang="en-US" dirty="0" smtClean="0"/>
              <a:t>00000-201.70.64</a:t>
            </a:r>
            <a:r>
              <a:rPr lang="en-US" dirty="0" smtClean="0">
                <a:solidFill>
                  <a:srgbClr val="FF0000"/>
                </a:solidFill>
              </a:rPr>
              <a:t>.011</a:t>
            </a:r>
            <a:r>
              <a:rPr lang="en-US" dirty="0" smtClean="0"/>
              <a:t>11111</a:t>
            </a:r>
            <a:br>
              <a:rPr lang="en-US" dirty="0" smtClean="0"/>
            </a:br>
            <a:r>
              <a:rPr lang="en-US" dirty="0" smtClean="0"/>
              <a:t>201.70.64.</a:t>
            </a:r>
            <a:r>
              <a:rPr lang="en-US" dirty="0" smtClean="0">
                <a:solidFill>
                  <a:srgbClr val="FF0000"/>
                </a:solidFill>
              </a:rPr>
              <a:t>100</a:t>
            </a:r>
            <a:r>
              <a:rPr lang="en-US" dirty="0" smtClean="0">
                <a:solidFill>
                  <a:schemeClr val="accent1"/>
                </a:solidFill>
              </a:rPr>
              <a:t>00000-201.70.64.10011111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201.70.64.</a:t>
            </a:r>
            <a:r>
              <a:rPr lang="en-US" dirty="0" smtClean="0">
                <a:solidFill>
                  <a:srgbClr val="FF0000"/>
                </a:solidFill>
              </a:rPr>
              <a:t>111</a:t>
            </a:r>
            <a:r>
              <a:rPr lang="en-US" dirty="0" smtClean="0"/>
              <a:t>0000-201.70.64.</a:t>
            </a:r>
            <a:r>
              <a:rPr lang="en-US" dirty="0" smtClean="0">
                <a:solidFill>
                  <a:srgbClr val="FF0000"/>
                </a:solidFill>
              </a:rPr>
              <a:t>111</a:t>
            </a:r>
            <a:r>
              <a:rPr lang="en-US" dirty="0" smtClean="0"/>
              <a:t>11111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54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19" y="247522"/>
            <a:ext cx="2017395" cy="617220"/>
          </a:xfrm>
          <a:prstGeom prst="rect">
            <a:avLst/>
          </a:prstGeom>
          <a:solidFill>
            <a:srgbClr val="FF9900"/>
          </a:solidFill>
          <a:ln w="38100">
            <a:solidFill>
              <a:srgbClr val="FF33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400"/>
              </a:spcBef>
            </a:pPr>
            <a:r>
              <a:rPr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841" y="1410588"/>
            <a:ext cx="8300084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0085" algn="l"/>
                <a:tab pos="2694305" algn="l"/>
                <a:tab pos="3337560" algn="l"/>
                <a:tab pos="5046345" algn="l"/>
                <a:tab pos="5942965" algn="l"/>
                <a:tab pos="6915150" algn="l"/>
              </a:tabLst>
            </a:pP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company	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is	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granted	the	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site	address</a:t>
            </a: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2213610" algn="l"/>
                <a:tab pos="3512820" algn="l"/>
                <a:tab pos="4342130" algn="l"/>
                <a:tab pos="5311140" algn="l"/>
                <a:tab pos="7245984" algn="l"/>
              </a:tabLst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181.56.0.0	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(class	B).	The	company	needs  1000 subnets. Design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subnets.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739" y="3387725"/>
            <a:ext cx="1643380" cy="617220"/>
          </a:xfrm>
          <a:prstGeom prst="rect">
            <a:avLst/>
          </a:prstGeom>
          <a:solidFill>
            <a:srgbClr val="000000"/>
          </a:solidFill>
          <a:ln w="38100">
            <a:solidFill>
              <a:srgbClr val="FF33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00"/>
              </a:spcBef>
            </a:pPr>
            <a:r>
              <a:rPr sz="32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435" y="4279519"/>
            <a:ext cx="845185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03605" algn="l"/>
                <a:tab pos="2479675" algn="l"/>
                <a:tab pos="3041015" algn="l"/>
                <a:tab pos="3627120" algn="l"/>
                <a:tab pos="4163060" algn="l"/>
                <a:tab pos="4901565" algn="l"/>
                <a:tab pos="6351270" algn="l"/>
                <a:tab pos="7496175" algn="l"/>
                <a:tab pos="7981315" algn="l"/>
              </a:tabLst>
            </a:pPr>
            <a:r>
              <a:rPr sz="3600" dirty="0">
                <a:latin typeface="Times New Roman"/>
                <a:cs typeface="Times New Roman"/>
              </a:rPr>
              <a:t>The	number	of	</a:t>
            </a:r>
            <a:r>
              <a:rPr sz="3600" spc="-5" dirty="0">
                <a:latin typeface="Times New Roman"/>
                <a:cs typeface="Times New Roman"/>
              </a:rPr>
              <a:t>1s	in	the	default	mask	is	16  (class </a:t>
            </a:r>
            <a:r>
              <a:rPr sz="3600" dirty="0">
                <a:latin typeface="Times New Roman"/>
                <a:cs typeface="Times New Roman"/>
              </a:rPr>
              <a:t>B).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39" y="303148"/>
            <a:ext cx="3775075" cy="617220"/>
          </a:xfrm>
          <a:prstGeom prst="rect">
            <a:avLst/>
          </a:prstGeom>
          <a:solidFill>
            <a:srgbClr val="000000"/>
          </a:solidFill>
          <a:ln w="38100">
            <a:solidFill>
              <a:srgbClr val="FF33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00"/>
              </a:spcBef>
            </a:pPr>
            <a:r>
              <a:rPr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r>
              <a:rPr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(Continued)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335" y="1274191"/>
            <a:ext cx="8529320" cy="405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815" algn="just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The company needs 1000 subnets. This  number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not a power of 2. The next number  that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a power of 2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1024 </a:t>
            </a:r>
            <a:r>
              <a:rPr sz="3600" spc="-5" dirty="0">
                <a:latin typeface="Times New Roman"/>
                <a:cs typeface="Times New Roman"/>
              </a:rPr>
              <a:t>(2</a:t>
            </a:r>
            <a:r>
              <a:rPr sz="3600" spc="-7" baseline="25462" dirty="0">
                <a:latin typeface="Times New Roman"/>
                <a:cs typeface="Times New Roman"/>
              </a:rPr>
              <a:t>10</a:t>
            </a:r>
            <a:r>
              <a:rPr sz="3600" spc="-5" dirty="0">
                <a:latin typeface="Times New Roman"/>
                <a:cs typeface="Times New Roman"/>
              </a:rPr>
              <a:t>). We need 10  </a:t>
            </a:r>
            <a:r>
              <a:rPr sz="3600" dirty="0">
                <a:latin typeface="Times New Roman"/>
                <a:cs typeface="Times New Roman"/>
              </a:rPr>
              <a:t>more </a:t>
            </a:r>
            <a:r>
              <a:rPr sz="3600" spc="-5" dirty="0">
                <a:latin typeface="Times New Roman"/>
                <a:cs typeface="Times New Roman"/>
              </a:rPr>
              <a:t>1s </a:t>
            </a:r>
            <a:r>
              <a:rPr sz="3600" dirty="0">
                <a:latin typeface="Times New Roman"/>
                <a:cs typeface="Times New Roman"/>
              </a:rPr>
              <a:t>in the subnet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mask.</a:t>
            </a:r>
            <a:endParaRPr sz="3600">
              <a:latin typeface="Times New Roman"/>
              <a:cs typeface="Times New Roman"/>
            </a:endParaRPr>
          </a:p>
          <a:p>
            <a:pPr marL="50800" marR="43180" algn="just">
              <a:lnSpc>
                <a:spcPct val="101699"/>
              </a:lnSpc>
              <a:spcBef>
                <a:spcPts val="645"/>
              </a:spcBef>
            </a:pPr>
            <a:r>
              <a:rPr sz="3600" dirty="0">
                <a:latin typeface="Times New Roman"/>
                <a:cs typeface="Times New Roman"/>
              </a:rPr>
              <a:t>The total </a:t>
            </a:r>
            <a:r>
              <a:rPr sz="3600" spc="-5" dirty="0">
                <a:latin typeface="Times New Roman"/>
                <a:cs typeface="Times New Roman"/>
              </a:rPr>
              <a:t>number of 1s </a:t>
            </a:r>
            <a:r>
              <a:rPr sz="3600" dirty="0">
                <a:latin typeface="Times New Roman"/>
                <a:cs typeface="Times New Roman"/>
              </a:rPr>
              <a:t>in the </a:t>
            </a:r>
            <a:r>
              <a:rPr sz="3600" spc="-5" dirty="0">
                <a:latin typeface="Times New Roman"/>
                <a:cs typeface="Times New Roman"/>
              </a:rPr>
              <a:t>subnet </a:t>
            </a:r>
            <a:r>
              <a:rPr sz="3600" dirty="0">
                <a:latin typeface="Times New Roman"/>
                <a:cs typeface="Times New Roman"/>
              </a:rPr>
              <a:t>mask </a:t>
            </a:r>
            <a:r>
              <a:rPr sz="3600" spc="-5" dirty="0">
                <a:latin typeface="Times New Roman"/>
                <a:cs typeface="Times New Roman"/>
              </a:rPr>
              <a:t>is  </a:t>
            </a:r>
            <a:r>
              <a:rPr sz="3600" dirty="0">
                <a:latin typeface="Times New Roman"/>
                <a:cs typeface="Times New Roman"/>
              </a:rPr>
              <a:t>26 (16 </a:t>
            </a:r>
            <a:r>
              <a:rPr sz="3600" dirty="0">
                <a:latin typeface="Symbol"/>
                <a:cs typeface="Symbol"/>
              </a:rPr>
              <a:t>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10).</a:t>
            </a:r>
            <a:endParaRPr sz="36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710"/>
              </a:spcBef>
            </a:pPr>
            <a:r>
              <a:rPr sz="3600" dirty="0">
                <a:latin typeface="Times New Roman"/>
                <a:cs typeface="Times New Roman"/>
              </a:rPr>
              <a:t>The total number of </a:t>
            </a:r>
            <a:r>
              <a:rPr sz="3600" spc="-5" dirty="0">
                <a:latin typeface="Times New Roman"/>
                <a:cs typeface="Times New Roman"/>
              </a:rPr>
              <a:t>0s is </a:t>
            </a:r>
            <a:r>
              <a:rPr sz="3600" dirty="0">
                <a:latin typeface="Times New Roman"/>
                <a:cs typeface="Times New Roman"/>
              </a:rPr>
              <a:t>6 (32 </a:t>
            </a:r>
            <a:r>
              <a:rPr sz="3600" dirty="0">
                <a:latin typeface="Symbol"/>
                <a:cs typeface="Symbol"/>
              </a:rPr>
              <a:t>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26).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39" y="303148"/>
            <a:ext cx="3775075" cy="617220"/>
          </a:xfrm>
          <a:prstGeom prst="rect">
            <a:avLst/>
          </a:prstGeom>
          <a:solidFill>
            <a:srgbClr val="000000"/>
          </a:solidFill>
          <a:ln w="38100">
            <a:solidFill>
              <a:srgbClr val="FF33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00"/>
              </a:spcBef>
            </a:pPr>
            <a:r>
              <a:rPr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r>
              <a:rPr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(Continued)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035" y="1184122"/>
            <a:ext cx="8503285" cy="504317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sz="3600" dirty="0">
                <a:latin typeface="Times New Roman"/>
                <a:cs typeface="Times New Roman"/>
              </a:rPr>
              <a:t>The mask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endParaRPr sz="360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  <a:spcBef>
                <a:spcPts val="705"/>
              </a:spcBef>
            </a:pPr>
            <a:r>
              <a:rPr sz="3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11111111 11111111 11111111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</a:t>
            </a:r>
            <a:r>
              <a:rPr sz="3600" dirty="0">
                <a:latin typeface="Times New Roman"/>
                <a:cs typeface="Times New Roman"/>
              </a:rPr>
              <a:t>000000</a:t>
            </a:r>
            <a:endParaRPr sz="3600">
              <a:latin typeface="Times New Roman"/>
              <a:cs typeface="Times New Roman"/>
            </a:endParaRPr>
          </a:p>
          <a:p>
            <a:pPr marL="3810000">
              <a:lnSpc>
                <a:spcPct val="100000"/>
              </a:lnSpc>
              <a:spcBef>
                <a:spcPts val="705"/>
              </a:spcBef>
            </a:pPr>
            <a:r>
              <a:rPr sz="3600" dirty="0">
                <a:latin typeface="Times New Roman"/>
                <a:cs typeface="Times New Roman"/>
              </a:rPr>
              <a:t>or</a:t>
            </a:r>
            <a:endParaRPr sz="3600">
              <a:latin typeface="Times New Roman"/>
              <a:cs typeface="Times New Roman"/>
            </a:endParaRPr>
          </a:p>
          <a:p>
            <a:pPr marL="2324100">
              <a:lnSpc>
                <a:spcPct val="100000"/>
              </a:lnSpc>
              <a:spcBef>
                <a:spcPts val="705"/>
              </a:spcBef>
            </a:pPr>
            <a:r>
              <a:rPr sz="3600" b="1" dirty="0">
                <a:latin typeface="Times New Roman"/>
                <a:cs typeface="Times New Roman"/>
              </a:rPr>
              <a:t>255.255.255.192.</a:t>
            </a:r>
            <a:endParaRPr sz="3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sz="3600" dirty="0">
                <a:latin typeface="Times New Roman"/>
                <a:cs typeface="Times New Roman"/>
              </a:rPr>
              <a:t>The number of </a:t>
            </a:r>
            <a:r>
              <a:rPr sz="3600" spc="-5" dirty="0">
                <a:latin typeface="Times New Roman"/>
                <a:cs typeface="Times New Roman"/>
              </a:rPr>
              <a:t>subnets is </a:t>
            </a:r>
            <a:r>
              <a:rPr sz="3600" dirty="0">
                <a:latin typeface="Times New Roman"/>
                <a:cs typeface="Times New Roman"/>
              </a:rPr>
              <a:t>1024.</a:t>
            </a:r>
            <a:endParaRPr sz="360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710"/>
              </a:spcBef>
            </a:pPr>
            <a:r>
              <a:rPr sz="3600" dirty="0">
                <a:latin typeface="Times New Roman"/>
                <a:cs typeface="Times New Roman"/>
              </a:rPr>
              <a:t>The number of </a:t>
            </a:r>
            <a:r>
              <a:rPr sz="3600" spc="-5" dirty="0">
                <a:latin typeface="Times New Roman"/>
                <a:cs typeface="Times New Roman"/>
              </a:rPr>
              <a:t>addresses </a:t>
            </a:r>
            <a:r>
              <a:rPr sz="3600" dirty="0">
                <a:latin typeface="Times New Roman"/>
                <a:cs typeface="Times New Roman"/>
              </a:rPr>
              <a:t>in each subnet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spc="-10" dirty="0">
                <a:latin typeface="Times New Roman"/>
                <a:cs typeface="Times New Roman"/>
              </a:rPr>
              <a:t>2</a:t>
            </a:r>
            <a:r>
              <a:rPr sz="3600" spc="-15" baseline="25462" dirty="0">
                <a:latin typeface="Times New Roman"/>
                <a:cs typeface="Times New Roman"/>
              </a:rPr>
              <a:t>6  </a:t>
            </a:r>
            <a:r>
              <a:rPr sz="3600" dirty="0">
                <a:latin typeface="Times New Roman"/>
                <a:cs typeface="Times New Roman"/>
              </a:rPr>
              <a:t>(6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the number of </a:t>
            </a:r>
            <a:r>
              <a:rPr sz="3600" spc="-5" dirty="0">
                <a:latin typeface="Times New Roman"/>
                <a:cs typeface="Times New Roman"/>
              </a:rPr>
              <a:t>0s) </a:t>
            </a:r>
            <a:r>
              <a:rPr sz="3600" dirty="0">
                <a:latin typeface="Times New Roman"/>
                <a:cs typeface="Times New Roman"/>
              </a:rPr>
              <a:t>or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64.</a:t>
            </a:r>
            <a:endParaRPr sz="3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sz="3600" spc="-5" dirty="0">
                <a:latin typeface="Times New Roman"/>
                <a:cs typeface="Times New Roman"/>
              </a:rPr>
              <a:t>See Figure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5.9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835" y="24510"/>
            <a:ext cx="974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1600" b="1" spc="3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5-9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5287" y="607948"/>
            <a:ext cx="6216396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4557" y="112903"/>
            <a:ext cx="1865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70" dirty="0"/>
              <a:t> </a:t>
            </a:r>
            <a:r>
              <a:rPr spc="-5"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835" y="24510"/>
            <a:ext cx="10769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1600" b="1" spc="3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5-10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017" y="1293749"/>
            <a:ext cx="6837426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13229" y="112903"/>
            <a:ext cx="4683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Variable-length</a:t>
            </a:r>
            <a:r>
              <a:rPr dirty="0"/>
              <a:t> </a:t>
            </a:r>
            <a:r>
              <a:rPr spc="-10" dirty="0"/>
              <a:t>subnetting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177" y="1212786"/>
            <a:ext cx="8543925" cy="4429125"/>
            <a:chOff x="300177" y="1212786"/>
            <a:chExt cx="8543925" cy="4429125"/>
          </a:xfrm>
        </p:grpSpPr>
        <p:sp>
          <p:nvSpPr>
            <p:cNvPr id="3" name="object 3"/>
            <p:cNvSpPr/>
            <p:nvPr/>
          </p:nvSpPr>
          <p:spPr>
            <a:xfrm>
              <a:off x="304939" y="1217549"/>
              <a:ext cx="8534400" cy="4419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939" y="1493405"/>
              <a:ext cx="1104900" cy="4144010"/>
            </a:xfrm>
            <a:custGeom>
              <a:avLst/>
              <a:gdLst/>
              <a:ahLst/>
              <a:cxnLst/>
              <a:rect l="l" t="t" r="r" b="b"/>
              <a:pathLst>
                <a:path w="1104900" h="4144010">
                  <a:moveTo>
                    <a:pt x="552450" y="3867150"/>
                  </a:moveTo>
                  <a:lnTo>
                    <a:pt x="275844" y="3867150"/>
                  </a:lnTo>
                  <a:lnTo>
                    <a:pt x="319811" y="3860114"/>
                  </a:lnTo>
                  <a:lnTo>
                    <a:pt x="357898" y="3840543"/>
                  </a:lnTo>
                  <a:lnTo>
                    <a:pt x="387870" y="3810685"/>
                  </a:lnTo>
                  <a:lnTo>
                    <a:pt x="407492" y="3772827"/>
                  </a:lnTo>
                  <a:lnTo>
                    <a:pt x="414528" y="3729228"/>
                  </a:lnTo>
                  <a:lnTo>
                    <a:pt x="407492" y="3685616"/>
                  </a:lnTo>
                  <a:lnTo>
                    <a:pt x="387870" y="3647757"/>
                  </a:lnTo>
                  <a:lnTo>
                    <a:pt x="357898" y="3617899"/>
                  </a:lnTo>
                  <a:lnTo>
                    <a:pt x="319811" y="3598329"/>
                  </a:lnTo>
                  <a:lnTo>
                    <a:pt x="275844" y="3591306"/>
                  </a:lnTo>
                  <a:lnTo>
                    <a:pt x="226237" y="3595738"/>
                  </a:lnTo>
                  <a:lnTo>
                    <a:pt x="179565" y="3608552"/>
                  </a:lnTo>
                  <a:lnTo>
                    <a:pt x="136588" y="3628948"/>
                  </a:lnTo>
                  <a:lnTo>
                    <a:pt x="98094" y="3656152"/>
                  </a:lnTo>
                  <a:lnTo>
                    <a:pt x="64846" y="3689400"/>
                  </a:lnTo>
                  <a:lnTo>
                    <a:pt x="37642" y="3727894"/>
                  </a:lnTo>
                  <a:lnTo>
                    <a:pt x="17246" y="3770871"/>
                  </a:lnTo>
                  <a:lnTo>
                    <a:pt x="4432" y="3817543"/>
                  </a:lnTo>
                  <a:lnTo>
                    <a:pt x="0" y="3867150"/>
                  </a:lnTo>
                  <a:lnTo>
                    <a:pt x="4432" y="3916972"/>
                  </a:lnTo>
                  <a:lnTo>
                    <a:pt x="17246" y="3963822"/>
                  </a:lnTo>
                  <a:lnTo>
                    <a:pt x="37642" y="4006926"/>
                  </a:lnTo>
                  <a:lnTo>
                    <a:pt x="64846" y="4045521"/>
                  </a:lnTo>
                  <a:lnTo>
                    <a:pt x="98094" y="4078821"/>
                  </a:lnTo>
                  <a:lnTo>
                    <a:pt x="136588" y="4106075"/>
                  </a:lnTo>
                  <a:lnTo>
                    <a:pt x="179565" y="4126496"/>
                  </a:lnTo>
                  <a:lnTo>
                    <a:pt x="226237" y="4139311"/>
                  </a:lnTo>
                  <a:lnTo>
                    <a:pt x="275844" y="4143756"/>
                  </a:lnTo>
                  <a:lnTo>
                    <a:pt x="325666" y="4139311"/>
                  </a:lnTo>
                  <a:lnTo>
                    <a:pt x="372516" y="4126496"/>
                  </a:lnTo>
                  <a:lnTo>
                    <a:pt x="415620" y="4106075"/>
                  </a:lnTo>
                  <a:lnTo>
                    <a:pt x="454215" y="4078821"/>
                  </a:lnTo>
                  <a:lnTo>
                    <a:pt x="487514" y="4045521"/>
                  </a:lnTo>
                  <a:lnTo>
                    <a:pt x="514769" y="4006926"/>
                  </a:lnTo>
                  <a:lnTo>
                    <a:pt x="535178" y="3963822"/>
                  </a:lnTo>
                  <a:lnTo>
                    <a:pt x="548005" y="3916972"/>
                  </a:lnTo>
                  <a:lnTo>
                    <a:pt x="552450" y="3867150"/>
                  </a:lnTo>
                  <a:close/>
                </a:path>
                <a:path w="1104900" h="4144010">
                  <a:moveTo>
                    <a:pt x="1104900" y="0"/>
                  </a:moveTo>
                  <a:lnTo>
                    <a:pt x="828294" y="0"/>
                  </a:lnTo>
                  <a:lnTo>
                    <a:pt x="784682" y="7099"/>
                  </a:lnTo>
                  <a:lnTo>
                    <a:pt x="746823" y="26860"/>
                  </a:lnTo>
                  <a:lnTo>
                    <a:pt x="716965" y="56946"/>
                  </a:lnTo>
                  <a:lnTo>
                    <a:pt x="697395" y="94996"/>
                  </a:lnTo>
                  <a:lnTo>
                    <a:pt x="690372" y="138684"/>
                  </a:lnTo>
                  <a:lnTo>
                    <a:pt x="697395" y="182283"/>
                  </a:lnTo>
                  <a:lnTo>
                    <a:pt x="716965" y="220141"/>
                  </a:lnTo>
                  <a:lnTo>
                    <a:pt x="746823" y="249999"/>
                  </a:lnTo>
                  <a:lnTo>
                    <a:pt x="784682" y="269570"/>
                  </a:lnTo>
                  <a:lnTo>
                    <a:pt x="828294" y="276606"/>
                  </a:lnTo>
                  <a:lnTo>
                    <a:pt x="878116" y="272161"/>
                  </a:lnTo>
                  <a:lnTo>
                    <a:pt x="924966" y="259346"/>
                  </a:lnTo>
                  <a:lnTo>
                    <a:pt x="968070" y="238925"/>
                  </a:lnTo>
                  <a:lnTo>
                    <a:pt x="1006665" y="211670"/>
                  </a:lnTo>
                  <a:lnTo>
                    <a:pt x="1039964" y="178371"/>
                  </a:lnTo>
                  <a:lnTo>
                    <a:pt x="1067219" y="139776"/>
                  </a:lnTo>
                  <a:lnTo>
                    <a:pt x="1087628" y="96672"/>
                  </a:lnTo>
                  <a:lnTo>
                    <a:pt x="1100455" y="49822"/>
                  </a:lnTo>
                  <a:lnTo>
                    <a:pt x="1104900" y="0"/>
                  </a:lnTo>
                  <a:close/>
                </a:path>
              </a:pathLst>
            </a:custGeom>
            <a:solidFill>
              <a:srgbClr val="A4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939" y="1217549"/>
              <a:ext cx="8534400" cy="4419600"/>
            </a:xfrm>
            <a:custGeom>
              <a:avLst/>
              <a:gdLst/>
              <a:ahLst/>
              <a:cxnLst/>
              <a:rect l="l" t="t" r="r" b="b"/>
              <a:pathLst>
                <a:path w="8534400" h="4419600">
                  <a:moveTo>
                    <a:pt x="828293" y="0"/>
                  </a:moveTo>
                  <a:lnTo>
                    <a:pt x="778696" y="4442"/>
                  </a:lnTo>
                  <a:lnTo>
                    <a:pt x="732020" y="17251"/>
                  </a:lnTo>
                  <a:lnTo>
                    <a:pt x="689045" y="37648"/>
                  </a:lnTo>
                  <a:lnTo>
                    <a:pt x="650548" y="64856"/>
                  </a:lnTo>
                  <a:lnTo>
                    <a:pt x="617306" y="98098"/>
                  </a:lnTo>
                  <a:lnTo>
                    <a:pt x="590098" y="136595"/>
                  </a:lnTo>
                  <a:lnTo>
                    <a:pt x="569701" y="179570"/>
                  </a:lnTo>
                  <a:lnTo>
                    <a:pt x="556892" y="226246"/>
                  </a:lnTo>
                  <a:lnTo>
                    <a:pt x="552449" y="275844"/>
                  </a:lnTo>
                  <a:lnTo>
                    <a:pt x="552450" y="3867150"/>
                  </a:lnTo>
                  <a:lnTo>
                    <a:pt x="275844" y="3867150"/>
                  </a:lnTo>
                  <a:lnTo>
                    <a:pt x="226246" y="3871592"/>
                  </a:lnTo>
                  <a:lnTo>
                    <a:pt x="179570" y="3884401"/>
                  </a:lnTo>
                  <a:lnTo>
                    <a:pt x="136595" y="3904798"/>
                  </a:lnTo>
                  <a:lnTo>
                    <a:pt x="98098" y="3932006"/>
                  </a:lnTo>
                  <a:lnTo>
                    <a:pt x="64856" y="3965248"/>
                  </a:lnTo>
                  <a:lnTo>
                    <a:pt x="37648" y="4003745"/>
                  </a:lnTo>
                  <a:lnTo>
                    <a:pt x="17251" y="4046720"/>
                  </a:lnTo>
                  <a:lnTo>
                    <a:pt x="4442" y="4093396"/>
                  </a:lnTo>
                  <a:lnTo>
                    <a:pt x="0" y="4142994"/>
                  </a:lnTo>
                  <a:lnTo>
                    <a:pt x="4442" y="4192818"/>
                  </a:lnTo>
                  <a:lnTo>
                    <a:pt x="17251" y="4239670"/>
                  </a:lnTo>
                  <a:lnTo>
                    <a:pt x="37648" y="4282778"/>
                  </a:lnTo>
                  <a:lnTo>
                    <a:pt x="64856" y="4321370"/>
                  </a:lnTo>
                  <a:lnTo>
                    <a:pt x="98098" y="4354676"/>
                  </a:lnTo>
                  <a:lnTo>
                    <a:pt x="136595" y="4381923"/>
                  </a:lnTo>
                  <a:lnTo>
                    <a:pt x="179570" y="4402340"/>
                  </a:lnTo>
                  <a:lnTo>
                    <a:pt x="226246" y="4415156"/>
                  </a:lnTo>
                  <a:lnTo>
                    <a:pt x="275844" y="4419600"/>
                  </a:lnTo>
                  <a:lnTo>
                    <a:pt x="7705344" y="4419600"/>
                  </a:lnTo>
                  <a:lnTo>
                    <a:pt x="7755168" y="4415156"/>
                  </a:lnTo>
                  <a:lnTo>
                    <a:pt x="7802020" y="4402340"/>
                  </a:lnTo>
                  <a:lnTo>
                    <a:pt x="7845128" y="4381923"/>
                  </a:lnTo>
                  <a:lnTo>
                    <a:pt x="7883720" y="4354676"/>
                  </a:lnTo>
                  <a:lnTo>
                    <a:pt x="7917026" y="4321370"/>
                  </a:lnTo>
                  <a:lnTo>
                    <a:pt x="7944273" y="4282778"/>
                  </a:lnTo>
                  <a:lnTo>
                    <a:pt x="7964690" y="4239670"/>
                  </a:lnTo>
                  <a:lnTo>
                    <a:pt x="7977506" y="4192818"/>
                  </a:lnTo>
                  <a:lnTo>
                    <a:pt x="7981950" y="4142994"/>
                  </a:lnTo>
                  <a:lnTo>
                    <a:pt x="7981950" y="552450"/>
                  </a:lnTo>
                  <a:lnTo>
                    <a:pt x="8257794" y="552450"/>
                  </a:lnTo>
                  <a:lnTo>
                    <a:pt x="8307618" y="548006"/>
                  </a:lnTo>
                  <a:lnTo>
                    <a:pt x="8354470" y="535190"/>
                  </a:lnTo>
                  <a:lnTo>
                    <a:pt x="8397578" y="514773"/>
                  </a:lnTo>
                  <a:lnTo>
                    <a:pt x="8436170" y="487526"/>
                  </a:lnTo>
                  <a:lnTo>
                    <a:pt x="8469476" y="454220"/>
                  </a:lnTo>
                  <a:lnTo>
                    <a:pt x="8496723" y="415628"/>
                  </a:lnTo>
                  <a:lnTo>
                    <a:pt x="8517140" y="372520"/>
                  </a:lnTo>
                  <a:lnTo>
                    <a:pt x="8529956" y="325668"/>
                  </a:lnTo>
                  <a:lnTo>
                    <a:pt x="8534400" y="275844"/>
                  </a:lnTo>
                  <a:lnTo>
                    <a:pt x="8529956" y="226246"/>
                  </a:lnTo>
                  <a:lnTo>
                    <a:pt x="8517140" y="179570"/>
                  </a:lnTo>
                  <a:lnTo>
                    <a:pt x="8496723" y="136595"/>
                  </a:lnTo>
                  <a:lnTo>
                    <a:pt x="8469476" y="98098"/>
                  </a:lnTo>
                  <a:lnTo>
                    <a:pt x="8436170" y="64856"/>
                  </a:lnTo>
                  <a:lnTo>
                    <a:pt x="8397578" y="37648"/>
                  </a:lnTo>
                  <a:lnTo>
                    <a:pt x="8354470" y="17251"/>
                  </a:lnTo>
                  <a:lnTo>
                    <a:pt x="8307618" y="4442"/>
                  </a:lnTo>
                  <a:lnTo>
                    <a:pt x="8257794" y="0"/>
                  </a:lnTo>
                  <a:lnTo>
                    <a:pt x="828293" y="0"/>
                  </a:lnTo>
                  <a:close/>
                </a:path>
                <a:path w="8534400" h="4419600">
                  <a:moveTo>
                    <a:pt x="828293" y="0"/>
                  </a:moveTo>
                  <a:lnTo>
                    <a:pt x="878118" y="4442"/>
                  </a:lnTo>
                  <a:lnTo>
                    <a:pt x="924970" y="17251"/>
                  </a:lnTo>
                  <a:lnTo>
                    <a:pt x="968078" y="37648"/>
                  </a:lnTo>
                  <a:lnTo>
                    <a:pt x="1006670" y="64856"/>
                  </a:lnTo>
                  <a:lnTo>
                    <a:pt x="1039976" y="98098"/>
                  </a:lnTo>
                  <a:lnTo>
                    <a:pt x="1067223" y="136595"/>
                  </a:lnTo>
                  <a:lnTo>
                    <a:pt x="1087640" y="179570"/>
                  </a:lnTo>
                  <a:lnTo>
                    <a:pt x="1100456" y="226246"/>
                  </a:lnTo>
                  <a:lnTo>
                    <a:pt x="1104899" y="275844"/>
                  </a:lnTo>
                  <a:lnTo>
                    <a:pt x="1100456" y="325668"/>
                  </a:lnTo>
                  <a:lnTo>
                    <a:pt x="1087640" y="372520"/>
                  </a:lnTo>
                  <a:lnTo>
                    <a:pt x="1067223" y="415628"/>
                  </a:lnTo>
                  <a:lnTo>
                    <a:pt x="1039976" y="454220"/>
                  </a:lnTo>
                  <a:lnTo>
                    <a:pt x="1006670" y="487526"/>
                  </a:lnTo>
                  <a:lnTo>
                    <a:pt x="968078" y="514773"/>
                  </a:lnTo>
                  <a:lnTo>
                    <a:pt x="924970" y="535190"/>
                  </a:lnTo>
                  <a:lnTo>
                    <a:pt x="878118" y="548006"/>
                  </a:lnTo>
                  <a:lnTo>
                    <a:pt x="828293" y="552450"/>
                  </a:lnTo>
                  <a:lnTo>
                    <a:pt x="784689" y="545421"/>
                  </a:lnTo>
                  <a:lnTo>
                    <a:pt x="746827" y="525847"/>
                  </a:lnTo>
                  <a:lnTo>
                    <a:pt x="716974" y="495994"/>
                  </a:lnTo>
                  <a:lnTo>
                    <a:pt x="697400" y="458132"/>
                  </a:lnTo>
                  <a:lnTo>
                    <a:pt x="690371" y="414528"/>
                  </a:lnTo>
                  <a:lnTo>
                    <a:pt x="697400" y="370844"/>
                  </a:lnTo>
                  <a:lnTo>
                    <a:pt x="716974" y="332792"/>
                  </a:lnTo>
                  <a:lnTo>
                    <a:pt x="746827" y="302715"/>
                  </a:lnTo>
                  <a:lnTo>
                    <a:pt x="784689" y="282951"/>
                  </a:lnTo>
                  <a:lnTo>
                    <a:pt x="828293" y="275844"/>
                  </a:lnTo>
                  <a:lnTo>
                    <a:pt x="1104899" y="27584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3233" y="1769999"/>
              <a:ext cx="7153909" cy="0"/>
            </a:xfrm>
            <a:custGeom>
              <a:avLst/>
              <a:gdLst/>
              <a:ahLst/>
              <a:cxnLst/>
              <a:rect l="l" t="t" r="r" b="b"/>
              <a:pathLst>
                <a:path w="7153909">
                  <a:moveTo>
                    <a:pt x="0" y="0"/>
                  </a:moveTo>
                  <a:lnTo>
                    <a:pt x="715365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0783" y="5084699"/>
              <a:ext cx="276860" cy="552450"/>
            </a:xfrm>
            <a:custGeom>
              <a:avLst/>
              <a:gdLst/>
              <a:ahLst/>
              <a:cxnLst/>
              <a:rect l="l" t="t" r="r" b="b"/>
              <a:pathLst>
                <a:path w="276859" h="552450">
                  <a:moveTo>
                    <a:pt x="0" y="552450"/>
                  </a:moveTo>
                  <a:lnTo>
                    <a:pt x="49824" y="548006"/>
                  </a:lnTo>
                  <a:lnTo>
                    <a:pt x="96676" y="535190"/>
                  </a:lnTo>
                  <a:lnTo>
                    <a:pt x="139784" y="514773"/>
                  </a:lnTo>
                  <a:lnTo>
                    <a:pt x="178376" y="487526"/>
                  </a:lnTo>
                  <a:lnTo>
                    <a:pt x="211682" y="454220"/>
                  </a:lnTo>
                  <a:lnTo>
                    <a:pt x="238929" y="415628"/>
                  </a:lnTo>
                  <a:lnTo>
                    <a:pt x="259346" y="372520"/>
                  </a:lnTo>
                  <a:lnTo>
                    <a:pt x="272162" y="325668"/>
                  </a:lnTo>
                  <a:lnTo>
                    <a:pt x="276606" y="275844"/>
                  </a:lnTo>
                  <a:lnTo>
                    <a:pt x="276605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0783" y="5084699"/>
              <a:ext cx="276860" cy="276225"/>
            </a:xfrm>
            <a:custGeom>
              <a:avLst/>
              <a:gdLst/>
              <a:ahLst/>
              <a:cxnLst/>
              <a:rect l="l" t="t" r="r" b="b"/>
              <a:pathLst>
                <a:path w="276859" h="276225">
                  <a:moveTo>
                    <a:pt x="0" y="0"/>
                  </a:moveTo>
                  <a:lnTo>
                    <a:pt x="43976" y="7028"/>
                  </a:lnTo>
                  <a:lnTo>
                    <a:pt x="82064" y="26602"/>
                  </a:lnTo>
                  <a:lnTo>
                    <a:pt x="112032" y="56455"/>
                  </a:lnTo>
                  <a:lnTo>
                    <a:pt x="131649" y="94317"/>
                  </a:lnTo>
                  <a:lnTo>
                    <a:pt x="138684" y="137922"/>
                  </a:lnTo>
                  <a:lnTo>
                    <a:pt x="131649" y="181526"/>
                  </a:lnTo>
                  <a:lnTo>
                    <a:pt x="112032" y="219388"/>
                  </a:lnTo>
                  <a:lnTo>
                    <a:pt x="82064" y="249241"/>
                  </a:lnTo>
                  <a:lnTo>
                    <a:pt x="43976" y="268815"/>
                  </a:lnTo>
                  <a:lnTo>
                    <a:pt x="0" y="275844"/>
                  </a:lnTo>
                  <a:lnTo>
                    <a:pt x="276606" y="27584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65679" y="3365880"/>
            <a:ext cx="36899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SUBNETTING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60487" y="1903348"/>
            <a:ext cx="883285" cy="762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66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0"/>
              </a:spcBef>
            </a:pPr>
            <a:r>
              <a:rPr sz="4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5.1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939" y="2560954"/>
            <a:ext cx="7391400" cy="1247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939" y="2560192"/>
            <a:ext cx="7391400" cy="1248410"/>
          </a:xfrm>
          <a:prstGeom prst="rect">
            <a:avLst/>
          </a:prstGeom>
          <a:ln w="57150">
            <a:solidFill>
              <a:srgbClr val="FF33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510030" marR="793750" indent="-711835">
              <a:lnSpc>
                <a:spcPct val="100000"/>
              </a:lnSpc>
              <a:spcBef>
                <a:spcPts val="470"/>
              </a:spcBef>
            </a:pPr>
            <a:r>
              <a:rPr sz="36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IP addresses are </a:t>
            </a:r>
            <a:r>
              <a:rPr sz="3600" i="1" dirty="0">
                <a:solidFill>
                  <a:srgbClr val="000000"/>
                </a:solidFill>
                <a:latin typeface="Times New Roman"/>
                <a:cs typeface="Times New Roman"/>
              </a:rPr>
              <a:t>designed</a:t>
            </a:r>
            <a:r>
              <a:rPr sz="36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0000"/>
                </a:solidFill>
                <a:latin typeface="Times New Roman"/>
                <a:cs typeface="Times New Roman"/>
              </a:rPr>
              <a:t>with  two levels of</a:t>
            </a:r>
            <a:r>
              <a:rPr sz="36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hierarchy.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739" y="1806575"/>
            <a:ext cx="2057400" cy="691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835" y="24510"/>
            <a:ext cx="974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1600" b="1" spc="3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5-1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4395" y="2788792"/>
            <a:ext cx="8176344" cy="2162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0545" marR="5080" indent="-2540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network with two levels of  hierarchy (not</a:t>
            </a:r>
            <a:r>
              <a:rPr spc="-10" dirty="0"/>
              <a:t> </a:t>
            </a:r>
            <a:r>
              <a:rPr spc="-5" dirty="0"/>
              <a:t>subnetted)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835" y="24510"/>
            <a:ext cx="974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1600" b="1" spc="3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5-2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2313" y="1251077"/>
            <a:ext cx="6380226" cy="5300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0829" y="17653"/>
            <a:ext cx="52304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4695" marR="5080" indent="-7226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network with three levels of  hierarchy</a:t>
            </a:r>
            <a:r>
              <a:rPr spc="-10" dirty="0"/>
              <a:t> </a:t>
            </a:r>
            <a:r>
              <a:rPr spc="-5" dirty="0"/>
              <a:t>(subnetted)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835" y="24510"/>
            <a:ext cx="974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1600" b="1" spc="3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5-3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6589" y="2284348"/>
            <a:ext cx="5162550" cy="3330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5005" marR="5080" indent="-45465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Addresses in a network with  and </a:t>
            </a:r>
            <a:r>
              <a:rPr spc="-10" dirty="0"/>
              <a:t>without</a:t>
            </a:r>
            <a:r>
              <a:rPr spc="-15" dirty="0"/>
              <a:t> </a:t>
            </a:r>
            <a:r>
              <a:rPr spc="-10" dirty="0"/>
              <a:t>subnetting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835" y="24510"/>
            <a:ext cx="974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1600" b="1" spc="3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5-4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2246" y="3041776"/>
            <a:ext cx="5096664" cy="1081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2628" y="429133"/>
            <a:ext cx="72377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Hierarchy concept in a telephone</a:t>
            </a:r>
            <a:r>
              <a:rPr spc="25" dirty="0"/>
              <a:t> </a:t>
            </a:r>
            <a:r>
              <a:rPr spc="-5" dirty="0"/>
              <a:t>number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835" y="24510"/>
            <a:ext cx="974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1600" b="1" spc="3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5-5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7157" y="1136777"/>
            <a:ext cx="6567678" cy="5109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56029" y="112903"/>
            <a:ext cx="53714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Default mask </a:t>
            </a:r>
            <a:r>
              <a:rPr spc="-5" dirty="0"/>
              <a:t>and </a:t>
            </a:r>
            <a:r>
              <a:rPr spc="-10" dirty="0"/>
              <a:t>subnet</a:t>
            </a:r>
            <a:r>
              <a:rPr spc="-5" dirty="0"/>
              <a:t> </a:t>
            </a:r>
            <a:r>
              <a:rPr spc="-10" dirty="0"/>
              <a:t>mask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McGraw-Hill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©The </a:t>
            </a:r>
            <a:r>
              <a:rPr spc="-10" dirty="0"/>
              <a:t>McGraw-Hill Companies, </a:t>
            </a:r>
            <a:r>
              <a:rPr spc="-5" dirty="0"/>
              <a:t>Inc.,</a:t>
            </a:r>
            <a:r>
              <a:rPr spc="30" dirty="0"/>
              <a:t> </a:t>
            </a:r>
            <a:r>
              <a:rPr spc="-10" dirty="0"/>
              <a:t>2000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822</Words>
  <Application>Microsoft Office PowerPoint</Application>
  <PresentationFormat>On-screen Show (4:3)</PresentationFormat>
  <Paragraphs>146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Subnetting/Supernetting  and Classless Addressing</vt:lpstr>
      <vt:lpstr>CONTENTS</vt:lpstr>
      <vt:lpstr>PowerPoint Presentation</vt:lpstr>
      <vt:lpstr>IP addresses are designed with  two levels of hierarchy.</vt:lpstr>
      <vt:lpstr>A network with two levels of  hierarchy (not subnetted)</vt:lpstr>
      <vt:lpstr>A network with three levels of  hierarchy (subnetted)</vt:lpstr>
      <vt:lpstr>Addresses in a network with  and without subnetting</vt:lpstr>
      <vt:lpstr>Hierarchy concept in a telephone number</vt:lpstr>
      <vt:lpstr>Default mask and subnet mask</vt:lpstr>
      <vt:lpstr>Finding the Subnet Address</vt:lpstr>
      <vt:lpstr>PowerPoint Presentation</vt:lpstr>
      <vt:lpstr>PowerPoint Presentation</vt:lpstr>
      <vt:lpstr>Solution</vt:lpstr>
      <vt:lpstr>PowerPoint Presentation</vt:lpstr>
      <vt:lpstr>Example 2</vt:lpstr>
      <vt:lpstr>Example 2</vt:lpstr>
      <vt:lpstr>Comparison of a default mask and  a subnet mask</vt:lpstr>
      <vt:lpstr>The number of subnets must be  a power of 2.</vt:lpstr>
      <vt:lpstr>Example 3</vt:lpstr>
      <vt:lpstr>Solution (Continued)</vt:lpstr>
      <vt:lpstr>Solution (Continued)</vt:lpstr>
      <vt:lpstr>Example 3</vt:lpstr>
      <vt:lpstr>201.70.64.000 00000-207.70.64.00011111 201.70.64.00100000-201.70.64.00111111 201.70.64.01000000-201.70.64.01011111 201.70.64.01100000-201.70.64.01111111 201.70.64.10000000-201.70.64.10011111 ; ; 201.70.64.1110000-201.70.64.11111111</vt:lpstr>
      <vt:lpstr>Example 4</vt:lpstr>
      <vt:lpstr>Solution (Continued)</vt:lpstr>
      <vt:lpstr>Solution (Continued)</vt:lpstr>
      <vt:lpstr>Example 4</vt:lpstr>
      <vt:lpstr>Variable-length subnetting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Windows User</cp:lastModifiedBy>
  <cp:revision>5</cp:revision>
  <dcterms:created xsi:type="dcterms:W3CDTF">2020-06-16T06:51:19Z</dcterms:created>
  <dcterms:modified xsi:type="dcterms:W3CDTF">2020-06-17T07:12:19Z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2010-12-07T00:00:00Z</vt:filetime>
  </property>
  <property fmtid="{D5CDD505-2E9C-101B-9397-08002B2CF9AE}" pid="3" name="Creator">
    <vt:lpwstr>Acrobat PDFMaker 8.1 for PowerPoint</vt:lpwstr>
  </property>
  <property fmtid="{D5CDD505-2E9C-101B-9397-08002B2CF9AE}" pid="4" name="LastSaved">
    <vt:filetime>2020-06-16T00:00:00Z</vt:filetime>
  </property>
</Properties>
</file>