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4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C5F3-8778-4FF5-B6DD-0ABE4E5496CA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5B38-F174-45C9-9802-34DB41E5B496}" type="slidenum">
              <a:rPr lang="en-GB" smtClean="0"/>
              <a:t>‹#›</a:t>
            </a:fld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C5F3-8778-4FF5-B6DD-0ABE4E5496CA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5B38-F174-45C9-9802-34DB41E5B49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C5F3-8778-4FF5-B6DD-0ABE4E5496CA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5B38-F174-45C9-9802-34DB41E5B49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C5F3-8778-4FF5-B6DD-0ABE4E5496CA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5B38-F174-45C9-9802-34DB41E5B49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C5F3-8778-4FF5-B6DD-0ABE4E5496CA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5B38-F174-45C9-9802-34DB41E5B49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C5F3-8778-4FF5-B6DD-0ABE4E5496CA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5B38-F174-45C9-9802-34DB41E5B49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C5F3-8778-4FF5-B6DD-0ABE4E5496CA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5B38-F174-45C9-9802-34DB41E5B49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C5F3-8778-4FF5-B6DD-0ABE4E5496CA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5B38-F174-45C9-9802-34DB41E5B49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C5F3-8778-4FF5-B6DD-0ABE4E5496CA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5B38-F174-45C9-9802-34DB41E5B496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C5F3-8778-4FF5-B6DD-0ABE4E5496CA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5B38-F174-45C9-9802-34DB41E5B49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C5F3-8778-4FF5-B6DD-0ABE4E5496CA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5B38-F174-45C9-9802-34DB41E5B496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DCEC5F3-8778-4FF5-B6DD-0ABE4E5496CA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5695B38-F174-45C9-9802-34DB41E5B496}" type="slidenum">
              <a:rPr lang="en-GB" smtClean="0"/>
              <a:t>‹#›</a:t>
            </a:fld>
            <a:endParaRPr lang="en-GB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191" y="2057400"/>
            <a:ext cx="8077200" cy="18288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M O D U L E - 5</a:t>
            </a:r>
            <a:endParaRPr lang="en-US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0EE7-775B-4996-A864-AB1F60BA18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8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PERFECTIVE MAINTENANCE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417638"/>
            <a:ext cx="7397824" cy="505631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This maintenance happens for improving </a:t>
            </a:r>
          </a:p>
          <a:p>
            <a:pPr lvl="1" algn="just">
              <a:lnSpc>
                <a:spcPct val="150000"/>
              </a:lnSpc>
            </a:pPr>
            <a:r>
              <a:rPr lang="en-US" sz="17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Processing efficiency </a:t>
            </a:r>
          </a:p>
          <a:p>
            <a:pPr lvl="1" algn="just">
              <a:lnSpc>
                <a:spcPct val="150000"/>
              </a:lnSpc>
            </a:pPr>
            <a:r>
              <a:rPr lang="en-US" sz="17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Performance</a:t>
            </a:r>
          </a:p>
          <a:p>
            <a:pPr lvl="1" algn="just">
              <a:lnSpc>
                <a:spcPct val="150000"/>
              </a:lnSpc>
            </a:pPr>
            <a:r>
              <a:rPr lang="en-US" sz="17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Changeability of the software</a:t>
            </a:r>
          </a:p>
          <a:p>
            <a:pPr algn="just">
              <a:lnSpc>
                <a:spcPct val="15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User tries to expand the requirements &amp; enhance existing system functionality</a:t>
            </a:r>
          </a:p>
          <a:p>
            <a:pPr algn="just">
              <a:lnSpc>
                <a:spcPct val="15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17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maintenance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is also called </a:t>
            </a:r>
            <a:r>
              <a:rPr lang="en-US" sz="17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Enhancement</a:t>
            </a:r>
          </a:p>
          <a:p>
            <a:pPr algn="just">
              <a:lnSpc>
                <a:spcPct val="150000"/>
              </a:lnSpc>
            </a:pPr>
            <a:r>
              <a:rPr lang="en-US" sz="17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Enhancements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are done to</a:t>
            </a:r>
          </a:p>
          <a:p>
            <a:pPr lvl="1" algn="just">
              <a:lnSpc>
                <a:spcPct val="150000"/>
              </a:lnSpc>
            </a:pPr>
            <a:r>
              <a:rPr lang="en-US" sz="17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Make the product better</a:t>
            </a:r>
          </a:p>
          <a:p>
            <a:pPr lvl="1" algn="just">
              <a:lnSpc>
                <a:spcPct val="150000"/>
              </a:lnSpc>
            </a:pPr>
            <a:r>
              <a:rPr lang="en-US" sz="17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Faster</a:t>
            </a:r>
          </a:p>
          <a:p>
            <a:pPr lvl="1" algn="just">
              <a:lnSpc>
                <a:spcPct val="150000"/>
              </a:lnSpc>
            </a:pPr>
            <a:r>
              <a:rPr lang="en-US" sz="17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Better documented</a:t>
            </a:r>
          </a:p>
          <a:p>
            <a:pPr lvl="1" algn="just">
              <a:lnSpc>
                <a:spcPct val="150000"/>
              </a:lnSpc>
            </a:pPr>
            <a:r>
              <a:rPr lang="en-US" sz="17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structured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73570A01-ABA5-471D-9C6E-F7870330B46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1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Other types of maintenance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Maintenance increase in </a:t>
            </a:r>
            <a:r>
              <a:rPr 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the complexity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of the software, 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work is required to be done to </a:t>
            </a:r>
            <a:r>
              <a:rPr 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reduce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it, if possible. 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This work may be named as 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preventive maintenance.</a:t>
            </a:r>
          </a:p>
          <a:p>
            <a:pPr>
              <a:lnSpc>
                <a:spcPct val="150000"/>
              </a:lnSpc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73570A01-ABA5-471D-9C6E-F7870330B46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44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PREVENTIVE MAINTENANCE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.</a:t>
            </a:r>
            <a:br>
              <a:rPr lang="en-US" sz="2000" dirty="0">
                <a:solidFill>
                  <a:schemeClr val="tx1"/>
                </a:solidFill>
                <a:latin typeface="Agency FB" pitchFamily="34" charset="0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Aim of this maintenance is to make the </a:t>
            </a:r>
            <a:r>
              <a:rPr 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program understandable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Activities include</a:t>
            </a:r>
          </a:p>
          <a:p>
            <a:pPr lvl="1" algn="just">
              <a:lnSpc>
                <a:spcPct val="150000"/>
              </a:lnSpc>
            </a:pPr>
            <a:r>
              <a:rPr lang="en-US" sz="1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Code restructuring</a:t>
            </a:r>
          </a:p>
          <a:p>
            <a:pPr lvl="1" algn="just">
              <a:lnSpc>
                <a:spcPct val="150000"/>
              </a:lnSpc>
            </a:pPr>
            <a:r>
              <a:rPr lang="en-US" sz="1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Code optimization</a:t>
            </a:r>
          </a:p>
          <a:p>
            <a:pPr lvl="1" algn="just">
              <a:lnSpc>
                <a:spcPct val="150000"/>
              </a:lnSpc>
            </a:pPr>
            <a:r>
              <a:rPr lang="en-US" sz="1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Documentation updating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This reduces the </a:t>
            </a:r>
            <a:r>
              <a:rPr 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complexity of the code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73570A01-ABA5-471D-9C6E-F7870330B46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97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109662" y="2513012"/>
            <a:ext cx="616267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73570A01-ABA5-471D-9C6E-F7870330B46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42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Problems during maintenance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Often the </a:t>
            </a:r>
            <a:r>
              <a:rPr 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program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is written by </a:t>
            </a:r>
            <a:r>
              <a:rPr 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one person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&amp; </a:t>
            </a:r>
            <a:r>
              <a:rPr 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maintenance done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by another person 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Often the program is changed by person who did not understand it clearly.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Program listings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are not structured.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High </a:t>
            </a:r>
            <a:r>
              <a:rPr 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staff turnover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73570A01-ABA5-471D-9C6E-F7870330B46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74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Solutions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Budget and effort reallocation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Time &amp; resources are to be invested for the development of </a:t>
            </a: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maintainable systems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rather than un-maintainable systems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Complete replacement of the system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If maintenance cost of </a:t>
            </a:r>
            <a:r>
              <a:rPr 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existing system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is greater than cost of </a:t>
            </a:r>
            <a:r>
              <a:rPr 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developing a new one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it is better to develop new one from scratch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Maintenance of existing system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Complete replacement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of a system is not a viable option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Current s/m must have the potential to evolve to the higher state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Existing s/m must </a:t>
            </a:r>
            <a:r>
              <a:rPr 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integrate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to other ones in a </a:t>
            </a:r>
            <a:r>
              <a:rPr 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cost effective manner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73570A01-ABA5-471D-9C6E-F7870330B46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51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 algn="ctr">
              <a:buNone/>
            </a:pPr>
            <a:endParaRPr lang="en-GB" dirty="0"/>
          </a:p>
          <a:p>
            <a:pPr marL="82296" indent="0" algn="ctr">
              <a:buNone/>
            </a:pPr>
            <a:endParaRPr lang="en-GB" dirty="0"/>
          </a:p>
          <a:p>
            <a:pPr marL="82296" indent="0" algn="ctr">
              <a:buNone/>
            </a:pPr>
            <a:endParaRPr lang="en-GB" dirty="0"/>
          </a:p>
          <a:p>
            <a:pPr marL="82296" indent="0" algn="ctr">
              <a:buNone/>
            </a:pPr>
            <a:r>
              <a:rPr lang="en-GB" sz="4000" dirty="0">
                <a:solidFill>
                  <a:srgbClr val="002060"/>
                </a:solidFill>
                <a:latin typeface="Algerian" pitchFamily="82" charset="0"/>
              </a:rPr>
              <a:t>Thank You……….</a:t>
            </a:r>
          </a:p>
        </p:txBody>
      </p:sp>
    </p:spTree>
    <p:extLst>
      <p:ext uri="{BB962C8B-B14F-4D97-AF65-F5344CB8AC3E}">
        <p14:creationId xmlns:p14="http://schemas.microsoft.com/office/powerpoint/2010/main" val="1747158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191" y="2057400"/>
            <a:ext cx="8077200" cy="18288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M A I N T E N A N C E </a:t>
            </a:r>
            <a:endParaRPr lang="en-US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0EE7-775B-4996-A864-AB1F60BA18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92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467600" cy="4800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latin typeface="Book Antiqua" pitchFamily="18" charset="0"/>
              </a:rPr>
              <a:t>It is a task that is likely to happen when the </a:t>
            </a:r>
            <a:r>
              <a:rPr 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software is delivered </a:t>
            </a:r>
            <a:r>
              <a:rPr lang="en-US" sz="1800" dirty="0">
                <a:latin typeface="Book Antiqua" pitchFamily="18" charset="0"/>
              </a:rPr>
              <a:t>to the customer site, &amp; it is installed and operational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Book Antiqua" pitchFamily="18" charset="0"/>
              </a:rPr>
              <a:t>Delivery or release of a software </a:t>
            </a:r>
            <a:r>
              <a:rPr 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inaugurates</a:t>
            </a:r>
            <a:r>
              <a:rPr lang="en-US" sz="1800" dirty="0">
                <a:latin typeface="Book Antiqua" pitchFamily="18" charset="0"/>
              </a:rPr>
              <a:t> the maintenance phase of life cycle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Book Antiqua" pitchFamily="18" charset="0"/>
              </a:rPr>
              <a:t>Consumes </a:t>
            </a:r>
            <a:r>
              <a:rPr 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40%-70% </a:t>
            </a:r>
            <a:r>
              <a:rPr lang="en-US" sz="1800" dirty="0">
                <a:latin typeface="Book Antiqua" pitchFamily="18" charset="0"/>
              </a:rPr>
              <a:t>of cost of entire life cycle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Book Antiqua" pitchFamily="18" charset="0"/>
              </a:rPr>
              <a:t>It may span for </a:t>
            </a:r>
            <a:r>
              <a:rPr 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20 years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73570A01-ABA5-471D-9C6E-F7870330B46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84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Software Maintenance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is a very broad activity that includes </a:t>
            </a:r>
          </a:p>
          <a:p>
            <a:pPr lvl="1" algn="just">
              <a:lnSpc>
                <a:spcPct val="150000"/>
              </a:lnSpc>
            </a:pPr>
            <a:r>
              <a:rPr lang="en-US" sz="1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Error corrections</a:t>
            </a:r>
          </a:p>
          <a:p>
            <a:pPr lvl="1" algn="just">
              <a:lnSpc>
                <a:spcPct val="150000"/>
              </a:lnSpc>
            </a:pPr>
            <a:r>
              <a:rPr lang="en-US" sz="1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Enhancements of capabilities</a:t>
            </a:r>
          </a:p>
          <a:p>
            <a:pPr lvl="1" algn="just">
              <a:lnSpc>
                <a:spcPct val="150000"/>
              </a:lnSpc>
            </a:pPr>
            <a:r>
              <a:rPr lang="en-US" sz="1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Deletion of obsolete capabilities</a:t>
            </a:r>
          </a:p>
          <a:p>
            <a:pPr lvl="1" algn="just">
              <a:lnSpc>
                <a:spcPct val="150000"/>
              </a:lnSpc>
            </a:pPr>
            <a:r>
              <a:rPr lang="en-US" sz="1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Optimization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Any work done to change the software after it is in operation is considered as </a:t>
            </a:r>
            <a:r>
              <a:rPr 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maintenance work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purpose is to </a:t>
            </a:r>
            <a:r>
              <a:rPr 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preserve the value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of the software </a:t>
            </a:r>
            <a:r>
              <a:rPr 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over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73570A01-ABA5-471D-9C6E-F7870330B46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12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CATEGORIES OF MAINTENANCE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Corrective maintenance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Adaptive maintenance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Perfective maintenance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73570A01-ABA5-471D-9C6E-F7870330B46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39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CORRECTIVE MAINTENANCE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This refer to modifications initiated due to </a:t>
            </a:r>
            <a:r>
              <a:rPr 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defects appearing in the software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while it is in use</a:t>
            </a:r>
          </a:p>
          <a:p>
            <a:pPr algn="just">
              <a:lnSpc>
                <a:spcPct val="150000"/>
              </a:lnSpc>
            </a:pPr>
            <a:r>
              <a:rPr 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Defects arises due to</a:t>
            </a:r>
          </a:p>
          <a:p>
            <a:pPr lvl="1" algn="just">
              <a:lnSpc>
                <a:spcPct val="150000"/>
              </a:lnSpc>
            </a:pPr>
            <a:r>
              <a:rPr lang="en-US" sz="1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Design errors</a:t>
            </a:r>
          </a:p>
          <a:p>
            <a:pPr lvl="1" algn="just">
              <a:lnSpc>
                <a:spcPct val="150000"/>
              </a:lnSpc>
            </a:pPr>
            <a:r>
              <a:rPr lang="en-US" sz="1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Logic errors</a:t>
            </a:r>
          </a:p>
          <a:p>
            <a:pPr lvl="1" algn="just">
              <a:lnSpc>
                <a:spcPct val="150000"/>
              </a:lnSpc>
            </a:pPr>
            <a:r>
              <a:rPr lang="en-US" sz="1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Coding errors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73570A01-ABA5-471D-9C6E-F7870330B46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87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CORRECTIVE MAINTENANCE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72400" cy="4873752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Design errors </a:t>
            </a:r>
            <a:r>
              <a:rPr lang="en-US" dirty="0">
                <a:latin typeface="Book Antiqua" pitchFamily="18" charset="0"/>
              </a:rPr>
              <a:t>occur when changes made to the software are</a:t>
            </a:r>
          </a:p>
          <a:p>
            <a:pPr lvl="1" algn="just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Incorrect</a:t>
            </a:r>
          </a:p>
          <a:p>
            <a:pPr lvl="1" algn="just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Incomplete</a:t>
            </a:r>
          </a:p>
          <a:p>
            <a:pPr lvl="1" algn="just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Wrongly communicated</a:t>
            </a:r>
          </a:p>
          <a:p>
            <a:pPr algn="just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Logic errors </a:t>
            </a:r>
            <a:r>
              <a:rPr lang="en-US" dirty="0">
                <a:latin typeface="Book Antiqua" pitchFamily="18" charset="0"/>
              </a:rPr>
              <a:t>occur due to</a:t>
            </a:r>
          </a:p>
          <a:p>
            <a:pPr lvl="1" algn="just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Invalid tests &amp; conclusions</a:t>
            </a:r>
          </a:p>
          <a:p>
            <a:pPr lvl="1" algn="just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Incorrect implementation of design specification</a:t>
            </a:r>
          </a:p>
          <a:p>
            <a:pPr lvl="1" algn="just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Faulty logic flow</a:t>
            </a:r>
          </a:p>
          <a:p>
            <a:pPr lvl="1" algn="just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Incomplete test data</a:t>
            </a:r>
          </a:p>
          <a:p>
            <a:pPr algn="just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Coding errors </a:t>
            </a:r>
            <a:r>
              <a:rPr lang="en-US" dirty="0">
                <a:latin typeface="Book Antiqua" pitchFamily="18" charset="0"/>
              </a:rPr>
              <a:t>arises due to</a:t>
            </a:r>
          </a:p>
          <a:p>
            <a:pPr lvl="1" algn="just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Incorrect implementation of detailed design</a:t>
            </a:r>
          </a:p>
          <a:p>
            <a:pPr lvl="1" algn="just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Incorrect use of source code logic</a:t>
            </a:r>
          </a:p>
          <a:p>
            <a:pPr lvl="1" algn="just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Data processing errors</a:t>
            </a:r>
          </a:p>
          <a:p>
            <a:pPr lvl="1" algn="just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System performance errors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73570A01-ABA5-471D-9C6E-F7870330B46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54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Patching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If a </a:t>
            </a:r>
            <a:r>
              <a:rPr lang="en-US" sz="19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system failure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occurs, actions are taken to restore the operation</a:t>
            </a:r>
          </a:p>
          <a:p>
            <a:pPr algn="just">
              <a:lnSpc>
                <a:spcPct val="150000"/>
              </a:lnSpc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Maintenance personnel sometimes perform emergency fixes called as </a:t>
            </a:r>
            <a:r>
              <a:rPr lang="en-US" sz="19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patching</a:t>
            </a:r>
          </a:p>
          <a:p>
            <a:pPr algn="just">
              <a:lnSpc>
                <a:spcPct val="150000"/>
              </a:lnSpc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This method leads to many problems</a:t>
            </a:r>
          </a:p>
          <a:p>
            <a:pPr lvl="1" algn="just">
              <a:lnSpc>
                <a:spcPct val="150000"/>
              </a:lnSpc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Increase program </a:t>
            </a:r>
            <a:r>
              <a:rPr lang="en-US" sz="19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complexity</a:t>
            </a:r>
          </a:p>
          <a:p>
            <a:pPr lvl="1" algn="just">
              <a:lnSpc>
                <a:spcPct val="150000"/>
              </a:lnSpc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Unforeseen ripple effects</a:t>
            </a:r>
          </a:p>
          <a:p>
            <a:pPr lvl="2" algn="just">
              <a:lnSpc>
                <a:spcPct val="150000"/>
              </a:lnSpc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change to one part of a program may affect other sections in an unpredictable manner</a:t>
            </a:r>
          </a:p>
          <a:p>
            <a:pPr lvl="1" algn="just">
              <a:lnSpc>
                <a:spcPct val="150000"/>
              </a:lnSpc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This leads to </a:t>
            </a:r>
            <a:r>
              <a:rPr lang="en-US" sz="19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distortion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in the logic of the system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73570A01-ABA5-471D-9C6E-F7870330B46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09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ADAPTIVE MAINTENANCE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It includes modifying the software to adapt to the </a:t>
            </a:r>
            <a:r>
              <a:rPr 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changes in the environment.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Environment refers to the </a:t>
            </a:r>
            <a:r>
              <a:rPr 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external influences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acting on a software</a:t>
            </a:r>
          </a:p>
          <a:p>
            <a:pPr lvl="1" algn="just">
              <a:lnSpc>
                <a:spcPct val="150000"/>
              </a:lnSpc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lvl="1" algn="just">
              <a:lnSpc>
                <a:spcPct val="150000"/>
              </a:lnSpc>
            </a:pPr>
            <a:r>
              <a:rPr lang="en-US" sz="1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Business rules</a:t>
            </a:r>
          </a:p>
          <a:p>
            <a:pPr lvl="1" algn="just">
              <a:lnSpc>
                <a:spcPct val="150000"/>
              </a:lnSpc>
            </a:pPr>
            <a:r>
              <a:rPr lang="en-US" sz="18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Govt</a:t>
            </a:r>
            <a:r>
              <a:rPr lang="en-US" sz="1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policies</a:t>
            </a:r>
          </a:p>
          <a:p>
            <a:pPr lvl="1" algn="just">
              <a:lnSpc>
                <a:spcPct val="150000"/>
              </a:lnSpc>
            </a:pPr>
            <a:r>
              <a:rPr lang="en-US" sz="1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Work patterns</a:t>
            </a:r>
          </a:p>
          <a:p>
            <a:pPr lvl="1" algn="just">
              <a:lnSpc>
                <a:spcPct val="150000"/>
              </a:lnSpc>
            </a:pPr>
            <a:r>
              <a:rPr lang="en-US" sz="1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Software &amp; hardware platforms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change to the environment require modifications to the software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Modifications happens when software moves to a different hardware or software platform</a:t>
            </a:r>
          </a:p>
          <a:p>
            <a:pPr algn="just">
              <a:lnSpc>
                <a:spcPct val="150000"/>
              </a:lnSpc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73570A01-ABA5-471D-9C6E-F7870330B46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3224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108</TotalTime>
  <Words>606</Words>
  <Application>Microsoft Office PowerPoint</Application>
  <PresentationFormat>On-screen Show (4:3)</PresentationFormat>
  <Paragraphs>115</Paragraphs>
  <Slides>16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Agency FB</vt:lpstr>
      <vt:lpstr>Algerian</vt:lpstr>
      <vt:lpstr>Book Antiqua</vt:lpstr>
      <vt:lpstr>Gill Sans MT</vt:lpstr>
      <vt:lpstr>Times New Roman</vt:lpstr>
      <vt:lpstr>Verdana</vt:lpstr>
      <vt:lpstr>Wingdings 2</vt:lpstr>
      <vt:lpstr>Solstice</vt:lpstr>
      <vt:lpstr>M O D U L E - 5</vt:lpstr>
      <vt:lpstr>M A I N T E N A N C E </vt:lpstr>
      <vt:lpstr>INTRODUCTION </vt:lpstr>
      <vt:lpstr>INTRODUCTION </vt:lpstr>
      <vt:lpstr>CATEGORIES OF MAINTENANCE</vt:lpstr>
      <vt:lpstr>CORRECTIVE MAINTENANCE</vt:lpstr>
      <vt:lpstr>CORRECTIVE MAINTENANCE</vt:lpstr>
      <vt:lpstr>Patching </vt:lpstr>
      <vt:lpstr>ADAPTIVE MAINTENANCE</vt:lpstr>
      <vt:lpstr>PERFECTIVE MAINTENANCE</vt:lpstr>
      <vt:lpstr>Other types of maintenance</vt:lpstr>
      <vt:lpstr>PREVENTIVE MAINTENANCE. </vt:lpstr>
      <vt:lpstr>PowerPoint Presentation</vt:lpstr>
      <vt:lpstr>Problems during maintenance</vt:lpstr>
      <vt:lpstr>Solutions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 O D U L E - 5</dc:title>
  <dc:creator>User</dc:creator>
  <cp:lastModifiedBy>Srividya Krishnakumar</cp:lastModifiedBy>
  <cp:revision>4</cp:revision>
  <dcterms:created xsi:type="dcterms:W3CDTF">2020-06-02T17:40:21Z</dcterms:created>
  <dcterms:modified xsi:type="dcterms:W3CDTF">2020-06-04T03:18:19Z</dcterms:modified>
</cp:coreProperties>
</file>