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EFF68B-2000-41AC-A36D-F10D9254210A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239482-D9C6-4551-8D42-52216145C67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812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J E C T   M A N A G E M E N T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0A01-ABA5-471D-9C6E-F7870330B4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ook Antiqua" pitchFamily="18" charset="0"/>
              </a:rPr>
              <a:t>P</a:t>
            </a:r>
            <a:r>
              <a:rPr lang="en-US" dirty="0" smtClean="0">
                <a:latin typeface="Book Antiqua" pitchFamily="18" charset="0"/>
              </a:rPr>
              <a:t>roject manager and the software engineer must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A</a:t>
            </a:r>
            <a:r>
              <a:rPr lang="en-US" sz="2400" dirty="0" smtClean="0">
                <a:latin typeface="Book Antiqua" pitchFamily="18" charset="0"/>
              </a:rPr>
              <a:t>void a set of common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warning signs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Understand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critical success factors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Develop a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commonsense</a:t>
            </a:r>
            <a:r>
              <a:rPr lang="en-US" sz="2400" dirty="0" smtClean="0">
                <a:latin typeface="Book Antiqua" pitchFamily="18" charset="0"/>
              </a:rPr>
              <a:t> approach for </a:t>
            </a: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Planning</a:t>
            </a: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Monitoring</a:t>
            </a:r>
          </a:p>
          <a:p>
            <a:pPr lvl="2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controlling   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project. 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METHODS TO AVOID PROJECT FAILURE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 smtClean="0">
                <a:latin typeface="Book Antiqua" pitchFamily="18" charset="0"/>
              </a:rPr>
              <a:t> build computer software </a:t>
            </a:r>
          </a:p>
          <a:p>
            <a:pPr algn="just"/>
            <a:r>
              <a:rPr lang="en-US" dirty="0">
                <a:latin typeface="Book Antiqua" pitchFamily="18" charset="0"/>
              </a:rPr>
              <a:t>P</a:t>
            </a:r>
            <a:r>
              <a:rPr lang="en-US" dirty="0" smtClean="0">
                <a:latin typeface="Book Antiqua" pitchFamily="18" charset="0"/>
              </a:rPr>
              <a:t>rojects succeed because well-trained, and motivated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  <a:r>
              <a:rPr lang="en-US" dirty="0" smtClean="0">
                <a:latin typeface="Book Antiqua" pitchFamily="18" charset="0"/>
              </a:rPr>
              <a:t> get things done.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But often they are taken for granted by the managers &amp; other senior engineers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THE PEOPLE 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They are categorized into 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Senior managers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efine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business issues </a:t>
            </a:r>
            <a:r>
              <a:rPr lang="en-US" dirty="0" smtClean="0">
                <a:latin typeface="Book Antiqua" pitchFamily="18" charset="0"/>
              </a:rPr>
              <a:t>that often have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significant influence </a:t>
            </a:r>
            <a:r>
              <a:rPr lang="en-US" dirty="0" smtClean="0">
                <a:latin typeface="Book Antiqua" pitchFamily="18" charset="0"/>
              </a:rPr>
              <a:t>on the project.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 managers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W</a:t>
            </a:r>
            <a:r>
              <a:rPr lang="en-US" dirty="0" smtClean="0">
                <a:latin typeface="Book Antiqua" pitchFamily="18" charset="0"/>
              </a:rPr>
              <a:t>ho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plan, motivate, organize, and control </a:t>
            </a:r>
            <a:r>
              <a:rPr lang="en-US" dirty="0" smtClean="0">
                <a:latin typeface="Book Antiqua" pitchFamily="18" charset="0"/>
              </a:rPr>
              <a:t>the practitioners who do software work.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Practitioners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D</a:t>
            </a:r>
            <a:r>
              <a:rPr lang="en-US" dirty="0" smtClean="0">
                <a:latin typeface="Book Antiqua" pitchFamily="18" charset="0"/>
              </a:rPr>
              <a:t>eliver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skills </a:t>
            </a:r>
            <a:r>
              <a:rPr lang="en-US" dirty="0" smtClean="0">
                <a:latin typeface="Book Antiqua" pitchFamily="18" charset="0"/>
              </a:rPr>
              <a:t>that are necessary to engineer a product or application.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Customers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pecify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requirements</a:t>
            </a:r>
            <a:r>
              <a:rPr lang="en-US" dirty="0" smtClean="0">
                <a:latin typeface="Book Antiqua" pitchFamily="18" charset="0"/>
              </a:rPr>
              <a:t> for the software to be engineered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End users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I</a:t>
            </a:r>
            <a:r>
              <a:rPr lang="en-US" dirty="0" smtClean="0">
                <a:latin typeface="Book Antiqua" pitchFamily="18" charset="0"/>
              </a:rPr>
              <a:t>nteract with the software once it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is released </a:t>
            </a:r>
            <a:r>
              <a:rPr lang="en-US" dirty="0" smtClean="0">
                <a:latin typeface="Book Antiqua" pitchFamily="18" charset="0"/>
              </a:rPr>
              <a:t>for production use.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STAKEHOLDERS</a:t>
            </a:r>
            <a:r>
              <a:rPr lang="en-US" dirty="0" smtClean="0">
                <a:latin typeface="Agency FB" pitchFamily="34" charset="0"/>
              </a:rPr>
              <a:t> </a:t>
            </a: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Every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</a:t>
            </a:r>
            <a:r>
              <a:rPr lang="en-US" dirty="0" smtClean="0">
                <a:latin typeface="Book Antiqua" pitchFamily="18" charset="0"/>
              </a:rPr>
              <a:t>is populated by people who fall within this taxonomy.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To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effective</a:t>
            </a:r>
            <a:r>
              <a:rPr lang="en-US" dirty="0" smtClean="0">
                <a:latin typeface="Book Antiqua" pitchFamily="18" charset="0"/>
              </a:rPr>
              <a:t>, the project team must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organized</a:t>
            </a:r>
            <a:r>
              <a:rPr lang="en-US" dirty="0" smtClean="0">
                <a:latin typeface="Book Antiqua" pitchFamily="18" charset="0"/>
              </a:rPr>
              <a:t> in a way that maximizes each person’s skills and abilities.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 And that’s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job of the team leader.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TEAM LEADERS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MOI</a:t>
            </a:r>
            <a:r>
              <a:rPr lang="en-US" dirty="0" smtClean="0">
                <a:latin typeface="Book Antiqua" pitchFamily="18" charset="0"/>
              </a:rPr>
              <a:t> model of leadership states the following features</a:t>
            </a:r>
          </a:p>
          <a:p>
            <a:pPr algn="just"/>
            <a:endParaRPr lang="en-US" b="1" dirty="0" smtClean="0">
              <a:latin typeface="Book Antiqua" pitchFamily="18" charset="0"/>
            </a:endParaRP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otivation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encourage  technical people </a:t>
            </a:r>
            <a:r>
              <a:rPr lang="en-US" dirty="0" smtClean="0">
                <a:latin typeface="Book Antiqua" pitchFamily="18" charset="0"/>
              </a:rPr>
              <a:t>to produce to their best ability.</a:t>
            </a: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rganization</a:t>
            </a:r>
            <a:r>
              <a:rPr lang="en-US" dirty="0" smtClean="0">
                <a:solidFill>
                  <a:srgbClr val="0070C0"/>
                </a:solidFill>
                <a:latin typeface="Book Antiqua" pitchFamily="18" charset="0"/>
              </a:rPr>
              <a:t>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mold existing processes </a:t>
            </a:r>
            <a:r>
              <a:rPr lang="en-US" dirty="0" smtClean="0">
                <a:latin typeface="Book Antiqua" pitchFamily="18" charset="0"/>
              </a:rPr>
              <a:t>or invent new ones</a:t>
            </a:r>
          </a:p>
          <a:p>
            <a:pPr algn="just"/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deas or innovation. </a:t>
            </a:r>
          </a:p>
          <a:p>
            <a:pPr lvl="1" algn="just"/>
            <a:r>
              <a:rPr lang="en-US" dirty="0" smtClean="0">
                <a:latin typeface="Book Antiqua" pitchFamily="18" charset="0"/>
              </a:rPr>
              <a:t>The ability to encourage people to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create and feel creative </a:t>
            </a:r>
            <a:r>
              <a:rPr lang="en-US" dirty="0" smtClean="0">
                <a:latin typeface="Book Antiqua" pitchFamily="18" charset="0"/>
              </a:rPr>
              <a:t>even when they work within bounds of a particular software product 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FEATURES FOR A GOOD TEAM LEADER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This model suggests that, successful project leaders apply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problem-solving management </a:t>
            </a:r>
            <a:r>
              <a:rPr lang="en-US" dirty="0" smtClean="0">
                <a:latin typeface="Book Antiqua" pitchFamily="18" charset="0"/>
              </a:rPr>
              <a:t>style.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oftware project manager </a:t>
            </a:r>
            <a:r>
              <a:rPr lang="en-US" dirty="0" smtClean="0">
                <a:latin typeface="Book Antiqua" pitchFamily="18" charset="0"/>
              </a:rPr>
              <a:t>should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concentrate </a:t>
            </a:r>
            <a:r>
              <a:rPr lang="en-US" dirty="0" smtClean="0">
                <a:latin typeface="Book Antiqua" pitchFamily="18" charset="0"/>
              </a:rPr>
              <a:t>on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dirty="0" smtClean="0">
                <a:latin typeface="Book Antiqua" pitchFamily="18" charset="0"/>
              </a:rPr>
              <a:t>nderstanding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</a:t>
            </a:r>
            <a:r>
              <a:rPr lang="en-US" sz="2400" dirty="0" smtClean="0">
                <a:latin typeface="Book Antiqua" pitchFamily="18" charset="0"/>
              </a:rPr>
              <a:t> to be solved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 the flow of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ideas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Lets  everyone on the team know that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quality</a:t>
            </a:r>
            <a:r>
              <a:rPr lang="en-US" sz="2400" dirty="0" smtClean="0">
                <a:latin typeface="Book Antiqua" pitchFamily="18" charset="0"/>
              </a:rPr>
              <a:t> will not be compromised.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Problem solving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Managerial identity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Achievement</a:t>
            </a:r>
          </a:p>
          <a:p>
            <a:pPr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Influence &amp; team building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KEY FEATURES OF EFFECTIVE PROJECT MANAGER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effective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can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Diagnose</a:t>
            </a:r>
            <a:r>
              <a:rPr lang="en-US" dirty="0" smtClean="0">
                <a:latin typeface="Book Antiqua" pitchFamily="18" charset="0"/>
              </a:rPr>
              <a:t> the technical and organizational issues 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C</a:t>
            </a:r>
            <a:r>
              <a:rPr lang="en-US" dirty="0" smtClean="0">
                <a:latin typeface="Book Antiqua" pitchFamily="18" charset="0"/>
              </a:rPr>
              <a:t>an systematically structure a solution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otivate </a:t>
            </a:r>
            <a:r>
              <a:rPr lang="en-US" dirty="0" smtClean="0">
                <a:latin typeface="Book Antiqua" pitchFamily="18" charset="0"/>
              </a:rPr>
              <a:t>other practitioners to develop the solution, 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A</a:t>
            </a:r>
            <a:r>
              <a:rPr lang="en-US" dirty="0" smtClean="0">
                <a:latin typeface="Book Antiqua" pitchFamily="18" charset="0"/>
              </a:rPr>
              <a:t>pply lessons learned from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past projects </a:t>
            </a:r>
            <a:r>
              <a:rPr lang="en-US" dirty="0" smtClean="0">
                <a:latin typeface="Book Antiqua" pitchFamily="18" charset="0"/>
              </a:rPr>
              <a:t>to new situations</a:t>
            </a:r>
          </a:p>
          <a:p>
            <a:pPr lvl="1" algn="just"/>
            <a:r>
              <a:rPr lang="en-US" dirty="0">
                <a:latin typeface="Book Antiqua" pitchFamily="18" charset="0"/>
              </a:rPr>
              <a:t>R</a:t>
            </a:r>
            <a:r>
              <a:rPr lang="en-US" dirty="0" smtClean="0">
                <a:latin typeface="Book Antiqua" pitchFamily="18" charset="0"/>
              </a:rPr>
              <a:t>emain flexible enough to change direction if initial attempts at problem solution 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fruitless.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PROBLEM SOLVING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good project manager must take charge of the project.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She/he must have the confidence to assume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 </a:t>
            </a:r>
            <a:r>
              <a:rPr lang="en-US" dirty="0" smtClean="0">
                <a:latin typeface="Book Antiqua" pitchFamily="18" charset="0"/>
              </a:rPr>
              <a:t>when necessary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allow good technical people to follow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their instincts</a:t>
            </a:r>
            <a:r>
              <a:rPr lang="en-US" dirty="0" smtClean="0">
                <a:latin typeface="Book Antiqua" pitchFamily="18" charset="0"/>
              </a:rPr>
              <a:t>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MANAGERIAL IDENTITY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 competent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manager </a:t>
            </a:r>
            <a:r>
              <a:rPr lang="en-US" dirty="0" smtClean="0">
                <a:latin typeface="Book Antiqua" pitchFamily="18" charset="0"/>
              </a:rPr>
              <a:t>must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eward initiative to optimize the productivity of a project team.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D</a:t>
            </a:r>
            <a:r>
              <a:rPr lang="en-US" sz="2400" dirty="0" smtClean="0">
                <a:latin typeface="Book Antiqua" pitchFamily="18" charset="0"/>
              </a:rPr>
              <a:t>emonstrate through her own actions that controlled risk taking will not be punished.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ACHIEVEMENT 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itchFamily="18" charset="0"/>
              </a:rPr>
              <a:t>Effective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software project management </a:t>
            </a:r>
            <a:r>
              <a:rPr lang="en-US" dirty="0" smtClean="0">
                <a:latin typeface="Book Antiqua" pitchFamily="18" charset="0"/>
              </a:rPr>
              <a:t>focuses on the four Ps:</a:t>
            </a:r>
          </a:p>
          <a:p>
            <a:endParaRPr lang="en-US" dirty="0" smtClean="0">
              <a:latin typeface="Book Antiqua" pitchFamily="18" charset="0"/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Process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INTRODUCTION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INFLUENCE &amp; TEAM BUILDING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An effective project manager must be able to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Read</a:t>
            </a:r>
            <a:r>
              <a:rPr lang="en-US" sz="2400" dirty="0" smtClean="0">
                <a:latin typeface="Book Antiqua" pitchFamily="18" charset="0"/>
              </a:rPr>
              <a:t>” people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U</a:t>
            </a:r>
            <a:r>
              <a:rPr lang="en-US" sz="2400" dirty="0" smtClean="0">
                <a:latin typeface="Book Antiqua" pitchFamily="18" charset="0"/>
              </a:rPr>
              <a:t>nderstand verbal and nonverbal signals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R</a:t>
            </a:r>
            <a:r>
              <a:rPr lang="en-US" sz="2400" dirty="0" smtClean="0">
                <a:latin typeface="Book Antiqua" pitchFamily="18" charset="0"/>
              </a:rPr>
              <a:t>eact to the needs of the people sending these signals. </a:t>
            </a:r>
          </a:p>
          <a:p>
            <a:pPr lvl="1" algn="just"/>
            <a:r>
              <a:rPr lang="en-US" sz="2400" dirty="0"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anager must remain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under control </a:t>
            </a:r>
            <a:r>
              <a:rPr lang="en-US" sz="2400" dirty="0" smtClean="0">
                <a:latin typeface="Book Antiqua" pitchFamily="18" charset="0"/>
              </a:rPr>
              <a:t>in high-stress situations.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GB" dirty="0" smtClean="0"/>
          </a:p>
          <a:p>
            <a:pPr marL="109728" indent="0" algn="ctr">
              <a:buNone/>
            </a:pPr>
            <a:endParaRPr lang="en-GB" dirty="0"/>
          </a:p>
          <a:p>
            <a:pPr marL="109728" indent="0" algn="ctr">
              <a:buNone/>
            </a:pPr>
            <a:endParaRPr lang="en-GB" dirty="0" smtClean="0"/>
          </a:p>
          <a:p>
            <a:pPr marL="109728" indent="0" algn="ctr">
              <a:buNone/>
            </a:pPr>
            <a:r>
              <a:rPr lang="en-GB" dirty="0" smtClean="0"/>
              <a:t>Thank you……….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5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 smtClean="0"/>
          </a:p>
          <a:p>
            <a:pPr marL="109728" indent="0">
              <a:buNone/>
            </a:pPr>
            <a:r>
              <a:rPr lang="en-GB" dirty="0" smtClean="0"/>
              <a:t>People         </a:t>
            </a:r>
            <a:r>
              <a:rPr lang="en-GB" sz="1200" dirty="0" smtClean="0"/>
              <a:t>Performs</a:t>
            </a:r>
            <a:r>
              <a:rPr lang="en-GB" dirty="0" smtClean="0"/>
              <a:t>         Process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  </a:t>
            </a:r>
            <a:r>
              <a:rPr lang="en-GB" sz="1000" dirty="0" smtClean="0"/>
              <a:t>Responsible for                        </a:t>
            </a:r>
            <a:r>
              <a:rPr lang="en-GB" sz="1600" b="1" dirty="0" smtClean="0">
                <a:solidFill>
                  <a:schemeClr val="accent2"/>
                </a:solidFill>
              </a:rPr>
              <a:t>Project       </a:t>
            </a:r>
            <a:r>
              <a:rPr lang="en-GB" sz="1000" dirty="0" smtClean="0"/>
              <a:t>                 produces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 smtClean="0"/>
              <a:t>                 Product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97387" y="2564904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51920" y="2780928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87624" y="2780928"/>
            <a:ext cx="122413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The “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factor</a:t>
            </a:r>
            <a:r>
              <a:rPr lang="en-US" dirty="0" smtClean="0">
                <a:latin typeface="Book Antiqua" pitchFamily="18" charset="0"/>
              </a:rPr>
              <a:t>” is so important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Software Engineering Institute has developed a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 Capability Maturity Model </a:t>
            </a:r>
            <a:r>
              <a:rPr lang="en-US" dirty="0" smtClean="0">
                <a:latin typeface="Book Antiqua" pitchFamily="18" charset="0"/>
              </a:rPr>
              <a:t>(People-CMM),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This is because,  every organization needs to continually improve its ability to 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Attract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Develop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Motivate</a:t>
            </a:r>
          </a:p>
          <a:p>
            <a:pPr lvl="1" algn="just"/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Organize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etain </a:t>
            </a:r>
          </a:p>
          <a:p>
            <a:pPr lvl="1" algn="just"/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workforce</a:t>
            </a:r>
            <a:r>
              <a:rPr lang="en-US" sz="2400" dirty="0" smtClean="0">
                <a:latin typeface="Book Antiqua" pitchFamily="18" charset="0"/>
              </a:rPr>
              <a:t> needed to accomplish its strategic business objectives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E O P L E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It defines following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taffing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ommunication and coordination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ork environment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erformance management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raining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Compensation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ompetency analysis and development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areer development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orkgroup development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Team/ culture development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Organizations that achieve high levels of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People-CMM</a:t>
            </a:r>
            <a:r>
              <a:rPr lang="en-US" dirty="0" smtClean="0">
                <a:latin typeface="Book Antiqua" pitchFamily="18" charset="0"/>
              </a:rPr>
              <a:t> have a higher likelihood of implementing effective software project management practices.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PEOPLE- CMM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Before a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</a:t>
            </a:r>
            <a:r>
              <a:rPr lang="en-US" dirty="0" smtClean="0">
                <a:latin typeface="Book Antiqua" pitchFamily="18" charset="0"/>
              </a:rPr>
              <a:t> can be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 smtClean="0">
                <a:latin typeface="Book Antiqua" pitchFamily="18" charset="0"/>
              </a:rPr>
              <a:t>,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must be established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should be established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Alternative solutions should be considered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Technical and management constraints should be identified.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Without this information, we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cannot define 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stimates of the cost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ffective assessment of risk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reakdown of project tasks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anageable project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Stakeholders</a:t>
            </a:r>
            <a:r>
              <a:rPr lang="en-US" sz="2200" dirty="0" smtClean="0">
                <a:latin typeface="Book Antiqua" pitchFamily="18" charset="0"/>
              </a:rPr>
              <a:t> must meet to define </a:t>
            </a:r>
            <a:r>
              <a:rPr 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scope. </a:t>
            </a:r>
            <a:endParaRPr lang="en-US" sz="2200" dirty="0" smtClean="0">
              <a:latin typeface="Book Antiqua" pitchFamily="18" charset="0"/>
            </a:endParaRPr>
          </a:p>
          <a:p>
            <a:pPr algn="just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dentify the overall goals </a:t>
            </a:r>
            <a:r>
              <a:rPr lang="en-US" sz="2200" dirty="0" smtClean="0">
                <a:latin typeface="Book Antiqua" pitchFamily="18" charset="0"/>
              </a:rPr>
              <a:t>for the product from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stakeholder’s</a:t>
            </a:r>
            <a:r>
              <a:rPr lang="en-US" sz="2200" dirty="0" smtClean="0">
                <a:latin typeface="Book Antiqua" pitchFamily="18" charset="0"/>
              </a:rPr>
              <a:t> points of view 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Does not consider how these goals will be achieved. </a:t>
            </a:r>
          </a:p>
          <a:p>
            <a:pPr algn="just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Scope identifies </a:t>
            </a:r>
            <a:r>
              <a:rPr lang="en-US" sz="2200" dirty="0" smtClean="0">
                <a:latin typeface="Book Antiqua" pitchFamily="18" charset="0"/>
              </a:rPr>
              <a:t>the </a:t>
            </a:r>
          </a:p>
          <a:p>
            <a:pPr lvl="1" algn="just"/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rimary data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Functions</a:t>
            </a:r>
          </a:p>
          <a:p>
            <a:pPr lvl="1" algn="just"/>
            <a:r>
              <a:rPr lang="en-US" sz="2200" dirty="0" smtClean="0">
                <a:latin typeface="Book Antiqua" pitchFamily="18" charset="0"/>
              </a:rPr>
              <a:t>Attempts to bound these characteristics in a quantitative manner.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 R O D U C 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Once 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product objectives and scope are understood</a:t>
            </a:r>
            <a:r>
              <a:rPr lang="en-US" dirty="0" smtClean="0">
                <a:latin typeface="Book Antiqua" pitchFamily="18" charset="0"/>
              </a:rPr>
              <a:t>, alternative solutions are considered. 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alternatives enable managers to select a “best” approach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Book Antiqua" pitchFamily="18" charset="0"/>
              </a:rPr>
              <a:t>We conduct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planned</a:t>
            </a:r>
            <a:r>
              <a:rPr lang="en-US" dirty="0" smtClean="0">
                <a:latin typeface="Book Antiqua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controlled</a:t>
            </a:r>
            <a:r>
              <a:rPr lang="en-US" dirty="0" smtClean="0">
                <a:latin typeface="Book Antiqua" pitchFamily="18" charset="0"/>
              </a:rPr>
              <a:t> software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projects</a:t>
            </a:r>
            <a:r>
              <a:rPr lang="en-US" dirty="0" smtClean="0">
                <a:latin typeface="Book Antiqua" pitchFamily="18" charset="0"/>
              </a:rPr>
              <a:t> to manage complexity</a:t>
            </a:r>
          </a:p>
          <a:p>
            <a:pPr algn="just"/>
            <a:r>
              <a:rPr lang="en-US" dirty="0" smtClean="0">
                <a:latin typeface="Book Antiqua" pitchFamily="18" charset="0"/>
              </a:rPr>
              <a:t>Although the success rate for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present-day software projects</a:t>
            </a:r>
            <a:r>
              <a:rPr lang="en-US" dirty="0" smtClean="0">
                <a:latin typeface="Book Antiqua" pitchFamily="18" charset="0"/>
              </a:rPr>
              <a:t> may have improved, project failure rate remains to be higher</a:t>
            </a:r>
          </a:p>
          <a:p>
            <a:pPr algn="just"/>
            <a:endParaRPr lang="en-US" dirty="0" smtClean="0">
              <a:latin typeface="Book Antiqua" pitchFamily="18" charset="0"/>
            </a:endParaRPr>
          </a:p>
          <a:p>
            <a:endParaRPr lang="en-US" sz="2000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73570A01-ABA5-471D-9C6E-F7870330B4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PROJECT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4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807</Words>
  <Application>Microsoft Office PowerPoint</Application>
  <PresentationFormat>On-screen Show (4:3)</PresentationFormat>
  <Paragraphs>156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P R O J E C T   M A N A G E M E N T</vt:lpstr>
      <vt:lpstr>INTRODUCTION </vt:lpstr>
      <vt:lpstr>PowerPoint Presentation</vt:lpstr>
      <vt:lpstr>P E O P L E </vt:lpstr>
      <vt:lpstr>PEOPLE- CMM</vt:lpstr>
      <vt:lpstr>P R O D U C T </vt:lpstr>
      <vt:lpstr>P R O D U C T </vt:lpstr>
      <vt:lpstr>PowerPoint Presentation</vt:lpstr>
      <vt:lpstr>PROJECT </vt:lpstr>
      <vt:lpstr>METHODS TO AVOID PROJECT FAILURE</vt:lpstr>
      <vt:lpstr>THE PEOPLE </vt:lpstr>
      <vt:lpstr>STAKEHOLDERS </vt:lpstr>
      <vt:lpstr>TEAM LEADERS</vt:lpstr>
      <vt:lpstr>FEATURES FOR A GOOD TEAM LEADER</vt:lpstr>
      <vt:lpstr>PowerPoint Presentation</vt:lpstr>
      <vt:lpstr>KEY FEATURES OF EFFECTIVE PROJECT MANAGER</vt:lpstr>
      <vt:lpstr>PROBLEM SOLVING</vt:lpstr>
      <vt:lpstr>MANAGERIAL IDENTITY</vt:lpstr>
      <vt:lpstr>ACHIEVEMENT </vt:lpstr>
      <vt:lpstr>INFLUENCE &amp; TEAM BUILDING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R O J E C T   M A N A G E M E N T</dc:title>
  <dc:creator>User</dc:creator>
  <cp:lastModifiedBy>User</cp:lastModifiedBy>
  <cp:revision>5</cp:revision>
  <dcterms:created xsi:type="dcterms:W3CDTF">2020-06-10T04:56:03Z</dcterms:created>
  <dcterms:modified xsi:type="dcterms:W3CDTF">2020-06-10T06:48:00Z</dcterms:modified>
</cp:coreProperties>
</file>