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258" r:id="rId2"/>
    <p:sldId id="360" r:id="rId3"/>
    <p:sldId id="3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4660"/>
  </p:normalViewPr>
  <p:slideViewPr>
    <p:cSldViewPr>
      <p:cViewPr varScale="1">
        <p:scale>
          <a:sx n="72" d="100"/>
          <a:sy n="72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6AE3-D606-422E-8DD8-B1256D8FE4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C17C-DA33-4532-B3E1-B0D1B825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970D5D-C6FD-42CA-9F3C-A7B0049F70D6}" type="datetime1">
              <a:rPr lang="en-US" smtClean="0"/>
              <a:t>6/16/2020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0051-9634-44E2-94DB-A1421F0D6154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0321-9DCB-409B-990B-46402DE9F282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DB5410-1BCC-4EA2-8DB9-1E31E58C5D12}" type="datetime1">
              <a:rPr lang="en-US" smtClean="0"/>
              <a:t>6/16/2020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3A93881-FE55-49CA-A15A-BC0FD435D1E5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B1E9-B518-4969-8DF1-F4C973C4DCDF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D1A-F482-4718-9FD5-B2C5D9E6D414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F52EB2-E6E6-467B-8443-D8A7E7AA1213}" type="datetime1">
              <a:rPr lang="en-US" smtClean="0"/>
              <a:t>6/16/2020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9922-869E-4986-9098-24407AF77C48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660849-AFEF-40B9-87B4-524715D5E78E}" type="datetime1">
              <a:rPr lang="en-US" smtClean="0"/>
              <a:t>6/16/2020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4F38F2-067C-43DE-BC19-23D71A72ED85}" type="datetime1">
              <a:rPr lang="en-US" smtClean="0"/>
              <a:t>6/16/2020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CC673B-1F6E-409C-8A68-F72C1F2F55B1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- 5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1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ADAPTIVE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It includes modifying the software to adapt to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changes in the environment.</a:t>
            </a:r>
          </a:p>
          <a:p>
            <a:pPr algn="just"/>
            <a:r>
              <a:rPr lang="en-US" dirty="0">
                <a:latin typeface="Book Antiqua" pitchFamily="18" charset="0"/>
              </a:rPr>
              <a:t>Environment refers to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external influences</a:t>
            </a:r>
            <a:r>
              <a:rPr lang="en-US" dirty="0">
                <a:latin typeface="Book Antiqua" pitchFamily="18" charset="0"/>
              </a:rPr>
              <a:t> acting on a software</a:t>
            </a:r>
          </a:p>
          <a:p>
            <a:pPr lvl="1" algn="just"/>
            <a:r>
              <a:rPr lang="en-US" sz="2400" dirty="0" err="1">
                <a:latin typeface="Book Antiqua" pitchFamily="18" charset="0"/>
              </a:rPr>
              <a:t>Eg</a:t>
            </a:r>
            <a:r>
              <a:rPr lang="en-US" sz="2400" dirty="0">
                <a:latin typeface="Book Antiqua" pitchFamily="18" charset="0"/>
              </a:rPr>
              <a:t>: 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rules</a:t>
            </a:r>
          </a:p>
          <a:p>
            <a:pPr lvl="1" algn="just"/>
            <a:r>
              <a:rPr lang="en-US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Govt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policies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patterns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&amp; hardware platforms</a:t>
            </a:r>
          </a:p>
          <a:p>
            <a:pPr algn="just"/>
            <a:r>
              <a:rPr lang="en-US" dirty="0">
                <a:latin typeface="Book Antiqua" pitchFamily="18" charset="0"/>
              </a:rPr>
              <a:t>A change to the environment require modifications to the software</a:t>
            </a:r>
          </a:p>
          <a:p>
            <a:pPr algn="just"/>
            <a:r>
              <a:rPr lang="en-US" dirty="0">
                <a:latin typeface="Book Antiqua" pitchFamily="18" charset="0"/>
              </a:rPr>
              <a:t>Modifications happens when software moves to a different hardware or software platform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PERFECTIVE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This maintenance happens for improving 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Processing efficiency 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Performance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Changeability of the software</a:t>
            </a:r>
          </a:p>
          <a:p>
            <a:pPr algn="just"/>
            <a:r>
              <a:rPr lang="en-US" dirty="0">
                <a:latin typeface="Book Antiqua" pitchFamily="18" charset="0"/>
              </a:rPr>
              <a:t>User tries to expand the requirements &amp; enhance existing system functionality</a:t>
            </a:r>
          </a:p>
          <a:p>
            <a:pPr algn="just"/>
            <a:r>
              <a:rPr lang="en-US" dirty="0">
                <a:latin typeface="Book Antiqua" pitchFamily="18" charset="0"/>
              </a:rPr>
              <a:t>This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</a:t>
            </a:r>
            <a:r>
              <a:rPr lang="en-US" dirty="0">
                <a:latin typeface="Book Antiqua" pitchFamily="18" charset="0"/>
              </a:rPr>
              <a:t> is also called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Enhancement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Enhancements</a:t>
            </a:r>
            <a:r>
              <a:rPr lang="en-US" dirty="0">
                <a:latin typeface="Book Antiqua" pitchFamily="18" charset="0"/>
              </a:rPr>
              <a:t> are done to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Make the product better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Faster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Better documented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structured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types of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Maintenance increase in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complexity </a:t>
            </a:r>
            <a:r>
              <a:rPr lang="en-US" dirty="0">
                <a:latin typeface="Book Antiqua" pitchFamily="18" charset="0"/>
              </a:rPr>
              <a:t>of the software, 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work is required to be done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 </a:t>
            </a:r>
            <a:r>
              <a:rPr lang="en-US" dirty="0">
                <a:latin typeface="Book Antiqua" pitchFamily="18" charset="0"/>
              </a:rPr>
              <a:t>it, if possible. </a:t>
            </a:r>
          </a:p>
          <a:p>
            <a:pPr algn="just"/>
            <a:r>
              <a:rPr lang="en-US" dirty="0">
                <a:latin typeface="Book Antiqua" pitchFamily="18" charset="0"/>
              </a:rPr>
              <a:t>This work may be named as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preventive maintenance.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PREVENTIVE MAINTENANCE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Agency FB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Aim of this maintenance is to make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understandable</a:t>
            </a:r>
          </a:p>
          <a:p>
            <a:pPr algn="just"/>
            <a:r>
              <a:rPr lang="en-US" dirty="0">
                <a:latin typeface="Book Antiqua" pitchFamily="18" charset="0"/>
              </a:rPr>
              <a:t>Activities include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restructuring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optimization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Documentation updating</a:t>
            </a:r>
          </a:p>
          <a:p>
            <a:pPr algn="just"/>
            <a:r>
              <a:rPr lang="en-US" dirty="0">
                <a:latin typeface="Book Antiqua" pitchFamily="18" charset="0"/>
              </a:rPr>
              <a:t>This reduces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 of the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109662" y="2513012"/>
            <a:ext cx="61626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Problems during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Often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</a:t>
            </a:r>
            <a:r>
              <a:rPr lang="en-US" dirty="0">
                <a:latin typeface="Book Antiqua" pitchFamily="18" charset="0"/>
              </a:rPr>
              <a:t> is written by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one person </a:t>
            </a:r>
            <a:r>
              <a:rPr lang="en-US" dirty="0">
                <a:latin typeface="Book Antiqua" pitchFamily="18" charset="0"/>
              </a:rPr>
              <a:t>&amp;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done </a:t>
            </a:r>
            <a:r>
              <a:rPr lang="en-US" dirty="0">
                <a:latin typeface="Book Antiqua" pitchFamily="18" charset="0"/>
              </a:rPr>
              <a:t>by another person </a:t>
            </a:r>
          </a:p>
          <a:p>
            <a:pPr algn="just"/>
            <a:r>
              <a:rPr lang="en-US" dirty="0">
                <a:latin typeface="Book Antiqua" pitchFamily="18" charset="0"/>
              </a:rPr>
              <a:t>Often the program is changed by person who did not understand it clearly.</a:t>
            </a:r>
          </a:p>
          <a:p>
            <a:pPr algn="just"/>
            <a:r>
              <a:rPr lang="en-US" dirty="0">
                <a:latin typeface="Book Antiqua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listings </a:t>
            </a:r>
            <a:r>
              <a:rPr lang="en-US" dirty="0">
                <a:latin typeface="Book Antiqua" pitchFamily="18" charset="0"/>
              </a:rPr>
              <a:t>are not structured.</a:t>
            </a:r>
          </a:p>
          <a:p>
            <a:pPr algn="just"/>
            <a:r>
              <a:rPr lang="en-US" dirty="0">
                <a:latin typeface="Book Antiqua" pitchFamily="18" charset="0"/>
              </a:rPr>
              <a:t> High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 turnover</a:t>
            </a:r>
            <a:r>
              <a:rPr lang="en-US" dirty="0">
                <a:latin typeface="Book Antiqua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Budget and effort reallocation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Time &amp; resources are to be invested for the development of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maintainable systems </a:t>
            </a:r>
            <a:r>
              <a:rPr lang="en-US" dirty="0">
                <a:latin typeface="Book Antiqua" pitchFamily="18" charset="0"/>
              </a:rPr>
              <a:t>rather than un-maintainable systems</a:t>
            </a:r>
          </a:p>
          <a:p>
            <a:pPr algn="just"/>
            <a:r>
              <a:rPr lang="en-US" dirty="0">
                <a:latin typeface="Book Antiqua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Complete replacement of the system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If maintenance cost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existing system </a:t>
            </a:r>
            <a:r>
              <a:rPr lang="en-US" dirty="0">
                <a:latin typeface="Book Antiqua" pitchFamily="18" charset="0"/>
              </a:rPr>
              <a:t>is greater than cost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developing a new one</a:t>
            </a:r>
            <a:r>
              <a:rPr lang="en-US" dirty="0">
                <a:latin typeface="Book Antiqua" pitchFamily="18" charset="0"/>
              </a:rPr>
              <a:t>, it is better to develop new one from scratch</a:t>
            </a:r>
          </a:p>
          <a:p>
            <a:pPr algn="just"/>
            <a:r>
              <a:rPr lang="en-US" dirty="0">
                <a:latin typeface="Book Antiqua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of existing system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Complete replacement </a:t>
            </a:r>
            <a:r>
              <a:rPr lang="en-US" dirty="0">
                <a:latin typeface="Book Antiqua" pitchFamily="18" charset="0"/>
              </a:rPr>
              <a:t>of a system is not a viable option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Current s/m must have the potential to evolve to the higher state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Existing s/m must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integrate</a:t>
            </a:r>
            <a:r>
              <a:rPr lang="en-US" dirty="0">
                <a:latin typeface="Book Antiqua" pitchFamily="18" charset="0"/>
              </a:rPr>
              <a:t> to other ones in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 effective manner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5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M A N A G E M E N 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95400" y="4953000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</a:t>
            </a:r>
            <a:r>
              <a:rPr lang="en-US" sz="3200" b="1" dirty="0">
                <a:latin typeface="Agency FB" pitchFamily="34" charset="0"/>
              </a:rPr>
              <a:t> 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Every project is susceptible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</a:p>
          <a:p>
            <a:pPr algn="just"/>
            <a:r>
              <a:rPr lang="en-US" dirty="0">
                <a:latin typeface="Book Antiqua" pitchFamily="18" charset="0"/>
              </a:rPr>
              <a:t>Without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effective risk management</a:t>
            </a:r>
            <a:r>
              <a:rPr lang="en-US" dirty="0">
                <a:latin typeface="Book Antiqua" pitchFamily="18" charset="0"/>
              </a:rPr>
              <a:t>, even the planned projects become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failure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>
                <a:latin typeface="Book Antiqua" pitchFamily="18" charset="0"/>
              </a:rPr>
              <a:t>should anticipate &amp; identify different risks  susceptible to the project</a:t>
            </a:r>
          </a:p>
          <a:p>
            <a:pPr algn="just"/>
            <a:r>
              <a:rPr lang="en-US" dirty="0">
                <a:latin typeface="Book Antiqua" pitchFamily="18" charset="0"/>
              </a:rPr>
              <a:t>He should prepare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contingency plans </a:t>
            </a:r>
            <a:r>
              <a:rPr lang="en-US" dirty="0">
                <a:latin typeface="Book Antiqua" pitchFamily="18" charset="0"/>
              </a:rPr>
              <a:t>before hand to contain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It aims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</a:t>
            </a:r>
            <a:r>
              <a:rPr lang="en-US" sz="2400" dirty="0">
                <a:latin typeface="Book Antiqua" pitchFamily="18" charset="0"/>
              </a:rPr>
              <a:t> the chances of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</a:t>
            </a:r>
            <a:r>
              <a:rPr lang="en-US" sz="2400" dirty="0">
                <a:latin typeface="Book Antiqua" pitchFamily="18" charset="0"/>
              </a:rPr>
              <a:t>becoming real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Also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reduces</a:t>
            </a:r>
            <a:r>
              <a:rPr lang="en-US" sz="2400" dirty="0">
                <a:latin typeface="Book Antiqua" pitchFamily="18" charset="0"/>
              </a:rPr>
              <a:t>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impact of a risk </a:t>
            </a:r>
            <a:r>
              <a:rPr lang="en-US" sz="2400" dirty="0">
                <a:latin typeface="Book Antiqua" pitchFamily="18" charset="0"/>
              </a:rPr>
              <a:t>that becomes real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ACTIVITIES OF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3 activities</a:t>
            </a:r>
          </a:p>
          <a:p>
            <a:endParaRPr lang="en-US" sz="2800" dirty="0">
              <a:latin typeface="Book Antiqua" pitchFamily="18" charset="0"/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Identification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Assessment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</a:t>
            </a:r>
          </a:p>
          <a:p>
            <a:endParaRPr lang="en-US" sz="2800" dirty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T E N T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MAINTENANCE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Overview of maintenance process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maintenance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MANAGEMENT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Software risks 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monitoring and management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 MANAGEMENT CONCEPT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People 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Product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Process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Project manager needs to anticipate the risks in the project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early as possible</a:t>
            </a:r>
          </a:p>
          <a:p>
            <a:pPr algn="just"/>
            <a:r>
              <a:rPr lang="en-US" dirty="0">
                <a:latin typeface="Book Antiqua" pitchFamily="18" charset="0"/>
              </a:rPr>
              <a:t>After identifying the risks, risk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 plans </a:t>
            </a:r>
            <a:r>
              <a:rPr lang="en-US" dirty="0">
                <a:latin typeface="Book Antiqua" pitchFamily="18" charset="0"/>
              </a:rPr>
              <a:t>are made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identification </a:t>
            </a:r>
            <a:r>
              <a:rPr lang="en-US" dirty="0">
                <a:latin typeface="Book Antiqua" pitchFamily="18" charset="0"/>
              </a:rPr>
              <a:t>is similar to listing down the nightmares by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</a:t>
            </a:r>
          </a:p>
          <a:p>
            <a:pPr lvl="1" algn="just"/>
            <a:r>
              <a:rPr lang="en-US" sz="2400" dirty="0" err="1">
                <a:latin typeface="Book Antiqua" pitchFamily="18" charset="0"/>
              </a:rPr>
              <a:t>Eg</a:t>
            </a:r>
            <a:r>
              <a:rPr lang="en-US" sz="2400" dirty="0">
                <a:latin typeface="Book Antiqua" pitchFamily="18" charset="0"/>
              </a:rPr>
              <a:t>: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vendors not completing their work on time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Poor quality work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identify the risks </a:t>
            </a:r>
            <a:r>
              <a:rPr lang="en-US" dirty="0">
                <a:latin typeface="Book Antiqua" pitchFamily="18" charset="0"/>
              </a:rPr>
              <a:t>systematically, we have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categorize</a:t>
            </a:r>
            <a:r>
              <a:rPr lang="en-US" dirty="0">
                <a:latin typeface="Book Antiqua" pitchFamily="18" charset="0"/>
              </a:rPr>
              <a:t> risks into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different classes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>
                <a:latin typeface="Book Antiqua" pitchFamily="18" charset="0"/>
              </a:rPr>
              <a:t>examines the risks in each classes</a:t>
            </a:r>
          </a:p>
          <a:p>
            <a:pPr algn="just"/>
            <a:r>
              <a:rPr lang="en-US" dirty="0">
                <a:latin typeface="Book Antiqua" pitchFamily="18" charset="0"/>
              </a:rPr>
              <a:t>Identify the risks that are relevant to the project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pPr algn="just"/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Categories of risks are</a:t>
            </a:r>
          </a:p>
          <a:p>
            <a:pPr algn="just"/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risks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2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risks</a:t>
            </a:r>
          </a:p>
          <a:p>
            <a:pPr algn="just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000" dirty="0">
                <a:latin typeface="Book Antiqua" pitchFamily="18" charset="0"/>
              </a:rPr>
              <a:t>This include problems related to</a:t>
            </a:r>
          </a:p>
          <a:p>
            <a:pPr lvl="2" algn="just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Budgetary</a:t>
            </a:r>
          </a:p>
          <a:p>
            <a:pPr lvl="2" algn="just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</a:t>
            </a:r>
          </a:p>
          <a:p>
            <a:pPr lvl="2" algn="just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Personnel</a:t>
            </a:r>
          </a:p>
          <a:p>
            <a:pPr lvl="2" algn="just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</a:t>
            </a:r>
          </a:p>
          <a:p>
            <a:pPr lvl="2" algn="just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 related issues</a:t>
            </a:r>
          </a:p>
          <a:p>
            <a:pPr lvl="1" algn="just"/>
            <a:r>
              <a:rPr lang="en-US" sz="2000" dirty="0">
                <a:latin typeface="Book Antiqua" pitchFamily="18" charset="0"/>
              </a:rPr>
              <a:t>Important project risk is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 slippage</a:t>
            </a:r>
          </a:p>
          <a:p>
            <a:pPr lvl="1" algn="just"/>
            <a:r>
              <a:rPr lang="en-US" sz="2000" dirty="0">
                <a:latin typeface="Book Antiqua" pitchFamily="18" charset="0"/>
              </a:rPr>
              <a:t>This arises since the software projects are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difficult to monitor</a:t>
            </a:r>
          </a:p>
          <a:p>
            <a:pPr lvl="1" algn="just"/>
            <a:r>
              <a:rPr lang="en-US" sz="2000" dirty="0">
                <a:latin typeface="Book Antiqua" pitchFamily="18" charset="0"/>
              </a:rPr>
              <a:t>Due to its invisibility it is very difficult to asses 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</a:t>
            </a:r>
          </a:p>
          <a:p>
            <a:endParaRPr lang="en-US" dirty="0">
              <a:latin typeface="Book Antiqua" pitchFamily="18" charset="0"/>
            </a:endParaRPr>
          </a:p>
          <a:p>
            <a:pPr lvl="1"/>
            <a:r>
              <a:rPr lang="en-US" dirty="0">
                <a:latin typeface="Book Antiqua" pitchFamily="18" charset="0"/>
              </a:rPr>
              <a:t>It includes problems related to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Potential design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Implementation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Interfacing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Testing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</a:t>
            </a:r>
          </a:p>
          <a:p>
            <a:pPr lvl="1"/>
            <a:r>
              <a:rPr lang="en-US" dirty="0">
                <a:latin typeface="Book Antiqua" pitchFamily="18" charset="0"/>
              </a:rPr>
              <a:t>Technical risks also includes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 specification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Changing specification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uncertainty</a:t>
            </a:r>
          </a:p>
          <a:p>
            <a:pPr lvl="1"/>
            <a:r>
              <a:rPr lang="en-US" dirty="0">
                <a:latin typeface="Book Antiqua" pitchFamily="18" charset="0"/>
              </a:rPr>
              <a:t>Most of the technical risks arises due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insufficient knowledge</a:t>
            </a:r>
            <a:r>
              <a:rPr lang="en-US" dirty="0">
                <a:latin typeface="Book Antiqua" pitchFamily="18" charset="0"/>
              </a:rPr>
              <a:t> about the product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risks</a:t>
            </a:r>
          </a:p>
          <a:p>
            <a:endParaRPr lang="en-US" dirty="0">
              <a:latin typeface="Book Antiqua" pitchFamily="18" charset="0"/>
            </a:endParaRPr>
          </a:p>
          <a:p>
            <a:pPr lvl="1"/>
            <a:r>
              <a:rPr lang="en-US" dirty="0">
                <a:latin typeface="Book Antiqua" pitchFamily="18" charset="0"/>
              </a:rPr>
              <a:t>This includes 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of building a product that no one wants</a:t>
            </a:r>
          </a:p>
          <a:p>
            <a:pPr lvl="2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Losing budgetary commitments</a:t>
            </a:r>
          </a:p>
          <a:p>
            <a:pPr lvl="0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To successfully identify risks, it is good to have a company disaster list</a:t>
            </a:r>
          </a:p>
          <a:p>
            <a:pPr lvl="0">
              <a:buClr>
                <a:srgbClr val="3891A7"/>
              </a:buClr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Company disaster list</a:t>
            </a:r>
          </a:p>
          <a:p>
            <a:pPr lvl="1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Contains all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bad events </a:t>
            </a: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that have happened to the s/w projects of the company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over the years</a:t>
            </a:r>
          </a:p>
          <a:p>
            <a:pPr lvl="1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This list can be read by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to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aware of susceptible risks </a:t>
            </a: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to the project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A S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S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M E N 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ook Antiqua" pitchFamily="18" charset="0"/>
              </a:rPr>
              <a:t>Objective of risk assessment is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rank the risks</a:t>
            </a:r>
            <a:r>
              <a:rPr lang="en-US" dirty="0">
                <a:latin typeface="Book Antiqua" pitchFamily="18" charset="0"/>
              </a:rPr>
              <a:t> in terms of their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damage causing potential</a:t>
            </a:r>
          </a:p>
          <a:p>
            <a:r>
              <a:rPr lang="en-US" dirty="0">
                <a:latin typeface="Book Antiqua" pitchFamily="18" charset="0"/>
              </a:rPr>
              <a:t>Each risk is rated in 2 ways</a:t>
            </a:r>
          </a:p>
          <a:p>
            <a:pPr lvl="1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probability of risk becoming real (r)</a:t>
            </a:r>
          </a:p>
          <a:p>
            <a:pPr lvl="1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consequence of problems associated with that risk(s)</a:t>
            </a:r>
          </a:p>
          <a:p>
            <a:r>
              <a:rPr lang="en-US" dirty="0">
                <a:latin typeface="Book Antiqua" pitchFamily="18" charset="0"/>
              </a:rPr>
              <a:t>Based on these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two factors </a:t>
            </a:r>
            <a:r>
              <a:rPr lang="en-US" dirty="0">
                <a:latin typeface="Book Antiqua" pitchFamily="18" charset="0"/>
              </a:rPr>
              <a:t>priority of each risk is calculated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P=r*s</a:t>
            </a:r>
          </a:p>
          <a:p>
            <a:pPr lvl="2"/>
            <a:r>
              <a:rPr lang="en-US" dirty="0">
                <a:latin typeface="Book Antiqua" pitchFamily="18" charset="0"/>
                <a:sym typeface="Wingdings" pitchFamily="2" charset="2"/>
              </a:rPr>
              <a:t>P priority with which the risk should be handled</a:t>
            </a:r>
          </a:p>
          <a:p>
            <a:pPr lvl="2"/>
            <a:r>
              <a:rPr lang="en-US" dirty="0">
                <a:latin typeface="Book Antiqua" pitchFamily="18" charset="0"/>
                <a:sym typeface="Wingdings" pitchFamily="2" charset="2"/>
              </a:rPr>
              <a:t>r probability of the risk becoming real</a:t>
            </a:r>
          </a:p>
          <a:p>
            <a:pPr lvl="2"/>
            <a:r>
              <a:rPr lang="en-US" dirty="0">
                <a:latin typeface="Book Antiqua" pitchFamily="18" charset="0"/>
                <a:sym typeface="Wingdings" pitchFamily="2" charset="2"/>
              </a:rPr>
              <a:t>s severity of damage caused if the risk becomes real</a:t>
            </a:r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If all the risks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prioritized</a:t>
            </a:r>
            <a:r>
              <a:rPr lang="en-US" dirty="0">
                <a:latin typeface="Book Antiqua" pitchFamily="18" charset="0"/>
              </a:rPr>
              <a:t>, then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likely and damaging risks </a:t>
            </a:r>
            <a:r>
              <a:rPr lang="en-US" dirty="0">
                <a:latin typeface="Book Antiqua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handled first</a:t>
            </a:r>
          </a:p>
          <a:p>
            <a:pPr algn="just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After identifying all risks, plans are made to control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damaging </a:t>
            </a:r>
            <a:r>
              <a:rPr lang="en-US" dirty="0">
                <a:latin typeface="Book Antiqua" pitchFamily="18" charset="0"/>
              </a:rPr>
              <a:t>and likely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  <a:r>
              <a:rPr lang="en-US" dirty="0">
                <a:latin typeface="Book Antiqua" pitchFamily="18" charset="0"/>
              </a:rPr>
              <a:t> first</a:t>
            </a:r>
          </a:p>
          <a:p>
            <a:pPr algn="just"/>
            <a:r>
              <a:rPr lang="en-US" dirty="0">
                <a:latin typeface="Book Antiqua" pitchFamily="18" charset="0"/>
              </a:rPr>
              <a:t>Different risks have different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containment/control procedures</a:t>
            </a:r>
          </a:p>
          <a:p>
            <a:pPr algn="just"/>
            <a:r>
              <a:rPr lang="en-US" dirty="0">
                <a:latin typeface="Book Antiqua" pitchFamily="18" charset="0"/>
              </a:rPr>
              <a:t>Strategies for risk containment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 the risk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Transfer the risk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reduction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 the risk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Risks can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avoided</a:t>
            </a:r>
            <a:r>
              <a:rPr lang="en-US" dirty="0">
                <a:latin typeface="Book Antiqua" pitchFamily="18" charset="0"/>
              </a:rPr>
              <a:t> in several ways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Risks often arises due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constraints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So risks can be avoided by modifying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constraints</a:t>
            </a:r>
          </a:p>
          <a:p>
            <a:pPr lvl="1" algn="just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Categories of constraints which give rise to risks</a:t>
            </a:r>
          </a:p>
          <a:p>
            <a:pPr lvl="2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</a:p>
          <a:p>
            <a:pPr lvl="2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</a:p>
          <a:p>
            <a:pPr lvl="2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Technology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dirty="0">
                <a:latin typeface="Book Antiqua" pitchFamily="18" charset="0"/>
              </a:rPr>
              <a:t> related constraints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Risks arises due to following constraints</a:t>
            </a:r>
          </a:p>
          <a:p>
            <a:pPr lvl="2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Aggressive work schedule</a:t>
            </a:r>
          </a:p>
          <a:p>
            <a:pPr lvl="2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</a:t>
            </a:r>
          </a:p>
          <a:p>
            <a:pPr lvl="2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utilization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dirty="0">
                <a:latin typeface="Book Antiqua" pitchFamily="18" charset="0"/>
              </a:rPr>
              <a:t> related constraints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Risks arises due to</a:t>
            </a:r>
          </a:p>
          <a:p>
            <a:pPr lvl="2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Commitment to challenging product features</a:t>
            </a:r>
          </a:p>
          <a:p>
            <a:pPr lvl="2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</a:p>
          <a:p>
            <a:pPr lvl="2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Reliability</a:t>
            </a:r>
            <a:r>
              <a:rPr lang="en-US" dirty="0">
                <a:latin typeface="Book Antiqua" pitchFamily="18" charset="0"/>
              </a:rPr>
              <a:t>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Technology </a:t>
            </a:r>
            <a:r>
              <a:rPr lang="en-US" dirty="0">
                <a:latin typeface="Book Antiqua" pitchFamily="18" charset="0"/>
              </a:rPr>
              <a:t>related constraints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Risks arises due to </a:t>
            </a:r>
          </a:p>
          <a:p>
            <a:pPr lvl="2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 of certain technology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4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 can be avoided by</a:t>
            </a:r>
          </a:p>
          <a:p>
            <a:pPr algn="just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Discussing with customer to change the requirements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Giving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incentives</a:t>
            </a:r>
            <a:r>
              <a:rPr lang="en-US" dirty="0">
                <a:latin typeface="Book Antiqua" pitchFamily="18" charset="0"/>
              </a:rPr>
              <a:t> to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developers</a:t>
            </a:r>
            <a:r>
              <a:rPr lang="en-US" dirty="0">
                <a:latin typeface="Book Antiqua" pitchFamily="18" charset="0"/>
              </a:rPr>
              <a:t> to avoid the risk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A I N T E N A N C E 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0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Transfer the risks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This involves getting the risky components developed by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 third party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Or buying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insurance cover </a:t>
            </a:r>
            <a:r>
              <a:rPr lang="en-US" dirty="0" err="1">
                <a:latin typeface="Book Antiqua" pitchFamily="18" charset="0"/>
              </a:rPr>
              <a:t>etc</a:t>
            </a:r>
            <a:endParaRPr lang="en-US" dirty="0">
              <a:latin typeface="Book Antiqua" pitchFamily="18" charset="0"/>
            </a:endParaRPr>
          </a:p>
          <a:p>
            <a:pPr lvl="1" algn="just"/>
            <a:endParaRPr lang="en-US" dirty="0">
              <a:latin typeface="Book Antiqua" pitchFamily="18" charset="0"/>
            </a:endParaRPr>
          </a:p>
          <a:p>
            <a:pPr lvl="0" algn="just">
              <a:buClr>
                <a:srgbClr val="3891A7"/>
              </a:buClr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reduction</a:t>
            </a:r>
          </a:p>
          <a:p>
            <a:pPr lvl="0" algn="just">
              <a:buClr>
                <a:srgbClr val="3891A7"/>
              </a:buClr>
            </a:pPr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  <a:p>
            <a:pPr lvl="1" algn="just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This involves planning different things to contain the damage due to a risk</a:t>
            </a:r>
          </a:p>
          <a:p>
            <a:pPr lvl="2" algn="just">
              <a:buClr>
                <a:srgbClr val="3891A7"/>
              </a:buClr>
            </a:pPr>
            <a:r>
              <a:rPr lang="en-US" dirty="0" err="1">
                <a:solidFill>
                  <a:prstClr val="black"/>
                </a:solidFill>
                <a:latin typeface="Book Antiqua" pitchFamily="18" charset="0"/>
              </a:rPr>
              <a:t>Eg</a:t>
            </a: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: if there is a risk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, new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recruitment </a:t>
            </a: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can be planned</a:t>
            </a:r>
          </a:p>
          <a:p>
            <a:pPr lvl="2" algn="just">
              <a:buClr>
                <a:srgbClr val="3891A7"/>
              </a:buClr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 </a:t>
            </a: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can be reduced by building 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prototype</a:t>
            </a: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 of the technology that you are going to use</a:t>
            </a:r>
          </a:p>
          <a:p>
            <a:pPr lvl="0" algn="just">
              <a:buClr>
                <a:srgbClr val="3891A7"/>
              </a:buClr>
            </a:pPr>
            <a:endParaRPr lang="en-US" dirty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0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7406640" cy="18531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M O N I T O R I N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N A G E M E N 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32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As the project proceeds,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risk-monitoring</a:t>
            </a:r>
            <a:r>
              <a:rPr lang="en-US" dirty="0">
                <a:latin typeface="Book Antiqua" pitchFamily="18" charset="0"/>
              </a:rPr>
              <a:t> activities commence.</a:t>
            </a:r>
          </a:p>
          <a:p>
            <a:pPr algn="just"/>
            <a:r>
              <a:rPr lang="en-US" dirty="0">
                <a:latin typeface="Book Antiqua" pitchFamily="18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project manager </a:t>
            </a:r>
            <a:r>
              <a:rPr lang="en-US" dirty="0">
                <a:latin typeface="Book Antiqua" pitchFamily="18" charset="0"/>
              </a:rPr>
              <a:t>monitors factors that may provide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an indication of  the risk</a:t>
            </a:r>
          </a:p>
          <a:p>
            <a:pPr algn="just"/>
            <a:r>
              <a:rPr lang="en-US" dirty="0">
                <a:latin typeface="Book Antiqua" pitchFamily="18" charset="0"/>
              </a:rPr>
              <a:t>Risk monitoring is a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project tracking </a:t>
            </a:r>
            <a:r>
              <a:rPr lang="en-US" dirty="0">
                <a:latin typeface="Book Antiqua" pitchFamily="18" charset="0"/>
              </a:rPr>
              <a:t>activity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Objectives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Assess whether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predicted risks </a:t>
            </a:r>
            <a:r>
              <a:rPr lang="en-US" sz="2400" dirty="0">
                <a:latin typeface="Book Antiqua" pitchFamily="18" charset="0"/>
              </a:rPr>
              <a:t>occur or not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Ensure that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aversion steps </a:t>
            </a:r>
            <a:r>
              <a:rPr lang="en-US" sz="2400" dirty="0">
                <a:latin typeface="Book Antiqua" pitchFamily="18" charset="0"/>
              </a:rPr>
              <a:t>defined for the risk are being properly applied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Collect information that can be used for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future risk analysis</a:t>
            </a:r>
            <a:r>
              <a:rPr lang="en-US" sz="2400" dirty="0">
                <a:latin typeface="Book Antiqua" pitchFamily="18" charset="0"/>
              </a:rPr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EXAMPLE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: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HIGH STAFF TURNOVER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factors monitored for the above risk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general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attitude of team members </a:t>
            </a:r>
            <a:r>
              <a:rPr lang="en-US" dirty="0">
                <a:latin typeface="Book Antiqua" pitchFamily="18" charset="0"/>
              </a:rPr>
              <a:t>based on project pressures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Interpersonal relationships </a:t>
            </a:r>
            <a:r>
              <a:rPr lang="en-US" dirty="0">
                <a:latin typeface="Book Antiqua" pitchFamily="18" charset="0"/>
              </a:rPr>
              <a:t>among team members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Potential problems with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compensation</a:t>
            </a:r>
            <a:r>
              <a:rPr lang="en-US" dirty="0">
                <a:latin typeface="Book Antiqua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benefits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Availability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 jobs within the company </a:t>
            </a:r>
            <a:r>
              <a:rPr lang="en-US" dirty="0">
                <a:latin typeface="Book Antiqua" pitchFamily="18" charset="0"/>
              </a:rPr>
              <a:t>and outside it are all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monitored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9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factors monitored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>
                <a:latin typeface="Book Antiqua" pitchFamily="18" charset="0"/>
              </a:rPr>
              <a:t>should monitor the effectiveness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dirty="0">
                <a:latin typeface="Book Antiqua" pitchFamily="18" charset="0"/>
              </a:rPr>
              <a:t>steps. </a:t>
            </a:r>
          </a:p>
          <a:p>
            <a:pPr algn="just"/>
            <a:r>
              <a:rPr lang="en-US" dirty="0">
                <a:latin typeface="Book Antiqua" pitchFamily="18" charset="0"/>
              </a:rPr>
              <a:t>Suppose that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dirty="0">
                <a:latin typeface="Book Antiqua" pitchFamily="18" charset="0"/>
              </a:rPr>
              <a:t>step taken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resolve manpower turnover </a:t>
            </a:r>
            <a:r>
              <a:rPr lang="en-US" dirty="0">
                <a:latin typeface="Book Antiqua" pitchFamily="18" charset="0"/>
              </a:rPr>
              <a:t>is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proper documentation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</a:t>
            </a:r>
            <a:r>
              <a:rPr lang="en-US" dirty="0">
                <a:latin typeface="Book Antiqua" pitchFamily="18" charset="0"/>
              </a:rPr>
              <a:t> has to monitor the following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Check whether work products or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documents</a:t>
            </a:r>
            <a:r>
              <a:rPr lang="en-US" sz="2400" dirty="0">
                <a:latin typeface="Book Antiqua" pitchFamily="18" charset="0"/>
              </a:rPr>
              <a:t> are developed in a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timely manner</a:t>
            </a:r>
            <a:r>
              <a:rPr lang="en-US" sz="2400" dirty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This is to ensure continuity</a:t>
            </a:r>
          </a:p>
          <a:p>
            <a:pPr lvl="2" algn="just"/>
            <a:r>
              <a:rPr lang="en-US" sz="2400" dirty="0">
                <a:latin typeface="Book Antiqua" pitchFamily="18" charset="0"/>
              </a:rPr>
              <a:t>Newcomer gets necessary information from these documents, if he is forced to join the software team in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middle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6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 </a:t>
            </a:r>
            <a:r>
              <a:rPr lang="en-US" sz="2000" dirty="0">
                <a:latin typeface="Book Antiqua" pitchFamily="18" charset="0"/>
              </a:rPr>
              <a:t>is done if 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sz="2000" dirty="0">
                <a:latin typeface="Book Antiqua" pitchFamily="18" charset="0"/>
              </a:rPr>
              <a:t>efforts are failed &amp; risk has become a reality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In such a case, if we have followed mitigation strategy, then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Backup</a:t>
            </a:r>
            <a:r>
              <a:rPr lang="en-US" sz="2000" dirty="0">
                <a:latin typeface="Book Antiqua" pitchFamily="18" charset="0"/>
              </a:rPr>
              <a:t> will be available</a:t>
            </a:r>
          </a:p>
          <a:p>
            <a:pPr lvl="1" algn="just"/>
            <a:r>
              <a:rPr lang="en-US" sz="2000" dirty="0">
                <a:latin typeface="Book Antiqua" pitchFamily="18" charset="0"/>
              </a:rPr>
              <a:t>Information will be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documented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</a:t>
            </a:r>
            <a:r>
              <a:rPr lang="en-US" sz="2000" dirty="0">
                <a:latin typeface="Book Antiqua" pitchFamily="18" charset="0"/>
              </a:rPr>
              <a:t> has been dispersed across the team.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Newcomers</a:t>
            </a:r>
            <a:r>
              <a:rPr lang="en-US" sz="2000" dirty="0">
                <a:latin typeface="Book Antiqua" pitchFamily="18" charset="0"/>
              </a:rPr>
              <a:t> must be added to the team to “get up to speed.” </a:t>
            </a:r>
          </a:p>
          <a:p>
            <a:pPr lvl="1" algn="just"/>
            <a:r>
              <a:rPr lang="en-US" sz="2000" dirty="0">
                <a:latin typeface="Book Antiqua" pitchFamily="18" charset="0"/>
              </a:rPr>
              <a:t>Those individuals who are leaving are asked to stop all work and spend their last weeks in “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 transfer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mode</a:t>
            </a:r>
            <a:r>
              <a:rPr lang="en-US" sz="2000" dirty="0">
                <a:latin typeface="Book Antiqua" pitchFamily="18" charset="0"/>
              </a:rPr>
              <a:t>.” </a:t>
            </a:r>
          </a:p>
          <a:p>
            <a:pPr lvl="2" algn="just"/>
            <a:r>
              <a:rPr lang="en-US" sz="2000" dirty="0">
                <a:latin typeface="Book Antiqua" pitchFamily="18" charset="0"/>
              </a:rPr>
              <a:t>This might include</a:t>
            </a:r>
          </a:p>
          <a:p>
            <a:pPr lvl="3" algn="just"/>
            <a:r>
              <a:rPr lang="en-US" sz="2000" dirty="0">
                <a:latin typeface="Book Antiqua" pitchFamily="18" charset="0"/>
              </a:rPr>
              <a:t>video-based knowledge capture, </a:t>
            </a:r>
          </a:p>
          <a:p>
            <a:pPr lvl="3" algn="just"/>
            <a:r>
              <a:rPr lang="en-US" sz="2000" dirty="0">
                <a:latin typeface="Book Antiqua" pitchFamily="18" charset="0"/>
              </a:rPr>
              <a:t>the development of commentary documents </a:t>
            </a:r>
          </a:p>
          <a:p>
            <a:pPr lvl="3" algn="just"/>
            <a:r>
              <a:rPr lang="en-US" sz="2000" dirty="0">
                <a:latin typeface="Book Antiqua" pitchFamily="18" charset="0"/>
              </a:rPr>
              <a:t>meeting with other team members who will remain on the project.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1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RMMM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 strategy </a:t>
            </a:r>
            <a:r>
              <a:rPr lang="en-US" dirty="0">
                <a:latin typeface="Book Antiqua" pitchFamily="18" charset="0"/>
              </a:rPr>
              <a:t>can be included in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plan</a:t>
            </a:r>
            <a:r>
              <a:rPr lang="en-US" dirty="0">
                <a:latin typeface="Book Antiqua" pitchFamily="18" charset="0"/>
              </a:rPr>
              <a:t>,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risk management steps can be organized into 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400" dirty="0">
                <a:latin typeface="Book Antiqua" pitchFamily="18" charset="0"/>
              </a:rPr>
              <a:t>isk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>
                <a:latin typeface="Book Antiqua" pitchFamily="18" charset="0"/>
              </a:rPr>
              <a:t>itigation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>
                <a:latin typeface="Book Antiqua" pitchFamily="18" charset="0"/>
              </a:rPr>
              <a:t>onitoring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>
                <a:latin typeface="Book Antiqua" pitchFamily="18" charset="0"/>
              </a:rPr>
              <a:t>anagement plan. 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RMMM</a:t>
            </a:r>
            <a:r>
              <a:rPr lang="en-US" dirty="0">
                <a:latin typeface="Book Antiqua" pitchFamily="18" charset="0"/>
              </a:rPr>
              <a:t> plan documents all work performed as part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analysis </a:t>
            </a:r>
          </a:p>
          <a:p>
            <a:pPr algn="just"/>
            <a:r>
              <a:rPr lang="en-US" dirty="0">
                <a:latin typeface="Book Antiqua" pitchFamily="18" charset="0"/>
              </a:rPr>
              <a:t>It is used by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>
                <a:latin typeface="Book Antiqua" pitchFamily="18" charset="0"/>
              </a:rPr>
              <a:t>as part of the overall project plan.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INFORMATION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Some software teams do not develop a formal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RMMM</a:t>
            </a:r>
            <a:r>
              <a:rPr lang="en-US" dirty="0">
                <a:latin typeface="Book Antiqua" pitchFamily="18" charset="0"/>
              </a:rPr>
              <a:t> document. </a:t>
            </a:r>
          </a:p>
          <a:p>
            <a:pPr algn="just"/>
            <a:r>
              <a:rPr lang="en-US" dirty="0">
                <a:latin typeface="Book Antiqua" pitchFamily="18" charset="0"/>
              </a:rPr>
              <a:t>Each risk is documented individually using a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Information Sheet </a:t>
            </a:r>
            <a:r>
              <a:rPr lang="en-US" i="1" dirty="0">
                <a:latin typeface="Book Antiqua" pitchFamily="18" charset="0"/>
              </a:rPr>
              <a:t>(RIS) </a:t>
            </a:r>
          </a:p>
          <a:p>
            <a:pPr algn="just"/>
            <a:r>
              <a:rPr lang="en-US" dirty="0">
                <a:latin typeface="Book Antiqua" pitchFamily="18" charset="0"/>
              </a:rPr>
              <a:t>RIS is maintained using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database system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Creation and information entry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Priority ordering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Searches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Other analysis may be accomplished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90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INFORMATION SHEET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3841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812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 M A N A G E M E N 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4676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It is a task that is likely to happen when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is delivered </a:t>
            </a:r>
            <a:r>
              <a:rPr lang="en-US" dirty="0">
                <a:latin typeface="Book Antiqua" pitchFamily="18" charset="0"/>
              </a:rPr>
              <a:t>to the customer site, &amp; it is installed and operational</a:t>
            </a:r>
          </a:p>
          <a:p>
            <a:pPr algn="just"/>
            <a:r>
              <a:rPr lang="en-US" dirty="0">
                <a:latin typeface="Book Antiqua" pitchFamily="18" charset="0"/>
              </a:rPr>
              <a:t>Delivery or release of a software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inaugurates</a:t>
            </a:r>
            <a:r>
              <a:rPr lang="en-US" dirty="0">
                <a:latin typeface="Book Antiqua" pitchFamily="18" charset="0"/>
              </a:rPr>
              <a:t> the maintenance phase of life cycle</a:t>
            </a:r>
          </a:p>
          <a:p>
            <a:pPr algn="just"/>
            <a:r>
              <a:rPr lang="en-US" dirty="0">
                <a:latin typeface="Book Antiqua" pitchFamily="18" charset="0"/>
              </a:rPr>
              <a:t>Consumes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40%-70% </a:t>
            </a:r>
            <a:r>
              <a:rPr lang="en-US" dirty="0">
                <a:latin typeface="Book Antiqua" pitchFamily="18" charset="0"/>
              </a:rPr>
              <a:t>of cost of entire life cycle</a:t>
            </a:r>
          </a:p>
          <a:p>
            <a:pPr algn="just"/>
            <a:r>
              <a:rPr lang="en-US" dirty="0">
                <a:latin typeface="Book Antiqua" pitchFamily="18" charset="0"/>
              </a:rPr>
              <a:t>It may span for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20 years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9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itchFamily="18" charset="0"/>
              </a:rPr>
              <a:t>Effective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management </a:t>
            </a:r>
            <a:r>
              <a:rPr lang="en-US" dirty="0">
                <a:latin typeface="Book Antiqua" pitchFamily="18" charset="0"/>
              </a:rPr>
              <a:t>focuses on the four Ps:</a:t>
            </a:r>
          </a:p>
          <a:p>
            <a:endParaRPr lang="en-US" dirty="0">
              <a:latin typeface="Book Antiqua" pitchFamily="18" charset="0"/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0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E O P L 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 “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 factor</a:t>
            </a:r>
            <a:r>
              <a:rPr lang="en-US" dirty="0">
                <a:latin typeface="Book Antiqua" pitchFamily="18" charset="0"/>
              </a:rPr>
              <a:t>” is so important </a:t>
            </a:r>
          </a:p>
          <a:p>
            <a:pPr algn="just"/>
            <a:r>
              <a:rPr lang="en-US" dirty="0">
                <a:latin typeface="Book Antiqua" pitchFamily="18" charset="0"/>
              </a:rPr>
              <a:t>Software Engineering Institute has developed a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 Capability Maturity Model </a:t>
            </a:r>
            <a:r>
              <a:rPr lang="en-US" dirty="0">
                <a:latin typeface="Book Antiqua" pitchFamily="18" charset="0"/>
              </a:rPr>
              <a:t>(People-CMM), </a:t>
            </a:r>
          </a:p>
          <a:p>
            <a:pPr algn="just"/>
            <a:r>
              <a:rPr lang="en-US" dirty="0">
                <a:latin typeface="Book Antiqua" pitchFamily="18" charset="0"/>
              </a:rPr>
              <a:t>This is because,  every organization needs to continually improve its ability to 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Attract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Motivate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Organize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Retain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workforce</a:t>
            </a:r>
            <a:r>
              <a:rPr lang="en-US" sz="2400" dirty="0">
                <a:latin typeface="Book Antiqua" pitchFamily="18" charset="0"/>
              </a:rPr>
              <a:t> needed to accomplish its strategic business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PEOPLE- CMM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It defines following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Staffing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Communication and coordination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environment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Performance management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Training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Compensation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Competency analysis and development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Career development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Workgroup development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Team/ culture development</a:t>
            </a:r>
          </a:p>
          <a:p>
            <a:pPr algn="just"/>
            <a:r>
              <a:rPr lang="en-US" dirty="0">
                <a:latin typeface="Book Antiqua" pitchFamily="18" charset="0"/>
              </a:rPr>
              <a:t>Organizations that achieve high levels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People-CMM</a:t>
            </a:r>
            <a:r>
              <a:rPr lang="en-US" dirty="0">
                <a:latin typeface="Book Antiqua" pitchFamily="18" charset="0"/>
              </a:rPr>
              <a:t> have a higher likelihood of implementing effective software project management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50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D U C 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Before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</a:t>
            </a:r>
            <a:r>
              <a:rPr lang="en-US" dirty="0">
                <a:latin typeface="Book Antiqua" pitchFamily="18" charset="0"/>
              </a:rPr>
              <a:t> can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planned</a:t>
            </a:r>
            <a:r>
              <a:rPr lang="en-US" dirty="0">
                <a:latin typeface="Book Antiqua" pitchFamily="18" charset="0"/>
              </a:rPr>
              <a:t>, 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must be established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Scope should be established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Alternative solutions should be considered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and management constraints should be identified. </a:t>
            </a:r>
          </a:p>
          <a:p>
            <a:pPr algn="just"/>
            <a:r>
              <a:rPr lang="en-US" dirty="0">
                <a:latin typeface="Book Antiqua" pitchFamily="18" charset="0"/>
              </a:rPr>
              <a:t>Without this information, we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cannot define 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Estimates of the cost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Effective assessment of risk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Breakdown of project tasks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Manageable project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5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D U C 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sz="2200" dirty="0">
                <a:latin typeface="Book Antiqua" pitchFamily="18" charset="0"/>
              </a:rPr>
              <a:t> must meet to define </a:t>
            </a:r>
            <a:r>
              <a:rPr 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and scope. </a:t>
            </a:r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Identify the overall goals </a:t>
            </a:r>
            <a:r>
              <a:rPr lang="en-US" sz="2200" dirty="0">
                <a:latin typeface="Book Antiqua" pitchFamily="18" charset="0"/>
              </a:rPr>
              <a:t>for the product from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stakeholder’s</a:t>
            </a:r>
            <a:r>
              <a:rPr lang="en-US" sz="2200" dirty="0">
                <a:latin typeface="Book Antiqua" pitchFamily="18" charset="0"/>
              </a:rPr>
              <a:t> points of view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Does not consider how these goals will be achieved. </a:t>
            </a:r>
          </a:p>
          <a:p>
            <a:pPr algn="just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Scope identifies </a:t>
            </a:r>
            <a:r>
              <a:rPr lang="en-US" sz="2200" dirty="0">
                <a:latin typeface="Book Antiqua" pitchFamily="18" charset="0"/>
              </a:rPr>
              <a:t>the 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Primary data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Functions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Attempts to bound these characteristics in a quantitative manner.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2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Once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and scope are understood</a:t>
            </a:r>
            <a:r>
              <a:rPr lang="en-US" dirty="0">
                <a:latin typeface="Book Antiqua" pitchFamily="18" charset="0"/>
              </a:rPr>
              <a:t>, alternative solutions are considered. </a:t>
            </a:r>
          </a:p>
          <a:p>
            <a:pPr algn="just"/>
            <a:r>
              <a:rPr lang="en-US" dirty="0">
                <a:latin typeface="Book Antiqua" pitchFamily="18" charset="0"/>
              </a:rPr>
              <a:t>alternatives enable managers to select a “best” approach</a:t>
            </a: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7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We conduct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planned</a:t>
            </a:r>
            <a:r>
              <a:rPr lang="en-US" dirty="0">
                <a:latin typeface="Book Antiqua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controlled</a:t>
            </a:r>
            <a:r>
              <a:rPr lang="en-US" dirty="0">
                <a:latin typeface="Book Antiqua" pitchFamily="18" charset="0"/>
              </a:rPr>
              <a:t> software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projects</a:t>
            </a:r>
            <a:r>
              <a:rPr lang="en-US" dirty="0">
                <a:latin typeface="Book Antiqua" pitchFamily="18" charset="0"/>
              </a:rPr>
              <a:t> to manage complexity</a:t>
            </a:r>
          </a:p>
          <a:p>
            <a:pPr algn="just"/>
            <a:r>
              <a:rPr lang="en-US" dirty="0">
                <a:latin typeface="Book Antiqua" pitchFamily="18" charset="0"/>
              </a:rPr>
              <a:t>Although the success rate for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present-day software projects</a:t>
            </a:r>
            <a:r>
              <a:rPr lang="en-US" dirty="0">
                <a:latin typeface="Book Antiqua" pitchFamily="18" charset="0"/>
              </a:rPr>
              <a:t> may have improved, project failure rate remains to be higher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endParaRPr lang="en-US" sz="20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1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METHODS TO AVOID PROJECT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Project manager and the software engineer must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Avoid a set of common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warning signs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Understand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critical success factors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Develop a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commonsense</a:t>
            </a:r>
            <a:r>
              <a:rPr lang="en-US" sz="2400" dirty="0">
                <a:latin typeface="Book Antiqua" pitchFamily="18" charset="0"/>
              </a:rPr>
              <a:t> approach for </a:t>
            </a:r>
          </a:p>
          <a:p>
            <a:pPr lvl="2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Planning</a:t>
            </a:r>
          </a:p>
          <a:p>
            <a:pPr lvl="2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Monitoring</a:t>
            </a:r>
          </a:p>
          <a:p>
            <a:pPr lvl="2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controlling   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6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PEOPLE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  <a:r>
              <a:rPr lang="en-US" dirty="0">
                <a:latin typeface="Book Antiqua" pitchFamily="18" charset="0"/>
              </a:rPr>
              <a:t> build computer software </a:t>
            </a:r>
          </a:p>
          <a:p>
            <a:pPr algn="just"/>
            <a:r>
              <a:rPr lang="en-US" dirty="0">
                <a:latin typeface="Book Antiqua" pitchFamily="18" charset="0"/>
              </a:rPr>
              <a:t>Projects succeed because well-trained, and motivated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  <a:r>
              <a:rPr lang="en-US" dirty="0">
                <a:latin typeface="Book Antiqua" pitchFamily="18" charset="0"/>
              </a:rPr>
              <a:t> get things done.</a:t>
            </a:r>
          </a:p>
          <a:p>
            <a:pPr algn="just"/>
            <a:r>
              <a:rPr lang="en-US" dirty="0">
                <a:latin typeface="Book Antiqua" pitchFamily="18" charset="0"/>
              </a:rPr>
              <a:t>But often they are taken for granted by the managers &amp; other senior engineers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71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STAKEHOLDERS</a:t>
            </a:r>
            <a:r>
              <a:rPr lang="en-US" dirty="0">
                <a:latin typeface="Agency FB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They are categorized into 5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Senior managers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Define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issues </a:t>
            </a:r>
            <a:r>
              <a:rPr lang="en-US" dirty="0">
                <a:latin typeface="Book Antiqua" pitchFamily="18" charset="0"/>
              </a:rPr>
              <a:t>that often have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significant influence </a:t>
            </a:r>
            <a:r>
              <a:rPr lang="en-US" dirty="0">
                <a:latin typeface="Book Antiqua" pitchFamily="18" charset="0"/>
              </a:rPr>
              <a:t>on the project.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Who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plan, motivate, organize, and control </a:t>
            </a:r>
            <a:r>
              <a:rPr lang="en-US" dirty="0">
                <a:latin typeface="Book Antiqua" pitchFamily="18" charset="0"/>
              </a:rPr>
              <a:t>the practitioners who do software work.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Practitioners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Deliver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skills </a:t>
            </a:r>
            <a:r>
              <a:rPr lang="en-US" dirty="0">
                <a:latin typeface="Book Antiqua" pitchFamily="18" charset="0"/>
              </a:rPr>
              <a:t>that are necessary to engineer a product or application.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Specify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</a:t>
            </a:r>
            <a:r>
              <a:rPr lang="en-US" dirty="0">
                <a:latin typeface="Book Antiqua" pitchFamily="18" charset="0"/>
              </a:rPr>
              <a:t> for the software to be engineered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End users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Interact with the software once it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 released </a:t>
            </a:r>
            <a:r>
              <a:rPr lang="en-US" dirty="0">
                <a:latin typeface="Book Antiqua" pitchFamily="18" charset="0"/>
              </a:rPr>
              <a:t>for production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Maintenance </a:t>
            </a:r>
            <a:r>
              <a:rPr lang="en-US" dirty="0">
                <a:latin typeface="Book Antiqua" pitchFamily="18" charset="0"/>
              </a:rPr>
              <a:t>is a very broad activity that includes 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Error corrections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Enhancements of capabilities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Deletion of obsolete capabilities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Optimization</a:t>
            </a:r>
          </a:p>
          <a:p>
            <a:pPr algn="just"/>
            <a:r>
              <a:rPr lang="en-US" dirty="0">
                <a:latin typeface="Book Antiqua" pitchFamily="18" charset="0"/>
              </a:rPr>
              <a:t>Any work done to change the software after it is in operation is considered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work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purpose is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preserve the value </a:t>
            </a:r>
            <a:r>
              <a:rPr lang="en-US" dirty="0">
                <a:latin typeface="Book Antiqua" pitchFamily="18" charset="0"/>
              </a:rPr>
              <a:t>of the software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9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TEAM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Every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</a:t>
            </a:r>
            <a:r>
              <a:rPr lang="en-US" dirty="0">
                <a:latin typeface="Book Antiqua" pitchFamily="18" charset="0"/>
              </a:rPr>
              <a:t>is populated by people who fall within this taxonomy. </a:t>
            </a:r>
          </a:p>
          <a:p>
            <a:pPr algn="just"/>
            <a:r>
              <a:rPr lang="en-US" dirty="0">
                <a:latin typeface="Book Antiqua" pitchFamily="18" charset="0"/>
              </a:rPr>
              <a:t> To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effective</a:t>
            </a:r>
            <a:r>
              <a:rPr lang="en-US" dirty="0">
                <a:latin typeface="Book Antiqua" pitchFamily="18" charset="0"/>
              </a:rPr>
              <a:t>, the project team must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organized</a:t>
            </a:r>
            <a:r>
              <a:rPr lang="en-US" dirty="0">
                <a:latin typeface="Book Antiqua" pitchFamily="18" charset="0"/>
              </a:rPr>
              <a:t> in a way that maximizes each person’s skills and abilities.</a:t>
            </a:r>
          </a:p>
          <a:p>
            <a:pPr algn="just"/>
            <a:r>
              <a:rPr lang="en-US" dirty="0">
                <a:latin typeface="Book Antiqua" pitchFamily="18" charset="0"/>
              </a:rPr>
              <a:t> And that’s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job of the team leader.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FEATURES FOR A GOOD TEAM 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MOI</a:t>
            </a:r>
            <a:r>
              <a:rPr lang="en-US" dirty="0">
                <a:latin typeface="Book Antiqua" pitchFamily="18" charset="0"/>
              </a:rPr>
              <a:t> model of leadership states the following features</a:t>
            </a:r>
          </a:p>
          <a:p>
            <a:pPr algn="just"/>
            <a:endParaRPr lang="en-US" b="1" dirty="0">
              <a:latin typeface="Book Antiqua" pitchFamily="18" charset="0"/>
            </a:endParaRPr>
          </a:p>
          <a:p>
            <a:pPr algn="just"/>
            <a:r>
              <a:rPr lang="en-US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otivation</a:t>
            </a:r>
            <a:r>
              <a:rPr lang="en-US" dirty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ability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encourage  technical people </a:t>
            </a:r>
            <a:r>
              <a:rPr lang="en-US" dirty="0">
                <a:latin typeface="Book Antiqua" pitchFamily="18" charset="0"/>
              </a:rPr>
              <a:t>to produce to their best ability.</a:t>
            </a:r>
          </a:p>
          <a:p>
            <a:pPr algn="just"/>
            <a:r>
              <a:rPr lang="en-US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rganization</a:t>
            </a:r>
            <a:r>
              <a:rPr lang="en-US" dirty="0">
                <a:solidFill>
                  <a:srgbClr val="0070C0"/>
                </a:solidFill>
                <a:latin typeface="Book Antiqua" pitchFamily="18" charset="0"/>
              </a:rPr>
              <a:t>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ability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mold existing processes </a:t>
            </a:r>
            <a:r>
              <a:rPr lang="en-US" dirty="0">
                <a:latin typeface="Book Antiqua" pitchFamily="18" charset="0"/>
              </a:rPr>
              <a:t>or invent new ones</a:t>
            </a:r>
          </a:p>
          <a:p>
            <a:pPr algn="just"/>
            <a:r>
              <a:rPr lang="en-US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deas or innovation.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ability to encourage people to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create and feel creative </a:t>
            </a:r>
            <a:r>
              <a:rPr lang="en-US" dirty="0">
                <a:latin typeface="Book Antiqua" pitchFamily="18" charset="0"/>
              </a:rPr>
              <a:t>even when they work within bounds of a particular software product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0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This model suggests that, successful project leaders apply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problem-solving management </a:t>
            </a:r>
            <a:r>
              <a:rPr lang="en-US" dirty="0">
                <a:latin typeface="Book Antiqua" pitchFamily="18" charset="0"/>
              </a:rPr>
              <a:t>style.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manager </a:t>
            </a:r>
            <a:r>
              <a:rPr lang="en-US" dirty="0">
                <a:latin typeface="Book Antiqua" pitchFamily="18" charset="0"/>
              </a:rPr>
              <a:t>should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concentrate </a:t>
            </a:r>
            <a:r>
              <a:rPr lang="en-US" dirty="0">
                <a:latin typeface="Book Antiqua" pitchFamily="18" charset="0"/>
              </a:rPr>
              <a:t>on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Understanding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</a:t>
            </a:r>
            <a:r>
              <a:rPr lang="en-US" sz="2400" dirty="0">
                <a:latin typeface="Book Antiqua" pitchFamily="18" charset="0"/>
              </a:rPr>
              <a:t> to be solved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Manage the flow of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ideas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Lets  everyone on the team know that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  <a:r>
              <a:rPr lang="en-US" sz="2400" dirty="0">
                <a:latin typeface="Book Antiqua" pitchFamily="18" charset="0"/>
              </a:rPr>
              <a:t> will not be compromised.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3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KEY FEATURES OF EFFECTIVE PROJECT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 solving</a:t>
            </a:r>
          </a:p>
          <a:p>
            <a:pPr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Managerial identity</a:t>
            </a:r>
          </a:p>
          <a:p>
            <a:pPr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Achievement</a:t>
            </a:r>
          </a:p>
          <a:p>
            <a:pPr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Influence &amp; team building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7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An effective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manager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can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Diagnose</a:t>
            </a:r>
            <a:r>
              <a:rPr lang="en-US" dirty="0">
                <a:latin typeface="Book Antiqua" pitchFamily="18" charset="0"/>
              </a:rPr>
              <a:t> the technical and organizational issues 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Can systematically structure a solution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Motivate </a:t>
            </a:r>
            <a:r>
              <a:rPr lang="en-US" dirty="0">
                <a:latin typeface="Book Antiqua" pitchFamily="18" charset="0"/>
              </a:rPr>
              <a:t>other practitioners to develop the solution,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Apply lessons learned from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past projects </a:t>
            </a:r>
            <a:r>
              <a:rPr lang="en-US" dirty="0">
                <a:latin typeface="Book Antiqua" pitchFamily="18" charset="0"/>
              </a:rPr>
              <a:t>to new situations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Remain flexible enough to change direction if initial attempts at problem solution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fruitless.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4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MANAGERIAL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 good project manager must take charge of the project. </a:t>
            </a:r>
          </a:p>
          <a:p>
            <a:pPr algn="just"/>
            <a:r>
              <a:rPr lang="en-US" dirty="0">
                <a:latin typeface="Book Antiqua" pitchFamily="18" charset="0"/>
              </a:rPr>
              <a:t>She/he must have the confidence to assume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</a:t>
            </a:r>
            <a:r>
              <a:rPr lang="en-US" dirty="0">
                <a:latin typeface="Book Antiqua" pitchFamily="18" charset="0"/>
              </a:rPr>
              <a:t>when necessary</a:t>
            </a:r>
          </a:p>
          <a:p>
            <a:pPr algn="just"/>
            <a:r>
              <a:rPr lang="en-US" dirty="0">
                <a:latin typeface="Book Antiqua" pitchFamily="18" charset="0"/>
              </a:rPr>
              <a:t>allow good technical people to follow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their instincts</a:t>
            </a:r>
            <a:r>
              <a:rPr lang="en-US" dirty="0">
                <a:latin typeface="Book Antiqua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7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ACHIEVEMENT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 competent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 </a:t>
            </a:r>
            <a:r>
              <a:rPr lang="en-US" dirty="0">
                <a:latin typeface="Book Antiqua" pitchFamily="18" charset="0"/>
              </a:rPr>
              <a:t>must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Reward initiative to optimize the productivity of a project team.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Demonstrate through her own actions that controlled risk taking will not be punished.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0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INFLUENCE &amp; TEAM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An effective project manager must be able to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 “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Read</a:t>
            </a:r>
            <a:r>
              <a:rPr lang="en-US" sz="2400" dirty="0">
                <a:latin typeface="Book Antiqua" pitchFamily="18" charset="0"/>
              </a:rPr>
              <a:t>” people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Understand verbal and nonverbal signals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React to the needs of the people sending these signals.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Manager must remain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 control </a:t>
            </a:r>
            <a:r>
              <a:rPr lang="en-US" sz="2400" dirty="0">
                <a:latin typeface="Book Antiqua" pitchFamily="18" charset="0"/>
              </a:rPr>
              <a:t>in high-stress situations.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21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SOFTWARE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 “best” team structure depends on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management style of your organization,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number of people who will populate the team and their skill levels,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overall problem difficulty. </a:t>
            </a:r>
          </a:p>
          <a:p>
            <a:pPr lvl="1" algn="just"/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Factors that affect the structure of  teams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difficulty of the problem to be solved;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“size” of the resultant program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time that the team will stay together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degree to which the problem can be modularized;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quality and reliability of the system to be built;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rigidity of the delivery date,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degree of sociability (communication) required for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2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ORGANIZATIONAL PARADIGM FOR SOFTWARE ENGINEERING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Closed paradigm</a:t>
            </a:r>
          </a:p>
          <a:p>
            <a:pPr algn="just"/>
            <a:r>
              <a:rPr lang="en-US" dirty="0">
                <a:latin typeface="Book Antiqua" pitchFamily="18" charset="0"/>
              </a:rPr>
              <a:t>Random paradigm</a:t>
            </a:r>
          </a:p>
          <a:p>
            <a:pPr algn="just"/>
            <a:r>
              <a:rPr lang="en-US" dirty="0">
                <a:latin typeface="Book Antiqua" pitchFamily="18" charset="0"/>
              </a:rPr>
              <a:t>Open paradigm</a:t>
            </a:r>
          </a:p>
          <a:p>
            <a:pPr algn="just"/>
            <a:r>
              <a:rPr lang="en-US" dirty="0">
                <a:latin typeface="Book Antiqua" pitchFamily="18" charset="0"/>
              </a:rPr>
              <a:t>Synchronous paradigm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CATEGORIES OF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Corrective maintenance</a:t>
            </a:r>
          </a:p>
          <a:p>
            <a:pPr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Adaptive maintenance</a:t>
            </a:r>
          </a:p>
          <a:p>
            <a:pPr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Perfective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9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CLOSED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Structures a team along a traditional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hierarchy of authority.</a:t>
            </a:r>
          </a:p>
          <a:p>
            <a:pPr algn="just"/>
            <a:r>
              <a:rPr lang="en-US" dirty="0">
                <a:latin typeface="Book Antiqua" pitchFamily="18" charset="0"/>
              </a:rPr>
              <a:t>Such teams can work well while producing software similar to past efforts, </a:t>
            </a:r>
          </a:p>
          <a:p>
            <a:pPr algn="just"/>
            <a:r>
              <a:rPr lang="en-US" dirty="0">
                <a:latin typeface="Book Antiqua" pitchFamily="18" charset="0"/>
              </a:rPr>
              <a:t>but they will be less innovative when working within the closed paradigm.</a:t>
            </a:r>
          </a:p>
          <a:p>
            <a:pPr algn="just"/>
            <a:r>
              <a:rPr lang="en-US" dirty="0">
                <a:latin typeface="Book Antiqua" pitchFamily="18" charset="0"/>
              </a:rPr>
              <a:t>Also called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chief programmer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RANDOM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structures a team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loosely </a:t>
            </a:r>
          </a:p>
          <a:p>
            <a:pPr algn="just"/>
            <a:r>
              <a:rPr lang="en-US" dirty="0">
                <a:latin typeface="Book Antiqua" pitchFamily="18" charset="0"/>
              </a:rPr>
              <a:t>depends on individual initiative of the team members.</a:t>
            </a:r>
          </a:p>
          <a:p>
            <a:pPr algn="just"/>
            <a:r>
              <a:rPr lang="en-US" dirty="0">
                <a:latin typeface="Book Antiqua" pitchFamily="18" charset="0"/>
              </a:rPr>
              <a:t> they excel when innovation or technological breakthrough is required, </a:t>
            </a:r>
          </a:p>
          <a:p>
            <a:pPr algn="just"/>
            <a:r>
              <a:rPr lang="en-US" dirty="0">
                <a:latin typeface="Book Antiqua" pitchFamily="18" charset="0"/>
              </a:rPr>
              <a:t>But such teams may struggle when “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orderly performance</a:t>
            </a:r>
            <a:r>
              <a:rPr lang="en-US" dirty="0">
                <a:latin typeface="Book Antiqua" pitchFamily="18" charset="0"/>
              </a:rPr>
              <a:t>” is required.</a:t>
            </a:r>
          </a:p>
          <a:p>
            <a:pPr algn="just"/>
            <a:r>
              <a:rPr lang="en-US" dirty="0">
                <a:latin typeface="Book Antiqua" pitchFamily="18" charset="0"/>
              </a:rPr>
              <a:t>Also called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innovative anarchy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3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OPEN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Structure a team in a manner that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achieves some of the controls associated with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closed paradigm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but also much of the innovation that occurs when using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random paradigm</a:t>
            </a:r>
            <a:r>
              <a:rPr lang="en-US" sz="2400" dirty="0">
                <a:latin typeface="Book Antiqua" pitchFamily="18" charset="0"/>
              </a:rPr>
              <a:t>. </a:t>
            </a:r>
          </a:p>
          <a:p>
            <a:pPr algn="just"/>
            <a:r>
              <a:rPr lang="en-US" dirty="0">
                <a:latin typeface="Book Antiqua" pitchFamily="18" charset="0"/>
              </a:rPr>
              <a:t>Work is performed collaboratively, with heavy communication and consensus-based decision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These are well suited to the solution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 problems </a:t>
            </a:r>
          </a:p>
          <a:p>
            <a:pPr algn="just"/>
            <a:r>
              <a:rPr lang="en-US" dirty="0">
                <a:latin typeface="Book Antiqua" pitchFamily="18" charset="0"/>
              </a:rPr>
              <a:t>but may not perform as efficiently as other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5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SYNCHRONOUS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Relies on the natural compartmentalization of a problem </a:t>
            </a:r>
          </a:p>
          <a:p>
            <a:pPr algn="just"/>
            <a:r>
              <a:rPr lang="en-US" dirty="0">
                <a:latin typeface="Book Antiqua" pitchFamily="18" charset="0"/>
              </a:rPr>
              <a:t>Organizes team members to work on pieces of the problem</a:t>
            </a:r>
          </a:p>
          <a:p>
            <a:pPr algn="just"/>
            <a:r>
              <a:rPr lang="en-US" dirty="0">
                <a:latin typeface="Book Antiqua" pitchFamily="18" charset="0"/>
              </a:rPr>
              <a:t>No active communication among themselves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High performance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Team members must have trust in one another,</a:t>
            </a:r>
          </a:p>
          <a:p>
            <a:pPr algn="just"/>
            <a:r>
              <a:rPr lang="en-US" dirty="0">
                <a:latin typeface="Book Antiqua" pitchFamily="18" charset="0"/>
              </a:rPr>
              <a:t>distribution of skills must be appropriate to the problem,</a:t>
            </a:r>
          </a:p>
          <a:p>
            <a:pPr algn="just"/>
            <a:r>
              <a:rPr lang="en-US" dirty="0">
                <a:latin typeface="Book Antiqua" pitchFamily="18" charset="0"/>
              </a:rPr>
              <a:t>mavericks may have to be excluded from the team, if team cohesiveness is to be maintained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1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Jelled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 jelled team is a group of people so strongly knit that the whole is greater than the sum of the parts </a:t>
            </a:r>
          </a:p>
          <a:p>
            <a:pPr algn="just"/>
            <a:r>
              <a:rPr lang="en-US" dirty="0">
                <a:latin typeface="Book Antiqua" pitchFamily="18" charset="0"/>
              </a:rPr>
              <a:t>Once a team begins to jell, the probability of success goes way up. 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team can become unstoppable, a juggernaut for success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They don’t need to be managed in the traditional way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they certainly don’t need to be motivated. 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They’ve got momentum.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70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Factors leading to team toxicity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Frenzied work atmosphere, </a:t>
            </a:r>
          </a:p>
          <a:p>
            <a:pPr algn="just"/>
            <a:r>
              <a:rPr lang="en-US" dirty="0">
                <a:latin typeface="Book Antiqua" pitchFamily="18" charset="0"/>
              </a:rPr>
              <a:t>High frustration that causes friction among team members, </a:t>
            </a:r>
          </a:p>
          <a:p>
            <a:pPr algn="just"/>
            <a:r>
              <a:rPr lang="en-US" dirty="0">
                <a:latin typeface="Book Antiqua" pitchFamily="18" charset="0"/>
              </a:rPr>
              <a:t>Fragmented or poorly coordinated” software process, </a:t>
            </a:r>
          </a:p>
          <a:p>
            <a:pPr algn="just"/>
            <a:r>
              <a:rPr lang="en-US" dirty="0">
                <a:latin typeface="Book Antiqua" pitchFamily="18" charset="0"/>
              </a:rPr>
              <a:t>Unclear definition of roles on the software team, </a:t>
            </a:r>
          </a:p>
          <a:p>
            <a:pPr algn="just"/>
            <a:r>
              <a:rPr lang="en-US" dirty="0">
                <a:latin typeface="Book Antiqua" pitchFamily="18" charset="0"/>
              </a:rPr>
              <a:t>Continuous and repeated exposure to failure.”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12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To avoid a frenzied work environment,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team must have access to all information required to do the job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major goals and objectives, once defined, should not be modified unless absolutely necessary</a:t>
            </a:r>
          </a:p>
          <a:p>
            <a:pPr algn="just"/>
            <a:r>
              <a:rPr lang="en-US" dirty="0">
                <a:latin typeface="Book Antiqua" pitchFamily="18" charset="0"/>
              </a:rPr>
              <a:t>A software team can avoid frustration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if it is given responsibility for decision making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09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An inappropriate process can be avoided by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understanding the product to be built,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people doing the work,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by allowing the team to select the process model.</a:t>
            </a:r>
          </a:p>
          <a:p>
            <a:pPr algn="just"/>
            <a:r>
              <a:rPr lang="en-US" dirty="0">
                <a:latin typeface="Book Antiqua" pitchFamily="18" charset="0"/>
              </a:rPr>
              <a:t>Failure can be avoided by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establishing team-based techniques for feedback and problem solving.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9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Agile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The small, highly motivated project team, </a:t>
            </a:r>
          </a:p>
          <a:p>
            <a:pPr algn="just"/>
            <a:r>
              <a:rPr lang="en-US" dirty="0">
                <a:latin typeface="Book Antiqua" pitchFamily="18" charset="0"/>
              </a:rPr>
              <a:t>Adopts</a:t>
            </a:r>
            <a:r>
              <a:rPr lang="en-US" i="1" dirty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many of the characteristics of successful software project</a:t>
            </a:r>
          </a:p>
          <a:p>
            <a:pPr algn="just"/>
            <a:r>
              <a:rPr lang="en-US" dirty="0">
                <a:latin typeface="Book Antiqua" pitchFamily="18" charset="0"/>
              </a:rPr>
              <a:t>avoids many of the toxins that create problems.</a:t>
            </a:r>
          </a:p>
          <a:p>
            <a:pPr algn="just"/>
            <a:r>
              <a:rPr lang="en-US" dirty="0">
                <a:latin typeface="Book Antiqua" pitchFamily="18" charset="0"/>
              </a:rPr>
              <a:t>It focus on individual competency , &amp; group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CORRECTIVE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This refer to modifications initiated due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defects appearing in the software</a:t>
            </a:r>
            <a:r>
              <a:rPr lang="en-US" dirty="0">
                <a:latin typeface="Book Antiqua" pitchFamily="18" charset="0"/>
              </a:rPr>
              <a:t>, while it is in use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Defects arises due to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errors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 errors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Coding errors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63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Agile teams are </a:t>
            </a:r>
            <a:r>
              <a:rPr lang="en-US" i="1" dirty="0">
                <a:latin typeface="Book Antiqua" pitchFamily="18" charset="0"/>
              </a:rPr>
              <a:t>self-organizing.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 self-organizing team does not necessarily maintain a single team structure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instead, uses elements of random, open, and synchronous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85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Planning is kept to a minimum, and the team is allowed to select its own approach </a:t>
            </a:r>
          </a:p>
          <a:p>
            <a:pPr algn="just"/>
            <a:r>
              <a:rPr lang="en-US" dirty="0">
                <a:latin typeface="Book Antiqua" pitchFamily="18" charset="0"/>
              </a:rPr>
              <a:t>team self-organizes to focus individual competency which is beneficial to the project  </a:t>
            </a:r>
          </a:p>
          <a:p>
            <a:pPr algn="just"/>
            <a:r>
              <a:rPr lang="en-US" dirty="0">
                <a:latin typeface="Book Antiqua" pitchFamily="18" charset="0"/>
              </a:rPr>
              <a:t>conduct daily team meetings to coordinate and synchronize the work that must be accomplished for that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78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Agency FB" pitchFamily="34" charset="0"/>
              </a:rPr>
              <a:t>Coordination &amp; communication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 scale of many development efforts is large,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lead to 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complexity,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confusion, 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Difficulties in coordinating team members. </a:t>
            </a:r>
          </a:p>
          <a:p>
            <a:pPr algn="just"/>
            <a:r>
              <a:rPr lang="en-US" dirty="0">
                <a:latin typeface="Book Antiqua" pitchFamily="18" charset="0"/>
              </a:rPr>
              <a:t>Uncertainty is common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result in a stream of changes that ratchets the project team.</a:t>
            </a:r>
          </a:p>
          <a:p>
            <a:pPr algn="just"/>
            <a:r>
              <a:rPr lang="en-US" dirty="0">
                <a:latin typeface="Book Antiqua" pitchFamily="18" charset="0"/>
              </a:rPr>
              <a:t>Interoperability has become a key characteristic of many systems.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New software must communicate with existing software and conform to predefined constraints imposed by the system or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0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Establish effective methods for coordinating the people who do the work.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Formal &amp; informal communication methods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Formal communication is accomplished through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Writing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structured meetings, </a:t>
            </a:r>
          </a:p>
          <a:p>
            <a:pPr algn="just"/>
            <a:r>
              <a:rPr lang="en-US" dirty="0">
                <a:latin typeface="Book Antiqua" pitchFamily="18" charset="0"/>
              </a:rPr>
              <a:t>Informal communication is more personal.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Members of a team share ideas on an ad hoc basis,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ask for help as problems arise,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interact with one another on a daily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35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0"/>
            <a:ext cx="7406640" cy="147218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PRODUCT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2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software project manager always faces a dilemma at the very beginning of a software project. </a:t>
            </a:r>
          </a:p>
          <a:p>
            <a:pPr lvl="1" algn="just"/>
            <a:r>
              <a:rPr lang="en-US" dirty="0"/>
              <a:t>Quantitative estimates and an organized plan are required, but solid information is unavailable. </a:t>
            </a:r>
          </a:p>
          <a:p>
            <a:pPr algn="just"/>
            <a:r>
              <a:rPr lang="en-US" dirty="0"/>
              <a:t>A detailed analysis of software requirements would provide information necessary for estimates</a:t>
            </a:r>
          </a:p>
          <a:p>
            <a:pPr algn="just"/>
            <a:r>
              <a:rPr lang="en-US" dirty="0"/>
              <a:t>Problems </a:t>
            </a:r>
          </a:p>
          <a:p>
            <a:pPr lvl="1" algn="just"/>
            <a:r>
              <a:rPr lang="en-US" dirty="0"/>
              <a:t>analysis often takes weeks or even months to complete. </a:t>
            </a:r>
          </a:p>
          <a:p>
            <a:pPr lvl="1" algn="just"/>
            <a:r>
              <a:rPr lang="en-US" dirty="0"/>
              <a:t>requirements may be fluid, </a:t>
            </a:r>
          </a:p>
          <a:p>
            <a:pPr lvl="1" algn="just"/>
            <a:r>
              <a:rPr lang="en-US" dirty="0"/>
              <a:t>It may changing regularly as the project proceeds.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21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 main activities of project management</a:t>
            </a:r>
          </a:p>
          <a:p>
            <a:pPr lvl="1"/>
            <a:r>
              <a:rPr lang="en-US" dirty="0"/>
              <a:t>Establish scope</a:t>
            </a:r>
          </a:p>
          <a:p>
            <a:pPr lvl="1"/>
            <a:r>
              <a:rPr lang="en-US" dirty="0"/>
              <a:t>Establish product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1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 is defined by answering the following questions:</a:t>
            </a:r>
          </a:p>
          <a:p>
            <a:endParaRPr lang="en-US" dirty="0"/>
          </a:p>
          <a:p>
            <a:r>
              <a:rPr lang="en-US" dirty="0"/>
              <a:t>Context. </a:t>
            </a:r>
          </a:p>
          <a:p>
            <a:pPr lvl="1"/>
            <a:r>
              <a:rPr lang="en-US" dirty="0"/>
              <a:t>What is the business context,? and what constraints are imposed as a result of the context?</a:t>
            </a:r>
          </a:p>
          <a:p>
            <a:r>
              <a:rPr lang="en-US" dirty="0"/>
              <a:t>Information objectives. </a:t>
            </a:r>
          </a:p>
          <a:p>
            <a:pPr lvl="1"/>
            <a:r>
              <a:rPr lang="en-US" dirty="0"/>
              <a:t>What data objects are produced as output from the software? </a:t>
            </a:r>
          </a:p>
          <a:p>
            <a:pPr lvl="1"/>
            <a:r>
              <a:rPr lang="en-US" dirty="0"/>
              <a:t>What data objects are required for input?</a:t>
            </a:r>
          </a:p>
          <a:p>
            <a:r>
              <a:rPr lang="en-US" dirty="0"/>
              <a:t>Function and performance. </a:t>
            </a:r>
          </a:p>
          <a:p>
            <a:pPr lvl="1"/>
            <a:r>
              <a:rPr lang="en-US" dirty="0"/>
              <a:t>What function does the software perform to transform input data into output? </a:t>
            </a:r>
          </a:p>
          <a:p>
            <a:pPr lvl="1"/>
            <a:r>
              <a:rPr lang="en-US" dirty="0"/>
              <a:t>Are any special performance characteristics to be addressed?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0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must be unambiguous and understandable at the management and technical levels. </a:t>
            </a:r>
          </a:p>
          <a:p>
            <a:r>
              <a:rPr lang="en-US" dirty="0"/>
              <a:t>A statement of software scope must be bounded.</a:t>
            </a:r>
          </a:p>
          <a:p>
            <a:pPr lvl="1"/>
            <a:r>
              <a:rPr lang="en-US" dirty="0"/>
              <a:t>quantitative data are stated explicitly, </a:t>
            </a:r>
          </a:p>
          <a:p>
            <a:pPr lvl="1"/>
            <a:r>
              <a:rPr lang="en-US" dirty="0"/>
              <a:t>constraints and/or limitations are noted, </a:t>
            </a:r>
          </a:p>
          <a:p>
            <a:pPr lvl="1"/>
            <a:r>
              <a:rPr lang="en-US" dirty="0"/>
              <a:t>mitigating factors are described.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78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Also called </a:t>
            </a:r>
            <a:r>
              <a:rPr lang="en-US" i="1" dirty="0"/>
              <a:t>partitioning</a:t>
            </a:r>
            <a:r>
              <a:rPr lang="en-US" dirty="0"/>
              <a:t> or </a:t>
            </a:r>
            <a:r>
              <a:rPr lang="en-US" i="1" dirty="0"/>
              <a:t>problem elaboration</a:t>
            </a:r>
            <a:r>
              <a:rPr lang="en-US" dirty="0"/>
              <a:t>. </a:t>
            </a:r>
          </a:p>
          <a:p>
            <a:r>
              <a:rPr lang="en-US" dirty="0"/>
              <a:t>During the scoping activity no attempt is made to fully decompose the problem.</a:t>
            </a:r>
          </a:p>
          <a:p>
            <a:r>
              <a:rPr lang="en-US" dirty="0"/>
              <a:t>decomposition is applied in two major areas: </a:t>
            </a:r>
          </a:p>
          <a:p>
            <a:pPr lvl="1"/>
            <a:r>
              <a:rPr lang="en-US" dirty="0"/>
              <a:t>the functionality and content (information) that must be delivered and</a:t>
            </a:r>
          </a:p>
          <a:p>
            <a:pPr lvl="1"/>
            <a:r>
              <a:rPr lang="en-US" dirty="0"/>
              <a:t>the process that will be used to deliver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CORRECTIVE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errors </a:t>
            </a:r>
            <a:r>
              <a:rPr lang="en-US" dirty="0">
                <a:latin typeface="Book Antiqua" pitchFamily="18" charset="0"/>
              </a:rPr>
              <a:t>occur when changes made to the software are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Wrongly communicated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 errors </a:t>
            </a:r>
            <a:r>
              <a:rPr lang="en-US" dirty="0">
                <a:latin typeface="Book Antiqua" pitchFamily="18" charset="0"/>
              </a:rPr>
              <a:t>occur due to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Invalid tests &amp; conclusions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implementation of design specification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Faulty logic flow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 test data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Coding errors </a:t>
            </a:r>
            <a:r>
              <a:rPr lang="en-US" dirty="0">
                <a:latin typeface="Book Antiqua" pitchFamily="18" charset="0"/>
              </a:rPr>
              <a:t>arises due to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implementation of detailed design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use of source code logic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processing errors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performance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81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problem is partitioned into smaller problems</a:t>
            </a:r>
          </a:p>
          <a:p>
            <a:r>
              <a:rPr lang="en-US" dirty="0"/>
              <a:t>Software functions, described in the statement of scope, are evaluated and refined. </a:t>
            </a:r>
          </a:p>
          <a:p>
            <a:pPr lvl="1"/>
            <a:r>
              <a:rPr lang="en-US" dirty="0"/>
              <a:t>This provide more detail prior to the beginning of estimation</a:t>
            </a:r>
          </a:p>
          <a:p>
            <a:r>
              <a:rPr lang="en-US" dirty="0"/>
              <a:t>Major content or data objects are decomposed into their constituent parts, </a:t>
            </a:r>
          </a:p>
          <a:p>
            <a:pPr lvl="1"/>
            <a:r>
              <a:rPr lang="en-US" dirty="0"/>
              <a:t>This provides a reasonable understanding of the information to be produced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76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an appropriate process model is very important</a:t>
            </a:r>
          </a:p>
          <a:p>
            <a:r>
              <a:rPr lang="en-US" dirty="0"/>
              <a:t>Process model selection must be based on</a:t>
            </a:r>
          </a:p>
          <a:p>
            <a:pPr lvl="1"/>
            <a:r>
              <a:rPr lang="en-US" dirty="0"/>
              <a:t>Customers who have requested the product</a:t>
            </a:r>
          </a:p>
          <a:p>
            <a:pPr lvl="1"/>
            <a:r>
              <a:rPr lang="en-US" dirty="0"/>
              <a:t>Project environment</a:t>
            </a:r>
          </a:p>
          <a:p>
            <a:pPr lvl="1"/>
            <a:r>
              <a:rPr lang="en-US" dirty="0"/>
              <a:t>Characteristics of the product</a:t>
            </a:r>
          </a:p>
          <a:p>
            <a:r>
              <a:rPr lang="en-US" dirty="0"/>
              <a:t>team then defines a preliminary project plan based on the set of process framework activities. </a:t>
            </a:r>
          </a:p>
          <a:p>
            <a:r>
              <a:rPr lang="en-US" dirty="0"/>
              <a:t>Once the preliminary plan is established, process decomposition begins.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06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Melding the product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planning begins with the melding of the product and the process.</a:t>
            </a:r>
          </a:p>
          <a:p>
            <a:r>
              <a:rPr lang="en-US" dirty="0"/>
              <a:t>Each function to be done by the team must pass through the set of framework activities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framework activities</a:t>
            </a:r>
          </a:p>
          <a:p>
            <a:pPr lvl="1"/>
            <a:r>
              <a:rPr lang="en-US" dirty="0"/>
              <a:t>communication, </a:t>
            </a:r>
          </a:p>
          <a:p>
            <a:pPr lvl="1"/>
            <a:r>
              <a:rPr lang="en-US" dirty="0"/>
              <a:t>planning, </a:t>
            </a:r>
          </a:p>
          <a:p>
            <a:pPr lvl="1"/>
            <a:r>
              <a:rPr lang="en-US" dirty="0"/>
              <a:t>modeling, </a:t>
            </a:r>
          </a:p>
          <a:p>
            <a:pPr lvl="1"/>
            <a:r>
              <a:rPr lang="en-US" dirty="0"/>
              <a:t>construction, </a:t>
            </a:r>
          </a:p>
          <a:p>
            <a:pPr lvl="1"/>
            <a:r>
              <a:rPr lang="en-US" dirty="0"/>
              <a:t>deployment </a:t>
            </a:r>
          </a:p>
          <a:p>
            <a:r>
              <a:rPr lang="en-US" dirty="0"/>
              <a:t>The team members who work on a product function will apply each of the framework activities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20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matrix is created</a:t>
            </a:r>
          </a:p>
          <a:p>
            <a:r>
              <a:rPr lang="en-US" dirty="0"/>
              <a:t>Left side</a:t>
            </a:r>
            <a:r>
              <a:rPr lang="en-US" dirty="0">
                <a:sym typeface="Wingdings" pitchFamily="2" charset="2"/>
              </a:rPr>
              <a:t> functions of word processing s/w</a:t>
            </a:r>
          </a:p>
          <a:p>
            <a:r>
              <a:rPr lang="en-US" dirty="0">
                <a:sym typeface="Wingdings" pitchFamily="2" charset="2"/>
              </a:rPr>
              <a:t>Framework activities are listed in top</a:t>
            </a:r>
          </a:p>
          <a:p>
            <a:r>
              <a:rPr lang="en-US" dirty="0">
                <a:sym typeface="Wingdings" pitchFamily="2" charset="2"/>
              </a:rPr>
              <a:t>Job of the project manager is to </a:t>
            </a:r>
          </a:p>
          <a:p>
            <a:pPr lvl="1"/>
            <a:r>
              <a:rPr lang="en-US" dirty="0">
                <a:sym typeface="Wingdings" pitchFamily="2" charset="2"/>
              </a:rPr>
              <a:t>estimate resource requirement for each matrix cell</a:t>
            </a:r>
          </a:p>
          <a:p>
            <a:pPr lvl="1"/>
            <a:r>
              <a:rPr lang="en-US" dirty="0">
                <a:sym typeface="Wingdings" pitchFamily="2" charset="2"/>
              </a:rPr>
              <a:t>Start &amp; end dates </a:t>
            </a:r>
            <a:r>
              <a:rPr lang="en-US" dirty="0"/>
              <a:t>tasks associated with each cell, </a:t>
            </a:r>
          </a:p>
          <a:p>
            <a:pPr lvl="1"/>
            <a:r>
              <a:rPr lang="en-US" dirty="0"/>
              <a:t>work products to be produced as a consequence of each task.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3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834933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90736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the process model has been chosen, the process framework is adapted to it.</a:t>
            </a:r>
          </a:p>
          <a:p>
            <a:r>
              <a:rPr lang="en-US" dirty="0"/>
              <a:t>Process decomposition commences when the project manager asks following question</a:t>
            </a:r>
          </a:p>
          <a:p>
            <a:pPr lvl="1"/>
            <a:r>
              <a:rPr lang="en-US" dirty="0"/>
              <a:t>“How do we accomplish this framework activity?”</a:t>
            </a:r>
          </a:p>
          <a:p>
            <a:r>
              <a:rPr lang="en-US" dirty="0"/>
              <a:t>An activity is done using a series of work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25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communication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of work tasks are</a:t>
            </a:r>
          </a:p>
          <a:p>
            <a:r>
              <a:rPr lang="en-US" dirty="0"/>
              <a:t>Review the customer request.</a:t>
            </a:r>
          </a:p>
          <a:p>
            <a:r>
              <a:rPr lang="en-US" dirty="0"/>
              <a:t>Plan and schedule a formal meeting with all stakeholders.</a:t>
            </a:r>
          </a:p>
          <a:p>
            <a:r>
              <a:rPr lang="en-US" dirty="0"/>
              <a:t>Conduct research to specify the proposed solution and existing approaches.</a:t>
            </a:r>
          </a:p>
          <a:p>
            <a:r>
              <a:rPr lang="en-US" dirty="0"/>
              <a:t>Prepare a “working document” and an agenda for the formal meeting.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63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 the meeting.</a:t>
            </a:r>
          </a:p>
          <a:p>
            <a:r>
              <a:rPr lang="en-US" dirty="0"/>
              <a:t>Jointly develop mini-specs that reflect data, function, and behavioral features of the software. </a:t>
            </a:r>
          </a:p>
          <a:p>
            <a:r>
              <a:rPr lang="en-US" dirty="0"/>
              <a:t>Review each mini-spec for correctness, consistency, and lack of ambiguity.</a:t>
            </a:r>
          </a:p>
          <a:p>
            <a:r>
              <a:rPr lang="en-US" dirty="0"/>
              <a:t>Assemble the mini-specs into a scoping document.</a:t>
            </a:r>
          </a:p>
          <a:p>
            <a:r>
              <a:rPr lang="en-US" dirty="0"/>
              <a:t>Review the scoping document </a:t>
            </a:r>
          </a:p>
          <a:p>
            <a:r>
              <a:rPr lang="en-US" dirty="0"/>
              <a:t>Modify the scoping document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660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manage a successful software project, you have to understand</a:t>
            </a:r>
          </a:p>
          <a:p>
            <a:pPr lvl="1"/>
            <a:r>
              <a:rPr lang="en-US" dirty="0"/>
              <a:t>what can go wrong so that problems can be avoided.</a:t>
            </a:r>
          </a:p>
          <a:p>
            <a:r>
              <a:rPr lang="en-US" dirty="0"/>
              <a:t>General problems</a:t>
            </a:r>
          </a:p>
          <a:p>
            <a:pPr lvl="1"/>
            <a:r>
              <a:rPr lang="en-US" dirty="0"/>
              <a:t>Poor understandability of customer requirements</a:t>
            </a:r>
          </a:p>
          <a:p>
            <a:pPr lvl="1"/>
            <a:r>
              <a:rPr lang="en-US" dirty="0"/>
              <a:t>Poorly defined scope</a:t>
            </a:r>
          </a:p>
          <a:p>
            <a:pPr lvl="1"/>
            <a:r>
              <a:rPr lang="en-US" dirty="0"/>
              <a:t>Technology changes &amp; business shifts</a:t>
            </a:r>
          </a:p>
          <a:p>
            <a:pPr lvl="1"/>
            <a:r>
              <a:rPr lang="en-US" dirty="0"/>
              <a:t>Unrealistic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Patching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If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failure </a:t>
            </a:r>
            <a:r>
              <a:rPr lang="en-US" dirty="0">
                <a:latin typeface="Book Antiqua" pitchFamily="18" charset="0"/>
              </a:rPr>
              <a:t>occurs, actions are taken to restore the operation</a:t>
            </a:r>
          </a:p>
          <a:p>
            <a:pPr algn="just"/>
            <a:r>
              <a:rPr lang="en-US" dirty="0">
                <a:latin typeface="Book Antiqua" pitchFamily="18" charset="0"/>
              </a:rPr>
              <a:t>Maintenance personnel sometimes perform emergency fixes called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patching</a:t>
            </a:r>
          </a:p>
          <a:p>
            <a:pPr algn="just"/>
            <a:r>
              <a:rPr lang="en-US" dirty="0">
                <a:latin typeface="Book Antiqua" pitchFamily="18" charset="0"/>
              </a:rPr>
              <a:t>This method leads to many problems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Increase program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Unforeseen ripple effects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change to one part of a program may affect other sections in an unpredictable manner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leads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distortion</a:t>
            </a:r>
            <a:r>
              <a:rPr lang="en-US" dirty="0">
                <a:latin typeface="Book Antiqua" pitchFamily="18" charset="0"/>
              </a:rPr>
              <a:t> in the logic of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45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part commonsense approach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on the right foot</a:t>
            </a:r>
          </a:p>
          <a:p>
            <a:r>
              <a:rPr lang="en-US" dirty="0"/>
              <a:t>Maintain momentum</a:t>
            </a:r>
          </a:p>
          <a:p>
            <a:r>
              <a:rPr lang="en-US" dirty="0"/>
              <a:t>Track progress</a:t>
            </a:r>
          </a:p>
          <a:p>
            <a:r>
              <a:rPr lang="en-US" dirty="0"/>
              <a:t>Make smart decisions</a:t>
            </a:r>
          </a:p>
          <a:p>
            <a:r>
              <a:rPr lang="en-US" dirty="0"/>
              <a:t>Conduct a postmortem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0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on the right foot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hard to understand the problem that is to be solved </a:t>
            </a:r>
          </a:p>
          <a:p>
            <a:r>
              <a:rPr lang="en-US" dirty="0"/>
              <a:t>set realistic objectives and expectations for everyone involved in the project.</a:t>
            </a:r>
          </a:p>
          <a:p>
            <a:r>
              <a:rPr lang="en-US" dirty="0"/>
              <a:t>build the right team</a:t>
            </a:r>
          </a:p>
          <a:p>
            <a:r>
              <a:rPr lang="en-US" dirty="0"/>
              <a:t>Give the team the autonomy, authority, and technology needed to do the job.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12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momentum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maintain momentum, the project manager must provide incentives to keep turnover of personnel minimum</a:t>
            </a:r>
          </a:p>
          <a:p>
            <a:r>
              <a:rPr lang="en-US" dirty="0"/>
              <a:t>The team should emphasize quality in every task it performs,</a:t>
            </a:r>
          </a:p>
          <a:p>
            <a:r>
              <a:rPr lang="en-US" dirty="0"/>
              <a:t>senior management should do everything possible to stay out of the team’s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373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 is tracked as work products are produced and approved</a:t>
            </a:r>
          </a:p>
          <a:p>
            <a:r>
              <a:rPr lang="en-US" dirty="0"/>
              <a:t>software process and project measures can be collected and used to assess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997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smart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decisions of the project manager must be simple</a:t>
            </a:r>
          </a:p>
          <a:p>
            <a:r>
              <a:rPr lang="en-US" dirty="0"/>
              <a:t>use existing software components or patterns, </a:t>
            </a:r>
          </a:p>
          <a:p>
            <a:r>
              <a:rPr lang="en-US" dirty="0"/>
              <a:t>avoid custom interfaces when standard approaches are available, </a:t>
            </a:r>
          </a:p>
          <a:p>
            <a:r>
              <a:rPr lang="en-US" dirty="0"/>
              <a:t>identify and then avoid obvious risks,</a:t>
            </a:r>
          </a:p>
          <a:p>
            <a:r>
              <a:rPr lang="en-US" dirty="0"/>
              <a:t>allocate more time than you think is needed to complex or risky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33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postmortem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a consistent mechanism for extracting lessons learned for each project. </a:t>
            </a:r>
          </a:p>
          <a:p>
            <a:r>
              <a:rPr lang="en-US" dirty="0"/>
              <a:t>Evaluate the planned and actual schedules, </a:t>
            </a:r>
          </a:p>
          <a:p>
            <a:r>
              <a:rPr lang="en-US" dirty="0"/>
              <a:t>collect and analyze software project metrics</a:t>
            </a:r>
          </a:p>
          <a:p>
            <a:r>
              <a:rPr lang="en-US" dirty="0"/>
              <a:t> get feedback from team members and customers, </a:t>
            </a:r>
          </a:p>
          <a:p>
            <a:r>
              <a:rPr lang="en-US" dirty="0"/>
              <a:t>record findings in written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69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baseline="30000" dirty="0"/>
              <a:t>5</a:t>
            </a:r>
            <a:r>
              <a:rPr lang="en-US" dirty="0"/>
              <a:t>HHH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principle is used to define the key project characteristics</a:t>
            </a:r>
          </a:p>
          <a:p>
            <a:pPr lvl="1"/>
            <a:r>
              <a:rPr lang="en-US" dirty="0"/>
              <a:t>Why is the system being developed?</a:t>
            </a:r>
          </a:p>
          <a:p>
            <a:pPr lvl="1"/>
            <a:r>
              <a:rPr lang="en-US" dirty="0"/>
              <a:t>What will be done?</a:t>
            </a:r>
          </a:p>
          <a:p>
            <a:pPr lvl="1"/>
            <a:r>
              <a:rPr lang="en-US" dirty="0"/>
              <a:t>When will it be done?</a:t>
            </a:r>
          </a:p>
          <a:p>
            <a:pPr lvl="1"/>
            <a:r>
              <a:rPr lang="en-US" dirty="0"/>
              <a:t>Who is responsible for a function?</a:t>
            </a:r>
          </a:p>
          <a:p>
            <a:pPr lvl="1"/>
            <a:r>
              <a:rPr lang="en-US" dirty="0"/>
              <a:t>Where are they located organizationally?</a:t>
            </a:r>
          </a:p>
          <a:p>
            <a:pPr lvl="1"/>
            <a:r>
              <a:rPr lang="en-US" dirty="0"/>
              <a:t>How will the job be done technically and managerially?</a:t>
            </a:r>
          </a:p>
          <a:p>
            <a:pPr lvl="1"/>
            <a:r>
              <a:rPr lang="en-US" dirty="0"/>
              <a:t>How much of each resource is needed?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0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5048</TotalTime>
  <Words>4423</Words>
  <Application>Microsoft Office PowerPoint</Application>
  <PresentationFormat>On-screen Show (4:3)</PresentationFormat>
  <Paragraphs>741</Paragraphs>
  <Slides>96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Agency FB</vt:lpstr>
      <vt:lpstr>Book Antiqua</vt:lpstr>
      <vt:lpstr>Calibri</vt:lpstr>
      <vt:lpstr>Century Schoolbook</vt:lpstr>
      <vt:lpstr>Wingdings</vt:lpstr>
      <vt:lpstr>Wingdings 2</vt:lpstr>
      <vt:lpstr>Oriel</vt:lpstr>
      <vt:lpstr>M O D U L E - 5</vt:lpstr>
      <vt:lpstr>C O N T E N T S</vt:lpstr>
      <vt:lpstr>M A I N T E N A N C E </vt:lpstr>
      <vt:lpstr>INTRODUCTION </vt:lpstr>
      <vt:lpstr>INTRODUCTION </vt:lpstr>
      <vt:lpstr>CATEGORIES OF MAINTENANCE</vt:lpstr>
      <vt:lpstr>CORRECTIVE MAINTENANCE</vt:lpstr>
      <vt:lpstr>CORRECTIVE MAINTENANCE</vt:lpstr>
      <vt:lpstr>Patching </vt:lpstr>
      <vt:lpstr>ADAPTIVE MAINTENANCE</vt:lpstr>
      <vt:lpstr>PERFECTIVE MAINTENANCE</vt:lpstr>
      <vt:lpstr>Other types of maintenance</vt:lpstr>
      <vt:lpstr>PREVENTIVE MAINTENANCE. </vt:lpstr>
      <vt:lpstr>PowerPoint Presentation</vt:lpstr>
      <vt:lpstr>Problems during maintenance</vt:lpstr>
      <vt:lpstr>Solutions </vt:lpstr>
      <vt:lpstr>R I S K   M A N A G E M E N T</vt:lpstr>
      <vt:lpstr>INTRODUCTION  </vt:lpstr>
      <vt:lpstr>ACTIVITIES OF RISK MANAGEMENT</vt:lpstr>
      <vt:lpstr>RISK IDENTIFICATION </vt:lpstr>
      <vt:lpstr>RISK IDENTIFICATION [2]</vt:lpstr>
      <vt:lpstr>RISK IDENTIFICATION [3]</vt:lpstr>
      <vt:lpstr>RISK IDENTIFICATION [4]</vt:lpstr>
      <vt:lpstr>RISK IDENTIFICATION [5]</vt:lpstr>
      <vt:lpstr>R I S K   A S S E S S M E N T </vt:lpstr>
      <vt:lpstr>R I S K    M I T I G A T I O N</vt:lpstr>
      <vt:lpstr>R I S K    M I T I G A T I O N</vt:lpstr>
      <vt:lpstr>R I S K    M I T I G A T I O N</vt:lpstr>
      <vt:lpstr>R I S K    M I T I G A T I O N</vt:lpstr>
      <vt:lpstr>R I S K    M I T I G A T I O N</vt:lpstr>
      <vt:lpstr>R I S K  M O N I T O R I N G &amp; M A N A G E M E N T</vt:lpstr>
      <vt:lpstr>RISK MONITORING</vt:lpstr>
      <vt:lpstr>EXAMPLE: HIGH STAFF TURNOVER</vt:lpstr>
      <vt:lpstr>Other factors monitored</vt:lpstr>
      <vt:lpstr>RISK MANAGEMENT </vt:lpstr>
      <vt:lpstr>RMMM plan</vt:lpstr>
      <vt:lpstr>RISK INFORMATION SHEET</vt:lpstr>
      <vt:lpstr>RISK INFORMATION SHEET</vt:lpstr>
      <vt:lpstr>P R O J E C T   M A N A G E M E N T</vt:lpstr>
      <vt:lpstr>INTRODUCTION </vt:lpstr>
      <vt:lpstr>P E O P L E </vt:lpstr>
      <vt:lpstr>PEOPLE- CMM</vt:lpstr>
      <vt:lpstr>P R O D U C T </vt:lpstr>
      <vt:lpstr>P R O D U C T </vt:lpstr>
      <vt:lpstr>PowerPoint Presentation</vt:lpstr>
      <vt:lpstr>PROJECT </vt:lpstr>
      <vt:lpstr>METHODS TO AVOID PROJECT FAILURE</vt:lpstr>
      <vt:lpstr>THE PEOPLE </vt:lpstr>
      <vt:lpstr>STAKEHOLDERS </vt:lpstr>
      <vt:lpstr>TEAM LEADERS</vt:lpstr>
      <vt:lpstr>FEATURES FOR A GOOD TEAM LEADER</vt:lpstr>
      <vt:lpstr>PowerPoint Presentation</vt:lpstr>
      <vt:lpstr>KEY FEATURES OF EFFECTIVE PROJECT MANAGER</vt:lpstr>
      <vt:lpstr>PROBLEM SOLVING</vt:lpstr>
      <vt:lpstr>MANAGERIAL IDENTITY</vt:lpstr>
      <vt:lpstr>ACHIEVEMENT </vt:lpstr>
      <vt:lpstr>INFLUENCE &amp; TEAM BUILDING</vt:lpstr>
      <vt:lpstr>THE SOFTWARE TEAM</vt:lpstr>
      <vt:lpstr>ORGANIZATIONAL PARADIGM FOR SOFTWARE ENGINEERING TEAM</vt:lpstr>
      <vt:lpstr>CLOSED PARADIGM</vt:lpstr>
      <vt:lpstr>RANDOM PARADIGM</vt:lpstr>
      <vt:lpstr>OPEN PARADIGM</vt:lpstr>
      <vt:lpstr>SYNCHRONOUS PARADIGM</vt:lpstr>
      <vt:lpstr>High performance team</vt:lpstr>
      <vt:lpstr>Jelled team</vt:lpstr>
      <vt:lpstr>Factors leading to team toxicity</vt:lpstr>
      <vt:lpstr>Solutions </vt:lpstr>
      <vt:lpstr>PowerPoint Presentation</vt:lpstr>
      <vt:lpstr>Agile team</vt:lpstr>
      <vt:lpstr>PowerPoint Presentation</vt:lpstr>
      <vt:lpstr>Features </vt:lpstr>
      <vt:lpstr>Coordination &amp; communication issues</vt:lpstr>
      <vt:lpstr>Solution </vt:lpstr>
      <vt:lpstr>THE PRODUCT</vt:lpstr>
      <vt:lpstr>Introduction </vt:lpstr>
      <vt:lpstr>PowerPoint Presentation</vt:lpstr>
      <vt:lpstr>Software scope</vt:lpstr>
      <vt:lpstr>Features of scope</vt:lpstr>
      <vt:lpstr>Problem decomposition</vt:lpstr>
      <vt:lpstr>PowerPoint Presentation</vt:lpstr>
      <vt:lpstr>THE PROCESS</vt:lpstr>
      <vt:lpstr>Melding the product &amp; process</vt:lpstr>
      <vt:lpstr>Example </vt:lpstr>
      <vt:lpstr>PowerPoint Presentation</vt:lpstr>
      <vt:lpstr>PowerPoint Presentation</vt:lpstr>
      <vt:lpstr>Process decomposition</vt:lpstr>
      <vt:lpstr>Example: communication activity</vt:lpstr>
      <vt:lpstr>PowerPoint Presentation</vt:lpstr>
      <vt:lpstr>The project</vt:lpstr>
      <vt:lpstr>5 part commonsense approach of projects</vt:lpstr>
      <vt:lpstr>Start on the right foot</vt:lpstr>
      <vt:lpstr>Maintain momentum</vt:lpstr>
      <vt:lpstr>Track progress</vt:lpstr>
      <vt:lpstr>Make smart decisions</vt:lpstr>
      <vt:lpstr>Conduct postmortem analysis</vt:lpstr>
      <vt:lpstr>W5HHH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Processors and memory heirac</dc:title>
  <dc:creator>Hostel</dc:creator>
  <cp:lastModifiedBy>Srividya Krishnakumar</cp:lastModifiedBy>
  <cp:revision>460</cp:revision>
  <dcterms:created xsi:type="dcterms:W3CDTF">2018-09-05T16:24:05Z</dcterms:created>
  <dcterms:modified xsi:type="dcterms:W3CDTF">2020-06-16T04:34:54Z</dcterms:modified>
</cp:coreProperties>
</file>