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80" r:id="rId4"/>
    <p:sldId id="281" r:id="rId5"/>
    <p:sldId id="282" r:id="rId6"/>
    <p:sldId id="283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FA1732D-5AF1-415D-89A5-7F5FBADB7C14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6EA0CE-9BBC-45CE-8187-5BD5E7D834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A1732D-5AF1-415D-89A5-7F5FBADB7C14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6EA0CE-9BBC-45CE-8187-5BD5E7D834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A1732D-5AF1-415D-89A5-7F5FBADB7C14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6EA0CE-9BBC-45CE-8187-5BD5E7D834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A1732D-5AF1-415D-89A5-7F5FBADB7C14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6EA0CE-9BBC-45CE-8187-5BD5E7D8344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A1732D-5AF1-415D-89A5-7F5FBADB7C14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6EA0CE-9BBC-45CE-8187-5BD5E7D8344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A1732D-5AF1-415D-89A5-7F5FBADB7C14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6EA0CE-9BBC-45CE-8187-5BD5E7D8344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A1732D-5AF1-415D-89A5-7F5FBADB7C14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6EA0CE-9BBC-45CE-8187-5BD5E7D83444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A1732D-5AF1-415D-89A5-7F5FBADB7C14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6EA0CE-9BBC-45CE-8187-5BD5E7D8344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A1732D-5AF1-415D-89A5-7F5FBADB7C14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6EA0CE-9BBC-45CE-8187-5BD5E7D834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FA1732D-5AF1-415D-89A5-7F5FBADB7C14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6EA0CE-9BBC-45CE-8187-5BD5E7D83444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FA1732D-5AF1-415D-89A5-7F5FBADB7C14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D6EA0CE-9BBC-45CE-8187-5BD5E7D83444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FA1732D-5AF1-415D-89A5-7F5FBADB7C14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D6EA0CE-9BBC-45CE-8187-5BD5E7D8344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33600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 I S K   M A N A G E M E N T</a:t>
            </a: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295400" y="4953000"/>
            <a:ext cx="609600" cy="517524"/>
          </a:xfrm>
        </p:spPr>
        <p:txBody>
          <a:bodyPr/>
          <a:lstStyle/>
          <a:p>
            <a:fld id="{73570A01-ABA5-471D-9C6E-F7870330B46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3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873752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risks</a:t>
            </a:r>
          </a:p>
          <a:p>
            <a:pPr algn="just"/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000" dirty="0" smtClean="0">
                <a:latin typeface="Book Antiqua" pitchFamily="18" charset="0"/>
              </a:rPr>
              <a:t>This include problems related to</a:t>
            </a:r>
          </a:p>
          <a:p>
            <a:pPr lvl="2" algn="just"/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Budgetary</a:t>
            </a:r>
          </a:p>
          <a:p>
            <a:pPr lvl="2" algn="just"/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Schedule</a:t>
            </a:r>
          </a:p>
          <a:p>
            <a:pPr lvl="2" algn="just"/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Personnel</a:t>
            </a:r>
          </a:p>
          <a:p>
            <a:pPr lvl="2" algn="just"/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Resource</a:t>
            </a:r>
          </a:p>
          <a:p>
            <a:pPr lvl="2" algn="just"/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Customer related issues</a:t>
            </a:r>
          </a:p>
          <a:p>
            <a:pPr lvl="1" algn="just"/>
            <a:r>
              <a:rPr lang="en-US" sz="2000" dirty="0" smtClean="0">
                <a:latin typeface="Book Antiqua" pitchFamily="18" charset="0"/>
              </a:rPr>
              <a:t>Important project risk is 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schedule slippage</a:t>
            </a:r>
          </a:p>
          <a:p>
            <a:pPr lvl="1" algn="just"/>
            <a:r>
              <a:rPr lang="en-US" sz="2000" dirty="0" smtClean="0">
                <a:latin typeface="Book Antiqua" pitchFamily="18" charset="0"/>
              </a:rPr>
              <a:t>This arises since the software projects are 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difficult to monitor</a:t>
            </a:r>
          </a:p>
          <a:p>
            <a:pPr lvl="1" algn="just"/>
            <a:r>
              <a:rPr lang="en-US" sz="2000" dirty="0" smtClean="0">
                <a:latin typeface="Book Antiqua" pitchFamily="18" charset="0"/>
              </a:rPr>
              <a:t>Due to its invisibility it is very difficult to asses the 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progress</a:t>
            </a:r>
            <a:endParaRPr lang="en-US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73570A01-ABA5-471D-9C6E-F7870330B46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RISK IDENTIFICATION 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 fontScale="92500" lnSpcReduction="10000"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Technical risks</a:t>
            </a:r>
          </a:p>
          <a:p>
            <a:endParaRPr lang="en-US" dirty="0" smtClean="0">
              <a:latin typeface="Book Antiqua" pitchFamily="18" charset="0"/>
            </a:endParaRPr>
          </a:p>
          <a:p>
            <a:pPr lvl="1"/>
            <a:r>
              <a:rPr lang="en-US" dirty="0" smtClean="0">
                <a:latin typeface="Book Antiqua" pitchFamily="18" charset="0"/>
              </a:rPr>
              <a:t>It includes problems related to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Potential design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Implementation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Interfacing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Testing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Maintenance </a:t>
            </a:r>
          </a:p>
          <a:p>
            <a:pPr lvl="1"/>
            <a:r>
              <a:rPr lang="en-US" dirty="0" smtClean="0">
                <a:latin typeface="Book Antiqua" pitchFamily="18" charset="0"/>
              </a:rPr>
              <a:t>Technical risks also includes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Incomplete specification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Changing specification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Technical uncertainty</a:t>
            </a:r>
          </a:p>
          <a:p>
            <a:pPr lvl="1"/>
            <a:r>
              <a:rPr lang="en-US" dirty="0" smtClean="0">
                <a:latin typeface="Book Antiqua" pitchFamily="18" charset="0"/>
              </a:rPr>
              <a:t>Most of the technical risks arises due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to insufficient knowledge</a:t>
            </a:r>
            <a:r>
              <a:rPr lang="en-US" dirty="0" smtClean="0">
                <a:latin typeface="Book Antiqua" pitchFamily="18" charset="0"/>
              </a:rPr>
              <a:t> about the product 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73570A01-ABA5-471D-9C6E-F7870330B46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RISK IDENTIFICATION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[4]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2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Business risks</a:t>
            </a:r>
          </a:p>
          <a:p>
            <a:endParaRPr lang="en-US" dirty="0" smtClean="0">
              <a:latin typeface="Book Antiqua" pitchFamily="18" charset="0"/>
            </a:endParaRPr>
          </a:p>
          <a:p>
            <a:pPr lvl="1"/>
            <a:r>
              <a:rPr lang="en-US" dirty="0" smtClean="0">
                <a:latin typeface="Book Antiqua" pitchFamily="18" charset="0"/>
              </a:rPr>
              <a:t>This includes 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of building a product that no one wants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Losing budgetary commitments</a:t>
            </a:r>
          </a:p>
          <a:p>
            <a:pPr lvl="0">
              <a:buClr>
                <a:srgbClr val="3891A7"/>
              </a:buClr>
            </a:pPr>
            <a:r>
              <a:rPr lang="en-US" dirty="0" smtClean="0">
                <a:solidFill>
                  <a:prstClr val="black"/>
                </a:solidFill>
                <a:latin typeface="Book Antiqua" pitchFamily="18" charset="0"/>
              </a:rPr>
              <a:t>To successfully identify risks, it is good to have a company disaster list</a:t>
            </a:r>
          </a:p>
          <a:p>
            <a:pPr lvl="0">
              <a:buClr>
                <a:srgbClr val="3891A7"/>
              </a:buClr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Company disaster list</a:t>
            </a:r>
          </a:p>
          <a:p>
            <a:pPr lvl="1">
              <a:buClr>
                <a:srgbClr val="3891A7"/>
              </a:buClr>
            </a:pPr>
            <a:r>
              <a:rPr lang="en-US" dirty="0" smtClean="0">
                <a:solidFill>
                  <a:prstClr val="black"/>
                </a:solidFill>
                <a:latin typeface="Book Antiqua" pitchFamily="18" charset="0"/>
              </a:rPr>
              <a:t>Contains all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bad events </a:t>
            </a:r>
            <a:r>
              <a:rPr lang="en-US" dirty="0" smtClean="0">
                <a:solidFill>
                  <a:prstClr val="black"/>
                </a:solidFill>
                <a:latin typeface="Book Antiqua" pitchFamily="18" charset="0"/>
              </a:rPr>
              <a:t>that have happened to the s/w projects of the company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over the years</a:t>
            </a:r>
          </a:p>
          <a:p>
            <a:pPr lvl="1">
              <a:buClr>
                <a:srgbClr val="3891A7"/>
              </a:buClr>
            </a:pPr>
            <a:r>
              <a:rPr lang="en-US" dirty="0" smtClean="0">
                <a:solidFill>
                  <a:prstClr val="black"/>
                </a:solidFill>
                <a:latin typeface="Book Antiqua" pitchFamily="18" charset="0"/>
              </a:rPr>
              <a:t>This list can be read by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manager </a:t>
            </a:r>
            <a:r>
              <a:rPr lang="en-US" dirty="0" smtClean="0">
                <a:solidFill>
                  <a:prstClr val="black"/>
                </a:solidFill>
                <a:latin typeface="Book Antiqua" pitchFamily="18" charset="0"/>
              </a:rPr>
              <a:t>to be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aware of susceptible risks </a:t>
            </a:r>
            <a:r>
              <a:rPr lang="en-US" dirty="0" smtClean="0">
                <a:solidFill>
                  <a:prstClr val="black"/>
                </a:solidFill>
                <a:latin typeface="Book Antiqua" pitchFamily="18" charset="0"/>
              </a:rPr>
              <a:t>to the project</a:t>
            </a:r>
          </a:p>
          <a:p>
            <a:pPr lvl="2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73570A01-ABA5-471D-9C6E-F7870330B46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RISK IDENTIFICATION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[5]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69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Book Antiqua" pitchFamily="18" charset="0"/>
              </a:rPr>
              <a:t>Objective of risk assessment is to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rank the risks</a:t>
            </a:r>
            <a:r>
              <a:rPr lang="en-US" dirty="0" smtClean="0">
                <a:latin typeface="Book Antiqua" pitchFamily="18" charset="0"/>
              </a:rPr>
              <a:t> in terms of their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damage causing potential</a:t>
            </a:r>
          </a:p>
          <a:p>
            <a:r>
              <a:rPr lang="en-US" dirty="0" smtClean="0">
                <a:latin typeface="Book Antiqua" pitchFamily="18" charset="0"/>
              </a:rPr>
              <a:t>Each risk is rated in 2 ways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The probability of risk becoming real (r)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The consequence of problems associated with that risk(s)</a:t>
            </a:r>
          </a:p>
          <a:p>
            <a:r>
              <a:rPr lang="en-US" dirty="0" smtClean="0">
                <a:latin typeface="Book Antiqua" pitchFamily="18" charset="0"/>
              </a:rPr>
              <a:t>Based on these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two factors </a:t>
            </a:r>
            <a:r>
              <a:rPr lang="en-US" dirty="0" smtClean="0">
                <a:latin typeface="Book Antiqua" pitchFamily="18" charset="0"/>
              </a:rPr>
              <a:t>priority of each risk is calculated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P=r*s</a:t>
            </a:r>
          </a:p>
          <a:p>
            <a:pPr lvl="2"/>
            <a:r>
              <a:rPr lang="en-US" dirty="0">
                <a:latin typeface="Book Antiqua" pitchFamily="18" charset="0"/>
                <a:sym typeface="Wingdings" pitchFamily="2" charset="2"/>
              </a:rPr>
              <a:t>P priority with which the risk should be handled</a:t>
            </a:r>
          </a:p>
          <a:p>
            <a:pPr lvl="2"/>
            <a:r>
              <a:rPr lang="en-US" dirty="0">
                <a:latin typeface="Book Antiqua" pitchFamily="18" charset="0"/>
                <a:sym typeface="Wingdings" pitchFamily="2" charset="2"/>
              </a:rPr>
              <a:t>r probability of the risk becoming real</a:t>
            </a:r>
          </a:p>
          <a:p>
            <a:pPr lvl="2"/>
            <a:r>
              <a:rPr lang="en-US" dirty="0">
                <a:latin typeface="Book Antiqua" pitchFamily="18" charset="0"/>
                <a:sym typeface="Wingdings" pitchFamily="2" charset="2"/>
              </a:rPr>
              <a:t>s severity of damage caused if the risk becomes </a:t>
            </a:r>
            <a:r>
              <a:rPr lang="en-US" dirty="0" smtClean="0">
                <a:latin typeface="Book Antiqua" pitchFamily="18" charset="0"/>
                <a:sym typeface="Wingdings" pitchFamily="2" charset="2"/>
              </a:rPr>
              <a:t>real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>
                <a:latin typeface="Book Antiqua" pitchFamily="18" charset="0"/>
              </a:rPr>
              <a:t>If all the risks are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prioritized</a:t>
            </a:r>
            <a:r>
              <a:rPr lang="en-US" dirty="0">
                <a:latin typeface="Book Antiqua" pitchFamily="18" charset="0"/>
              </a:rPr>
              <a:t>, then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most likely and damaging risks </a:t>
            </a:r>
            <a:r>
              <a:rPr lang="en-US" dirty="0">
                <a:latin typeface="Book Antiqua" pitchFamily="18" charset="0"/>
              </a:rPr>
              <a:t>are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handled first</a:t>
            </a:r>
          </a:p>
          <a:p>
            <a:pPr algn="just"/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endParaRPr lang="en-US" dirty="0" smtClean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73570A01-ABA5-471D-9C6E-F7870330B46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 I S K   A S </a:t>
            </a:r>
            <a:r>
              <a:rPr lang="en-US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E S </a:t>
            </a:r>
            <a:r>
              <a:rPr lang="en-US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M E N T 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28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After identifying all risks, plans are made to control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most damaging </a:t>
            </a:r>
            <a:r>
              <a:rPr lang="en-US" dirty="0" smtClean="0">
                <a:latin typeface="Book Antiqua" pitchFamily="18" charset="0"/>
              </a:rPr>
              <a:t>and likely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risks</a:t>
            </a:r>
            <a:r>
              <a:rPr lang="en-US" dirty="0" smtClean="0">
                <a:latin typeface="Book Antiqua" pitchFamily="18" charset="0"/>
              </a:rPr>
              <a:t> first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Different risks have different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containment/control procedures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Strategies for risk containment</a:t>
            </a:r>
          </a:p>
          <a:p>
            <a:pPr lvl="1" algn="just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Avoid the risk</a:t>
            </a:r>
          </a:p>
          <a:p>
            <a:pPr lvl="1" algn="just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Transfer the risk</a:t>
            </a:r>
          </a:p>
          <a:p>
            <a:pPr lvl="1" algn="just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reduction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73570A01-ABA5-471D-9C6E-F7870330B46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 I S K    M I T I G A T I O N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18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Avoid the risk</a:t>
            </a:r>
          </a:p>
          <a:p>
            <a:endParaRPr 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Risks can be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avoided</a:t>
            </a:r>
            <a:r>
              <a:rPr lang="en-US" dirty="0" smtClean="0">
                <a:latin typeface="Book Antiqua" pitchFamily="18" charset="0"/>
              </a:rPr>
              <a:t> in several ways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Risks often arises due to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constraints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So risks can be avoided by modifying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constraints</a:t>
            </a:r>
          </a:p>
          <a:p>
            <a:pPr lvl="1" algn="just"/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Categories of constraints which give rise to risks</a:t>
            </a:r>
          </a:p>
          <a:p>
            <a:pPr lvl="2" algn="just"/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Process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related constraints</a:t>
            </a:r>
          </a:p>
          <a:p>
            <a:pPr lvl="2" algn="just"/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Product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related constraints</a:t>
            </a:r>
          </a:p>
          <a:p>
            <a:pPr lvl="2" algn="just"/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Technology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related constraints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73570A01-ABA5-471D-9C6E-F7870330B46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 I S K    M I T I G A T I O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3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Process</a:t>
            </a:r>
            <a:r>
              <a:rPr lang="en-US" dirty="0" smtClean="0">
                <a:latin typeface="Book Antiqua" pitchFamily="18" charset="0"/>
              </a:rPr>
              <a:t> related constraints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Risks arises due to following constraints</a:t>
            </a:r>
          </a:p>
          <a:p>
            <a:pPr lvl="2"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Aggressive work schedule</a:t>
            </a:r>
          </a:p>
          <a:p>
            <a:pPr lvl="2"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Budget</a:t>
            </a:r>
          </a:p>
          <a:p>
            <a:pPr lvl="2"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Resource utilization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Product</a:t>
            </a:r>
            <a:r>
              <a:rPr lang="en-US" dirty="0" smtClean="0">
                <a:latin typeface="Book Antiqua" pitchFamily="18" charset="0"/>
              </a:rPr>
              <a:t> related constraints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Risks arises due to</a:t>
            </a:r>
          </a:p>
          <a:p>
            <a:pPr lvl="2"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Commitment to challenging product features</a:t>
            </a:r>
          </a:p>
          <a:p>
            <a:pPr lvl="2"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Quality</a:t>
            </a:r>
          </a:p>
          <a:p>
            <a:pPr lvl="2"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Reliability</a:t>
            </a:r>
            <a:r>
              <a:rPr lang="en-US" dirty="0" smtClean="0">
                <a:latin typeface="Book Antiqua" pitchFamily="18" charset="0"/>
              </a:rPr>
              <a:t> 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Technology </a:t>
            </a:r>
            <a:r>
              <a:rPr lang="en-US" dirty="0" smtClean="0">
                <a:latin typeface="Book Antiqua" pitchFamily="18" charset="0"/>
              </a:rPr>
              <a:t>related constraints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Risks arises due to </a:t>
            </a:r>
          </a:p>
          <a:p>
            <a:pPr lvl="2"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Use of certain technology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73570A01-ABA5-471D-9C6E-F7870330B46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 I S K    M I T I G A T I O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5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Risks can be avoided by</a:t>
            </a:r>
          </a:p>
          <a:p>
            <a:pPr algn="just"/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Discussing with customer to change the requirements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Giving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incentives</a:t>
            </a:r>
            <a:r>
              <a:rPr lang="en-US" dirty="0" smtClean="0">
                <a:latin typeface="Book Antiqua" pitchFamily="18" charset="0"/>
              </a:rPr>
              <a:t> to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developers</a:t>
            </a:r>
            <a:r>
              <a:rPr lang="en-US" dirty="0" smtClean="0">
                <a:latin typeface="Book Antiqua" pitchFamily="18" charset="0"/>
              </a:rPr>
              <a:t> to avoid the risk of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manpower turnover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73570A01-ABA5-471D-9C6E-F7870330B46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 I S K    M I T I G A T I O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98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Transfer the risks</a:t>
            </a:r>
          </a:p>
          <a:p>
            <a:pPr algn="just"/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This involves getting the risky components developed by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 third party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Or buying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insurance cover </a:t>
            </a:r>
            <a:r>
              <a:rPr lang="en-US" dirty="0" err="1" smtClean="0">
                <a:latin typeface="Book Antiqua" pitchFamily="18" charset="0"/>
              </a:rPr>
              <a:t>etc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endParaRPr lang="en-US" dirty="0" smtClean="0">
              <a:latin typeface="Book Antiqua" pitchFamily="18" charset="0"/>
            </a:endParaRPr>
          </a:p>
          <a:p>
            <a:pPr lvl="0" algn="just">
              <a:buClr>
                <a:srgbClr val="3891A7"/>
              </a:buClr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reduction</a:t>
            </a:r>
          </a:p>
          <a:p>
            <a:pPr lvl="0" algn="just">
              <a:buClr>
                <a:srgbClr val="3891A7"/>
              </a:buClr>
            </a:pPr>
            <a:endParaRPr lang="en-US" dirty="0" smtClean="0">
              <a:solidFill>
                <a:prstClr val="black"/>
              </a:solidFill>
              <a:latin typeface="Book Antiqua" pitchFamily="18" charset="0"/>
            </a:endParaRPr>
          </a:p>
          <a:p>
            <a:pPr lvl="1" algn="just">
              <a:buClr>
                <a:srgbClr val="3891A7"/>
              </a:buClr>
            </a:pPr>
            <a:r>
              <a:rPr lang="en-US" dirty="0" smtClean="0">
                <a:solidFill>
                  <a:prstClr val="black"/>
                </a:solidFill>
                <a:latin typeface="Book Antiqua" pitchFamily="18" charset="0"/>
              </a:rPr>
              <a:t>This involves planning different things to contain the damage due to a risk</a:t>
            </a:r>
          </a:p>
          <a:p>
            <a:pPr lvl="2" algn="just">
              <a:buClr>
                <a:srgbClr val="3891A7"/>
              </a:buClr>
            </a:pPr>
            <a:r>
              <a:rPr lang="en-US" dirty="0" err="1" smtClean="0">
                <a:solidFill>
                  <a:prstClr val="black"/>
                </a:solidFill>
                <a:latin typeface="Book Antiqua" pitchFamily="18" charset="0"/>
              </a:rPr>
              <a:t>Eg</a:t>
            </a:r>
            <a:r>
              <a:rPr lang="en-US" dirty="0" smtClean="0">
                <a:solidFill>
                  <a:prstClr val="black"/>
                </a:solidFill>
                <a:latin typeface="Book Antiqua" pitchFamily="18" charset="0"/>
              </a:rPr>
              <a:t>: if there is a risk of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manpower turnover</a:t>
            </a:r>
            <a:r>
              <a:rPr lang="en-US" dirty="0" smtClean="0">
                <a:solidFill>
                  <a:prstClr val="black"/>
                </a:solidFill>
                <a:latin typeface="Book Antiqua" pitchFamily="18" charset="0"/>
              </a:rPr>
              <a:t>, new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recruitment </a:t>
            </a:r>
            <a:r>
              <a:rPr lang="en-US" dirty="0" smtClean="0">
                <a:solidFill>
                  <a:prstClr val="black"/>
                </a:solidFill>
                <a:latin typeface="Book Antiqua" pitchFamily="18" charset="0"/>
              </a:rPr>
              <a:t>can be planned</a:t>
            </a:r>
          </a:p>
          <a:p>
            <a:pPr lvl="2" algn="just">
              <a:buClr>
                <a:srgbClr val="3891A7"/>
              </a:buClr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Technical risks </a:t>
            </a:r>
            <a:r>
              <a:rPr lang="en-US" dirty="0" smtClean="0">
                <a:solidFill>
                  <a:prstClr val="black"/>
                </a:solidFill>
                <a:latin typeface="Book Antiqua" pitchFamily="18" charset="0"/>
              </a:rPr>
              <a:t>can be reduced by building  a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prototype</a:t>
            </a:r>
            <a:r>
              <a:rPr lang="en-US" dirty="0" smtClean="0">
                <a:solidFill>
                  <a:prstClr val="black"/>
                </a:solidFill>
                <a:latin typeface="Book Antiqua" pitchFamily="18" charset="0"/>
              </a:rPr>
              <a:t> of the technology that you are going to use</a:t>
            </a:r>
          </a:p>
          <a:p>
            <a:pPr lvl="0" algn="just">
              <a:buClr>
                <a:srgbClr val="3891A7"/>
              </a:buClr>
            </a:pPr>
            <a:endParaRPr lang="en-US" dirty="0" smtClean="0">
              <a:solidFill>
                <a:prstClr val="black"/>
              </a:solidFill>
            </a:endParaRPr>
          </a:p>
          <a:p>
            <a:pPr lvl="1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73570A01-ABA5-471D-9C6E-F7870330B46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 I S K    M I T I G A T I O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1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28800"/>
            <a:ext cx="7406640" cy="185318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 I S K  M O N I T O R I N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G </a:t>
            </a: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&amp; </a:t>
            </a: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 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 N A G E M E N T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Every project is susceptible to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risks</a:t>
            </a:r>
          </a:p>
          <a:p>
            <a:pPr algn="just"/>
            <a:r>
              <a:rPr lang="en-US" dirty="0">
                <a:latin typeface="Book Antiqua" pitchFamily="18" charset="0"/>
              </a:rPr>
              <a:t>Without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effective risk management</a:t>
            </a:r>
            <a:r>
              <a:rPr lang="en-US" dirty="0">
                <a:latin typeface="Book Antiqua" pitchFamily="18" charset="0"/>
              </a:rPr>
              <a:t>, even the planned projects become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failure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manager </a:t>
            </a:r>
            <a:r>
              <a:rPr lang="en-US" dirty="0" smtClean="0">
                <a:latin typeface="Book Antiqua" pitchFamily="18" charset="0"/>
              </a:rPr>
              <a:t>should anticipate &amp; identify different risks  susceptible to the project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He should prepare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contingency plans </a:t>
            </a:r>
            <a:r>
              <a:rPr lang="en-US" dirty="0" smtClean="0">
                <a:latin typeface="Book Antiqua" pitchFamily="18" charset="0"/>
              </a:rPr>
              <a:t>before hand to contain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management</a:t>
            </a:r>
          </a:p>
          <a:p>
            <a:pPr lvl="1" algn="just"/>
            <a:r>
              <a:rPr lang="en-US" sz="2400" dirty="0" smtClean="0">
                <a:latin typeface="Book Antiqua" pitchFamily="18" charset="0"/>
              </a:rPr>
              <a:t>It aims to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reduce</a:t>
            </a:r>
            <a:r>
              <a:rPr lang="en-US" sz="2400" dirty="0" smtClean="0">
                <a:latin typeface="Book Antiqua" pitchFamily="18" charset="0"/>
              </a:rPr>
              <a:t> the chances of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</a:t>
            </a:r>
            <a:r>
              <a:rPr lang="en-US" sz="2400" dirty="0" smtClean="0">
                <a:latin typeface="Book Antiqua" pitchFamily="18" charset="0"/>
              </a:rPr>
              <a:t>becoming real</a:t>
            </a:r>
          </a:p>
          <a:p>
            <a:pPr lvl="1" algn="just"/>
            <a:r>
              <a:rPr lang="en-US" sz="2400" dirty="0" smtClean="0">
                <a:latin typeface="Book Antiqua" pitchFamily="18" charset="0"/>
              </a:rPr>
              <a:t>Also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reduces</a:t>
            </a:r>
            <a:r>
              <a:rPr lang="en-US" sz="2400" dirty="0" smtClean="0">
                <a:latin typeface="Book Antiqua" pitchFamily="18" charset="0"/>
              </a:rPr>
              <a:t> the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impact of a risk </a:t>
            </a:r>
            <a:r>
              <a:rPr lang="en-US" sz="2400" dirty="0" smtClean="0">
                <a:latin typeface="Book Antiqua" pitchFamily="18" charset="0"/>
              </a:rPr>
              <a:t>that becomes real</a:t>
            </a:r>
            <a:endParaRPr lang="en-US" sz="24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73570A01-ABA5-471D-9C6E-F7870330B46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INTRODUCTION</a:t>
            </a:r>
            <a:r>
              <a:rPr lang="en-US" sz="3200" b="1" dirty="0">
                <a:latin typeface="Agency FB" pitchFamily="34" charset="0"/>
              </a:rPr>
              <a:t> </a:t>
            </a:r>
            <a:r>
              <a:rPr lang="en-US" sz="3200" dirty="0"/>
              <a:t/>
            </a:r>
            <a:br>
              <a:rPr lang="en-US" sz="32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5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As the project proceeds,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risk-monitoring</a:t>
            </a:r>
            <a:r>
              <a:rPr lang="en-US" dirty="0" smtClean="0">
                <a:latin typeface="Book Antiqua" pitchFamily="18" charset="0"/>
              </a:rPr>
              <a:t> activities commence.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 The </a:t>
            </a:r>
            <a:r>
              <a:rPr lang="en-US" dirty="0" smtClean="0">
                <a:solidFill>
                  <a:srgbClr val="FF0000"/>
                </a:solidFill>
                <a:latin typeface="Book Antiqua" pitchFamily="18" charset="0"/>
              </a:rPr>
              <a:t>project manager </a:t>
            </a:r>
            <a:r>
              <a:rPr lang="en-US" dirty="0" smtClean="0">
                <a:latin typeface="Book Antiqua" pitchFamily="18" charset="0"/>
              </a:rPr>
              <a:t>monitors factors that may provide </a:t>
            </a:r>
            <a:r>
              <a:rPr lang="en-US" dirty="0" smtClean="0">
                <a:solidFill>
                  <a:srgbClr val="FF0000"/>
                </a:solidFill>
                <a:latin typeface="Book Antiqua" pitchFamily="18" charset="0"/>
              </a:rPr>
              <a:t>an indication of  the risk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Risk monitoring is a </a:t>
            </a:r>
            <a:r>
              <a:rPr lang="en-US" dirty="0" smtClean="0">
                <a:solidFill>
                  <a:srgbClr val="FF0000"/>
                </a:solidFill>
                <a:latin typeface="Book Antiqua" pitchFamily="18" charset="0"/>
              </a:rPr>
              <a:t>project tracking </a:t>
            </a:r>
            <a:r>
              <a:rPr lang="en-US" dirty="0" smtClean="0">
                <a:latin typeface="Book Antiqua" pitchFamily="18" charset="0"/>
              </a:rPr>
              <a:t>activity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Objectives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A</a:t>
            </a:r>
            <a:r>
              <a:rPr lang="en-US" sz="2400" dirty="0" smtClean="0">
                <a:latin typeface="Book Antiqua" pitchFamily="18" charset="0"/>
              </a:rPr>
              <a:t>ssess whether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predicted risks </a:t>
            </a:r>
            <a:r>
              <a:rPr lang="en-US" sz="2400" dirty="0" smtClean="0">
                <a:latin typeface="Book Antiqua" pitchFamily="18" charset="0"/>
              </a:rPr>
              <a:t>occur or not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E</a:t>
            </a:r>
            <a:r>
              <a:rPr lang="en-US" sz="2400" dirty="0" smtClean="0">
                <a:latin typeface="Book Antiqua" pitchFamily="18" charset="0"/>
              </a:rPr>
              <a:t>nsure that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aversion steps </a:t>
            </a:r>
            <a:r>
              <a:rPr lang="en-US" sz="2400" dirty="0" smtClean="0">
                <a:latin typeface="Book Antiqua" pitchFamily="18" charset="0"/>
              </a:rPr>
              <a:t>defined for the risk are being properly applied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C</a:t>
            </a:r>
            <a:r>
              <a:rPr lang="en-US" sz="2400" dirty="0" smtClean="0">
                <a:latin typeface="Book Antiqua" pitchFamily="18" charset="0"/>
              </a:rPr>
              <a:t>ollect information that can be used for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future risk analysis</a:t>
            </a:r>
            <a:r>
              <a:rPr lang="en-US" sz="2400" dirty="0" smtClean="0">
                <a:latin typeface="Book Antiqua" pitchFamily="18" charset="0"/>
              </a:rPr>
              <a:t>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73570A01-ABA5-471D-9C6E-F7870330B46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RISK MONITORING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63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The factors monitored for the above risk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T</a:t>
            </a:r>
            <a:r>
              <a:rPr lang="en-US" dirty="0" smtClean="0">
                <a:latin typeface="Book Antiqua" pitchFamily="18" charset="0"/>
              </a:rPr>
              <a:t>he general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attitude of team members </a:t>
            </a:r>
            <a:r>
              <a:rPr lang="en-US" dirty="0" smtClean="0">
                <a:latin typeface="Book Antiqua" pitchFamily="18" charset="0"/>
              </a:rPr>
              <a:t>based on project pressures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Interpersonal relationships </a:t>
            </a:r>
            <a:r>
              <a:rPr lang="en-US" dirty="0" smtClean="0">
                <a:latin typeface="Book Antiqua" pitchFamily="18" charset="0"/>
              </a:rPr>
              <a:t>among team members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Potential problems with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compensation</a:t>
            </a:r>
            <a:r>
              <a:rPr lang="en-US" dirty="0" smtClean="0">
                <a:latin typeface="Book Antiqua" pitchFamily="18" charset="0"/>
              </a:rPr>
              <a:t> and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benefits 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Availability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of jobs within the company </a:t>
            </a:r>
            <a:r>
              <a:rPr lang="en-US" dirty="0" smtClean="0">
                <a:latin typeface="Book Antiqua" pitchFamily="18" charset="0"/>
              </a:rPr>
              <a:t>and outside it are all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monitored</a:t>
            </a: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73570A01-ABA5-471D-9C6E-F7870330B46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EXAMPLE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: 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HIGH STAFF TURNOVER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8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manager </a:t>
            </a:r>
            <a:r>
              <a:rPr lang="en-US" dirty="0" smtClean="0">
                <a:latin typeface="Book Antiqua" pitchFamily="18" charset="0"/>
              </a:rPr>
              <a:t>should monitor the effectiveness of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mitigation </a:t>
            </a:r>
            <a:r>
              <a:rPr lang="en-US" dirty="0" smtClean="0">
                <a:latin typeface="Book Antiqua" pitchFamily="18" charset="0"/>
              </a:rPr>
              <a:t>steps. 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Suppose that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mitigation </a:t>
            </a:r>
            <a:r>
              <a:rPr lang="en-US" dirty="0" smtClean="0">
                <a:latin typeface="Book Antiqua" pitchFamily="18" charset="0"/>
              </a:rPr>
              <a:t>step taken to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resolve manpower turnover </a:t>
            </a:r>
            <a:r>
              <a:rPr lang="en-US" dirty="0" smtClean="0">
                <a:latin typeface="Book Antiqua" pitchFamily="18" charset="0"/>
              </a:rPr>
              <a:t>is 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proper documentation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Manager</a:t>
            </a:r>
            <a:r>
              <a:rPr lang="en-US" dirty="0" smtClean="0">
                <a:latin typeface="Book Antiqua" pitchFamily="18" charset="0"/>
              </a:rPr>
              <a:t> has to monitor the following</a:t>
            </a:r>
          </a:p>
          <a:p>
            <a:pPr lvl="1" algn="just"/>
            <a:r>
              <a:rPr lang="en-US" sz="2400" dirty="0" smtClean="0">
                <a:latin typeface="Book Antiqua" pitchFamily="18" charset="0"/>
              </a:rPr>
              <a:t>Check whether work products or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documents</a:t>
            </a:r>
            <a:r>
              <a:rPr lang="en-US" sz="2400" dirty="0" smtClean="0">
                <a:latin typeface="Book Antiqua" pitchFamily="18" charset="0"/>
              </a:rPr>
              <a:t> are developed in a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timely manner</a:t>
            </a:r>
            <a:r>
              <a:rPr lang="en-US" sz="2400" dirty="0" smtClean="0">
                <a:latin typeface="Book Antiqua" pitchFamily="18" charset="0"/>
              </a:rPr>
              <a:t>. </a:t>
            </a:r>
          </a:p>
          <a:p>
            <a:pPr lvl="1" algn="just"/>
            <a:r>
              <a:rPr lang="en-US" sz="2400" dirty="0" smtClean="0">
                <a:latin typeface="Book Antiqua" pitchFamily="18" charset="0"/>
              </a:rPr>
              <a:t>This is to ensure continuity</a:t>
            </a:r>
          </a:p>
          <a:p>
            <a:pPr lvl="2" algn="just"/>
            <a:r>
              <a:rPr lang="en-US" sz="2400" dirty="0" smtClean="0">
                <a:latin typeface="Book Antiqua" pitchFamily="18" charset="0"/>
              </a:rPr>
              <a:t>Newcomer gets necessary information from these documents, if he is forced to join the software team in the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middle of the project</a:t>
            </a: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73570A01-ABA5-471D-9C6E-F7870330B46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Other factors monitored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6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696200" cy="4873752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management </a:t>
            </a:r>
            <a:r>
              <a:rPr lang="en-US" sz="2000" dirty="0" smtClean="0">
                <a:latin typeface="Book Antiqua" pitchFamily="18" charset="0"/>
              </a:rPr>
              <a:t>is done if the 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mitigation </a:t>
            </a:r>
            <a:r>
              <a:rPr lang="en-US" sz="2000" dirty="0" smtClean="0">
                <a:latin typeface="Book Antiqua" pitchFamily="18" charset="0"/>
              </a:rPr>
              <a:t>efforts are failed &amp; risk has become a reality</a:t>
            </a:r>
          </a:p>
          <a:p>
            <a:pPr algn="just"/>
            <a:r>
              <a:rPr lang="en-US" sz="2000" dirty="0" smtClean="0">
                <a:latin typeface="Book Antiqua" pitchFamily="18" charset="0"/>
              </a:rPr>
              <a:t>In such a case, if we have followed mitigation strategy, then</a:t>
            </a:r>
          </a:p>
          <a:p>
            <a:pPr lvl="1" algn="just"/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Backup</a:t>
            </a:r>
            <a:r>
              <a:rPr lang="en-US" sz="2000" dirty="0" smtClean="0">
                <a:latin typeface="Book Antiqua" pitchFamily="18" charset="0"/>
              </a:rPr>
              <a:t> will be available</a:t>
            </a:r>
          </a:p>
          <a:p>
            <a:pPr lvl="1" algn="just"/>
            <a:r>
              <a:rPr lang="en-US" sz="2000" dirty="0" smtClean="0">
                <a:latin typeface="Book Antiqua" pitchFamily="18" charset="0"/>
              </a:rPr>
              <a:t>Information will be 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documented</a:t>
            </a:r>
          </a:p>
          <a:p>
            <a:pPr lvl="1" algn="just"/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knowledge</a:t>
            </a:r>
            <a:r>
              <a:rPr lang="en-US" sz="2000" dirty="0" smtClean="0">
                <a:latin typeface="Book Antiqua" pitchFamily="18" charset="0"/>
              </a:rPr>
              <a:t> has been dispersed across the team.</a:t>
            </a:r>
          </a:p>
          <a:p>
            <a:pPr lvl="1" algn="just"/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Newcomers</a:t>
            </a:r>
            <a:r>
              <a:rPr lang="en-US" sz="2000" dirty="0" smtClean="0">
                <a:latin typeface="Book Antiqua" pitchFamily="18" charset="0"/>
              </a:rPr>
              <a:t> must be added to the team to “get up to speed.” </a:t>
            </a:r>
          </a:p>
          <a:p>
            <a:pPr lvl="1" algn="just"/>
            <a:r>
              <a:rPr lang="en-US" sz="2000" dirty="0" smtClean="0">
                <a:latin typeface="Book Antiqua" pitchFamily="18" charset="0"/>
              </a:rPr>
              <a:t>Those individuals who are leaving are asked to stop all work and spend their last weeks in “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knowledge transfer </a:t>
            </a:r>
            <a:r>
              <a:rPr lang="en-US" sz="2000" dirty="0" smtClean="0">
                <a:solidFill>
                  <a:srgbClr val="FF0000"/>
                </a:solidFill>
                <a:latin typeface="Book Antiqua" pitchFamily="18" charset="0"/>
              </a:rPr>
              <a:t>mode</a:t>
            </a:r>
            <a:r>
              <a:rPr lang="en-US" sz="2000" dirty="0" smtClean="0">
                <a:latin typeface="Book Antiqua" pitchFamily="18" charset="0"/>
              </a:rPr>
              <a:t>.” </a:t>
            </a:r>
          </a:p>
          <a:p>
            <a:pPr lvl="2" algn="just"/>
            <a:r>
              <a:rPr lang="en-US" sz="2000" dirty="0" smtClean="0">
                <a:latin typeface="Book Antiqua" pitchFamily="18" charset="0"/>
              </a:rPr>
              <a:t>This might include</a:t>
            </a:r>
          </a:p>
          <a:p>
            <a:pPr lvl="3" algn="just"/>
            <a:r>
              <a:rPr lang="en-US" sz="2000" dirty="0" smtClean="0">
                <a:latin typeface="Book Antiqua" pitchFamily="18" charset="0"/>
              </a:rPr>
              <a:t>video-based knowledge capture, </a:t>
            </a:r>
          </a:p>
          <a:p>
            <a:pPr lvl="3" algn="just"/>
            <a:r>
              <a:rPr lang="en-US" sz="2000" dirty="0" smtClean="0">
                <a:latin typeface="Book Antiqua" pitchFamily="18" charset="0"/>
              </a:rPr>
              <a:t>the development of commentary documents </a:t>
            </a:r>
          </a:p>
          <a:p>
            <a:pPr lvl="3" algn="just"/>
            <a:r>
              <a:rPr lang="en-US" sz="2000" dirty="0" smtClean="0">
                <a:latin typeface="Book Antiqua" pitchFamily="18" charset="0"/>
              </a:rPr>
              <a:t>meeting with other team members who will remain on the project.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73570A01-ABA5-471D-9C6E-F7870330B46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RISK MANAGEMENT 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1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A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management strategy </a:t>
            </a:r>
            <a:r>
              <a:rPr lang="en-US" dirty="0" smtClean="0">
                <a:latin typeface="Book Antiqua" pitchFamily="18" charset="0"/>
              </a:rPr>
              <a:t>can be included in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project plan</a:t>
            </a:r>
            <a:r>
              <a:rPr lang="en-US" dirty="0" smtClean="0">
                <a:latin typeface="Book Antiqua" pitchFamily="18" charset="0"/>
              </a:rPr>
              <a:t>,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The risk management steps can be organized into </a:t>
            </a:r>
          </a:p>
          <a:p>
            <a:pPr lvl="1" algn="just"/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</a:t>
            </a:r>
            <a:r>
              <a:rPr lang="en-US" sz="2400" dirty="0" smtClean="0">
                <a:latin typeface="Book Antiqua" pitchFamily="18" charset="0"/>
              </a:rPr>
              <a:t>isk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</a:t>
            </a:r>
            <a:r>
              <a:rPr lang="en-US" sz="2400" dirty="0" smtClean="0">
                <a:latin typeface="Book Antiqua" pitchFamily="18" charset="0"/>
              </a:rPr>
              <a:t>itigation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</a:t>
            </a:r>
            <a:r>
              <a:rPr lang="en-US" sz="2400" dirty="0" smtClean="0">
                <a:latin typeface="Book Antiqua" pitchFamily="18" charset="0"/>
              </a:rPr>
              <a:t>onitoring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</a:t>
            </a:r>
            <a:r>
              <a:rPr lang="en-US" sz="2400" dirty="0" smtClean="0">
                <a:latin typeface="Book Antiqua" pitchFamily="18" charset="0"/>
              </a:rPr>
              <a:t>anagement plan. 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RMMM</a:t>
            </a:r>
            <a:r>
              <a:rPr lang="en-US" dirty="0" smtClean="0">
                <a:latin typeface="Book Antiqua" pitchFamily="18" charset="0"/>
              </a:rPr>
              <a:t> plan documents all work performed as part of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analysis 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It is used by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manager </a:t>
            </a:r>
            <a:r>
              <a:rPr lang="en-US" dirty="0" smtClean="0">
                <a:latin typeface="Book Antiqua" pitchFamily="18" charset="0"/>
              </a:rPr>
              <a:t>as part of the overall project plan.</a:t>
            </a:r>
          </a:p>
          <a:p>
            <a:pPr algn="just"/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73570A01-ABA5-471D-9C6E-F7870330B46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RMMM plan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27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Some software teams do not develop a formal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RMMM</a:t>
            </a:r>
            <a:r>
              <a:rPr lang="en-US" dirty="0" smtClean="0">
                <a:latin typeface="Book Antiqua" pitchFamily="18" charset="0"/>
              </a:rPr>
              <a:t> document. 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Each risk is documented individually using a </a:t>
            </a:r>
            <a:r>
              <a:rPr lang="en-US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</a:t>
            </a:r>
            <a:r>
              <a:rPr lang="en-US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isk </a:t>
            </a:r>
            <a:r>
              <a:rPr lang="en-US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</a:t>
            </a:r>
            <a:r>
              <a:rPr lang="en-US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nformation </a:t>
            </a:r>
            <a:r>
              <a:rPr lang="en-US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</a:t>
            </a:r>
            <a:r>
              <a:rPr lang="en-US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heet </a:t>
            </a:r>
            <a:r>
              <a:rPr lang="en-US" i="1" dirty="0" smtClean="0">
                <a:latin typeface="Book Antiqua" pitchFamily="18" charset="0"/>
              </a:rPr>
              <a:t>(RIS) 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RIS is maintained using a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database system</a:t>
            </a:r>
          </a:p>
          <a:p>
            <a:pPr lvl="1" algn="just"/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</a:t>
            </a:r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reation and information entry</a:t>
            </a:r>
          </a:p>
          <a:p>
            <a:pPr lvl="1" algn="just"/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</a:t>
            </a:r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riority ordering</a:t>
            </a:r>
          </a:p>
          <a:p>
            <a:pPr lvl="1" algn="just"/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</a:t>
            </a:r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earches</a:t>
            </a:r>
          </a:p>
          <a:p>
            <a:pPr lvl="1" algn="just"/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</a:t>
            </a:r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ther analysis may be accomplished easily</a:t>
            </a:r>
            <a:endParaRPr 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73570A01-ABA5-471D-9C6E-F7870330B46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RISK INFORMATION SHEET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15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73570A01-ABA5-471D-9C6E-F7870330B46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RISK INFORMATION SHEET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7467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8607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endParaRPr lang="en-GB" dirty="0" smtClean="0"/>
          </a:p>
          <a:p>
            <a:pPr marL="109728" indent="0" algn="ctr">
              <a:buNone/>
            </a:pPr>
            <a:endParaRPr lang="en-GB" dirty="0"/>
          </a:p>
          <a:p>
            <a:pPr marL="109728" indent="0" algn="ctr">
              <a:buNone/>
            </a:pPr>
            <a:endParaRPr lang="en-GB" dirty="0" smtClean="0"/>
          </a:p>
          <a:p>
            <a:pPr marL="109728" indent="0" algn="ctr">
              <a:buNone/>
            </a:pPr>
            <a:r>
              <a:rPr lang="en-GB" smtClean="0"/>
              <a:t>Thank You…..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00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GB" dirty="0" smtClean="0"/>
              <a:t>Project Risk</a:t>
            </a:r>
          </a:p>
          <a:p>
            <a:pPr marL="624078" indent="-514350">
              <a:buFont typeface="+mj-lt"/>
              <a:buAutoNum type="arabicPeriod"/>
            </a:pPr>
            <a:r>
              <a:rPr lang="en-GB" dirty="0" smtClean="0"/>
              <a:t>Product Risk</a:t>
            </a:r>
          </a:p>
          <a:p>
            <a:pPr marL="624078" indent="-514350">
              <a:buFont typeface="+mj-lt"/>
              <a:buAutoNum type="arabicPeriod"/>
            </a:pPr>
            <a:r>
              <a:rPr lang="en-GB" dirty="0" smtClean="0"/>
              <a:t>Process Risk</a:t>
            </a:r>
          </a:p>
          <a:p>
            <a:pPr marL="624078" indent="-514350">
              <a:buFont typeface="+mj-lt"/>
              <a:buAutoNum type="arabicPeriod"/>
            </a:pPr>
            <a:r>
              <a:rPr lang="en-GB" dirty="0" smtClean="0"/>
              <a:t>Business Risk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Risk Category 1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74044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458611"/>
          </a:xfrm>
        </p:spPr>
        <p:txBody>
          <a:bodyPr>
            <a:norm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Project Risk:</a:t>
            </a: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Risk which affect the project Schedule or Resources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Product Risks</a:t>
            </a: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Risk which affect the quality or performance of the software being developed.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Process Risk</a:t>
            </a: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Risk related to managerial And technical procedures followed to build the product.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Business Risk</a:t>
            </a: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Risks which affect the organisation developing or procuring the software.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6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Known Risk</a:t>
            </a:r>
          </a:p>
          <a:p>
            <a:pPr>
              <a:lnSpc>
                <a:spcPct val="150000"/>
              </a:lnSpc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Predictable Risks</a:t>
            </a:r>
          </a:p>
          <a:p>
            <a:pPr>
              <a:lnSpc>
                <a:spcPct val="150000"/>
              </a:lnSpc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Unpredictable Risks.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Risk Category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188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628800"/>
            <a:ext cx="5328591" cy="417646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effectLst/>
                <a:latin typeface="Times New Roman" pitchFamily="18" charset="0"/>
                <a:cs typeface="Times New Roman" pitchFamily="18" charset="0"/>
              </a:rPr>
              <a:t>Barry Boehm</a:t>
            </a:r>
            <a:r>
              <a:rPr lang="en-GB" b="0" dirty="0"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GB" b="0" dirty="0" smtClean="0">
                <a:effectLst/>
                <a:latin typeface="Times New Roman" pitchFamily="18" charset="0"/>
                <a:cs typeface="Times New Roman" pitchFamily="18" charset="0"/>
              </a:rPr>
              <a:t>Steps in Risk Management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51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3 activities</a:t>
            </a:r>
          </a:p>
          <a:p>
            <a:endParaRPr lang="en-US" sz="2800" dirty="0" smtClean="0">
              <a:latin typeface="Book Antiqua" pitchFamily="18" charset="0"/>
            </a:endParaRPr>
          </a:p>
          <a:p>
            <a:pPr lvl="1"/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Identification</a:t>
            </a:r>
          </a:p>
          <a:p>
            <a:pPr lvl="1"/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Assessment</a:t>
            </a:r>
          </a:p>
          <a:p>
            <a:pPr lvl="1"/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Mitigation</a:t>
            </a:r>
          </a:p>
          <a:p>
            <a:endParaRPr lang="en-US" sz="2800" dirty="0" smtClean="0">
              <a:latin typeface="Book Antiqua" pitchFamily="18" charset="0"/>
            </a:endParaRPr>
          </a:p>
          <a:p>
            <a:endParaRPr lang="en-US" sz="28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73570A01-ABA5-471D-9C6E-F7870330B46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ACTIVITIES OF RISK MANAGEMENT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95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Project manager needs to anticipate the risks in the project as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early as possible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After identifying the risks, risk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management plans </a:t>
            </a:r>
            <a:r>
              <a:rPr lang="en-US" dirty="0" smtClean="0">
                <a:latin typeface="Book Antiqua" pitchFamily="18" charset="0"/>
              </a:rPr>
              <a:t>are made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identification </a:t>
            </a:r>
            <a:r>
              <a:rPr lang="en-US" dirty="0" smtClean="0">
                <a:latin typeface="Book Antiqua" pitchFamily="18" charset="0"/>
              </a:rPr>
              <a:t>is similar to listing down the nightmares by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manager</a:t>
            </a:r>
          </a:p>
          <a:p>
            <a:pPr lvl="1" algn="just"/>
            <a:r>
              <a:rPr lang="en-US" sz="2400" dirty="0" err="1" smtClean="0">
                <a:latin typeface="Book Antiqua" pitchFamily="18" charset="0"/>
              </a:rPr>
              <a:t>Eg</a:t>
            </a:r>
            <a:r>
              <a:rPr lang="en-US" sz="2400" dirty="0" smtClean="0">
                <a:latin typeface="Book Antiqua" pitchFamily="18" charset="0"/>
              </a:rPr>
              <a:t>: 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vendors not completing their work on time</a:t>
            </a:r>
          </a:p>
          <a:p>
            <a:pPr lvl="1" algn="just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Poor quality work</a:t>
            </a:r>
          </a:p>
          <a:p>
            <a:pPr lvl="1" algn="just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Manpower turnover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73570A01-ABA5-471D-9C6E-F7870330B46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RISK IDENTIFICATION 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51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To identify the risks </a:t>
            </a:r>
            <a:r>
              <a:rPr lang="en-US" dirty="0" smtClean="0">
                <a:latin typeface="Book Antiqua" pitchFamily="18" charset="0"/>
              </a:rPr>
              <a:t>systematically, we have to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categorize</a:t>
            </a:r>
            <a:r>
              <a:rPr lang="en-US" dirty="0" smtClean="0">
                <a:latin typeface="Book Antiqua" pitchFamily="18" charset="0"/>
              </a:rPr>
              <a:t> risks into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different classes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manager </a:t>
            </a:r>
            <a:r>
              <a:rPr lang="en-US" dirty="0" smtClean="0">
                <a:latin typeface="Book Antiqua" pitchFamily="18" charset="0"/>
              </a:rPr>
              <a:t>examines the risks in each classes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Identify the risks that are relevant to the project</a:t>
            </a:r>
          </a:p>
          <a:p>
            <a:pPr algn="just"/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Categories of risks are</a:t>
            </a:r>
          </a:p>
          <a:p>
            <a:pPr algn="just"/>
            <a:endParaRPr lang="en-US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risks</a:t>
            </a:r>
          </a:p>
          <a:p>
            <a:pPr lvl="1" algn="just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Technical risks</a:t>
            </a:r>
          </a:p>
          <a:p>
            <a:pPr lvl="1" algn="just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Business risks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73570A01-ABA5-471D-9C6E-F7870330B46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RISK IDENTIFICATION 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44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</TotalTime>
  <Words>1267</Words>
  <Application>Microsoft Office PowerPoint</Application>
  <PresentationFormat>On-screen Show (4:3)</PresentationFormat>
  <Paragraphs>220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Concourse</vt:lpstr>
      <vt:lpstr>R I S K   M A N A G E M E N T</vt:lpstr>
      <vt:lpstr>INTRODUCTION  </vt:lpstr>
      <vt:lpstr>Risk Category 1</vt:lpstr>
      <vt:lpstr>PowerPoint Presentation</vt:lpstr>
      <vt:lpstr>Risk Category 2</vt:lpstr>
      <vt:lpstr>Barry Boehm Steps in Risk Management</vt:lpstr>
      <vt:lpstr>ACTIVITIES OF RISK MANAGEMENT</vt:lpstr>
      <vt:lpstr>RISK IDENTIFICATION </vt:lpstr>
      <vt:lpstr>RISK IDENTIFICATION [2]</vt:lpstr>
      <vt:lpstr>RISK IDENTIFICATION [3]</vt:lpstr>
      <vt:lpstr>RISK IDENTIFICATION [4]</vt:lpstr>
      <vt:lpstr>RISK IDENTIFICATION [5]</vt:lpstr>
      <vt:lpstr>R I S K   A S S E S S M E N T </vt:lpstr>
      <vt:lpstr>R I S K    M I T I G A T I O N</vt:lpstr>
      <vt:lpstr>R I S K    M I T I G A T I O N</vt:lpstr>
      <vt:lpstr>R I S K    M I T I G A T I O N</vt:lpstr>
      <vt:lpstr>R I S K    M I T I G A T I O N</vt:lpstr>
      <vt:lpstr>R I S K    M I T I G A T I O N</vt:lpstr>
      <vt:lpstr>R I S K  M O N I T O R I N G &amp; M A N A G E M E N T</vt:lpstr>
      <vt:lpstr>RISK MONITORING</vt:lpstr>
      <vt:lpstr>EXAMPLE: HIGH STAFF TURNOVER</vt:lpstr>
      <vt:lpstr>Other factors monitored</vt:lpstr>
      <vt:lpstr>RISK MANAGEMENT </vt:lpstr>
      <vt:lpstr>RMMM plan</vt:lpstr>
      <vt:lpstr>RISK INFORMATION SHEET</vt:lpstr>
      <vt:lpstr>RISK INFORMATION SHEET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I S K   M A N A G E M E N T</dc:title>
  <dc:creator>User</dc:creator>
  <cp:lastModifiedBy>User</cp:lastModifiedBy>
  <cp:revision>6</cp:revision>
  <dcterms:created xsi:type="dcterms:W3CDTF">2020-06-08T17:37:20Z</dcterms:created>
  <dcterms:modified xsi:type="dcterms:W3CDTF">2020-06-08T18:52:45Z</dcterms:modified>
</cp:coreProperties>
</file>