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32" r:id="rId3"/>
    <p:sldId id="334" r:id="rId4"/>
    <p:sldId id="257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262" r:id="rId15"/>
    <p:sldId id="264" r:id="rId16"/>
    <p:sldId id="348" r:id="rId17"/>
    <p:sldId id="349" r:id="rId18"/>
    <p:sldId id="344" r:id="rId19"/>
    <p:sldId id="345" r:id="rId20"/>
    <p:sldId id="346" r:id="rId21"/>
    <p:sldId id="347" r:id="rId22"/>
    <p:sldId id="350" r:id="rId23"/>
    <p:sldId id="351" r:id="rId24"/>
    <p:sldId id="267" r:id="rId25"/>
    <p:sldId id="268" r:id="rId26"/>
    <p:sldId id="269" r:id="rId27"/>
    <p:sldId id="270" r:id="rId28"/>
    <p:sldId id="271" r:id="rId29"/>
    <p:sldId id="355" r:id="rId30"/>
    <p:sldId id="356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7" r:id="rId46"/>
    <p:sldId id="289" r:id="rId47"/>
    <p:sldId id="290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53" r:id="rId88"/>
    <p:sldId id="354" r:id="rId89"/>
    <p:sldId id="352" r:id="rId9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83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46BFC-0963-4A7A-8128-A5C957C56513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61BB2-A357-4896-B33D-6B2CDDDC16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160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8A04-3583-4459-A601-47D2CE7E73AC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152-0B92-4EDE-BFF9-C6A5A458E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5152-0B92-4EDE-BFF9-C6A5A458EE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cs.edu/planeSchem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tx1"/>
                </a:solidFill>
              </a:rPr>
              <a:t>XML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&lt;?xml version="1.0" encoding="UTF-8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 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 &lt;heading&gt;Reminder&lt;/heading&gt;</a:t>
            </a:r>
            <a:br>
              <a:rPr lang="en-US" dirty="0" smtClean="0"/>
            </a:br>
            <a:r>
              <a:rPr lang="en-US" dirty="0" smtClean="0"/>
              <a:t>  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r>
              <a:rPr lang="en-IN" dirty="0" smtClean="0"/>
              <a:t>The first line is the XML </a:t>
            </a:r>
            <a:r>
              <a:rPr lang="en-IN" dirty="0" err="1" smtClean="0"/>
              <a:t>Prolog</a:t>
            </a:r>
            <a:r>
              <a:rPr lang="en-IN" dirty="0" smtClean="0"/>
              <a:t>.(Red line)</a:t>
            </a:r>
          </a:p>
          <a:p>
            <a:r>
              <a:rPr lang="en-US" dirty="0" smtClean="0"/>
              <a:t>The XML prolog is optional. If it exists, it must come first in the document.</a:t>
            </a:r>
          </a:p>
          <a:p>
            <a:r>
              <a:rPr lang="en-US" dirty="0" smtClean="0"/>
              <a:t>To avoid errors, always specify the encoding used, or save your XML files as UTF-8.</a:t>
            </a:r>
          </a:p>
          <a:p>
            <a:r>
              <a:rPr lang="en-US" dirty="0" smtClean="0"/>
              <a:t>UTF-8 is the default character encoding for XML documents.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root element is &lt;note&gt;</a:t>
            </a:r>
          </a:p>
          <a:p>
            <a:r>
              <a:rPr lang="en-US" dirty="0" smtClean="0"/>
              <a:t>XML tags are case sensitive.</a:t>
            </a:r>
          </a:p>
          <a:p>
            <a:r>
              <a:rPr lang="en-IN" dirty="0" smtClean="0"/>
              <a:t>All XML elements must have a closing tag.</a:t>
            </a:r>
          </a:p>
          <a:p>
            <a:r>
              <a:rPr lang="en-US" dirty="0" smtClean="0"/>
              <a:t>XML Attribute Values Must Always be Quoted</a:t>
            </a:r>
          </a:p>
          <a:p>
            <a:r>
              <a:rPr lang="en-US" dirty="0" smtClean="0"/>
              <a:t>&lt;note date="12/11/2007"&gt;</a:t>
            </a:r>
            <a:br>
              <a:rPr lang="en-US" dirty="0" smtClean="0"/>
            </a:br>
            <a:r>
              <a:rPr lang="en-US" dirty="0" smtClean="0"/>
              <a:t>  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&lt;/note&gt;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If you place a character like "&lt;" inside an XML element, it will generate an error because the parser interprets it as the start of a new element.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&lt;message&gt;salary &lt; 1000&lt;/message&gt;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will generate an XML error:</a:t>
            </a:r>
            <a:endParaRPr lang="en-US" dirty="0" smtClean="0"/>
          </a:p>
          <a:p>
            <a:r>
              <a:rPr lang="en-US" dirty="0" smtClean="0"/>
              <a:t>To avoid this error, replace the "&lt;" character with an </a:t>
            </a:r>
            <a:r>
              <a:rPr lang="en-US" b="1" dirty="0" smtClean="0"/>
              <a:t>entity reference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&lt;message&gt;salary &amp;lt; 1000&lt;/message&gt;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References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pre-defined entity references in XML: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19400"/>
          <a:ext cx="7239000" cy="304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3000"/>
                <a:gridCol w="2413000"/>
                <a:gridCol w="2413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&amp;lt;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     &lt;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Less than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&amp;gt;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     &gt;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Greater than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&amp;amp;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      &amp;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Ampersand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&amp;apos;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       ‘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Apostrophe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&amp;quot;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                 “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Quotation mark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Comments in XML are the same as in HTML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&lt;!-- </a:t>
            </a:r>
            <a:r>
              <a:rPr lang="en-IN" dirty="0">
                <a:solidFill>
                  <a:srgbClr val="FF0000"/>
                </a:solidFill>
              </a:rPr>
              <a:t>This is a comment </a:t>
            </a:r>
            <a:r>
              <a:rPr lang="en-IN" dirty="0" smtClean="0">
                <a:solidFill>
                  <a:srgbClr val="FF0000"/>
                </a:solidFill>
              </a:rPr>
              <a:t>--&gt;</a:t>
            </a:r>
          </a:p>
          <a:p>
            <a:r>
              <a:rPr lang="en-IN" dirty="0">
                <a:solidFill>
                  <a:srgbClr val="FF0000"/>
                </a:solidFill>
              </a:rPr>
              <a:t>XML names </a:t>
            </a:r>
            <a:r>
              <a:rPr lang="en-IN" dirty="0"/>
              <a:t>are used to name elements and attributes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XML name must begin with a letter or an underscore and can include digits, hyphens, and periods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XML names are case </a:t>
            </a:r>
            <a:r>
              <a:rPr lang="en-IN" dirty="0" smtClean="0"/>
              <a:t>sensitive</a:t>
            </a:r>
          </a:p>
          <a:p>
            <a:pPr lvl="1"/>
            <a:r>
              <a:rPr lang="en-IN" dirty="0"/>
              <a:t>no length limitation for XML names</a:t>
            </a:r>
          </a:p>
        </p:txBody>
      </p:sp>
    </p:spTree>
    <p:extLst>
      <p:ext uri="{BB962C8B-B14F-4D97-AF65-F5344CB8AC3E}">
        <p14:creationId xmlns:p14="http://schemas.microsoft.com/office/powerpoint/2010/main" xmlns="" val="33275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6167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An XML </a:t>
            </a:r>
            <a:r>
              <a:rPr lang="en-IN" sz="2800" dirty="0" smtClean="0"/>
              <a:t>document </a:t>
            </a:r>
            <a:r>
              <a:rPr lang="en-IN" sz="2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xmlns="" val="13985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nested element </a:t>
            </a:r>
            <a:r>
              <a:rPr lang="en-IN" dirty="0"/>
              <a:t>should be </a:t>
            </a:r>
            <a:r>
              <a:rPr lang="en-IN" dirty="0" smtClean="0"/>
              <a:t>used if </a:t>
            </a:r>
            <a:r>
              <a:rPr lang="en-IN" dirty="0"/>
              <a:t>the data is </a:t>
            </a:r>
            <a:r>
              <a:rPr lang="en-IN" dirty="0" err="1"/>
              <a:t>subdata</a:t>
            </a:r>
            <a:r>
              <a:rPr lang="en-IN" dirty="0"/>
              <a:t> of the parent element’s </a:t>
            </a:r>
            <a:r>
              <a:rPr lang="en-IN" dirty="0" smtClean="0"/>
              <a:t>content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Attributes</a:t>
            </a:r>
            <a:r>
              <a:rPr lang="en-IN" dirty="0" smtClean="0"/>
              <a:t> are used to specify the information </a:t>
            </a:r>
            <a:r>
              <a:rPr lang="en-IN" dirty="0"/>
              <a:t>about the element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IN" dirty="0" smtClean="0"/>
              <a:t>hree </a:t>
            </a:r>
            <a:r>
              <a:rPr lang="en-IN" dirty="0"/>
              <a:t>possible choices between tags and attributes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9491"/>
            <a:ext cx="746106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9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91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2582"/>
            <a:ext cx="7609737" cy="348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2667000"/>
            <a:ext cx="7838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91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XML Namespaces provide a method to avoid element name conflicts.</a:t>
            </a:r>
          </a:p>
          <a:p>
            <a:r>
              <a:rPr lang="en-US" dirty="0" smtClean="0"/>
              <a:t>In XML, element names are defined by the developer.</a:t>
            </a:r>
          </a:p>
          <a:p>
            <a:r>
              <a:rPr lang="en-US" dirty="0" smtClean="0"/>
              <a:t> This often results in a conflict when trying to mix XML documents from different XML applications. </a:t>
            </a:r>
          </a:p>
          <a:p>
            <a:r>
              <a:rPr lang="en-IN" dirty="0" smtClean="0"/>
              <a:t>The following XML carries table with rows and columns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&lt;table&gt;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&lt;td&gt;Apples&lt;/td&gt;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  &lt;td&gt;Bananas&lt;/td&gt;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&lt;/table&gt;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dirty="0" smtClean="0"/>
              <a:t> 2. XML Namespaces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This XML carries information about a table (a piece of furniture)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&lt;table&gt;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&lt;name&gt;African Coffee Table&lt;/name&gt;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&lt;width&gt;80&lt;/width&gt;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  &lt;length&gt;120&lt;/length&gt;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&lt;/table&gt;</a:t>
            </a:r>
          </a:p>
          <a:p>
            <a:r>
              <a:rPr lang="en-US" dirty="0" smtClean="0"/>
              <a:t>If these XML fragments were added together, there would be a name conflict. Both contain a &lt;table&gt; element, but the elements have different content and meaning.</a:t>
            </a:r>
          </a:p>
          <a:p>
            <a:r>
              <a:rPr lang="en-US" dirty="0" smtClean="0"/>
              <a:t>A user or an XML application will not know how to handle these differences.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Syntax of XML</a:t>
            </a:r>
          </a:p>
          <a:p>
            <a:r>
              <a:rPr lang="en-IN" dirty="0" smtClean="0"/>
              <a:t>XML Document Structure</a:t>
            </a:r>
          </a:p>
          <a:p>
            <a:r>
              <a:rPr lang="en-IN" dirty="0" smtClean="0"/>
              <a:t>Namespaces</a:t>
            </a:r>
          </a:p>
          <a:p>
            <a:r>
              <a:rPr lang="en-IN" dirty="0" smtClean="0"/>
              <a:t>XML Schemas</a:t>
            </a:r>
          </a:p>
          <a:p>
            <a:r>
              <a:rPr lang="en-IN" dirty="0" smtClean="0"/>
              <a:t>Displaying Raw XML Documents</a:t>
            </a:r>
          </a:p>
          <a:p>
            <a:r>
              <a:rPr lang="en-IN" dirty="0" smtClean="0"/>
              <a:t>Displaying XML Documents with CSS</a:t>
            </a:r>
          </a:p>
          <a:p>
            <a:r>
              <a:rPr lang="en-IN" dirty="0" smtClean="0"/>
              <a:t>XSLT Style Sheets</a:t>
            </a:r>
          </a:p>
          <a:p>
            <a:r>
              <a:rPr lang="en-IN" dirty="0" smtClean="0"/>
              <a:t>XML Applications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Solving the Name Conflict Using a </a:t>
            </a:r>
            <a:r>
              <a:rPr lang="en-US" dirty="0" smtClean="0">
                <a:solidFill>
                  <a:srgbClr val="FF0000"/>
                </a:solidFill>
              </a:rPr>
              <a:t>Prefix</a:t>
            </a:r>
          </a:p>
          <a:p>
            <a:r>
              <a:rPr lang="en-US" dirty="0" smtClean="0"/>
              <a:t>&lt;h:table&gt;</a:t>
            </a:r>
            <a:br>
              <a:rPr lang="en-US" dirty="0" smtClean="0"/>
            </a:br>
            <a:r>
              <a:rPr lang="en-US" dirty="0" smtClean="0"/>
              <a:t>  &lt;h:tr&gt;</a:t>
            </a:r>
            <a:br>
              <a:rPr lang="en-US" dirty="0" smtClean="0"/>
            </a:br>
            <a:r>
              <a:rPr lang="en-US" dirty="0" smtClean="0"/>
              <a:t>    &lt;h:td&gt;Apples&lt;/h:td&gt;</a:t>
            </a:r>
            <a:br>
              <a:rPr lang="en-US" dirty="0" smtClean="0"/>
            </a:br>
            <a:r>
              <a:rPr lang="en-US" dirty="0" smtClean="0"/>
              <a:t>    &lt;h:td&gt;Bananas&lt;/h:td&gt;</a:t>
            </a:r>
            <a:br>
              <a:rPr lang="en-US" dirty="0" smtClean="0"/>
            </a:br>
            <a:r>
              <a:rPr lang="en-US" dirty="0" smtClean="0"/>
              <a:t>  &lt;/h:tr&gt;</a:t>
            </a:r>
            <a:br>
              <a:rPr lang="en-US" dirty="0" smtClean="0"/>
            </a:br>
            <a:r>
              <a:rPr lang="en-US" dirty="0" smtClean="0"/>
              <a:t>&lt;/h:table&gt;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&lt;f:table&gt;</a:t>
            </a:r>
            <a:br>
              <a:rPr lang="en-US" dirty="0" smtClean="0"/>
            </a:br>
            <a:r>
              <a:rPr lang="en-US" dirty="0" smtClean="0"/>
              <a:t>  &lt;f:name&gt;African Coffee Table&lt;/f:name&gt;</a:t>
            </a:r>
            <a:br>
              <a:rPr lang="en-US" dirty="0" smtClean="0"/>
            </a:br>
            <a:r>
              <a:rPr lang="en-US" dirty="0" smtClean="0"/>
              <a:t>  &lt;f:width&gt;80&lt;/f:width&gt;</a:t>
            </a:r>
            <a:br>
              <a:rPr lang="en-US" dirty="0" smtClean="0"/>
            </a:br>
            <a:r>
              <a:rPr lang="en-US" dirty="0" smtClean="0"/>
              <a:t>  &lt;f:length&gt;120&lt;/f:length&gt;</a:t>
            </a:r>
            <a:br>
              <a:rPr lang="en-US" dirty="0" smtClean="0"/>
            </a:br>
            <a:r>
              <a:rPr lang="en-US" dirty="0" smtClean="0"/>
              <a:t>&lt;/f:table&gt;</a:t>
            </a:r>
          </a:p>
          <a:p>
            <a:r>
              <a:rPr lang="en-US" dirty="0" smtClean="0"/>
              <a:t>In the example above, there will be no conflict because the two &lt;table&gt; elements have different names.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NAMECONFICTS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using prefixes in XML, a </a:t>
            </a:r>
            <a:r>
              <a:rPr lang="en-US" b="1" dirty="0" smtClean="0"/>
              <a:t>namespace</a:t>
            </a:r>
            <a:r>
              <a:rPr lang="en-US" dirty="0" smtClean="0"/>
              <a:t> for the prefix must be defined.</a:t>
            </a:r>
          </a:p>
          <a:p>
            <a:r>
              <a:rPr lang="en-US" dirty="0" smtClean="0"/>
              <a:t>The namespace can be defined by an </a:t>
            </a:r>
            <a:r>
              <a:rPr lang="en-US" b="1" dirty="0" err="1" smtClean="0"/>
              <a:t>xmlns</a:t>
            </a:r>
            <a:r>
              <a:rPr lang="en-US" dirty="0" smtClean="0"/>
              <a:t> attribute in the start tag of an element.</a:t>
            </a:r>
          </a:p>
          <a:p>
            <a:r>
              <a:rPr lang="en-US" dirty="0" smtClean="0"/>
              <a:t>The namespace declaration has the following syntax.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xmlns: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prefix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URI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".</a:t>
            </a:r>
          </a:p>
          <a:p>
            <a:r>
              <a:rPr lang="en-US" dirty="0" smtClean="0"/>
              <a:t>The namespace URI is not used by the parser to look up information.</a:t>
            </a:r>
          </a:p>
          <a:p>
            <a:r>
              <a:rPr lang="en-US" dirty="0" smtClean="0"/>
              <a:t>The purpose of using an URI is to give the namespace a unique name.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Namespaces - The </a:t>
            </a:r>
            <a:r>
              <a:rPr lang="en-US" dirty="0" err="1" smtClean="0"/>
              <a:t>xmlns</a:t>
            </a:r>
            <a:r>
              <a:rPr lang="en-US" dirty="0" smtClean="0"/>
              <a:t> Attribute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&lt;root&gt;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&lt;h:table </a:t>
            </a:r>
            <a:r>
              <a:rPr lang="en-US" dirty="0" err="1" smtClean="0"/>
              <a:t>xmlns:h</a:t>
            </a:r>
            <a:r>
              <a:rPr lang="en-US" dirty="0" smtClean="0"/>
              <a:t>="http://www.w3.org/TR/html4/"&gt;</a:t>
            </a:r>
            <a:br>
              <a:rPr lang="en-US" dirty="0" smtClean="0"/>
            </a:br>
            <a:r>
              <a:rPr lang="en-US" dirty="0" smtClean="0"/>
              <a:t>  &lt;h:tr&gt;</a:t>
            </a:r>
            <a:br>
              <a:rPr lang="en-US" dirty="0" smtClean="0"/>
            </a:br>
            <a:r>
              <a:rPr lang="en-US" dirty="0" smtClean="0"/>
              <a:t>    &lt;h:td&gt;Apples&lt;/h:td&gt;</a:t>
            </a:r>
            <a:br>
              <a:rPr lang="en-US" dirty="0" smtClean="0"/>
            </a:br>
            <a:r>
              <a:rPr lang="en-US" dirty="0" smtClean="0"/>
              <a:t>    &lt;h:td&gt;Bananas&lt;/h:td&gt;</a:t>
            </a:r>
            <a:br>
              <a:rPr lang="en-US" dirty="0" smtClean="0"/>
            </a:br>
            <a:r>
              <a:rPr lang="en-US" dirty="0" smtClean="0"/>
              <a:t>  &lt;/h:tr&gt;</a:t>
            </a:r>
            <a:br>
              <a:rPr lang="en-US" dirty="0" smtClean="0"/>
            </a:br>
            <a:r>
              <a:rPr lang="en-US" dirty="0" smtClean="0"/>
              <a:t>&lt;/h:table&gt;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&lt;f:table </a:t>
            </a:r>
            <a:r>
              <a:rPr lang="en-US" dirty="0" err="1" smtClean="0"/>
              <a:t>xmlns:f</a:t>
            </a:r>
            <a:r>
              <a:rPr lang="en-US" dirty="0" smtClean="0"/>
              <a:t>="https://www.w3schools.com/furniture"&gt;</a:t>
            </a:r>
            <a:br>
              <a:rPr lang="en-US" dirty="0" smtClean="0"/>
            </a:br>
            <a:r>
              <a:rPr lang="en-US" dirty="0" smtClean="0"/>
              <a:t>  &lt;f:name&gt;African Coffee Table&lt;/f:name&gt;</a:t>
            </a:r>
            <a:br>
              <a:rPr lang="en-US" dirty="0" smtClean="0"/>
            </a:br>
            <a:r>
              <a:rPr lang="en-US" dirty="0" smtClean="0"/>
              <a:t>  &lt;f:width&gt;80&lt;/f:width&gt;</a:t>
            </a:r>
            <a:br>
              <a:rPr lang="en-US" dirty="0" smtClean="0"/>
            </a:br>
            <a:r>
              <a:rPr lang="en-US" dirty="0" smtClean="0"/>
              <a:t>  &lt;f:length&gt;120&lt;/f:length&gt;</a:t>
            </a:r>
            <a:br>
              <a:rPr lang="en-US" dirty="0" smtClean="0"/>
            </a:br>
            <a:r>
              <a:rPr lang="en-US" dirty="0" smtClean="0"/>
              <a:t>&lt;/f:table&gt;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&lt;/root&gt;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In the example above: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first &lt;table&gt; element gives the h: prefix a qualified namespace.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second &lt;table&gt; element gives the f: prefix a qualified namespace.</a:t>
            </a:r>
          </a:p>
          <a:p>
            <a:r>
              <a:rPr lang="en-US" dirty="0" smtClean="0"/>
              <a:t>When a namespace is defined for an element, all child elements with the same prefix are associated with the same namespace.</a:t>
            </a:r>
          </a:p>
          <a:p>
            <a:r>
              <a:rPr lang="en-US" dirty="0" smtClean="0"/>
              <a:t>Namespaces can also be declared in the XML root element.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An XML document often uses two </a:t>
            </a:r>
            <a:r>
              <a:rPr lang="en-IN" sz="2800" dirty="0">
                <a:solidFill>
                  <a:srgbClr val="FF0000"/>
                </a:solidFill>
              </a:rPr>
              <a:t>auxiliary files</a:t>
            </a:r>
            <a:r>
              <a:rPr lang="en-IN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sz="2800" dirty="0"/>
              <a:t>O</a:t>
            </a:r>
            <a:r>
              <a:rPr lang="en-IN" sz="2800" dirty="0" smtClean="0"/>
              <a:t>ne </a:t>
            </a:r>
            <a:r>
              <a:rPr lang="en-IN" sz="2800" dirty="0"/>
              <a:t>that defines its </a:t>
            </a:r>
            <a:r>
              <a:rPr lang="en-IN" sz="2800" dirty="0">
                <a:solidFill>
                  <a:srgbClr val="FF0000"/>
                </a:solidFill>
              </a:rPr>
              <a:t>tag set and structural syntactic </a:t>
            </a:r>
            <a:r>
              <a:rPr lang="en-IN" sz="2800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IN" sz="2800" dirty="0"/>
              <a:t>O</a:t>
            </a:r>
            <a:r>
              <a:rPr lang="en-IN" sz="2800" dirty="0" smtClean="0"/>
              <a:t>ne </a:t>
            </a:r>
            <a:r>
              <a:rPr lang="en-IN" sz="2800" dirty="0"/>
              <a:t>that contains </a:t>
            </a:r>
            <a:r>
              <a:rPr lang="en-IN" sz="2800" dirty="0">
                <a:solidFill>
                  <a:srgbClr val="FF0000"/>
                </a:solidFill>
              </a:rPr>
              <a:t>a style sheet </a:t>
            </a:r>
            <a:r>
              <a:rPr lang="en-IN" sz="2800" dirty="0"/>
              <a:t>to describe how </a:t>
            </a:r>
            <a:r>
              <a:rPr lang="en-IN" sz="2800" dirty="0" smtClean="0"/>
              <a:t>the content </a:t>
            </a:r>
            <a:r>
              <a:rPr lang="en-IN" sz="2800" dirty="0"/>
              <a:t>of the document is to be printed or displayed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structural syntactic rules are given as either a </a:t>
            </a:r>
            <a:r>
              <a:rPr lang="en-IN" sz="2800" dirty="0">
                <a:solidFill>
                  <a:srgbClr val="FF0000"/>
                </a:solidFill>
              </a:rPr>
              <a:t>DTD or an XML 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Two approaches to </a:t>
            </a:r>
            <a:r>
              <a:rPr lang="en-IN" sz="2800" dirty="0" smtClean="0"/>
              <a:t>style specification are using </a:t>
            </a:r>
            <a:r>
              <a:rPr lang="en-IN" sz="2800" dirty="0" smtClean="0">
                <a:solidFill>
                  <a:srgbClr val="FF0000"/>
                </a:solidFill>
              </a:rPr>
              <a:t>CSS </a:t>
            </a:r>
            <a:r>
              <a:rPr lang="en-IN" sz="2800" dirty="0" smtClean="0"/>
              <a:t>and </a:t>
            </a:r>
            <a:r>
              <a:rPr lang="en-IN" sz="2800" dirty="0" err="1"/>
              <a:t>eXtensible</a:t>
            </a:r>
            <a:r>
              <a:rPr lang="en-IN" sz="2800" dirty="0"/>
              <a:t> </a:t>
            </a:r>
            <a:r>
              <a:rPr lang="en-IN" sz="2800" dirty="0" err="1"/>
              <a:t>Stylesheet</a:t>
            </a:r>
            <a:r>
              <a:rPr lang="en-IN" sz="2800" dirty="0"/>
              <a:t> Language (</a:t>
            </a:r>
            <a:r>
              <a:rPr lang="en-IN" sz="2800" dirty="0">
                <a:solidFill>
                  <a:srgbClr val="FF0000"/>
                </a:solidFill>
              </a:rPr>
              <a:t>XSL</a:t>
            </a:r>
            <a:r>
              <a:rPr lang="en-IN" sz="28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3. XML </a:t>
            </a:r>
            <a:r>
              <a:rPr lang="en-IN" sz="3200" dirty="0"/>
              <a:t>Document 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1253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ocument is breakdown into </a:t>
            </a:r>
            <a:r>
              <a:rPr lang="en-IN" dirty="0"/>
              <a:t>multiple </a:t>
            </a:r>
            <a:r>
              <a:rPr lang="en-IN" dirty="0" smtClean="0"/>
              <a:t>logically </a:t>
            </a:r>
            <a:r>
              <a:rPr lang="en-IN" dirty="0"/>
              <a:t>related collections of </a:t>
            </a:r>
            <a:r>
              <a:rPr lang="en-IN" dirty="0" smtClean="0"/>
              <a:t>information- </a:t>
            </a:r>
            <a:r>
              <a:rPr lang="en-IN" dirty="0" smtClean="0">
                <a:solidFill>
                  <a:srgbClr val="FF0000"/>
                </a:solidFill>
              </a:rPr>
              <a:t>entities.</a:t>
            </a:r>
          </a:p>
          <a:p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ocument entity- </a:t>
            </a:r>
            <a:r>
              <a:rPr lang="en-IN" dirty="0"/>
              <a:t>it includes references to the names of entities that are stored </a:t>
            </a:r>
            <a:r>
              <a:rPr lang="en-IN" dirty="0" smtClean="0"/>
              <a:t>elsewhere</a:t>
            </a:r>
          </a:p>
          <a:p>
            <a:r>
              <a:rPr lang="en-IN" dirty="0"/>
              <a:t>Every entity except the </a:t>
            </a:r>
            <a:r>
              <a:rPr lang="en-IN" dirty="0" smtClean="0"/>
              <a:t>document entity </a:t>
            </a:r>
            <a:r>
              <a:rPr lang="en-IN" dirty="0"/>
              <a:t>must have a name</a:t>
            </a:r>
            <a:r>
              <a:rPr lang="en-IN" dirty="0" smtClean="0"/>
              <a:t>.</a:t>
            </a:r>
          </a:p>
          <a:p>
            <a:r>
              <a:rPr lang="en-IN" dirty="0"/>
              <a:t>XML processor encounters the name of a </a:t>
            </a:r>
            <a:r>
              <a:rPr lang="en-IN" dirty="0" err="1"/>
              <a:t>nonbinary</a:t>
            </a:r>
            <a:r>
              <a:rPr lang="en-IN" dirty="0"/>
              <a:t> entity in a document, it replaces the name with the value it </a:t>
            </a:r>
            <a:r>
              <a:rPr lang="en-IN" dirty="0" smtClean="0"/>
              <a:t>references.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99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Entity names can be any length</a:t>
            </a:r>
            <a:r>
              <a:rPr lang="en-IN" dirty="0" smtClean="0"/>
              <a:t>.</a:t>
            </a:r>
          </a:p>
          <a:p>
            <a:r>
              <a:rPr lang="en-IN" dirty="0"/>
              <a:t>M</a:t>
            </a:r>
            <a:r>
              <a:rPr lang="en-IN" dirty="0" smtClean="0"/>
              <a:t>ust </a:t>
            </a:r>
            <a:r>
              <a:rPr lang="en-IN" dirty="0"/>
              <a:t>begin with a letter, a dash, or a </a:t>
            </a:r>
            <a:r>
              <a:rPr lang="en-IN" dirty="0" smtClean="0"/>
              <a:t>colon</a:t>
            </a:r>
          </a:p>
          <a:p>
            <a:r>
              <a:rPr lang="en-IN" dirty="0"/>
              <a:t>After the first character, a name can have letters, digits, periods, </a:t>
            </a:r>
            <a:r>
              <a:rPr lang="en-IN" dirty="0" err="1" smtClean="0"/>
              <a:t>dashes,underscores</a:t>
            </a:r>
            <a:r>
              <a:rPr lang="en-IN" dirty="0"/>
              <a:t>, or colons</a:t>
            </a:r>
            <a:r>
              <a:rPr lang="en-IN" dirty="0" smtClean="0"/>
              <a:t>.</a:t>
            </a:r>
          </a:p>
          <a:p>
            <a:r>
              <a:rPr lang="en-IN" dirty="0"/>
              <a:t>A reference to an entity is its name together with a prepended ampersand and an appended semicolon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IN" i="1" dirty="0">
                <a:solidFill>
                  <a:srgbClr val="FF0000"/>
                </a:solidFill>
              </a:rPr>
              <a:t>&amp;</a:t>
            </a:r>
            <a:r>
              <a:rPr lang="en-IN" i="1" dirty="0" err="1">
                <a:solidFill>
                  <a:srgbClr val="FF0000"/>
                </a:solidFill>
              </a:rPr>
              <a:t>apple_image</a:t>
            </a:r>
            <a:r>
              <a:rPr lang="en-IN" i="1" dirty="0" smtClean="0">
                <a:solidFill>
                  <a:srgbClr val="FF0000"/>
                </a:solidFill>
              </a:rPr>
              <a:t>;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xmlns="" val="14782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C</a:t>
            </a:r>
            <a:r>
              <a:rPr lang="en-IN" u="sng" dirty="0" smtClean="0"/>
              <a:t>haracter </a:t>
            </a:r>
            <a:r>
              <a:rPr lang="en-IN" u="sng" dirty="0"/>
              <a:t>data </a:t>
            </a:r>
            <a:r>
              <a:rPr lang="en-IN" u="sng" dirty="0" smtClean="0"/>
              <a:t>section</a:t>
            </a:r>
          </a:p>
          <a:p>
            <a:r>
              <a:rPr lang="en-IN" dirty="0"/>
              <a:t>The content of a character data section is not parsed by the XML </a:t>
            </a:r>
            <a:r>
              <a:rPr lang="en-IN" dirty="0" smtClean="0"/>
              <a:t>parser- </a:t>
            </a:r>
            <a:r>
              <a:rPr lang="en-IN" dirty="0"/>
              <a:t>any tags it may include are not recognized as tags</a:t>
            </a:r>
            <a:r>
              <a:rPr lang="en-IN" dirty="0" smtClean="0"/>
              <a:t>.</a:t>
            </a:r>
          </a:p>
          <a:p>
            <a:r>
              <a:rPr lang="en-IN" dirty="0"/>
              <a:t>The form of a character data section </a:t>
            </a:r>
            <a:r>
              <a:rPr lang="en-IN" dirty="0" smtClean="0"/>
              <a:t>is: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&lt;![CDATA[ </a:t>
            </a:r>
            <a:r>
              <a:rPr lang="en-IN" i="1" dirty="0">
                <a:solidFill>
                  <a:srgbClr val="FF0000"/>
                </a:solidFill>
              </a:rPr>
              <a:t>content </a:t>
            </a:r>
            <a:r>
              <a:rPr lang="en-IN" dirty="0" smtClean="0">
                <a:solidFill>
                  <a:srgbClr val="FF0000"/>
                </a:solidFill>
              </a:rPr>
              <a:t>]]&gt;</a:t>
            </a:r>
          </a:p>
          <a:p>
            <a:pPr marL="0" indent="0">
              <a:buNone/>
            </a:pPr>
            <a:r>
              <a:rPr lang="en-IN" sz="2800" dirty="0"/>
              <a:t>For example, instead of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The last word of the line is 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gt</a:t>
            </a:r>
            <a:r>
              <a:rPr lang="en-IN" sz="2800" dirty="0">
                <a:solidFill>
                  <a:srgbClr val="00B0F0"/>
                </a:solidFill>
              </a:rPr>
              <a:t>; </a:t>
            </a:r>
            <a:r>
              <a:rPr lang="en-IN" sz="2800" dirty="0" smtClean="0">
                <a:solidFill>
                  <a:srgbClr val="00B0F0"/>
                </a:solidFill>
              </a:rPr>
              <a:t>here &amp;</a:t>
            </a:r>
            <a:r>
              <a:rPr lang="en-IN" sz="2800" dirty="0" err="1" smtClean="0">
                <a:solidFill>
                  <a:srgbClr val="00B0F0"/>
                </a:solidFill>
              </a:rPr>
              <a:t>lt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lt</a:t>
            </a:r>
            <a:r>
              <a:rPr lang="en-IN" sz="2800" dirty="0">
                <a:solidFill>
                  <a:srgbClr val="00B0F0"/>
                </a:solidFill>
              </a:rPr>
              <a:t>;&amp;</a:t>
            </a:r>
            <a:r>
              <a:rPr lang="en-IN" sz="2800" dirty="0" err="1">
                <a:solidFill>
                  <a:srgbClr val="00B0F0"/>
                </a:solidFill>
              </a:rPr>
              <a:t>lt</a:t>
            </a:r>
            <a:r>
              <a:rPr lang="en-IN" sz="2800" dirty="0" smtClean="0">
                <a:solidFill>
                  <a:srgbClr val="00B0F0"/>
                </a:solidFill>
              </a:rPr>
              <a:t>;</a:t>
            </a:r>
            <a:endParaRPr lang="en-I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800" dirty="0"/>
              <a:t>the following could be used: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&lt;![CDATA[The last word of the line is &gt;&gt;&gt; here &lt;&lt;&lt;]]&gt;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02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dirty="0" smtClean="0"/>
              <a:t>DTD </a:t>
            </a:r>
            <a:r>
              <a:rPr lang="en-IN" dirty="0"/>
              <a:t>is a </a:t>
            </a:r>
            <a:r>
              <a:rPr lang="en-IN" dirty="0">
                <a:solidFill>
                  <a:srgbClr val="FF0000"/>
                </a:solidFill>
              </a:rPr>
              <a:t>set of structural rules </a:t>
            </a:r>
            <a:r>
              <a:rPr lang="en-IN" dirty="0"/>
              <a:t>called </a:t>
            </a:r>
            <a:r>
              <a:rPr lang="en-IN" dirty="0" smtClean="0">
                <a:solidFill>
                  <a:srgbClr val="FF0000"/>
                </a:solidFill>
              </a:rPr>
              <a:t>declarations</a:t>
            </a:r>
          </a:p>
          <a:p>
            <a:r>
              <a:rPr lang="en-IN" dirty="0"/>
              <a:t>specify a set of elements and attributes that can appear in a document, as </a:t>
            </a:r>
            <a:r>
              <a:rPr lang="en-IN" dirty="0" smtClean="0"/>
              <a:t>well as </a:t>
            </a:r>
            <a:r>
              <a:rPr lang="en-IN" dirty="0"/>
              <a:t>how and where these elements and attributes may appear</a:t>
            </a:r>
            <a:r>
              <a:rPr lang="en-IN" dirty="0" smtClean="0"/>
              <a:t>.</a:t>
            </a:r>
          </a:p>
          <a:p>
            <a:r>
              <a:rPr lang="en-IN" dirty="0"/>
              <a:t>DTDs also provide entity definitions</a:t>
            </a:r>
            <a:r>
              <a:rPr lang="en-IN" dirty="0" smtClean="0"/>
              <a:t>.</a:t>
            </a:r>
          </a:p>
          <a:p>
            <a:r>
              <a:rPr lang="en-IN" dirty="0"/>
              <a:t>DTDs are </a:t>
            </a:r>
            <a:r>
              <a:rPr lang="en-IN" dirty="0" smtClean="0"/>
              <a:t>used when </a:t>
            </a:r>
            <a:r>
              <a:rPr lang="en-IN" dirty="0"/>
              <a:t>the same tag set definition is used by a collection of documents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4. Document </a:t>
            </a:r>
            <a:r>
              <a:rPr lang="en-IN" sz="3200" dirty="0"/>
              <a:t>Type </a:t>
            </a:r>
            <a:r>
              <a:rPr lang="en-IN" sz="3200" dirty="0" smtClean="0"/>
              <a:t>Definitions(DTD)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1517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XML document with correct syntax is called "Well Formed".</a:t>
            </a:r>
          </a:p>
          <a:p>
            <a:r>
              <a:rPr lang="en-US" dirty="0" smtClean="0"/>
              <a:t>An XML document validated against a DTD is both "Well Formed" and "Valid".</a:t>
            </a:r>
          </a:p>
          <a:p>
            <a:r>
              <a:rPr lang="en-US" dirty="0" smtClean="0"/>
              <a:t>DTD stands for Document Type Definition.</a:t>
            </a:r>
          </a:p>
          <a:p>
            <a:r>
              <a:rPr lang="en-US" dirty="0" smtClean="0"/>
              <a:t>A DTD defines the structure and the legal elements and attributes of an XML 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&lt;?xml version="1.0" encoding="UTF-8"?&gt;</a:t>
            </a:r>
            <a:br>
              <a:rPr lang="en-US" dirty="0" smtClean="0"/>
            </a:br>
            <a:r>
              <a:rPr lang="en-US" dirty="0" smtClean="0"/>
              <a:t>&lt;!DOCTYPE note SYSTEM "Note.dtd"&gt;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r>
              <a:rPr lang="en-US" dirty="0" smtClean="0"/>
              <a:t>The DOCTYPE declaration above contains a reference to a DTD file. The content of the DTD file is shown and explained below.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cs typeface="Times New Roman" pitchFamily="18" charset="0"/>
              </a:rPr>
              <a:t>In 1986 an international standard for markup languages came into existence  called Standard Generalized Markup Language</a:t>
            </a:r>
            <a:r>
              <a:rPr lang="en-US" sz="2400" dirty="0" smtClean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cs typeface="Times New Roman" pitchFamily="18" charset="0"/>
              </a:rPr>
              <a:t> XML is a subset of SGML intended to make SGML light enough for use on the web</a:t>
            </a:r>
            <a:r>
              <a:rPr lang="en-US" sz="2400" dirty="0" smtClean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cs typeface="Times New Roman" pitchFamily="18" charset="0"/>
              </a:rPr>
              <a:t> XML is a proper subset of SGML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Generalized Markup Language (SGML)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2819400" y="3962400"/>
            <a:ext cx="3962400" cy="2514600"/>
            <a:chOff x="2505" y="13491"/>
            <a:chExt cx="3946" cy="2281"/>
          </a:xfrm>
        </p:grpSpPr>
        <p:sp>
          <p:nvSpPr>
            <p:cNvPr id="5" name="Oval 1029"/>
            <p:cNvSpPr>
              <a:spLocks noChangeArrowheads="1"/>
            </p:cNvSpPr>
            <p:nvPr/>
          </p:nvSpPr>
          <p:spPr bwMode="auto">
            <a:xfrm>
              <a:off x="2505" y="13491"/>
              <a:ext cx="3946" cy="2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1030"/>
            <p:cNvSpPr>
              <a:spLocks noChangeArrowheads="1"/>
            </p:cNvSpPr>
            <p:nvPr/>
          </p:nvSpPr>
          <p:spPr bwMode="auto">
            <a:xfrm>
              <a:off x="4605" y="14166"/>
              <a:ext cx="1451" cy="8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31"/>
            <p:cNvSpPr txBox="1">
              <a:spLocks noChangeArrowheads="1"/>
            </p:cNvSpPr>
            <p:nvPr/>
          </p:nvSpPr>
          <p:spPr bwMode="auto">
            <a:xfrm>
              <a:off x="4785" y="14361"/>
              <a:ext cx="108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XML</a:t>
              </a:r>
            </a:p>
          </p:txBody>
        </p:sp>
        <p:sp>
          <p:nvSpPr>
            <p:cNvPr id="8" name="Text Box 1032"/>
            <p:cNvSpPr txBox="1">
              <a:spLocks noChangeArrowheads="1"/>
            </p:cNvSpPr>
            <p:nvPr/>
          </p:nvSpPr>
          <p:spPr bwMode="auto">
            <a:xfrm>
              <a:off x="2925" y="14391"/>
              <a:ext cx="1440" cy="5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SGML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Note.dtd:</a:t>
            </a:r>
          </a:p>
          <a:p>
            <a:pPr>
              <a:buNone/>
            </a:pPr>
            <a:r>
              <a:rPr lang="en-US" dirty="0" smtClean="0"/>
              <a:t>   &lt;!DOCTYPE note</a:t>
            </a:r>
            <a:br>
              <a:rPr lang="en-US" dirty="0" smtClean="0"/>
            </a:b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&lt;!ELEMENT note (</a:t>
            </a:r>
            <a:r>
              <a:rPr lang="en-US" dirty="0" err="1" smtClean="0"/>
              <a:t>to,from,heading,body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to (#PCDATA)&gt;</a:t>
            </a:r>
            <a:br>
              <a:rPr lang="en-US" dirty="0" smtClean="0"/>
            </a:br>
            <a:r>
              <a:rPr lang="en-US" dirty="0" smtClean="0"/>
              <a:t>&lt;!ELEMENT from (#PCDATA)&gt;</a:t>
            </a:r>
            <a:br>
              <a:rPr lang="en-US" dirty="0" smtClean="0"/>
            </a:br>
            <a:r>
              <a:rPr lang="en-US" dirty="0" smtClean="0"/>
              <a:t>&lt;!ELEMENT heading (#PCDATA)&gt;</a:t>
            </a:r>
            <a:br>
              <a:rPr lang="en-US" dirty="0" smtClean="0"/>
            </a:br>
            <a:r>
              <a:rPr lang="en-US" dirty="0" smtClean="0"/>
              <a:t>&lt;!ELEMENT body (#PCDATA)&gt;</a:t>
            </a:r>
            <a:br>
              <a:rPr lang="en-US" dirty="0" smtClean="0"/>
            </a:br>
            <a:r>
              <a:rPr lang="en-US" dirty="0" smtClean="0"/>
              <a:t>]&gt;</a:t>
            </a:r>
          </a:p>
          <a:p>
            <a:pPr>
              <a:buNone/>
            </a:pPr>
            <a:r>
              <a:rPr lang="en-US" dirty="0" smtClean="0"/>
              <a:t>The DTD above is interpreted like this:</a:t>
            </a:r>
          </a:p>
          <a:p>
            <a:r>
              <a:rPr lang="en-US" dirty="0" smtClean="0"/>
              <a:t>!DOCTYPE note -  Defines that the root element of the document is note</a:t>
            </a:r>
          </a:p>
          <a:p>
            <a:r>
              <a:rPr lang="en-US" dirty="0" smtClean="0"/>
              <a:t>!ELEMENT note - Defines that the note element must contain the elements: "to, from, heading, body"</a:t>
            </a:r>
          </a:p>
          <a:p>
            <a:r>
              <a:rPr lang="en-US" dirty="0" smtClean="0"/>
              <a:t>!ELEMENT to - Defines the to element to be of type "#PCDATA"</a:t>
            </a:r>
          </a:p>
          <a:p>
            <a:r>
              <a:rPr lang="en-US" dirty="0" smtClean="0"/>
              <a:t>!ELEMENT from - Defines the from element to be of type "#PCDATA"</a:t>
            </a:r>
          </a:p>
          <a:p>
            <a:r>
              <a:rPr lang="en-US" dirty="0" smtClean="0"/>
              <a:t>!ELEMENT heading  - Defines the heading element to be of type "#PCDATA"</a:t>
            </a:r>
          </a:p>
          <a:p>
            <a:r>
              <a:rPr lang="en-US" dirty="0" smtClean="0"/>
              <a:t>!ELEMENT body - Defines the body element to be of type "#PCDATA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Internal DTD</a:t>
            </a:r>
          </a:p>
          <a:p>
            <a:r>
              <a:rPr lang="en-IN" dirty="0"/>
              <a:t>A DTD </a:t>
            </a:r>
            <a:r>
              <a:rPr lang="en-IN" dirty="0" smtClean="0"/>
              <a:t>is </a:t>
            </a:r>
            <a:r>
              <a:rPr lang="en-IN" dirty="0"/>
              <a:t>embedded in the XML document whose syntax rules it </a:t>
            </a:r>
            <a:r>
              <a:rPr lang="en-IN" dirty="0" smtClean="0"/>
              <a:t>describes.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External DTD</a:t>
            </a:r>
          </a:p>
          <a:p>
            <a:r>
              <a:rPr lang="en-IN" dirty="0" smtClean="0"/>
              <a:t>DTD stored </a:t>
            </a:r>
            <a:r>
              <a:rPr lang="en-IN" dirty="0"/>
              <a:t>in a separate </a:t>
            </a:r>
            <a:r>
              <a:rPr lang="en-IN" dirty="0" smtClean="0"/>
              <a:t>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883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/>
              <a:t>DTD is a sequence of declarations, each of which has the form of a </a:t>
            </a:r>
            <a:r>
              <a:rPr lang="en-IN" dirty="0" err="1"/>
              <a:t>markup</a:t>
            </a:r>
            <a:r>
              <a:rPr lang="en-IN" dirty="0"/>
              <a:t> declaration: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&lt;!</a:t>
            </a:r>
            <a:r>
              <a:rPr lang="en-IN" dirty="0">
                <a:solidFill>
                  <a:srgbClr val="FF0000"/>
                </a:solidFill>
              </a:rPr>
              <a:t>keyword ... &gt;</a:t>
            </a:r>
          </a:p>
          <a:p>
            <a:r>
              <a:rPr lang="en-IN" dirty="0"/>
              <a:t>Four possible </a:t>
            </a:r>
            <a:r>
              <a:rPr lang="en-IN" dirty="0" smtClean="0"/>
              <a:t>keywords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ELEMENT</a:t>
            </a:r>
            <a:r>
              <a:rPr lang="en-IN" dirty="0"/>
              <a:t>, used to define </a:t>
            </a:r>
            <a:r>
              <a:rPr lang="en-IN" dirty="0" smtClean="0"/>
              <a:t>tags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ATTLIST</a:t>
            </a:r>
            <a:r>
              <a:rPr lang="en-IN" dirty="0"/>
              <a:t>, used to define tag </a:t>
            </a:r>
            <a:r>
              <a:rPr lang="en-IN" dirty="0" smtClean="0"/>
              <a:t>attributes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ENTITY</a:t>
            </a:r>
            <a:r>
              <a:rPr lang="en-IN" dirty="0"/>
              <a:t>, used to define </a:t>
            </a:r>
            <a:r>
              <a:rPr lang="en-IN" dirty="0" smtClean="0"/>
              <a:t>entities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NOTATION</a:t>
            </a:r>
            <a:r>
              <a:rPr lang="en-IN" dirty="0"/>
              <a:t>, used to define data type notations.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2970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dirty="0"/>
              <a:t>element declaration in a DTD specifies the structure of one category of elements</a:t>
            </a:r>
            <a:r>
              <a:rPr lang="en-IN" dirty="0" smtClean="0"/>
              <a:t>.</a:t>
            </a:r>
          </a:p>
          <a:p>
            <a:r>
              <a:rPr lang="en-IN" dirty="0"/>
              <a:t>declaration provides the name of the </a:t>
            </a:r>
            <a:r>
              <a:rPr lang="en-IN" dirty="0" smtClean="0"/>
              <a:t>element along </a:t>
            </a:r>
            <a:r>
              <a:rPr lang="en-IN" dirty="0"/>
              <a:t>with the specification of the structure of that element</a:t>
            </a:r>
            <a:r>
              <a:rPr lang="en-IN" dirty="0" smtClean="0"/>
              <a:t>.</a:t>
            </a:r>
          </a:p>
          <a:p>
            <a:r>
              <a:rPr lang="en-IN" dirty="0"/>
              <a:t>The form of an element </a:t>
            </a:r>
            <a:r>
              <a:rPr lang="en-IN" dirty="0" smtClean="0"/>
              <a:t>declaration: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&lt;!ELEMENT </a:t>
            </a:r>
            <a:r>
              <a:rPr lang="en-IN" i="1" dirty="0">
                <a:solidFill>
                  <a:srgbClr val="FF0000"/>
                </a:solidFill>
              </a:rPr>
              <a:t>element_name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i="1" dirty="0">
                <a:solidFill>
                  <a:srgbClr val="FF0000"/>
                </a:solidFill>
              </a:rPr>
              <a:t>list of names of child elements</a:t>
            </a:r>
            <a:r>
              <a:rPr lang="en-IN" dirty="0">
                <a:solidFill>
                  <a:srgbClr val="FF0000"/>
                </a:solidFill>
              </a:rPr>
              <a:t>)&gt;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4.1 </a:t>
            </a:r>
            <a:r>
              <a:rPr lang="en-IN" sz="3200" dirty="0"/>
              <a:t>Declaring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600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For example, consider the following declaration:</a:t>
            </a:r>
          </a:p>
          <a:p>
            <a:pPr marL="0" indent="0">
              <a:buNone/>
            </a:pPr>
            <a:r>
              <a:rPr lang="en-IN" dirty="0" smtClean="0"/>
              <a:t>   &lt;!</a:t>
            </a:r>
            <a:r>
              <a:rPr lang="en-IN" dirty="0"/>
              <a:t>ELEMENT memo (from, to, date, re, body</a:t>
            </a:r>
            <a:r>
              <a:rPr lang="en-IN" dirty="0" smtClean="0"/>
              <a:t>)&gt;</a:t>
            </a:r>
          </a:p>
          <a:p>
            <a:r>
              <a:rPr lang="en-IN" dirty="0"/>
              <a:t>D</a:t>
            </a:r>
            <a:r>
              <a:rPr lang="en-IN" dirty="0" smtClean="0"/>
              <a:t>ocument </a:t>
            </a:r>
            <a:r>
              <a:rPr lang="en-IN" dirty="0"/>
              <a:t>tree </a:t>
            </a:r>
            <a:r>
              <a:rPr lang="en-IN" dirty="0" smtClean="0"/>
              <a:t>structure will be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86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89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r>
              <a:rPr lang="en-IN" dirty="0"/>
              <a:t>it is necessary to specify the </a:t>
            </a:r>
            <a:r>
              <a:rPr lang="en-IN" dirty="0">
                <a:solidFill>
                  <a:srgbClr val="FF0000"/>
                </a:solidFill>
              </a:rPr>
              <a:t>number of times </a:t>
            </a:r>
            <a:r>
              <a:rPr lang="en-IN" dirty="0"/>
              <a:t>that a child element may appear</a:t>
            </a:r>
            <a:r>
              <a:rPr lang="en-IN" dirty="0" smtClean="0"/>
              <a:t>.</a:t>
            </a:r>
          </a:p>
          <a:p>
            <a:r>
              <a:rPr lang="en-IN" dirty="0"/>
              <a:t>can be done in a DTD declaration by adding a </a:t>
            </a:r>
            <a:r>
              <a:rPr lang="en-IN" dirty="0">
                <a:solidFill>
                  <a:srgbClr val="FF0000"/>
                </a:solidFill>
              </a:rPr>
              <a:t>modifier</a:t>
            </a:r>
            <a:r>
              <a:rPr lang="en-IN" dirty="0"/>
              <a:t> to </a:t>
            </a:r>
            <a:r>
              <a:rPr lang="en-IN" dirty="0" smtClean="0"/>
              <a:t>the child </a:t>
            </a:r>
            <a:r>
              <a:rPr lang="en-IN" dirty="0"/>
              <a:t>element specification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 algn="ctr">
              <a:buNone/>
            </a:pPr>
            <a:r>
              <a:rPr lang="en-IN" sz="2000" dirty="0"/>
              <a:t>Child element specification modifiers</a:t>
            </a:r>
          </a:p>
        </p:txBody>
      </p:sp>
      <p:pic>
        <p:nvPicPr>
          <p:cNvPr id="4" name="Picture 4" descr="tbl07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1" y="3886201"/>
            <a:ext cx="6705599" cy="16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99" y="5867400"/>
            <a:ext cx="838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&lt;!ELEMENT person (parent+, age, spouse?, sibling</a:t>
            </a:r>
            <a:r>
              <a:rPr lang="en-IN" dirty="0" smtClean="0">
                <a:solidFill>
                  <a:srgbClr val="FF0000"/>
                </a:solidFill>
              </a:rPr>
              <a:t>*)&gt;</a:t>
            </a:r>
          </a:p>
          <a:p>
            <a:r>
              <a:rPr lang="en-IN" dirty="0" smtClean="0"/>
              <a:t>One or more parent, one age, </a:t>
            </a:r>
            <a:r>
              <a:rPr lang="en-IN" dirty="0"/>
              <a:t>possibly a </a:t>
            </a:r>
            <a:r>
              <a:rPr lang="en-IN" dirty="0" smtClean="0"/>
              <a:t>spouse element</a:t>
            </a:r>
            <a:r>
              <a:rPr lang="en-IN" dirty="0"/>
              <a:t>, and zero or more sibling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519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leaf nodes </a:t>
            </a:r>
            <a:r>
              <a:rPr lang="en-IN" dirty="0"/>
              <a:t>of a DTD specify the data types of the content of their parent </a:t>
            </a:r>
            <a:r>
              <a:rPr lang="en-IN" dirty="0" smtClean="0"/>
              <a:t>nodes</a:t>
            </a:r>
          </a:p>
          <a:p>
            <a:r>
              <a:rPr lang="en-IN" dirty="0"/>
              <a:t>the content of an element is </a:t>
            </a:r>
            <a:r>
              <a:rPr lang="en-IN" dirty="0" smtClean="0"/>
              <a:t>type </a:t>
            </a:r>
            <a:r>
              <a:rPr lang="en-IN" dirty="0" smtClean="0">
                <a:solidFill>
                  <a:srgbClr val="FF0000"/>
                </a:solidFill>
              </a:rPr>
              <a:t>PCDATA</a:t>
            </a:r>
            <a:r>
              <a:rPr lang="en-IN" dirty="0"/>
              <a:t>, for </a:t>
            </a:r>
            <a:r>
              <a:rPr lang="en-IN" dirty="0" err="1"/>
              <a:t>parsable</a:t>
            </a:r>
            <a:r>
              <a:rPr lang="en-IN" dirty="0"/>
              <a:t> character </a:t>
            </a:r>
            <a:r>
              <a:rPr lang="en-IN" dirty="0" smtClean="0"/>
              <a:t>data</a:t>
            </a:r>
          </a:p>
          <a:p>
            <a:r>
              <a:rPr lang="en-IN" dirty="0" err="1"/>
              <a:t>Parsable</a:t>
            </a:r>
            <a:r>
              <a:rPr lang="en-IN" dirty="0"/>
              <a:t> character data is a string of any printable characters except “less than” (&lt;), “greater than” (&gt;), and the ampersand </a:t>
            </a:r>
            <a:r>
              <a:rPr lang="en-IN" dirty="0" smtClean="0"/>
              <a:t>(&amp;).</a:t>
            </a:r>
          </a:p>
          <a:p>
            <a:r>
              <a:rPr lang="en-IN" dirty="0"/>
              <a:t>Two other content types can be specified: </a:t>
            </a:r>
            <a:r>
              <a:rPr lang="en-IN" dirty="0">
                <a:solidFill>
                  <a:srgbClr val="FF0000"/>
                </a:solidFill>
              </a:rPr>
              <a:t>EMPTY and ANY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dirty="0"/>
              <a:t>The EMPTY type specifies that the element has no </a:t>
            </a:r>
            <a:r>
              <a:rPr lang="en-IN" dirty="0" smtClean="0"/>
              <a:t>content</a:t>
            </a:r>
          </a:p>
          <a:p>
            <a:pPr lvl="1"/>
            <a:r>
              <a:rPr lang="en-IN" dirty="0"/>
              <a:t>The ANY type is used when the element may contain literally any </a:t>
            </a:r>
            <a:r>
              <a:rPr lang="en-IN" dirty="0" smtClean="0"/>
              <a:t>content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&lt;!ELEMENT </a:t>
            </a:r>
            <a:r>
              <a:rPr lang="en-IN" i="1" dirty="0">
                <a:solidFill>
                  <a:srgbClr val="FF0000"/>
                </a:solidFill>
              </a:rPr>
              <a:t>element_name </a:t>
            </a:r>
            <a:r>
              <a:rPr lang="en-IN" dirty="0">
                <a:solidFill>
                  <a:srgbClr val="FF0000"/>
                </a:solidFill>
              </a:rPr>
              <a:t>(#PCDATA)&gt;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48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IN" sz="2800" dirty="0"/>
              <a:t>An attribute declaration must include the name of the element to which </a:t>
            </a:r>
            <a:r>
              <a:rPr lang="en-IN" sz="2800" dirty="0" smtClean="0"/>
              <a:t>the attribute </a:t>
            </a:r>
            <a:r>
              <a:rPr lang="en-IN" sz="2800" dirty="0"/>
              <a:t>belongs, the attribute’s name, its type, and a default option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general form of an attribute </a:t>
            </a:r>
            <a:r>
              <a:rPr lang="en-IN" sz="2800" dirty="0" smtClean="0"/>
              <a:t>declaration:</a:t>
            </a:r>
          </a:p>
          <a:p>
            <a:pPr marL="0" indent="0">
              <a:buNone/>
            </a:pPr>
            <a:r>
              <a:rPr lang="en-IN" sz="2400" i="1" dirty="0">
                <a:solidFill>
                  <a:srgbClr val="FF0000"/>
                </a:solidFill>
              </a:rPr>
              <a:t>&lt;!ATTLIST element_name attribute_name attribute type </a:t>
            </a:r>
            <a:r>
              <a:rPr lang="en-IN" sz="2400" i="1" dirty="0" smtClean="0">
                <a:solidFill>
                  <a:srgbClr val="FF0000"/>
                </a:solidFill>
              </a:rPr>
              <a:t>								default_option&gt;</a:t>
            </a:r>
          </a:p>
          <a:p>
            <a:pPr marL="0" indent="0">
              <a:buNone/>
            </a:pPr>
            <a:r>
              <a:rPr lang="en-IN" sz="2800" dirty="0"/>
              <a:t>If more than one attribute is declared for a </a:t>
            </a:r>
            <a:r>
              <a:rPr lang="en-IN" sz="2800" dirty="0" smtClean="0"/>
              <a:t>given element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4.2 </a:t>
            </a:r>
            <a:r>
              <a:rPr lang="en-IN" sz="3200" dirty="0"/>
              <a:t>Declaring Attributes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6781800" cy="195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88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sz="2800" dirty="0"/>
              <a:t>There are 10 different attribute types</a:t>
            </a:r>
            <a:r>
              <a:rPr lang="en-IN" sz="2800" dirty="0" smtClean="0"/>
              <a:t>.</a:t>
            </a:r>
          </a:p>
          <a:p>
            <a:pPr lvl="2"/>
            <a:r>
              <a:rPr lang="en-IN" sz="2000" dirty="0" smtClean="0">
                <a:solidFill>
                  <a:srgbClr val="FF0000"/>
                </a:solidFill>
              </a:rPr>
              <a:t>CDATA</a:t>
            </a:r>
            <a:r>
              <a:rPr lang="en-IN" sz="2000" dirty="0"/>
              <a:t> </a:t>
            </a:r>
            <a:r>
              <a:rPr lang="en-IN" sz="2000" dirty="0" smtClean="0"/>
              <a:t>is commonly  used</a:t>
            </a:r>
          </a:p>
          <a:p>
            <a:r>
              <a:rPr lang="en-IN" sz="2800" dirty="0"/>
              <a:t>default option in an attribute declaration can specify either an actual value or a requirement for the value of the </a:t>
            </a:r>
            <a:r>
              <a:rPr lang="en-IN" sz="2800" dirty="0" smtClean="0"/>
              <a:t>attribute</a:t>
            </a:r>
          </a:p>
          <a:p>
            <a:pPr marL="0" indent="0" algn="ctr">
              <a:buNone/>
            </a:pPr>
            <a:r>
              <a:rPr lang="en-IN" sz="2000" dirty="0"/>
              <a:t>Possible default options for attributes</a:t>
            </a:r>
          </a:p>
        </p:txBody>
      </p:sp>
      <p:pic>
        <p:nvPicPr>
          <p:cNvPr id="4" name="Picture 4" descr="tbl07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540625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9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dirty="0"/>
              <a:t>For example, suppose the DTD included the following attribute specifications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4470"/>
            <a:ext cx="7352723" cy="152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1" y="4063801"/>
            <a:ext cx="7505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Then the following XML element would be valid for this DTD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r>
              <a:rPr lang="fr-FR" sz="2400" dirty="0"/>
              <a:t>&lt;</a:t>
            </a:r>
            <a:r>
              <a:rPr lang="fr-FR" sz="2400" dirty="0" err="1"/>
              <a:t>airplane</a:t>
            </a:r>
            <a:r>
              <a:rPr lang="fr-FR" sz="2400" dirty="0"/>
              <a:t> places = “10” </a:t>
            </a:r>
            <a:r>
              <a:rPr lang="fr-FR" sz="2400" dirty="0" err="1"/>
              <a:t>engine_type</a:t>
            </a:r>
            <a:r>
              <a:rPr lang="fr-FR" sz="2400" dirty="0"/>
              <a:t> = “jet”&gt; &lt;/</a:t>
            </a:r>
            <a:r>
              <a:rPr lang="fr-FR" sz="2400" dirty="0" err="1"/>
              <a:t>airplane</a:t>
            </a:r>
            <a:r>
              <a:rPr lang="fr-FR" sz="2400" dirty="0"/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704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XML was designed to be </a:t>
            </a:r>
            <a:r>
              <a:rPr lang="en-IN" dirty="0" smtClean="0"/>
              <a:t>the </a:t>
            </a:r>
            <a:r>
              <a:rPr lang="en-IN" dirty="0"/>
              <a:t>simplified version of SGML</a:t>
            </a:r>
            <a:r>
              <a:rPr lang="en-IN" dirty="0" smtClean="0"/>
              <a:t>.</a:t>
            </a:r>
          </a:p>
          <a:p>
            <a:r>
              <a:rPr lang="en-IN" dirty="0"/>
              <a:t>A</a:t>
            </a:r>
            <a:r>
              <a:rPr lang="en-IN" dirty="0" smtClean="0"/>
              <a:t>llow </a:t>
            </a:r>
            <a:r>
              <a:rPr lang="en-IN" dirty="0"/>
              <a:t>users to define their own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languages.</a:t>
            </a:r>
          </a:p>
          <a:p>
            <a:r>
              <a:rPr lang="en-IN" dirty="0"/>
              <a:t>HTML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markup</a:t>
            </a:r>
            <a:r>
              <a:rPr lang="en-IN" dirty="0" smtClean="0"/>
              <a:t> </a:t>
            </a:r>
            <a:r>
              <a:rPr lang="en-IN" dirty="0"/>
              <a:t>language that is meant to describe the </a:t>
            </a:r>
            <a:r>
              <a:rPr lang="en-IN" dirty="0" smtClean="0"/>
              <a:t>	layout of </a:t>
            </a:r>
            <a:r>
              <a:rPr lang="en-IN" dirty="0"/>
              <a:t>general </a:t>
            </a:r>
            <a:r>
              <a:rPr lang="en-IN" dirty="0" smtClean="0"/>
              <a:t>information</a:t>
            </a:r>
          </a:p>
          <a:p>
            <a:pPr marL="0" indent="0">
              <a:buNone/>
            </a:pPr>
            <a:r>
              <a:rPr lang="en-IN" dirty="0" smtClean="0"/>
              <a:t>	provide </a:t>
            </a:r>
            <a:r>
              <a:rPr lang="en-IN" dirty="0"/>
              <a:t>some guidance as to how it should be </a:t>
            </a:r>
            <a:r>
              <a:rPr lang="en-IN" dirty="0" smtClean="0"/>
              <a:t>	displayed</a:t>
            </a:r>
          </a:p>
          <a:p>
            <a:r>
              <a:rPr lang="en-IN" dirty="0" smtClean="0"/>
              <a:t>XML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Metamarkup</a:t>
            </a:r>
            <a:r>
              <a:rPr lang="en-IN" dirty="0" smtClean="0"/>
              <a:t> language </a:t>
            </a:r>
            <a:r>
              <a:rPr lang="en-IN" dirty="0"/>
              <a:t>that provides a framework </a:t>
            </a:r>
            <a:r>
              <a:rPr lang="en-IN" dirty="0" smtClean="0"/>
              <a:t>	for defining </a:t>
            </a:r>
            <a:r>
              <a:rPr lang="en-IN" dirty="0"/>
              <a:t>specialized </a:t>
            </a:r>
            <a:r>
              <a:rPr lang="en-IN" dirty="0" err="1"/>
              <a:t>markup</a:t>
            </a:r>
            <a:r>
              <a:rPr lang="en-IN" dirty="0"/>
              <a:t> </a:t>
            </a:r>
            <a:r>
              <a:rPr lang="en-IN" dirty="0" smtClean="0"/>
              <a:t>languages</a:t>
            </a:r>
          </a:p>
          <a:p>
            <a:r>
              <a:rPr lang="en-IN" dirty="0"/>
              <a:t>XHTML </a:t>
            </a:r>
            <a:r>
              <a:rPr lang="en-IN" dirty="0" smtClean="0"/>
              <a:t>is an </a:t>
            </a:r>
            <a:r>
              <a:rPr lang="en-IN" dirty="0"/>
              <a:t>XML-based version of HTML.</a:t>
            </a:r>
          </a:p>
        </p:txBody>
      </p:sp>
    </p:spTree>
    <p:extLst>
      <p:ext uri="{BB962C8B-B14F-4D97-AF65-F5344CB8AC3E}">
        <p14:creationId xmlns:p14="http://schemas.microsoft.com/office/powerpoint/2010/main" xmlns="" val="30989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 smtClean="0"/>
              <a:t>Entities </a:t>
            </a:r>
            <a:r>
              <a:rPr lang="en-IN" sz="3000" dirty="0"/>
              <a:t>defined so that they can be referenced anywhere in the content of an XML </a:t>
            </a:r>
            <a:r>
              <a:rPr lang="en-IN" sz="3000" dirty="0" smtClean="0"/>
              <a:t>document- </a:t>
            </a:r>
            <a:r>
              <a:rPr lang="en-IN" sz="3000" dirty="0">
                <a:solidFill>
                  <a:srgbClr val="FF0000"/>
                </a:solidFill>
              </a:rPr>
              <a:t>general entities</a:t>
            </a:r>
            <a:r>
              <a:rPr lang="en-IN" sz="3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3000" dirty="0" smtClean="0"/>
              <a:t>Predefined entities </a:t>
            </a:r>
            <a:r>
              <a:rPr lang="en-IN" sz="3000" dirty="0"/>
              <a:t>are all general entities</a:t>
            </a:r>
            <a:r>
              <a:rPr lang="en-IN" sz="3000" dirty="0" smtClean="0"/>
              <a:t>.</a:t>
            </a:r>
          </a:p>
          <a:p>
            <a:r>
              <a:rPr lang="en-IN" sz="3000" dirty="0"/>
              <a:t>Entities </a:t>
            </a:r>
            <a:r>
              <a:rPr lang="en-IN" sz="3000" dirty="0" smtClean="0"/>
              <a:t>defined </a:t>
            </a:r>
            <a:r>
              <a:rPr lang="en-IN" sz="3000" dirty="0"/>
              <a:t>so that they can be referenced only in </a:t>
            </a:r>
            <a:r>
              <a:rPr lang="en-IN" sz="3000" dirty="0" smtClean="0"/>
              <a:t>DTDs- </a:t>
            </a:r>
            <a:r>
              <a:rPr lang="en-IN" sz="3000" dirty="0">
                <a:solidFill>
                  <a:srgbClr val="FF0000"/>
                </a:solidFill>
              </a:rPr>
              <a:t>parameter </a:t>
            </a:r>
            <a:r>
              <a:rPr lang="en-IN" sz="30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IN" sz="3000" dirty="0"/>
              <a:t>The form of an entity declaration is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600" i="1" dirty="0" smtClean="0">
                <a:solidFill>
                  <a:srgbClr val="FF0000"/>
                </a:solidFill>
              </a:rPr>
              <a:t>&lt;!</a:t>
            </a:r>
            <a:r>
              <a:rPr lang="en-IN" sz="2600" i="1" dirty="0">
                <a:solidFill>
                  <a:srgbClr val="FF0000"/>
                </a:solidFill>
              </a:rPr>
              <a:t>ENTITY [%] </a:t>
            </a:r>
            <a:r>
              <a:rPr lang="en-IN" sz="2600" i="1" dirty="0" err="1">
                <a:solidFill>
                  <a:srgbClr val="FF0000"/>
                </a:solidFill>
              </a:rPr>
              <a:t>entity_name</a:t>
            </a:r>
            <a:r>
              <a:rPr lang="en-IN" sz="2600" i="1" dirty="0">
                <a:solidFill>
                  <a:srgbClr val="FF0000"/>
                </a:solidFill>
              </a:rPr>
              <a:t> “</a:t>
            </a:r>
            <a:r>
              <a:rPr lang="en-IN" sz="2600" i="1" dirty="0" err="1">
                <a:solidFill>
                  <a:srgbClr val="FF0000"/>
                </a:solidFill>
              </a:rPr>
              <a:t>entity_value</a:t>
            </a:r>
            <a:r>
              <a:rPr lang="en-IN" sz="2600" i="1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IN" sz="3000" dirty="0"/>
              <a:t>the optional </a:t>
            </a:r>
            <a:r>
              <a:rPr lang="en-IN" sz="3000" dirty="0" err="1"/>
              <a:t>percent</a:t>
            </a:r>
            <a:r>
              <a:rPr lang="en-IN" sz="3000" dirty="0"/>
              <a:t> sign (%) is present in an entity </a:t>
            </a:r>
            <a:r>
              <a:rPr lang="en-IN" sz="3000" dirty="0" smtClean="0"/>
              <a:t>declaration- </a:t>
            </a:r>
            <a:r>
              <a:rPr lang="en-IN" sz="3000" dirty="0"/>
              <a:t>specifies that the entity is a parameter entity</a:t>
            </a:r>
            <a:endParaRPr lang="en-IN" sz="30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4.3 </a:t>
            </a:r>
            <a:r>
              <a:rPr lang="en-IN" sz="3200" dirty="0"/>
              <a:t>Declaring Entities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1307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2484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example of an </a:t>
            </a:r>
            <a:r>
              <a:rPr lang="en-IN" dirty="0" smtClean="0"/>
              <a:t>entity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FF0000"/>
                </a:solidFill>
              </a:rPr>
              <a:t>&lt;!ENTITY </a:t>
            </a:r>
            <a:r>
              <a:rPr lang="en-IN" sz="2800" i="1" dirty="0" smtClean="0">
                <a:solidFill>
                  <a:srgbClr val="FF0000"/>
                </a:solidFill>
              </a:rPr>
              <a:t>mace “Mar Athanasius College of Engineering ”&gt;</a:t>
            </a:r>
          </a:p>
          <a:p>
            <a:endParaRPr lang="en-IN" dirty="0"/>
          </a:p>
          <a:p>
            <a:r>
              <a:rPr lang="en-IN" sz="2800" dirty="0"/>
              <a:t>Any XML document that uses a DTD that includes this declaration can specify the complete name with just the </a:t>
            </a:r>
            <a:r>
              <a:rPr lang="en-IN" sz="2800" dirty="0" smtClean="0"/>
              <a:t>reference </a:t>
            </a:r>
            <a:r>
              <a:rPr lang="en-IN" sz="2800" dirty="0" smtClean="0">
                <a:solidFill>
                  <a:srgbClr val="FF0000"/>
                </a:solidFill>
              </a:rPr>
              <a:t>&amp;mace;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When an entity is longer than a few words</a:t>
            </a:r>
            <a:r>
              <a:rPr lang="en-IN" sz="2800" dirty="0" smtClean="0"/>
              <a:t>,</a:t>
            </a:r>
            <a:r>
              <a:rPr lang="en-IN" sz="2800" dirty="0"/>
              <a:t> its text is defined outside the </a:t>
            </a:r>
            <a:r>
              <a:rPr lang="en-IN" sz="2800" dirty="0" smtClean="0"/>
              <a:t>DTD- </a:t>
            </a:r>
            <a:r>
              <a:rPr lang="en-IN" sz="2800" dirty="0"/>
              <a:t>external text </a:t>
            </a:r>
            <a:r>
              <a:rPr lang="en-IN" sz="2800" dirty="0" smtClean="0"/>
              <a:t>entity</a:t>
            </a:r>
          </a:p>
          <a:p>
            <a:r>
              <a:rPr lang="en-IN" sz="2800" dirty="0"/>
              <a:t>The form of the declaration of an external text entity </a:t>
            </a:r>
            <a:r>
              <a:rPr lang="en-IN" sz="2800" dirty="0" smtClean="0"/>
              <a:t>is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i="1" dirty="0" smtClean="0">
                <a:solidFill>
                  <a:srgbClr val="FF0000"/>
                </a:solidFill>
              </a:rPr>
              <a:t>&lt;!</a:t>
            </a:r>
            <a:r>
              <a:rPr lang="en-IN" sz="2800" i="1" dirty="0">
                <a:solidFill>
                  <a:srgbClr val="FF0000"/>
                </a:solidFill>
              </a:rPr>
              <a:t>ENTITY </a:t>
            </a:r>
            <a:r>
              <a:rPr lang="en-IN" sz="2800" i="1" dirty="0" err="1">
                <a:solidFill>
                  <a:srgbClr val="FF0000"/>
                </a:solidFill>
              </a:rPr>
              <a:t>entity_name</a:t>
            </a:r>
            <a:r>
              <a:rPr lang="en-IN" sz="2800" i="1" dirty="0">
                <a:solidFill>
                  <a:srgbClr val="FF0000"/>
                </a:solidFill>
              </a:rPr>
              <a:t> SYSTEM “</a:t>
            </a:r>
            <a:r>
              <a:rPr lang="en-IN" sz="2800" i="1" dirty="0" err="1">
                <a:solidFill>
                  <a:srgbClr val="FF0000"/>
                </a:solidFill>
              </a:rPr>
              <a:t>file_location</a:t>
            </a:r>
            <a:r>
              <a:rPr lang="en-IN" sz="2800" i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The </a:t>
            </a:r>
            <a:r>
              <a:rPr lang="en-IN" sz="2200" dirty="0"/>
              <a:t>keyword SYSTEM specifies that the definition of the entity is in a different file, which is specified as the string following SYSTEM.</a:t>
            </a:r>
            <a:endParaRPr lang="en-IN" sz="2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02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XML parsers </a:t>
            </a:r>
            <a:r>
              <a:rPr lang="en-IN" dirty="0"/>
              <a:t>check documents that have DTDs in order to ensure that the documents conform to the structure specified in the </a:t>
            </a:r>
            <a:r>
              <a:rPr lang="en-IN" dirty="0" smtClean="0"/>
              <a:t>DTDs</a:t>
            </a:r>
          </a:p>
          <a:p>
            <a:r>
              <a:rPr lang="en-IN" dirty="0"/>
              <a:t>These parsers </a:t>
            </a:r>
            <a:r>
              <a:rPr lang="en-IN" dirty="0" smtClean="0"/>
              <a:t>are called </a:t>
            </a:r>
            <a:r>
              <a:rPr lang="en-IN" dirty="0"/>
              <a:t>validating parsers</a:t>
            </a:r>
            <a:r>
              <a:rPr lang="en-IN" dirty="0" smtClean="0"/>
              <a:t>.</a:t>
            </a:r>
          </a:p>
          <a:p>
            <a:r>
              <a:rPr lang="en-IN" dirty="0"/>
              <a:t>Validating XML parsers detect and report all inconsistencies in documents relative to </a:t>
            </a:r>
            <a:r>
              <a:rPr lang="en-IN" dirty="0" smtClean="0"/>
              <a:t>their DTDs.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9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 smtClean="0"/>
              <a:t>Internal DTD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DTD is included in the XML code, </a:t>
            </a:r>
            <a:r>
              <a:rPr lang="en-IN" sz="2800" dirty="0" smtClean="0"/>
              <a:t>it must </a:t>
            </a:r>
            <a:r>
              <a:rPr lang="en-IN" sz="2800" dirty="0"/>
              <a:t>be introduced </a:t>
            </a:r>
            <a:r>
              <a:rPr lang="en-IN" sz="2800" dirty="0" smtClean="0"/>
              <a:t>with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&lt;!DOCTYPE </a:t>
            </a:r>
            <a:r>
              <a:rPr lang="en-IN" sz="2800" dirty="0" err="1">
                <a:solidFill>
                  <a:srgbClr val="FF0000"/>
                </a:solidFill>
              </a:rPr>
              <a:t>root_name</a:t>
            </a:r>
            <a:r>
              <a:rPr lang="en-IN" sz="2800" dirty="0">
                <a:solidFill>
                  <a:srgbClr val="FF0000"/>
                </a:solidFill>
              </a:rPr>
              <a:t> [ </a:t>
            </a:r>
            <a:r>
              <a:rPr lang="en-IN" sz="2800" dirty="0"/>
              <a:t>and terminated with </a:t>
            </a:r>
            <a:r>
              <a:rPr lang="en-IN" sz="2800" dirty="0" smtClean="0">
                <a:solidFill>
                  <a:srgbClr val="FF0000"/>
                </a:solidFill>
              </a:rPr>
              <a:t>]&gt;</a:t>
            </a:r>
          </a:p>
          <a:p>
            <a:pPr marL="0" indent="0">
              <a:buNone/>
            </a:pPr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marL="0" indent="0" algn="ctr">
              <a:buNone/>
            </a:pPr>
            <a:r>
              <a:rPr lang="en-IN" sz="2400" dirty="0" smtClean="0"/>
              <a:t>&lt;? xml version=“1.0” encoding=“utf-8”?&gt;</a:t>
            </a:r>
          </a:p>
          <a:p>
            <a:pPr marL="0" indent="0" algn="ctr">
              <a:buNone/>
            </a:pPr>
            <a:r>
              <a:rPr lang="en-IN" sz="2400" dirty="0" smtClean="0"/>
              <a:t>&lt;!DOCTYPE </a:t>
            </a:r>
            <a:r>
              <a:rPr lang="en-IN" sz="2400" dirty="0" err="1" smtClean="0"/>
              <a:t>planes_for_sale</a:t>
            </a:r>
            <a:r>
              <a:rPr lang="en-IN" sz="2400" dirty="0" smtClean="0"/>
              <a:t> [ </a:t>
            </a:r>
          </a:p>
          <a:p>
            <a:pPr marL="0" indent="0" algn="ctr">
              <a:buNone/>
            </a:pPr>
            <a:r>
              <a:rPr lang="en-IN" sz="2400" dirty="0" smtClean="0"/>
              <a:t>	&lt;!-- DTD for Planes-- &gt;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       ]&gt;</a:t>
            </a:r>
          </a:p>
          <a:p>
            <a:pPr marL="0" indent="0" algn="ctr">
              <a:buNone/>
            </a:pPr>
            <a:r>
              <a:rPr lang="en-IN" sz="2400" dirty="0" smtClean="0"/>
              <a:t>&lt;!-- Xml document for planes-- &gt;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IN" sz="3200" dirty="0" smtClean="0"/>
              <a:t>4.4 </a:t>
            </a:r>
            <a:r>
              <a:rPr lang="en-IN" sz="3200" dirty="0"/>
              <a:t>Internal and External DTDs</a:t>
            </a:r>
          </a:p>
        </p:txBody>
      </p:sp>
    </p:spTree>
    <p:extLst>
      <p:ext uri="{BB962C8B-B14F-4D97-AF65-F5344CB8AC3E}">
        <p14:creationId xmlns:p14="http://schemas.microsoft.com/office/powerpoint/2010/main" xmlns="" val="2718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 err="1" smtClean="0"/>
              <a:t>Extrenal</a:t>
            </a:r>
            <a:r>
              <a:rPr lang="en-IN" sz="2800" u="sng" dirty="0" smtClean="0"/>
              <a:t> DTD</a:t>
            </a:r>
          </a:p>
          <a:p>
            <a:r>
              <a:rPr lang="en-IN" sz="2800" dirty="0"/>
              <a:t>the DTD is in a separate </a:t>
            </a:r>
            <a:r>
              <a:rPr lang="en-IN" sz="2800" dirty="0" smtClean="0"/>
              <a:t>file</a:t>
            </a:r>
          </a:p>
          <a:p>
            <a:r>
              <a:rPr lang="en-IN" sz="2800" dirty="0" smtClean="0"/>
              <a:t>declaration </a:t>
            </a:r>
            <a:r>
              <a:rPr lang="en-IN" sz="2800" dirty="0"/>
              <a:t>has the following </a:t>
            </a:r>
            <a:r>
              <a:rPr lang="en-IN" sz="2800" dirty="0" smtClean="0"/>
              <a:t>form: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&lt;!DOCTYPE </a:t>
            </a:r>
            <a:r>
              <a:rPr lang="en-IN" sz="2800" i="1" dirty="0" err="1">
                <a:solidFill>
                  <a:srgbClr val="FF0000"/>
                </a:solidFill>
              </a:rPr>
              <a:t>XML_document_root_name</a:t>
            </a:r>
            <a:r>
              <a:rPr lang="en-IN" sz="2800" i="1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SYSTEM “</a:t>
            </a:r>
            <a:r>
              <a:rPr lang="en-IN" sz="2800" i="1" dirty="0" err="1">
                <a:solidFill>
                  <a:srgbClr val="FF0000"/>
                </a:solidFill>
              </a:rPr>
              <a:t>DTD_file_name</a:t>
            </a:r>
            <a:r>
              <a:rPr lang="en-IN" sz="2800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Eg</a:t>
            </a:r>
            <a:r>
              <a:rPr lang="en-IN" sz="2800" dirty="0" smtClean="0"/>
              <a:t>: </a:t>
            </a:r>
            <a:r>
              <a:rPr lang="en-IN" sz="2800" dirty="0"/>
              <a:t>assuming that the DTD is stored in the file named </a:t>
            </a:r>
            <a:r>
              <a:rPr lang="en-IN" sz="2800" dirty="0" smtClean="0"/>
              <a:t>planes.dtd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&lt;!</a:t>
            </a:r>
            <a:r>
              <a:rPr lang="en-IN" sz="2800" dirty="0">
                <a:solidFill>
                  <a:srgbClr val="FF0000"/>
                </a:solidFill>
              </a:rPr>
              <a:t>DOCTYPE </a:t>
            </a:r>
            <a:r>
              <a:rPr lang="en-IN" sz="2800" dirty="0" err="1">
                <a:solidFill>
                  <a:srgbClr val="FF0000"/>
                </a:solidFill>
              </a:rPr>
              <a:t>planes_for_sale</a:t>
            </a:r>
            <a:r>
              <a:rPr lang="en-IN" sz="2800" dirty="0">
                <a:solidFill>
                  <a:srgbClr val="FF0000"/>
                </a:solidFill>
              </a:rPr>
              <a:t> SYSTEM </a:t>
            </a:r>
            <a:r>
              <a:rPr lang="en-IN" sz="2800" dirty="0" smtClean="0">
                <a:solidFill>
                  <a:srgbClr val="FF0000"/>
                </a:solidFill>
              </a:rPr>
              <a:t>  planes.dtd</a:t>
            </a:r>
            <a:r>
              <a:rPr lang="en-IN" sz="2800" dirty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4517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30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14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dirty="0"/>
              <a:t>DTDs have several </a:t>
            </a:r>
            <a:r>
              <a:rPr lang="en-IN" dirty="0" smtClean="0"/>
              <a:t>disadvantages</a:t>
            </a:r>
          </a:p>
          <a:p>
            <a:pPr lvl="1"/>
            <a:r>
              <a:rPr lang="en-IN" dirty="0"/>
              <a:t>DTDs are written in a </a:t>
            </a:r>
            <a:r>
              <a:rPr lang="en-IN" dirty="0">
                <a:solidFill>
                  <a:srgbClr val="FF0000"/>
                </a:solidFill>
              </a:rPr>
              <a:t>syntax unrelated to </a:t>
            </a:r>
            <a:r>
              <a:rPr lang="en-IN" dirty="0" smtClean="0">
                <a:solidFill>
                  <a:srgbClr val="FF0000"/>
                </a:solidFill>
              </a:rPr>
              <a:t>XML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DTDs </a:t>
            </a:r>
            <a:r>
              <a:rPr lang="en-IN" dirty="0" smtClean="0">
                <a:solidFill>
                  <a:srgbClr val="FF0000"/>
                </a:solidFill>
              </a:rPr>
              <a:t>do not </a:t>
            </a:r>
            <a:r>
              <a:rPr lang="en-IN" dirty="0">
                <a:solidFill>
                  <a:srgbClr val="FF0000"/>
                </a:solidFill>
              </a:rPr>
              <a:t>allow restrictions </a:t>
            </a:r>
            <a:r>
              <a:rPr lang="en-IN" dirty="0"/>
              <a:t>on the form of data that can be the content of a particular tag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there are </a:t>
            </a:r>
            <a:r>
              <a:rPr lang="en-IN" dirty="0">
                <a:solidFill>
                  <a:srgbClr val="FF0000"/>
                </a:solidFill>
              </a:rPr>
              <a:t>only 10 data types</a:t>
            </a:r>
            <a:r>
              <a:rPr lang="en-IN" dirty="0"/>
              <a:t>, none of which is numeric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the content of an element could be an integer number, a </a:t>
            </a:r>
            <a:r>
              <a:rPr lang="en-IN" dirty="0" smtClean="0"/>
              <a:t>floating-point number</a:t>
            </a:r>
            <a:r>
              <a:rPr lang="en-IN" dirty="0"/>
              <a:t>, or a range of numbers. All of these would be specified as </a:t>
            </a:r>
            <a:r>
              <a:rPr lang="en-IN" dirty="0" smtClean="0"/>
              <a:t>text	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 </a:t>
            </a:r>
            <a:r>
              <a:rPr lang="en-IN" sz="3200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xmlns="" val="793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XML Schema </a:t>
            </a:r>
            <a:r>
              <a:rPr lang="en-IN" sz="2800" dirty="0" smtClean="0"/>
              <a:t>standard </a:t>
            </a:r>
            <a:r>
              <a:rPr lang="en-IN" sz="2800" dirty="0"/>
              <a:t>was designed by the </a:t>
            </a:r>
            <a:r>
              <a:rPr lang="en-IN" sz="2800" dirty="0" smtClean="0">
                <a:solidFill>
                  <a:srgbClr val="FF0000"/>
                </a:solidFill>
              </a:rPr>
              <a:t>W3C</a:t>
            </a:r>
          </a:p>
          <a:p>
            <a:r>
              <a:rPr lang="en-IN" sz="2800" dirty="0" smtClean="0"/>
              <a:t>have </a:t>
            </a:r>
            <a:r>
              <a:rPr lang="en-IN" sz="2800" dirty="0"/>
              <a:t>been developed to attempt to overcome </a:t>
            </a:r>
            <a:r>
              <a:rPr lang="en-IN" sz="2800" dirty="0" smtClean="0"/>
              <a:t>the weakness of DTD</a:t>
            </a:r>
          </a:p>
          <a:p>
            <a:r>
              <a:rPr lang="de-DE" sz="2800" dirty="0"/>
              <a:t>An XML schema is an XML </a:t>
            </a:r>
            <a:r>
              <a:rPr lang="de-DE" sz="2800" dirty="0" smtClean="0"/>
              <a:t>document- </a:t>
            </a:r>
            <a:r>
              <a:rPr lang="en-IN" sz="2800" dirty="0"/>
              <a:t>can be parsed with an </a:t>
            </a:r>
            <a:r>
              <a:rPr lang="en-IN" sz="2800" dirty="0">
                <a:solidFill>
                  <a:srgbClr val="FF0000"/>
                </a:solidFill>
              </a:rPr>
              <a:t>XML </a:t>
            </a:r>
            <a:r>
              <a:rPr lang="en-IN" sz="2800" dirty="0" smtClean="0">
                <a:solidFill>
                  <a:srgbClr val="FF0000"/>
                </a:solidFill>
              </a:rPr>
              <a:t>parser</a:t>
            </a:r>
          </a:p>
          <a:p>
            <a:r>
              <a:rPr lang="en-IN" sz="2800" dirty="0"/>
              <a:t>provides far more control over data </a:t>
            </a:r>
            <a:r>
              <a:rPr lang="en-IN" sz="2800" dirty="0" smtClean="0"/>
              <a:t>types</a:t>
            </a:r>
          </a:p>
          <a:p>
            <a:r>
              <a:rPr lang="en-IN" sz="2800" dirty="0" smtClean="0"/>
              <a:t>There are </a:t>
            </a:r>
            <a:r>
              <a:rPr lang="en-IN" sz="2800" dirty="0" smtClean="0">
                <a:solidFill>
                  <a:srgbClr val="FF0000"/>
                </a:solidFill>
              </a:rPr>
              <a:t>44 </a:t>
            </a:r>
            <a:r>
              <a:rPr lang="en-IN" sz="2800" dirty="0">
                <a:solidFill>
                  <a:srgbClr val="FF0000"/>
                </a:solidFill>
              </a:rPr>
              <a:t>different data </a:t>
            </a:r>
            <a:r>
              <a:rPr lang="en-IN" sz="2800" dirty="0" smtClean="0">
                <a:solidFill>
                  <a:srgbClr val="FF0000"/>
                </a:solidFill>
              </a:rPr>
              <a:t>types</a:t>
            </a:r>
          </a:p>
          <a:p>
            <a:r>
              <a:rPr lang="en-IN" sz="2800" dirty="0" smtClean="0"/>
              <a:t>Also, the </a:t>
            </a:r>
            <a:r>
              <a:rPr lang="en-IN" sz="2800" dirty="0"/>
              <a:t>user can define new types with constraints on existing data types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 err="1" smtClean="0"/>
              <a:t>Eg</a:t>
            </a:r>
            <a:r>
              <a:rPr lang="en-IN" sz="2400" dirty="0" smtClean="0"/>
              <a:t>: a </a:t>
            </a:r>
            <a:r>
              <a:rPr lang="en-IN" sz="2400" dirty="0"/>
              <a:t>numeric data value can be required to have exactly seven digits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XML Schema was designed to allow any DTD to be automatically converted to an equivalent </a:t>
            </a:r>
            <a:r>
              <a:rPr lang="en-IN" sz="2800" dirty="0" smtClean="0"/>
              <a:t>XML schema</a:t>
            </a:r>
            <a:r>
              <a:rPr lang="en-IN" sz="3000" dirty="0"/>
              <a:t>.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xmlns="" val="24997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Schemas can </a:t>
            </a:r>
            <a:r>
              <a:rPr lang="en-IN" sz="2800" dirty="0"/>
              <a:t>be related to the idea of a </a:t>
            </a:r>
            <a:r>
              <a:rPr lang="en-IN" sz="2800" dirty="0">
                <a:solidFill>
                  <a:srgbClr val="FF0000"/>
                </a:solidFill>
              </a:rPr>
              <a:t>class and an </a:t>
            </a:r>
            <a:r>
              <a:rPr lang="en-IN" sz="2800" dirty="0" smtClean="0">
                <a:solidFill>
                  <a:srgbClr val="FF0000"/>
                </a:solidFill>
              </a:rPr>
              <a:t>object.</a:t>
            </a:r>
          </a:p>
          <a:p>
            <a:r>
              <a:rPr lang="en-IN" sz="2800" dirty="0"/>
              <a:t>A schema is similar to a class definition</a:t>
            </a:r>
            <a:r>
              <a:rPr lang="en-IN" sz="2800" dirty="0" smtClean="0"/>
              <a:t>;</a:t>
            </a:r>
          </a:p>
          <a:p>
            <a:r>
              <a:rPr lang="en-IN" sz="2800" dirty="0"/>
              <a:t>A schema is similar to a class definition; </a:t>
            </a:r>
            <a:r>
              <a:rPr lang="en-IN" sz="2800" dirty="0" smtClean="0"/>
              <a:t>an XML </a:t>
            </a:r>
            <a:r>
              <a:rPr lang="en-IN" sz="2800" dirty="0"/>
              <a:t>document that conforms to the structure defined in the schema is similar to an object of the schema’s </a:t>
            </a:r>
            <a:r>
              <a:rPr lang="en-IN" sz="2800" dirty="0" smtClean="0"/>
              <a:t>class</a:t>
            </a:r>
          </a:p>
          <a:p>
            <a:r>
              <a:rPr lang="en-IN" sz="2800" dirty="0"/>
              <a:t>Schemas have two primary </a:t>
            </a:r>
            <a:r>
              <a:rPr lang="en-IN" sz="2800" dirty="0" smtClean="0"/>
              <a:t>purposes</a:t>
            </a:r>
          </a:p>
          <a:p>
            <a:pPr lvl="1"/>
            <a:r>
              <a:rPr lang="en-IN" sz="2400" dirty="0"/>
              <a:t>schema </a:t>
            </a:r>
            <a:r>
              <a:rPr lang="en-IN" sz="2400" dirty="0">
                <a:solidFill>
                  <a:srgbClr val="FF0000"/>
                </a:solidFill>
              </a:rPr>
              <a:t>specifies the structure </a:t>
            </a:r>
            <a:r>
              <a:rPr lang="en-IN" sz="2400" dirty="0"/>
              <a:t>of its instance XML </a:t>
            </a:r>
            <a:r>
              <a:rPr lang="en-IN" sz="2400" dirty="0" smtClean="0"/>
              <a:t>documents</a:t>
            </a:r>
          </a:p>
          <a:p>
            <a:pPr lvl="1"/>
            <a:r>
              <a:rPr lang="en-IN" sz="2400" dirty="0"/>
              <a:t>a schema </a:t>
            </a:r>
            <a:r>
              <a:rPr lang="en-IN" sz="2400" dirty="0">
                <a:solidFill>
                  <a:srgbClr val="FF0000"/>
                </a:solidFill>
              </a:rPr>
              <a:t>specifies the data type</a:t>
            </a:r>
            <a:r>
              <a:rPr lang="en-IN" sz="2400" dirty="0"/>
              <a:t> of every element and attribute in its </a:t>
            </a:r>
            <a:r>
              <a:rPr lang="en-IN" sz="2400" dirty="0" smtClean="0"/>
              <a:t>instance XML </a:t>
            </a:r>
            <a:r>
              <a:rPr lang="en-IN" sz="2400" dirty="0"/>
              <a:t>documents.</a:t>
            </a:r>
            <a:endParaRPr lang="en-IN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5.1 </a:t>
            </a:r>
            <a:r>
              <a:rPr lang="en-IN" sz="3200" dirty="0"/>
              <a:t>Schema Fundamentals</a:t>
            </a:r>
          </a:p>
        </p:txBody>
      </p:sp>
    </p:spTree>
    <p:extLst>
      <p:ext uri="{BB962C8B-B14F-4D97-AF65-F5344CB8AC3E}">
        <p14:creationId xmlns:p14="http://schemas.microsoft.com/office/powerpoint/2010/main" xmlns="" val="10317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was designed to carry data with focus on what data is.</a:t>
            </a:r>
          </a:p>
          <a:p>
            <a:r>
              <a:rPr lang="en-IN" dirty="0" smtClean="0"/>
              <a:t>HTML was designed to display data with focus on how data looks.</a:t>
            </a:r>
          </a:p>
          <a:p>
            <a:r>
              <a:rPr lang="en-IN" dirty="0" smtClean="0"/>
              <a:t>HTML use </a:t>
            </a:r>
            <a:r>
              <a:rPr lang="en-IN" dirty="0" smtClean="0">
                <a:solidFill>
                  <a:srgbClr val="FF0000"/>
                </a:solidFill>
              </a:rPr>
              <a:t>predefined</a:t>
            </a:r>
            <a:r>
              <a:rPr lang="en-IN" dirty="0" smtClean="0"/>
              <a:t> tags.</a:t>
            </a:r>
          </a:p>
          <a:p>
            <a:r>
              <a:rPr lang="en-IN" dirty="0" smtClean="0"/>
              <a:t>XML does not use predefined tags. It can use </a:t>
            </a:r>
            <a:r>
              <a:rPr lang="en-IN" dirty="0" err="1" smtClean="0"/>
              <a:t>userdefined</a:t>
            </a:r>
            <a:r>
              <a:rPr lang="en-IN" dirty="0" smtClean="0"/>
              <a:t> tags.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XML AND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XML schemas are “namespace centric</a:t>
            </a:r>
            <a:r>
              <a:rPr lang="en-IN" dirty="0" smtClean="0"/>
              <a:t>.”</a:t>
            </a:r>
          </a:p>
          <a:p>
            <a:pPr lvl="1"/>
            <a:r>
              <a:rPr lang="en-IN" dirty="0"/>
              <a:t>namespaces are represented </a:t>
            </a:r>
            <a:r>
              <a:rPr lang="en-IN" dirty="0" smtClean="0"/>
              <a:t>by names </a:t>
            </a:r>
            <a:r>
              <a:rPr lang="en-IN" dirty="0"/>
              <a:t>that have the form of URIs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66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Schemas themselves are written with the use of a collection of tags, or a </a:t>
            </a:r>
            <a:r>
              <a:rPr lang="en-IN" sz="2800" dirty="0" smtClean="0"/>
              <a:t>vocabulary, </a:t>
            </a:r>
            <a:r>
              <a:rPr lang="en-IN" sz="2800" dirty="0"/>
              <a:t>from a </a:t>
            </a:r>
            <a:r>
              <a:rPr lang="en-IN" sz="2800" dirty="0" smtClean="0"/>
              <a:t>namespace</a:t>
            </a:r>
          </a:p>
          <a:p>
            <a:r>
              <a:rPr lang="en-IN" sz="2800" dirty="0" smtClean="0"/>
              <a:t>The namespace used </a:t>
            </a:r>
            <a:r>
              <a:rPr lang="en-IN" sz="2800" dirty="0"/>
              <a:t>is </a:t>
            </a:r>
            <a:r>
              <a:rPr lang="en-IN" sz="2800" dirty="0">
                <a:hlinkClick r:id="rId2"/>
              </a:rPr>
              <a:t>http://www.w3.org/2001/XMLSchema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elements in the namespace are </a:t>
            </a:r>
            <a:endParaRPr lang="en-IN" sz="2800" dirty="0" smtClean="0"/>
          </a:p>
          <a:p>
            <a:pPr lvl="1"/>
            <a:r>
              <a:rPr lang="en-IN" sz="2400" dirty="0" smtClean="0"/>
              <a:t>element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schema,</a:t>
            </a:r>
          </a:p>
          <a:p>
            <a:pPr lvl="1"/>
            <a:r>
              <a:rPr lang="en-IN" sz="2400" dirty="0" smtClean="0"/>
              <a:t>sequence</a:t>
            </a:r>
            <a:r>
              <a:rPr lang="en-IN" sz="2400" dirty="0"/>
              <a:t>, and </a:t>
            </a:r>
            <a:endParaRPr lang="en-IN" sz="2400" dirty="0" smtClean="0"/>
          </a:p>
          <a:p>
            <a:pPr lvl="1"/>
            <a:r>
              <a:rPr lang="en-IN" sz="2400" dirty="0" smtClean="0"/>
              <a:t>string</a:t>
            </a:r>
            <a:r>
              <a:rPr lang="en-IN" sz="2400" dirty="0"/>
              <a:t>.</a:t>
            </a:r>
            <a:endParaRPr lang="en-IN" sz="2400" dirty="0" smtClean="0"/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5.2 </a:t>
            </a:r>
            <a:r>
              <a:rPr lang="en-IN" sz="3200" dirty="0"/>
              <a:t>Defining a 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20483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r>
              <a:rPr lang="en-IN" sz="2800" dirty="0"/>
              <a:t>Every schema has schema as its root element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schema element specifies the namespace for the schema of </a:t>
            </a:r>
            <a:r>
              <a:rPr lang="en-IN" sz="2800" dirty="0" smtClean="0"/>
              <a:t>schemas</a:t>
            </a:r>
          </a:p>
          <a:p>
            <a:r>
              <a:rPr lang="en-IN" sz="2800" dirty="0"/>
              <a:t>also specifies a prefix that will be used for the names in the schema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namespace specification appears as follows:</a:t>
            </a:r>
          </a:p>
          <a:p>
            <a:pPr marL="0" indent="0" algn="ctr">
              <a:buNone/>
            </a:pPr>
            <a:r>
              <a:rPr lang="en-IN" sz="2800" dirty="0" err="1"/>
              <a:t>xmlns:xsd</a:t>
            </a:r>
            <a:r>
              <a:rPr lang="en-IN" sz="2800" dirty="0"/>
              <a:t> = </a:t>
            </a:r>
            <a:r>
              <a:rPr lang="en-IN" sz="2800" dirty="0" smtClean="0">
                <a:hlinkClick r:id="rId2"/>
              </a:rPr>
              <a:t>http</a:t>
            </a:r>
            <a:r>
              <a:rPr lang="en-IN" sz="2800" dirty="0">
                <a:hlinkClick r:id="rId2"/>
              </a:rPr>
              <a:t>://</a:t>
            </a:r>
            <a:r>
              <a:rPr lang="en-IN" sz="2800" dirty="0" smtClean="0">
                <a:hlinkClick r:id="rId2"/>
              </a:rPr>
              <a:t>www.w3.org/2001/XMLSchema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398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The name of the namespace defined by a schema must be specified with the </a:t>
            </a:r>
            <a:r>
              <a:rPr lang="en-IN" sz="2800" dirty="0" err="1">
                <a:solidFill>
                  <a:srgbClr val="FF0000"/>
                </a:solidFill>
              </a:rPr>
              <a:t>targetNamespace</a:t>
            </a:r>
            <a:r>
              <a:rPr lang="en-IN" sz="2800" dirty="0"/>
              <a:t> attribute of the schema element.</a:t>
            </a:r>
          </a:p>
          <a:p>
            <a:r>
              <a:rPr lang="en-IN" sz="2800" dirty="0"/>
              <a:t>The name of every top-level (not nested) element that appears in a schema is placed in the target namespace</a:t>
            </a:r>
          </a:p>
          <a:p>
            <a:pPr marL="0" indent="0" algn="ctr">
              <a:buNone/>
            </a:pPr>
            <a:r>
              <a:rPr lang="en-IN" sz="2800" dirty="0" err="1"/>
              <a:t>targetNamespace</a:t>
            </a:r>
            <a:r>
              <a:rPr lang="en-IN" sz="2800" dirty="0"/>
              <a:t> = </a:t>
            </a:r>
            <a:r>
              <a:rPr lang="en-IN" sz="2800" dirty="0" smtClean="0">
                <a:hlinkClick r:id="rId2"/>
              </a:rPr>
              <a:t>http</a:t>
            </a:r>
            <a:r>
              <a:rPr lang="en-IN" sz="2800" dirty="0">
                <a:hlinkClick r:id="rId2"/>
              </a:rPr>
              <a:t>://</a:t>
            </a:r>
            <a:r>
              <a:rPr lang="en-IN" sz="2800" dirty="0" smtClean="0">
                <a:hlinkClick r:id="rId2"/>
              </a:rPr>
              <a:t>cs.uccs.edu/planeSchema</a:t>
            </a:r>
            <a:endParaRPr lang="en-IN" sz="2800" dirty="0" smtClean="0"/>
          </a:p>
          <a:p>
            <a:pPr marL="0" indent="0" algn="ctr">
              <a:buNone/>
            </a:pPr>
            <a:endParaRPr lang="en-IN" sz="2800" dirty="0" smtClean="0"/>
          </a:p>
          <a:p>
            <a:r>
              <a:rPr lang="en-IN" sz="2800" dirty="0"/>
              <a:t>If the elements and </a:t>
            </a:r>
            <a:r>
              <a:rPr lang="en-IN" sz="2800" dirty="0" smtClean="0"/>
              <a:t>attributes </a:t>
            </a:r>
            <a:r>
              <a:rPr lang="en-IN" sz="2800" dirty="0"/>
              <a:t>are nested inside top-level </a:t>
            </a:r>
            <a:r>
              <a:rPr lang="en-IN" sz="2800" dirty="0" smtClean="0"/>
              <a:t>elements are </a:t>
            </a:r>
            <a:r>
              <a:rPr lang="en-IN" sz="2800" dirty="0"/>
              <a:t>to be included in the </a:t>
            </a:r>
            <a:r>
              <a:rPr lang="en-IN" sz="2800" dirty="0" smtClean="0"/>
              <a:t>target namespace- </a:t>
            </a:r>
            <a:r>
              <a:rPr lang="en-IN" sz="2800" dirty="0"/>
              <a:t>schema’s </a:t>
            </a:r>
            <a:r>
              <a:rPr lang="en-IN" sz="2800" dirty="0" err="1">
                <a:solidFill>
                  <a:srgbClr val="FF0000"/>
                </a:solidFill>
              </a:rPr>
              <a:t>elementFormDefault</a:t>
            </a:r>
            <a:r>
              <a:rPr lang="en-IN" sz="2800" dirty="0"/>
              <a:t> must be set to </a:t>
            </a:r>
            <a:r>
              <a:rPr lang="en-IN" sz="2800" dirty="0" smtClean="0"/>
              <a:t>qualified</a:t>
            </a:r>
          </a:p>
          <a:p>
            <a:pPr marL="0" indent="0" algn="ctr">
              <a:buNone/>
            </a:pPr>
            <a:r>
              <a:rPr lang="en-IN" sz="2800" dirty="0" err="1"/>
              <a:t>elementFormDefault</a:t>
            </a:r>
            <a:r>
              <a:rPr lang="en-IN" sz="2800" dirty="0"/>
              <a:t> = “qualified”</a:t>
            </a:r>
          </a:p>
        </p:txBody>
      </p:sp>
    </p:spTree>
    <p:extLst>
      <p:ext uri="{BB962C8B-B14F-4D97-AF65-F5344CB8AC3E}">
        <p14:creationId xmlns:p14="http://schemas.microsoft.com/office/powerpoint/2010/main" xmlns="" val="24598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02654" cy="176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838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Schema definition  example: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4740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An instance of a schema must include specifications of the namespaces it uses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These specifications are given as attribute assignments in the tag for the root element </a:t>
            </a:r>
            <a:r>
              <a:rPr lang="en-IN" sz="2800" dirty="0" smtClean="0"/>
              <a:t>of the </a:t>
            </a:r>
            <a:r>
              <a:rPr lang="en-IN" sz="2800" dirty="0"/>
              <a:t>schema</a:t>
            </a:r>
            <a:r>
              <a:rPr lang="en-IN" sz="2800" dirty="0" smtClean="0"/>
              <a:t>.</a:t>
            </a:r>
          </a:p>
          <a:p>
            <a:pPr lvl="1"/>
            <a:r>
              <a:rPr lang="en-IN" dirty="0" smtClean="0"/>
              <a:t>First attribute specifies default </a:t>
            </a:r>
            <a:r>
              <a:rPr lang="en-IN" dirty="0"/>
              <a:t>namespace to be the one defined in its </a:t>
            </a:r>
            <a:r>
              <a:rPr lang="en-IN" dirty="0" smtClean="0"/>
              <a:t>schema</a:t>
            </a:r>
          </a:p>
          <a:p>
            <a:pPr marL="0" indent="0">
              <a:buNone/>
            </a:pPr>
            <a:r>
              <a:rPr lang="en-IN" sz="2400" dirty="0" smtClean="0"/>
              <a:t>		&lt;</a:t>
            </a:r>
            <a:r>
              <a:rPr lang="en-IN" sz="2400" dirty="0"/>
              <a:t>planes</a:t>
            </a:r>
          </a:p>
          <a:p>
            <a:pPr marL="0" indent="0">
              <a:buNone/>
            </a:pPr>
            <a:r>
              <a:rPr lang="en-IN" sz="2400" dirty="0" smtClean="0"/>
              <a:t>			</a:t>
            </a:r>
            <a:r>
              <a:rPr lang="en-IN" sz="2400" dirty="0" err="1" smtClean="0"/>
              <a:t>xmlns</a:t>
            </a:r>
            <a:r>
              <a:rPr lang="en-IN" sz="2400" dirty="0" smtClean="0"/>
              <a:t> </a:t>
            </a:r>
            <a:r>
              <a:rPr lang="en-IN" sz="2400" dirty="0"/>
              <a:t>= http://cs.uccs.edu/planeSchema</a:t>
            </a:r>
          </a:p>
          <a:p>
            <a:pPr marL="0" indent="0">
              <a:buNone/>
            </a:pPr>
            <a:r>
              <a:rPr lang="en-IN" sz="2400" dirty="0" smtClean="0"/>
              <a:t>			... </a:t>
            </a:r>
            <a:r>
              <a:rPr lang="en-IN" sz="2400" dirty="0"/>
              <a:t>&gt;</a:t>
            </a:r>
            <a:endParaRPr lang="en-IN" sz="88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5.3 </a:t>
            </a:r>
            <a:r>
              <a:rPr lang="en-IN" sz="3200" dirty="0"/>
              <a:t>Defining a Schema Instance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4123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/>
            <a:r>
              <a:rPr lang="en-IN" dirty="0"/>
              <a:t>second attribute is used to name the </a:t>
            </a:r>
            <a:r>
              <a:rPr lang="en-IN" dirty="0">
                <a:solidFill>
                  <a:srgbClr val="FF0000"/>
                </a:solidFill>
              </a:rPr>
              <a:t>standard namespace</a:t>
            </a:r>
            <a:r>
              <a:rPr lang="en-IN" dirty="0"/>
              <a:t> for instances- includes the name </a:t>
            </a:r>
            <a:r>
              <a:rPr lang="en-IN" dirty="0" err="1"/>
              <a:t>XMLSchema</a:t>
            </a:r>
            <a:r>
              <a:rPr lang="en-IN" dirty="0"/>
              <a:t>-instance.</a:t>
            </a:r>
          </a:p>
          <a:p>
            <a:pPr marL="457200" lvl="1" indent="0">
              <a:buNone/>
            </a:pPr>
            <a:r>
              <a:rPr lang="en-IN" sz="2400" dirty="0" err="1"/>
              <a:t>xmlns:xsi</a:t>
            </a:r>
            <a:r>
              <a:rPr lang="en-IN" sz="2400" dirty="0"/>
              <a:t> = </a:t>
            </a:r>
            <a:r>
              <a:rPr lang="en-IN" sz="2400" dirty="0" smtClean="0">
                <a:hlinkClick r:id="rId2"/>
              </a:rPr>
              <a:t>http</a:t>
            </a:r>
            <a:r>
              <a:rPr lang="en-IN" sz="2400" dirty="0">
                <a:hlinkClick r:id="rId2"/>
              </a:rPr>
              <a:t>://</a:t>
            </a:r>
            <a:r>
              <a:rPr lang="en-IN" sz="2400" dirty="0" smtClean="0">
                <a:hlinkClick r:id="rId2"/>
              </a:rPr>
              <a:t>www.w3.org/2001/XMLSchema-instance</a:t>
            </a:r>
            <a:endParaRPr lang="en-IN" sz="2400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pPr lvl="1"/>
            <a:r>
              <a:rPr lang="en-IN" dirty="0"/>
              <a:t>Third, the instance document must specify the </a:t>
            </a:r>
            <a:r>
              <a:rPr lang="en-IN" dirty="0">
                <a:solidFill>
                  <a:srgbClr val="FF0000"/>
                </a:solidFill>
              </a:rPr>
              <a:t>filename</a:t>
            </a:r>
            <a:r>
              <a:rPr lang="en-IN" dirty="0"/>
              <a:t> of the schema in which the default namespace is </a:t>
            </a:r>
            <a:r>
              <a:rPr lang="en-IN" dirty="0" smtClean="0"/>
              <a:t>defined</a:t>
            </a:r>
            <a:endParaRPr lang="en-IN" sz="2400" dirty="0" smtClean="0"/>
          </a:p>
          <a:p>
            <a:pPr lvl="2"/>
            <a:r>
              <a:rPr lang="en-IN" dirty="0" err="1">
                <a:solidFill>
                  <a:srgbClr val="FF0000"/>
                </a:solidFill>
              </a:rPr>
              <a:t>schemaLocation</a:t>
            </a:r>
            <a:r>
              <a:rPr lang="en-IN" dirty="0"/>
              <a:t> </a:t>
            </a:r>
            <a:r>
              <a:rPr lang="en-IN" dirty="0" smtClean="0"/>
              <a:t>attribute is used</a:t>
            </a:r>
          </a:p>
          <a:p>
            <a:pPr lvl="2"/>
            <a:r>
              <a:rPr lang="en-IN" dirty="0"/>
              <a:t>two values: the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of the schema and the </a:t>
            </a:r>
            <a:r>
              <a:rPr lang="en-IN" dirty="0">
                <a:solidFill>
                  <a:srgbClr val="FF0000"/>
                </a:solidFill>
              </a:rPr>
              <a:t>filename</a:t>
            </a:r>
            <a:r>
              <a:rPr lang="en-IN" dirty="0"/>
              <a:t> of the schema</a:t>
            </a:r>
            <a:r>
              <a:rPr lang="en-IN" dirty="0" smtClean="0"/>
              <a:t>.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82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45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800" dirty="0"/>
              <a:t>the opening root tag of an XML instance of the planes.xsd schema, where the root element name in the instance is </a:t>
            </a:r>
            <a:r>
              <a:rPr lang="en-IN" sz="2800" dirty="0" smtClean="0"/>
              <a:t>planes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4234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IN" sz="2800" dirty="0"/>
              <a:t>two categories of user-defined schema data types: </a:t>
            </a:r>
            <a:r>
              <a:rPr lang="en-IN" sz="2800" dirty="0">
                <a:solidFill>
                  <a:srgbClr val="FF0000"/>
                </a:solidFill>
              </a:rPr>
              <a:t>simple </a:t>
            </a:r>
            <a:r>
              <a:rPr lang="en-IN" sz="2800" dirty="0"/>
              <a:t>and</a:t>
            </a:r>
            <a:r>
              <a:rPr lang="en-IN" sz="2800" dirty="0">
                <a:solidFill>
                  <a:srgbClr val="FF0000"/>
                </a:solidFill>
              </a:rPr>
              <a:t> complex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sz="2800" dirty="0" smtClean="0"/>
              <a:t>A </a:t>
            </a:r>
            <a:r>
              <a:rPr lang="en-IN" sz="2800" dirty="0"/>
              <a:t>simple data type is a data type whose content is restricted to </a:t>
            </a:r>
            <a:r>
              <a:rPr lang="en-IN" sz="2800" dirty="0" smtClean="0">
                <a:solidFill>
                  <a:srgbClr val="FF0000"/>
                </a:solidFill>
              </a:rPr>
              <a:t>strings</a:t>
            </a:r>
          </a:p>
          <a:p>
            <a:pPr lvl="1"/>
            <a:r>
              <a:rPr lang="en-IN" sz="2400" dirty="0"/>
              <a:t>A simple </a:t>
            </a:r>
            <a:r>
              <a:rPr lang="en-IN" sz="2400" dirty="0" smtClean="0"/>
              <a:t>type </a:t>
            </a:r>
            <a:r>
              <a:rPr lang="en-IN" sz="2400" dirty="0" smtClean="0">
                <a:solidFill>
                  <a:srgbClr val="FF0000"/>
                </a:solidFill>
              </a:rPr>
              <a:t>cannot </a:t>
            </a:r>
            <a:r>
              <a:rPr lang="en-IN" sz="2400" dirty="0">
                <a:solidFill>
                  <a:srgbClr val="FF0000"/>
                </a:solidFill>
              </a:rPr>
              <a:t>have attributes or include nested elements</a:t>
            </a:r>
            <a:r>
              <a:rPr lang="en-IN" sz="2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>
                <a:solidFill>
                  <a:srgbClr val="FF0000"/>
                </a:solidFill>
              </a:rPr>
              <a:t>large collection </a:t>
            </a:r>
            <a:r>
              <a:rPr lang="en-IN" sz="2400" dirty="0"/>
              <a:t>of predefined data types is included in the category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A complex type </a:t>
            </a:r>
            <a:r>
              <a:rPr lang="en-IN" sz="2800" dirty="0" smtClean="0">
                <a:solidFill>
                  <a:srgbClr val="FF0000"/>
                </a:solidFill>
              </a:rPr>
              <a:t>can have </a:t>
            </a:r>
            <a:r>
              <a:rPr lang="en-IN" sz="2800" dirty="0">
                <a:solidFill>
                  <a:srgbClr val="FF0000"/>
                </a:solidFill>
              </a:rPr>
              <a:t>attributes and include other data types as child elements.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5.4 </a:t>
            </a:r>
            <a:r>
              <a:rPr lang="en-IN" sz="3200" dirty="0"/>
              <a:t>An Overview of Data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15776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The XML Schema defines </a:t>
            </a:r>
            <a:r>
              <a:rPr lang="en-IN" sz="2800" dirty="0">
                <a:solidFill>
                  <a:srgbClr val="FF0000"/>
                </a:solidFill>
              </a:rPr>
              <a:t>44 data types</a:t>
            </a:r>
            <a:r>
              <a:rPr lang="en-IN" sz="2800" dirty="0"/>
              <a:t>, </a:t>
            </a:r>
            <a:r>
              <a:rPr lang="en-IN" sz="2800" dirty="0">
                <a:solidFill>
                  <a:srgbClr val="FF0000"/>
                </a:solidFill>
              </a:rPr>
              <a:t>19</a:t>
            </a:r>
            <a:r>
              <a:rPr lang="en-IN" sz="2800" dirty="0"/>
              <a:t> of which are </a:t>
            </a:r>
            <a:r>
              <a:rPr lang="en-IN" sz="2800" dirty="0">
                <a:solidFill>
                  <a:srgbClr val="FF0000"/>
                </a:solidFill>
              </a:rPr>
              <a:t>primitive</a:t>
            </a:r>
            <a:r>
              <a:rPr lang="en-IN" sz="2800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25</a:t>
            </a:r>
            <a:r>
              <a:rPr lang="en-IN" sz="2800" dirty="0"/>
              <a:t> of which are </a:t>
            </a:r>
            <a:r>
              <a:rPr lang="en-IN" sz="2800" dirty="0">
                <a:solidFill>
                  <a:srgbClr val="FF0000"/>
                </a:solidFill>
              </a:rPr>
              <a:t>derived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primitive data types </a:t>
            </a:r>
            <a:r>
              <a:rPr lang="en-IN" sz="2800" dirty="0" smtClean="0"/>
              <a:t>include</a:t>
            </a:r>
          </a:p>
          <a:p>
            <a:pPr lvl="1"/>
            <a:r>
              <a:rPr lang="en-IN" sz="2400" dirty="0">
                <a:solidFill>
                  <a:srgbClr val="FF0000"/>
                </a:solidFill>
              </a:rPr>
              <a:t>string, Boolean, </a:t>
            </a:r>
            <a:r>
              <a:rPr lang="en-IN" sz="2400" dirty="0" smtClean="0">
                <a:solidFill>
                  <a:srgbClr val="FF0000"/>
                </a:solidFill>
              </a:rPr>
              <a:t>float, time</a:t>
            </a:r>
            <a:r>
              <a:rPr lang="en-IN" sz="2400" dirty="0">
                <a:solidFill>
                  <a:srgbClr val="FF0000"/>
                </a:solidFill>
              </a:rPr>
              <a:t>, and </a:t>
            </a:r>
            <a:r>
              <a:rPr lang="en-IN" sz="2400" dirty="0" err="1">
                <a:solidFill>
                  <a:srgbClr val="FF0000"/>
                </a:solidFill>
              </a:rPr>
              <a:t>anyURI</a:t>
            </a:r>
            <a:r>
              <a:rPr lang="en-IN" sz="2400" dirty="0" smtClean="0"/>
              <a:t>.</a:t>
            </a:r>
          </a:p>
          <a:p>
            <a:r>
              <a:rPr lang="en-IN" sz="2800" dirty="0"/>
              <a:t>The predefined derived types include </a:t>
            </a:r>
            <a:r>
              <a:rPr lang="en-IN" sz="2800" dirty="0">
                <a:solidFill>
                  <a:srgbClr val="FF0000"/>
                </a:solidFill>
              </a:rPr>
              <a:t>byte, long, decimal, </a:t>
            </a:r>
            <a:r>
              <a:rPr lang="en-IN" sz="2800" dirty="0" err="1">
                <a:solidFill>
                  <a:srgbClr val="FF0000"/>
                </a:solidFill>
              </a:rPr>
              <a:t>unsignedInt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 err="1">
                <a:solidFill>
                  <a:srgbClr val="FF0000"/>
                </a:solidFill>
              </a:rPr>
              <a:t>positiveInteger</a:t>
            </a:r>
            <a:r>
              <a:rPr lang="en-IN" sz="2800" dirty="0">
                <a:solidFill>
                  <a:srgbClr val="FF0000"/>
                </a:solidFill>
              </a:rPr>
              <a:t>, and </a:t>
            </a:r>
            <a:r>
              <a:rPr lang="en-IN" sz="2800" dirty="0" smtClean="0">
                <a:solidFill>
                  <a:srgbClr val="FF0000"/>
                </a:solidFill>
              </a:rPr>
              <a:t>NMTOKEN</a:t>
            </a:r>
          </a:p>
          <a:p>
            <a:r>
              <a:rPr lang="en-IN" sz="2800" dirty="0"/>
              <a:t>User-defined </a:t>
            </a:r>
            <a:r>
              <a:rPr lang="en-IN" sz="2800" dirty="0" smtClean="0"/>
              <a:t>data types </a:t>
            </a:r>
            <a:r>
              <a:rPr lang="en-IN" sz="2800" dirty="0"/>
              <a:t>are defined by specifying restrictions on an existing </a:t>
            </a:r>
            <a:r>
              <a:rPr lang="en-IN" sz="2800" dirty="0" smtClean="0"/>
              <a:t>type</a:t>
            </a:r>
          </a:p>
          <a:p>
            <a:r>
              <a:rPr lang="en-IN" sz="2800" dirty="0" smtClean="0"/>
              <a:t>Then existing data type are </a:t>
            </a:r>
            <a:r>
              <a:rPr lang="en-IN" sz="2800" dirty="0"/>
              <a:t>called a </a:t>
            </a:r>
            <a:r>
              <a:rPr lang="en-IN" sz="2800" dirty="0">
                <a:solidFill>
                  <a:srgbClr val="FF0000"/>
                </a:solidFill>
              </a:rPr>
              <a:t>base </a:t>
            </a:r>
            <a:r>
              <a:rPr lang="en-IN" sz="2800" dirty="0" smtClean="0">
                <a:solidFill>
                  <a:srgbClr val="FF0000"/>
                </a:solidFill>
              </a:rPr>
              <a:t>type </a:t>
            </a:r>
            <a:r>
              <a:rPr lang="en-IN" sz="2800" dirty="0" smtClean="0"/>
              <a:t>and </a:t>
            </a:r>
            <a:r>
              <a:rPr lang="en-IN" sz="2800" dirty="0"/>
              <a:t>user-defined types are </a:t>
            </a:r>
            <a:r>
              <a:rPr lang="en-IN" sz="2800" dirty="0">
                <a:solidFill>
                  <a:srgbClr val="FF0000"/>
                </a:solidFill>
              </a:rPr>
              <a:t>derived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12090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is a software and hardware independent tool for storing and transporting data.</a:t>
            </a:r>
          </a:p>
          <a:p>
            <a:r>
              <a:rPr lang="en-US" dirty="0" smtClean="0"/>
              <a:t>XML stands for </a:t>
            </a:r>
            <a:r>
              <a:rPr lang="en-US" dirty="0" err="1" smtClean="0"/>
              <a:t>e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XML is a markup language much like HTML</a:t>
            </a:r>
          </a:p>
          <a:p>
            <a:r>
              <a:rPr lang="en-US" dirty="0" smtClean="0"/>
              <a:t>XML was designed to store and transport data</a:t>
            </a:r>
          </a:p>
          <a:p>
            <a:r>
              <a:rPr lang="en-US" dirty="0" smtClean="0"/>
              <a:t>XML was designed to be self-descriptive</a:t>
            </a:r>
          </a:p>
          <a:p>
            <a:r>
              <a:rPr lang="en-US" dirty="0" smtClean="0"/>
              <a:t>XML is a W3C Recommendation</a:t>
            </a:r>
          </a:p>
          <a:p>
            <a:r>
              <a:rPr lang="en-US" dirty="0" smtClean="0"/>
              <a:t>XML is just information wrapped in tags.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Constraints on </a:t>
            </a:r>
            <a:r>
              <a:rPr lang="en-IN" sz="2800" dirty="0" smtClean="0"/>
              <a:t>derived types </a:t>
            </a:r>
            <a:r>
              <a:rPr lang="en-IN" sz="2800" dirty="0"/>
              <a:t>are given in terms of the </a:t>
            </a:r>
            <a:r>
              <a:rPr lang="en-IN" sz="2800" dirty="0">
                <a:solidFill>
                  <a:srgbClr val="FF0000"/>
                </a:solidFill>
              </a:rPr>
              <a:t>facets</a:t>
            </a:r>
            <a:r>
              <a:rPr lang="en-IN" sz="2800" dirty="0"/>
              <a:t> of the base type</a:t>
            </a:r>
            <a:r>
              <a:rPr lang="en-IN" sz="2800" dirty="0" smtClean="0"/>
              <a:t>.</a:t>
            </a:r>
          </a:p>
          <a:p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integer primitive data type has eight possible facets: </a:t>
            </a:r>
            <a:r>
              <a:rPr lang="en-IN" sz="2400" dirty="0" err="1"/>
              <a:t>totalDigits</a:t>
            </a:r>
            <a:r>
              <a:rPr lang="en-IN" sz="2400" dirty="0"/>
              <a:t>, </a:t>
            </a:r>
            <a:r>
              <a:rPr lang="en-IN" sz="2400" dirty="0" err="1" smtClean="0"/>
              <a:t>maxInclusive</a:t>
            </a:r>
            <a:r>
              <a:rPr lang="en-IN" sz="2400" dirty="0" smtClean="0"/>
              <a:t>, </a:t>
            </a:r>
            <a:r>
              <a:rPr lang="en-IN" sz="2400" dirty="0" err="1" smtClean="0"/>
              <a:t>maxExclusive</a:t>
            </a:r>
            <a:r>
              <a:rPr lang="en-IN" sz="2400" dirty="0"/>
              <a:t>, </a:t>
            </a:r>
            <a:r>
              <a:rPr lang="en-IN" sz="2400" dirty="0" err="1"/>
              <a:t>minInclusive</a:t>
            </a:r>
            <a:r>
              <a:rPr lang="en-IN" sz="2400" dirty="0"/>
              <a:t>, </a:t>
            </a:r>
            <a:r>
              <a:rPr lang="en-IN" sz="2400" dirty="0" err="1"/>
              <a:t>minExclusive</a:t>
            </a:r>
            <a:r>
              <a:rPr lang="en-IN" sz="2400" dirty="0"/>
              <a:t>, pattern, enumeration, and </a:t>
            </a:r>
            <a:r>
              <a:rPr lang="en-IN" sz="2400" dirty="0" smtClean="0"/>
              <a:t>whitespace</a:t>
            </a:r>
          </a:p>
          <a:p>
            <a:r>
              <a:rPr lang="en-IN" sz="2800" dirty="0"/>
              <a:t>Both simple and complex types can be </a:t>
            </a:r>
            <a:r>
              <a:rPr lang="en-IN" sz="2800" dirty="0">
                <a:solidFill>
                  <a:srgbClr val="FF0000"/>
                </a:solidFill>
              </a:rPr>
              <a:t>named or </a:t>
            </a:r>
            <a:r>
              <a:rPr lang="en-IN" sz="2800" dirty="0" smtClean="0">
                <a:solidFill>
                  <a:srgbClr val="FF0000"/>
                </a:solidFill>
              </a:rPr>
              <a:t>anonymous.</a:t>
            </a:r>
          </a:p>
          <a:p>
            <a:r>
              <a:rPr lang="en-IN" sz="2800" dirty="0"/>
              <a:t>If anonymous, a type cannot be used outside the element in which it is declared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context is essential to defining the meaning of a reference to an element in an XML schema.</a:t>
            </a:r>
          </a:p>
        </p:txBody>
      </p:sp>
    </p:spTree>
    <p:extLst>
      <p:ext uri="{BB962C8B-B14F-4D97-AF65-F5344CB8AC3E}">
        <p14:creationId xmlns:p14="http://schemas.microsoft.com/office/powerpoint/2010/main" xmlns="" val="30934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IN" sz="2800" dirty="0"/>
              <a:t>Data declarations in an XML schema can be either </a:t>
            </a:r>
            <a:r>
              <a:rPr lang="en-IN" sz="2800" dirty="0">
                <a:solidFill>
                  <a:srgbClr val="FF0000"/>
                </a:solidFill>
              </a:rPr>
              <a:t>local or </a:t>
            </a:r>
            <a:r>
              <a:rPr lang="en-IN" sz="2800" dirty="0" smtClean="0">
                <a:solidFill>
                  <a:srgbClr val="FF0000"/>
                </a:solidFill>
              </a:rPr>
              <a:t>global</a:t>
            </a:r>
          </a:p>
          <a:p>
            <a:r>
              <a:rPr lang="en-IN" sz="2800" dirty="0"/>
              <a:t>A local declaration is a declaration that appears inside an element that is a child of </a:t>
            </a:r>
            <a:r>
              <a:rPr lang="en-IN" sz="2800" dirty="0" smtClean="0"/>
              <a:t>the schema element (</a:t>
            </a:r>
            <a:r>
              <a:rPr lang="en-IN" sz="2800" dirty="0"/>
              <a:t>a declaration in a grandchild element of </a:t>
            </a:r>
            <a:r>
              <a:rPr lang="en-IN" sz="2800" dirty="0" smtClean="0"/>
              <a:t>schema)</a:t>
            </a:r>
          </a:p>
          <a:p>
            <a:pPr lvl="1"/>
            <a:r>
              <a:rPr lang="en-IN" sz="2400" dirty="0"/>
              <a:t>A locally declared element </a:t>
            </a:r>
            <a:r>
              <a:rPr lang="en-IN" sz="2400" dirty="0" smtClean="0"/>
              <a:t>is visible </a:t>
            </a:r>
            <a:r>
              <a:rPr lang="en-IN" sz="2400" dirty="0"/>
              <a:t>only in that element.</a:t>
            </a:r>
            <a:endParaRPr lang="en-IN" sz="2400" dirty="0" smtClean="0"/>
          </a:p>
          <a:p>
            <a:r>
              <a:rPr lang="en-IN" sz="2800" dirty="0" smtClean="0"/>
              <a:t>A global </a:t>
            </a:r>
            <a:r>
              <a:rPr lang="en-IN" sz="2800" dirty="0"/>
              <a:t>declaration is a declaration that appears as a child of the schema element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/>
              <a:t>Global elements are visible in the whole schema in which they are declared</a:t>
            </a:r>
          </a:p>
        </p:txBody>
      </p:sp>
    </p:spTree>
    <p:extLst>
      <p:ext uri="{BB962C8B-B14F-4D97-AF65-F5344CB8AC3E}">
        <p14:creationId xmlns:p14="http://schemas.microsoft.com/office/powerpoint/2010/main" xmlns="" val="35170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Elements are defined in an XML schema with the </a:t>
            </a:r>
            <a:r>
              <a:rPr lang="en-IN" sz="2800" dirty="0">
                <a:solidFill>
                  <a:srgbClr val="FF0000"/>
                </a:solidFill>
              </a:rPr>
              <a:t>element tag</a:t>
            </a:r>
            <a:r>
              <a:rPr lang="en-IN" sz="2800" dirty="0" smtClean="0"/>
              <a:t>, </a:t>
            </a:r>
            <a:r>
              <a:rPr lang="en-IN" sz="2800" dirty="0"/>
              <a:t>which is from the </a:t>
            </a:r>
            <a:r>
              <a:rPr lang="en-IN" sz="2800" dirty="0" err="1"/>
              <a:t>XMLSchema</a:t>
            </a:r>
            <a:r>
              <a:rPr lang="en-IN" sz="2800" dirty="0"/>
              <a:t> </a:t>
            </a:r>
            <a:r>
              <a:rPr lang="en-IN" sz="2800" dirty="0" smtClean="0"/>
              <a:t>namespace</a:t>
            </a:r>
          </a:p>
          <a:p>
            <a:r>
              <a:rPr lang="en-IN" sz="2800" dirty="0"/>
              <a:t>prefix </a:t>
            </a:r>
            <a:r>
              <a:rPr lang="en-IN" sz="2800" dirty="0" err="1">
                <a:solidFill>
                  <a:srgbClr val="FF0000"/>
                </a:solidFill>
              </a:rPr>
              <a:t>xsd</a:t>
            </a:r>
            <a:r>
              <a:rPr lang="en-IN" sz="2800" dirty="0"/>
              <a:t> is normally used for </a:t>
            </a:r>
            <a:r>
              <a:rPr lang="en-IN" sz="2800" dirty="0" smtClean="0"/>
              <a:t>names from </a:t>
            </a:r>
            <a:r>
              <a:rPr lang="en-IN" sz="2800" dirty="0"/>
              <a:t>this namespace</a:t>
            </a:r>
            <a:endParaRPr lang="en-IN" sz="2800" dirty="0" smtClean="0"/>
          </a:p>
          <a:p>
            <a:r>
              <a:rPr lang="en-IN" sz="2800" dirty="0">
                <a:solidFill>
                  <a:srgbClr val="FF0000"/>
                </a:solidFill>
              </a:rPr>
              <a:t>name </a:t>
            </a:r>
            <a:r>
              <a:rPr lang="en-IN" sz="2800" dirty="0" smtClean="0">
                <a:solidFill>
                  <a:srgbClr val="FF0000"/>
                </a:solidFill>
              </a:rPr>
              <a:t>attribute </a:t>
            </a:r>
            <a:r>
              <a:rPr lang="en-IN" sz="2800" dirty="0" smtClean="0"/>
              <a:t>gives the name of element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Type attribute</a:t>
            </a:r>
            <a:r>
              <a:rPr lang="en-IN" sz="2800" dirty="0" smtClean="0"/>
              <a:t>, </a:t>
            </a:r>
            <a:r>
              <a:rPr lang="en-IN" sz="2800" dirty="0"/>
              <a:t>which is used to specify the type of content allowed in the </a:t>
            </a:r>
            <a:r>
              <a:rPr lang="en-IN" sz="2800" dirty="0" smtClean="0"/>
              <a:t>element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&lt;</a:t>
            </a:r>
            <a:r>
              <a:rPr lang="en-IN" sz="2800" dirty="0" err="1"/>
              <a:t>xsd:element</a:t>
            </a:r>
            <a:r>
              <a:rPr lang="en-IN" sz="2800" dirty="0"/>
              <a:t> name = “engine” type = “</a:t>
            </a:r>
            <a:r>
              <a:rPr lang="en-IN" sz="2800" dirty="0" err="1"/>
              <a:t>xsd:string</a:t>
            </a:r>
            <a:r>
              <a:rPr lang="en-IN" sz="2800" dirty="0"/>
              <a:t>” /&gt;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5.5 </a:t>
            </a:r>
            <a:r>
              <a:rPr lang="en-IN" sz="3200" dirty="0"/>
              <a:t>Simple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40844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IN" sz="2800" dirty="0"/>
              <a:t>An instance of the schema in which the engine element is defined could have the following element</a:t>
            </a:r>
            <a:r>
              <a:rPr lang="en-IN" sz="2800" dirty="0" smtClean="0"/>
              <a:t>: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&lt;engine&gt; inline six cylinder fuel injected &lt;/engine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/>
              <a:t>An element can be given a default value with the </a:t>
            </a:r>
            <a:r>
              <a:rPr lang="en-IN" sz="2800" dirty="0">
                <a:solidFill>
                  <a:srgbClr val="FF0000"/>
                </a:solidFill>
              </a:rPr>
              <a:t>default attribute</a:t>
            </a:r>
            <a:r>
              <a:rPr lang="en-IN" sz="2800" dirty="0" smtClean="0"/>
              <a:t>:</a:t>
            </a:r>
          </a:p>
          <a:p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84155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92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Elements can have constant </a:t>
            </a:r>
            <a:r>
              <a:rPr lang="en-IN" dirty="0" smtClean="0"/>
              <a:t>values defined using </a:t>
            </a:r>
            <a:r>
              <a:rPr lang="en-IN" dirty="0" smtClean="0">
                <a:solidFill>
                  <a:srgbClr val="FF0000"/>
                </a:solidFill>
              </a:rPr>
              <a:t>fixed attribute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34250" cy="71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8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800" dirty="0"/>
              <a:t>A simple user-defined data type is described in a </a:t>
            </a:r>
            <a:r>
              <a:rPr lang="en-IN" sz="2800" dirty="0" err="1" smtClean="0">
                <a:solidFill>
                  <a:srgbClr val="FF0000"/>
                </a:solidFill>
              </a:rPr>
              <a:t>simpleType</a:t>
            </a:r>
            <a:r>
              <a:rPr lang="en-IN" sz="2800" dirty="0" smtClean="0">
                <a:solidFill>
                  <a:srgbClr val="FF0000"/>
                </a:solidFill>
              </a:rPr>
              <a:t> element</a:t>
            </a:r>
          </a:p>
          <a:p>
            <a:r>
              <a:rPr lang="en-IN" sz="2800" dirty="0"/>
              <a:t>Facets must be specified in the content of a </a:t>
            </a:r>
            <a:r>
              <a:rPr lang="en-IN" sz="2800" dirty="0">
                <a:solidFill>
                  <a:srgbClr val="FF0000"/>
                </a:solidFill>
              </a:rPr>
              <a:t>restriction element</a:t>
            </a:r>
            <a:r>
              <a:rPr lang="en-IN" sz="2800" dirty="0"/>
              <a:t>, which gives the base type name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facets themselves are </a:t>
            </a:r>
            <a:r>
              <a:rPr lang="en-IN" sz="2800" dirty="0" smtClean="0"/>
              <a:t>given in </a:t>
            </a:r>
            <a:r>
              <a:rPr lang="en-IN" sz="2800" dirty="0"/>
              <a:t>elements named for the facets: the value attribute specifies the value of the facet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user-defined type, </a:t>
            </a:r>
            <a:r>
              <a:rPr lang="en-IN" sz="2800" dirty="0" err="1" smtClean="0"/>
              <a:t>firstName</a:t>
            </a:r>
            <a:r>
              <a:rPr lang="en-IN" sz="2800" dirty="0" smtClean="0"/>
              <a:t>, for </a:t>
            </a:r>
            <a:r>
              <a:rPr lang="en-IN" sz="2800" dirty="0"/>
              <a:t>strings of fewer than 11 characters:</a:t>
            </a: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6324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89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length facet is used to restrict the string to an exact number of </a:t>
            </a:r>
            <a:r>
              <a:rPr lang="en-IN" dirty="0" smtClean="0"/>
              <a:t>characters</a:t>
            </a:r>
          </a:p>
          <a:p>
            <a:r>
              <a:rPr lang="en-IN" dirty="0" err="1"/>
              <a:t>minLength</a:t>
            </a:r>
            <a:r>
              <a:rPr lang="en-IN" dirty="0"/>
              <a:t> facet is used to specify a minimum </a:t>
            </a:r>
            <a:r>
              <a:rPr lang="en-IN" dirty="0" smtClean="0"/>
              <a:t>length</a:t>
            </a:r>
          </a:p>
          <a:p>
            <a:r>
              <a:rPr lang="en-IN" dirty="0"/>
              <a:t>The number </a:t>
            </a:r>
            <a:r>
              <a:rPr lang="en-IN" dirty="0" smtClean="0"/>
              <a:t>of digits </a:t>
            </a:r>
            <a:r>
              <a:rPr lang="en-IN" dirty="0"/>
              <a:t>of a decimal number can be restricted with the precision facet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71924"/>
            <a:ext cx="6019800" cy="157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07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800" dirty="0"/>
              <a:t>defined with the </a:t>
            </a:r>
            <a:r>
              <a:rPr lang="en-IN" sz="2800" dirty="0" err="1">
                <a:solidFill>
                  <a:srgbClr val="FF0000"/>
                </a:solidFill>
              </a:rPr>
              <a:t>complexType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tag</a:t>
            </a:r>
          </a:p>
          <a:p>
            <a:r>
              <a:rPr lang="en-IN" sz="2800" dirty="0"/>
              <a:t>The elements that are the content of an element-only element must be contained in an ordered </a:t>
            </a:r>
            <a:r>
              <a:rPr lang="en-IN" sz="2800" dirty="0" smtClean="0"/>
              <a:t>group, an </a:t>
            </a:r>
            <a:r>
              <a:rPr lang="en-IN" sz="2800" dirty="0"/>
              <a:t>unordered group, a choice, or a named group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sequence element is used to contain an ordered group of </a:t>
            </a:r>
            <a:r>
              <a:rPr lang="en-IN" sz="2800" dirty="0" smtClean="0"/>
              <a:t>elements</a:t>
            </a:r>
          </a:p>
          <a:p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5.6 </a:t>
            </a:r>
            <a:r>
              <a:rPr lang="en-IN" sz="3200" dirty="0"/>
              <a:t>Complex Types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237"/>
            <a:ext cx="7272850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04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/>
              <a:t>A complex type whose elements are an unordered group is defined in an all element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55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35646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07818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 -xml schema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6376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simplifies data sharing</a:t>
            </a:r>
          </a:p>
          <a:p>
            <a:r>
              <a:rPr lang="en-US" dirty="0" smtClean="0"/>
              <a:t>It simplifies data transport</a:t>
            </a:r>
          </a:p>
          <a:p>
            <a:r>
              <a:rPr lang="en-US" dirty="0" smtClean="0"/>
              <a:t>It simplifies platform changes</a:t>
            </a:r>
          </a:p>
          <a:p>
            <a:r>
              <a:rPr lang="en-US" dirty="0" smtClean="0"/>
              <a:t>It simplifies data availability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7127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5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Xml document: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15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dirty="0"/>
              <a:t>several XML schema validation tools are available</a:t>
            </a:r>
            <a:r>
              <a:rPr lang="en-IN" dirty="0" smtClean="0"/>
              <a:t>.</a:t>
            </a:r>
          </a:p>
          <a:p>
            <a:r>
              <a:rPr lang="en-IN" dirty="0"/>
              <a:t>One of them is </a:t>
            </a:r>
            <a:r>
              <a:rPr lang="en-IN" dirty="0" smtClean="0"/>
              <a:t>named </a:t>
            </a:r>
            <a:r>
              <a:rPr lang="en-IN" dirty="0" err="1" smtClean="0"/>
              <a:t>xsv</a:t>
            </a:r>
            <a:r>
              <a:rPr lang="en-IN" dirty="0"/>
              <a:t>(</a:t>
            </a:r>
            <a:r>
              <a:rPr lang="en-IN" dirty="0" smtClean="0"/>
              <a:t> </a:t>
            </a:r>
            <a:r>
              <a:rPr lang="en-IN" dirty="0"/>
              <a:t>XML Schema </a:t>
            </a:r>
            <a:r>
              <a:rPr lang="en-IN" dirty="0" smtClean="0"/>
              <a:t>Validator).</a:t>
            </a:r>
          </a:p>
          <a:p>
            <a:r>
              <a:rPr lang="en-IN" dirty="0"/>
              <a:t>The output of </a:t>
            </a:r>
            <a:r>
              <a:rPr lang="en-IN" dirty="0" err="1"/>
              <a:t>xsv</a:t>
            </a:r>
            <a:r>
              <a:rPr lang="en-IN" dirty="0"/>
              <a:t> is an XML document.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5.7 </a:t>
            </a:r>
            <a:r>
              <a:rPr lang="en-IN" sz="3200" dirty="0"/>
              <a:t>Validating Instances of Schemas</a:t>
            </a:r>
          </a:p>
        </p:txBody>
      </p:sp>
    </p:spTree>
    <p:extLst>
      <p:ext uri="{BB962C8B-B14F-4D97-AF65-F5344CB8AC3E}">
        <p14:creationId xmlns:p14="http://schemas.microsoft.com/office/powerpoint/2010/main" xmlns="" val="36271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style sheet defines presentation styles for the document’s </a:t>
            </a:r>
            <a:r>
              <a:rPr lang="en-IN" sz="2800" dirty="0" smtClean="0"/>
              <a:t>tags</a:t>
            </a:r>
          </a:p>
          <a:p>
            <a:r>
              <a:rPr lang="en-IN" sz="2800" dirty="0" smtClean="0"/>
              <a:t>if </a:t>
            </a:r>
            <a:r>
              <a:rPr lang="en-IN" sz="2800" dirty="0"/>
              <a:t>an XML document is displayed without a style </a:t>
            </a:r>
            <a:r>
              <a:rPr lang="en-IN" sz="2800" dirty="0" smtClean="0"/>
              <a:t>sheet, </a:t>
            </a:r>
            <a:r>
              <a:rPr lang="en-IN" sz="2800" dirty="0"/>
              <a:t>document will not have formatted content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Contemporary </a:t>
            </a:r>
            <a:r>
              <a:rPr lang="en-IN" sz="2800" dirty="0"/>
              <a:t>browsers include default style </a:t>
            </a:r>
            <a:r>
              <a:rPr lang="en-IN" sz="2800" dirty="0" smtClean="0"/>
              <a:t>sheets- used </a:t>
            </a:r>
            <a:r>
              <a:rPr lang="en-IN" sz="2800" dirty="0"/>
              <a:t>when no style sheet is specified in the XML document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display of such an XML document is only </a:t>
            </a:r>
            <a:r>
              <a:rPr lang="en-IN" sz="2800" dirty="0" smtClean="0"/>
              <a:t>a document tree( </a:t>
            </a:r>
            <a:r>
              <a:rPr lang="en-IN" sz="2800" dirty="0"/>
              <a:t>somewhat stylized listing of the XML </a:t>
            </a:r>
            <a:r>
              <a:rPr lang="en-IN" sz="2800" dirty="0" err="1" smtClean="0"/>
              <a:t>markup</a:t>
            </a:r>
            <a:r>
              <a:rPr lang="en-IN" sz="2800" dirty="0" smtClean="0"/>
              <a:t>).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6. </a:t>
            </a:r>
            <a:r>
              <a:rPr lang="en-IN" sz="3200" dirty="0"/>
              <a:t>Displaying Raw XML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717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7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3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381000"/>
            <a:ext cx="2133600" cy="5029200"/>
          </a:xfrm>
        </p:spPr>
        <p:txBody>
          <a:bodyPr>
            <a:noAutofit/>
          </a:bodyPr>
          <a:lstStyle/>
          <a:p>
            <a:r>
              <a:rPr lang="en-US" sz="3200" dirty="0"/>
              <a:t>A display of an XML document with the </a:t>
            </a:r>
            <a:r>
              <a:rPr lang="en-US" sz="3200" dirty="0" smtClean="0"/>
              <a:t>FX3 </a:t>
            </a:r>
            <a:r>
              <a:rPr lang="en-US" sz="3200" dirty="0"/>
              <a:t>default style sheet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0106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/>
              <a:t>Style-sheet information can be provided to the browser for an XML document in two </a:t>
            </a:r>
            <a:r>
              <a:rPr lang="en-IN" dirty="0" smtClean="0"/>
              <a:t>ways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Cascading Style Sheet (CSS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XSLT </a:t>
            </a:r>
            <a:r>
              <a:rPr lang="en-IN" dirty="0" smtClean="0">
                <a:solidFill>
                  <a:srgbClr val="FF0000"/>
                </a:solidFill>
              </a:rPr>
              <a:t>style-sheet</a:t>
            </a:r>
          </a:p>
          <a:p>
            <a:r>
              <a:rPr lang="en-IN" dirty="0"/>
              <a:t>using CSS </a:t>
            </a:r>
            <a:r>
              <a:rPr lang="en-IN" dirty="0" smtClean="0"/>
              <a:t>is effective,</a:t>
            </a:r>
          </a:p>
          <a:p>
            <a:r>
              <a:rPr lang="en-IN" dirty="0"/>
              <a:t>XSLT provides far more power over the appearance of the document’s display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7. </a:t>
            </a:r>
            <a:r>
              <a:rPr lang="en-IN" sz="3200" dirty="0"/>
              <a:t>Displaying XML Documents with CSS</a:t>
            </a:r>
          </a:p>
        </p:txBody>
      </p:sp>
    </p:spTree>
    <p:extLst>
      <p:ext uri="{BB962C8B-B14F-4D97-AF65-F5344CB8AC3E}">
        <p14:creationId xmlns:p14="http://schemas.microsoft.com/office/powerpoint/2010/main" xmlns="" val="6317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CSS style sheet for an XML document is simple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list of element names, each followed by a brace-delimited set of </a:t>
            </a:r>
            <a:r>
              <a:rPr lang="en-IN" dirty="0" smtClean="0">
                <a:solidFill>
                  <a:srgbClr val="FF0000"/>
                </a:solidFill>
              </a:rPr>
              <a:t>attributes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551" y="3276600"/>
            <a:ext cx="878144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4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Display property- </a:t>
            </a:r>
            <a:r>
              <a:rPr lang="en-IN" dirty="0"/>
              <a:t>used to specify whether an element is to be displayed inline or in </a:t>
            </a:r>
            <a:r>
              <a:rPr lang="en-IN" dirty="0" smtClean="0"/>
              <a:t>a separate </a:t>
            </a:r>
            <a:r>
              <a:rPr lang="en-IN" dirty="0"/>
              <a:t>block</a:t>
            </a:r>
            <a:r>
              <a:rPr lang="en-IN" dirty="0" smtClean="0"/>
              <a:t>.</a:t>
            </a:r>
          </a:p>
          <a:p>
            <a:r>
              <a:rPr lang="en-IN" dirty="0"/>
              <a:t>two options are specified with the values </a:t>
            </a:r>
            <a:r>
              <a:rPr lang="en-IN" dirty="0">
                <a:solidFill>
                  <a:srgbClr val="FF0000"/>
                </a:solidFill>
              </a:rPr>
              <a:t>inline and block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The inline value is the </a:t>
            </a:r>
            <a:r>
              <a:rPr lang="en-IN" dirty="0" smtClean="0"/>
              <a:t>default</a:t>
            </a:r>
          </a:p>
          <a:p>
            <a:r>
              <a:rPr lang="en-IN" dirty="0"/>
              <a:t>When display is set to block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smtClean="0"/>
              <a:t>the content </a:t>
            </a:r>
            <a:r>
              <a:rPr lang="en-IN" dirty="0"/>
              <a:t>of the element is usually separated from its sibling elements by line breaks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98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638800"/>
          </a:xfrm>
        </p:spPr>
        <p:txBody>
          <a:bodyPr/>
          <a:lstStyle/>
          <a:p>
            <a:r>
              <a:rPr lang="en-IN" dirty="0"/>
              <a:t>The connection of an XML document to a CSS style sheet is established with the processing instruction </a:t>
            </a:r>
            <a:r>
              <a:rPr lang="en-IN" dirty="0" smtClean="0">
                <a:solidFill>
                  <a:srgbClr val="FF0000"/>
                </a:solidFill>
              </a:rPr>
              <a:t>xml-</a:t>
            </a:r>
            <a:r>
              <a:rPr lang="en-IN" dirty="0" err="1" smtClean="0">
                <a:solidFill>
                  <a:srgbClr val="FF0000"/>
                </a:solidFill>
              </a:rPr>
              <a:t>stylesheet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Two attributes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 smtClean="0">
                <a:solidFill>
                  <a:srgbClr val="FF0000"/>
                </a:solidFill>
              </a:rPr>
              <a:t>ype</a:t>
            </a:r>
            <a:r>
              <a:rPr lang="en-IN" dirty="0" smtClean="0"/>
              <a:t>: </a:t>
            </a:r>
            <a:r>
              <a:rPr lang="en-IN" dirty="0"/>
              <a:t>specifies the particular </a:t>
            </a:r>
            <a:r>
              <a:rPr lang="en-IN" dirty="0" smtClean="0"/>
              <a:t>type of </a:t>
            </a:r>
            <a:r>
              <a:rPr lang="en-IN" dirty="0"/>
              <a:t>the style </a:t>
            </a:r>
            <a:r>
              <a:rPr lang="en-IN" dirty="0" smtClean="0"/>
              <a:t>sheet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h</a:t>
            </a:r>
            <a:r>
              <a:rPr lang="en-IN" dirty="0" err="1" smtClean="0">
                <a:solidFill>
                  <a:srgbClr val="FF0000"/>
                </a:solidFill>
              </a:rPr>
              <a:t>ref</a:t>
            </a:r>
            <a:r>
              <a:rPr lang="en-IN" dirty="0" smtClean="0"/>
              <a:t>: </a:t>
            </a:r>
            <a:r>
              <a:rPr lang="en-IN" dirty="0"/>
              <a:t>name of </a:t>
            </a:r>
            <a:r>
              <a:rPr lang="en-IN" dirty="0" smtClean="0"/>
              <a:t>the </a:t>
            </a:r>
            <a:r>
              <a:rPr lang="en-IN" dirty="0"/>
              <a:t>file that stores the style </a:t>
            </a:r>
            <a:r>
              <a:rPr lang="en-IN" dirty="0" smtClean="0"/>
              <a:t>sheet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>
                <a:solidFill>
                  <a:srgbClr val="FF0000"/>
                </a:solidFill>
              </a:rPr>
              <a:t>xml-</a:t>
            </a:r>
            <a:r>
              <a:rPr lang="en-IN" dirty="0" err="1">
                <a:solidFill>
                  <a:srgbClr val="FF0000"/>
                </a:solidFill>
              </a:rPr>
              <a:t>stylesheet</a:t>
            </a:r>
            <a:r>
              <a:rPr lang="en-IN" dirty="0">
                <a:solidFill>
                  <a:srgbClr val="FF0000"/>
                </a:solidFill>
              </a:rPr>
              <a:t> type = “text/</a:t>
            </a:r>
            <a:r>
              <a:rPr lang="en-IN" dirty="0" err="1">
                <a:solidFill>
                  <a:srgbClr val="FF0000"/>
                </a:solidFill>
              </a:rPr>
              <a:t>css</a:t>
            </a:r>
            <a:r>
              <a:rPr lang="en-IN" dirty="0">
                <a:solidFill>
                  <a:srgbClr val="FF0000"/>
                </a:solidFill>
              </a:rPr>
              <a:t>” </a:t>
            </a:r>
            <a:r>
              <a:rPr lang="en-IN" dirty="0" err="1">
                <a:solidFill>
                  <a:srgbClr val="FF0000"/>
                </a:solidFill>
              </a:rPr>
              <a:t>href</a:t>
            </a:r>
            <a:r>
              <a:rPr lang="en-IN" dirty="0">
                <a:solidFill>
                  <a:srgbClr val="FF0000"/>
                </a:solidFill>
              </a:rPr>
              <a:t> = “planes.css” ?&gt;</a:t>
            </a:r>
          </a:p>
        </p:txBody>
      </p:sp>
    </p:spTree>
    <p:extLst>
      <p:ext uri="{BB962C8B-B14F-4D97-AF65-F5344CB8AC3E}">
        <p14:creationId xmlns:p14="http://schemas.microsoft.com/office/powerpoint/2010/main" xmlns="" val="884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err="1">
                <a:solidFill>
                  <a:srgbClr val="FF0000"/>
                </a:solidFill>
              </a:rPr>
              <a:t>eXtensible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Stylesheet</a:t>
            </a:r>
            <a:r>
              <a:rPr lang="en-IN" sz="2000" dirty="0">
                <a:solidFill>
                  <a:srgbClr val="FF0000"/>
                </a:solidFill>
              </a:rPr>
              <a:t> Language (XSL)</a:t>
            </a:r>
            <a:r>
              <a:rPr lang="en-IN" sz="2000" dirty="0"/>
              <a:t> is a family of recommendations for defining the </a:t>
            </a:r>
            <a:r>
              <a:rPr lang="en-IN" sz="2000" dirty="0">
                <a:solidFill>
                  <a:srgbClr val="FF0000"/>
                </a:solidFill>
              </a:rPr>
              <a:t>presentation and transformations</a:t>
            </a:r>
            <a:r>
              <a:rPr lang="en-IN" sz="2000" dirty="0"/>
              <a:t> of XML </a:t>
            </a:r>
            <a:r>
              <a:rPr lang="en-IN" sz="2000" dirty="0" smtClean="0"/>
              <a:t>documents.</a:t>
            </a:r>
          </a:p>
          <a:p>
            <a:r>
              <a:rPr lang="en-US" sz="2000" dirty="0" smtClean="0"/>
              <a:t>XSLT (</a:t>
            </a:r>
            <a:r>
              <a:rPr lang="en-US" sz="2000" dirty="0" err="1" smtClean="0"/>
              <a:t>eXtensible</a:t>
            </a:r>
            <a:r>
              <a:rPr lang="en-US" sz="2000" dirty="0" smtClean="0"/>
              <a:t> 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 Language Transformations) is the recommended style sheet language for XML.</a:t>
            </a:r>
          </a:p>
          <a:p>
            <a:r>
              <a:rPr lang="en-US" sz="2000" dirty="0" smtClean="0"/>
              <a:t>XSLT is far more sophisticated than CSS. With XSLT we can add/remove elements and attributes to or from the output file. </a:t>
            </a:r>
          </a:p>
          <a:p>
            <a:r>
              <a:rPr lang="en-US" sz="2000" dirty="0" smtClean="0"/>
              <a:t>It is possible to rearrange and sort elements, perform tests and make decisions about which elements to hide and display, and a lot more.</a:t>
            </a:r>
          </a:p>
          <a:p>
            <a:r>
              <a:rPr lang="en-US" sz="2000" dirty="0" smtClean="0"/>
              <a:t>XSLT uses </a:t>
            </a:r>
            <a:r>
              <a:rPr lang="en-US" sz="2000" dirty="0" err="1" smtClean="0"/>
              <a:t>XPath</a:t>
            </a:r>
            <a:r>
              <a:rPr lang="en-US" sz="2000" dirty="0" smtClean="0"/>
              <a:t> to find information in an XML document.</a:t>
            </a:r>
          </a:p>
          <a:p>
            <a:endParaRPr lang="en-IN" sz="2000" dirty="0" smtClean="0"/>
          </a:p>
          <a:p>
            <a:r>
              <a:rPr lang="en-IN" sz="2000" dirty="0"/>
              <a:t>C</a:t>
            </a:r>
            <a:r>
              <a:rPr lang="en-IN" sz="2000" dirty="0" smtClean="0"/>
              <a:t>onsists </a:t>
            </a:r>
            <a:r>
              <a:rPr lang="en-IN" sz="2000" dirty="0"/>
              <a:t>of </a:t>
            </a:r>
            <a:r>
              <a:rPr lang="en-IN" sz="2000" dirty="0" smtClean="0"/>
              <a:t>three related </a:t>
            </a:r>
            <a:r>
              <a:rPr lang="en-IN" sz="2000" dirty="0"/>
              <a:t>standards</a:t>
            </a:r>
            <a:r>
              <a:rPr lang="en-IN" sz="2000" dirty="0" smtClean="0"/>
              <a:t>:</a:t>
            </a:r>
          </a:p>
          <a:p>
            <a:pPr lvl="1"/>
            <a:r>
              <a:rPr lang="en-IN" sz="2000" dirty="0"/>
              <a:t>XSL Transformations (</a:t>
            </a:r>
            <a:r>
              <a:rPr lang="en-IN" sz="2000" dirty="0">
                <a:solidFill>
                  <a:srgbClr val="FF0000"/>
                </a:solidFill>
              </a:rPr>
              <a:t>XSLT</a:t>
            </a:r>
            <a:r>
              <a:rPr lang="en-IN" sz="2000" dirty="0" smtClean="0"/>
              <a:t>),</a:t>
            </a:r>
          </a:p>
          <a:p>
            <a:pPr lvl="1"/>
            <a:r>
              <a:rPr lang="en-IN" sz="2000" dirty="0"/>
              <a:t>XML Path Language (</a:t>
            </a:r>
            <a:r>
              <a:rPr lang="en-IN" sz="2000" dirty="0" err="1">
                <a:solidFill>
                  <a:srgbClr val="FF0000"/>
                </a:solidFill>
              </a:rPr>
              <a:t>XPath</a:t>
            </a:r>
            <a:r>
              <a:rPr lang="en-IN" sz="2000" dirty="0" smtClean="0"/>
              <a:t>),</a:t>
            </a:r>
          </a:p>
          <a:p>
            <a:pPr lvl="1"/>
            <a:r>
              <a:rPr lang="en-IN" sz="2000" dirty="0"/>
              <a:t>XSL Formatting Objects (</a:t>
            </a:r>
            <a:r>
              <a:rPr lang="en-IN" sz="2000" dirty="0">
                <a:solidFill>
                  <a:srgbClr val="FF0000"/>
                </a:solidFill>
              </a:rPr>
              <a:t>XSL-FO</a:t>
            </a:r>
            <a:r>
              <a:rPr lang="en-IN" sz="20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8. </a:t>
            </a:r>
            <a:r>
              <a:rPr lang="en-IN" sz="3200" dirty="0"/>
              <a:t>XSLT Style Sheets</a:t>
            </a:r>
          </a:p>
        </p:txBody>
      </p:sp>
    </p:spTree>
    <p:extLst>
      <p:ext uri="{BB962C8B-B14F-4D97-AF65-F5344CB8AC3E}">
        <p14:creationId xmlns:p14="http://schemas.microsoft.com/office/powerpoint/2010/main" xmlns="" val="4256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dirty="0"/>
              <a:t>XSLT style sheets are used to transform XML documents into different forms or formats</a:t>
            </a:r>
          </a:p>
          <a:p>
            <a:r>
              <a:rPr lang="en-IN" dirty="0"/>
              <a:t>XSLT  transforms </a:t>
            </a:r>
            <a:r>
              <a:rPr lang="en-IN" dirty="0">
                <a:solidFill>
                  <a:srgbClr val="FF0000"/>
                </a:solidFill>
              </a:rPr>
              <a:t>XML documents into XHTML </a:t>
            </a:r>
            <a:r>
              <a:rPr lang="en-IN" dirty="0"/>
              <a:t>documents, primarily for </a:t>
            </a:r>
            <a:r>
              <a:rPr lang="en-IN" dirty="0" smtClean="0"/>
              <a:t>display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XPath</a:t>
            </a:r>
            <a:r>
              <a:rPr lang="en-IN" dirty="0" smtClean="0"/>
              <a:t> </a:t>
            </a:r>
            <a:r>
              <a:rPr lang="en-IN" dirty="0"/>
              <a:t>is a language for </a:t>
            </a:r>
            <a:r>
              <a:rPr lang="en-IN" dirty="0" smtClean="0"/>
              <a:t>expressions</a:t>
            </a:r>
          </a:p>
          <a:p>
            <a:r>
              <a:rPr lang="en-IN" dirty="0"/>
              <a:t>used to </a:t>
            </a:r>
            <a:r>
              <a:rPr lang="en-IN" dirty="0">
                <a:solidFill>
                  <a:srgbClr val="FF0000"/>
                </a:solidFill>
              </a:rPr>
              <a:t>identify parts of XML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221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&lt;note&gt;</a:t>
            </a:r>
            <a:br>
              <a:rPr lang="en-US" dirty="0" smtClean="0"/>
            </a:br>
            <a:r>
              <a:rPr lang="en-US" dirty="0" smtClean="0"/>
              <a:t>  &lt;date&gt;2015-09-01&lt;/date&gt;</a:t>
            </a:r>
            <a:br>
              <a:rPr lang="en-US" dirty="0" smtClean="0"/>
            </a:br>
            <a:r>
              <a:rPr lang="en-US" dirty="0" smtClean="0"/>
              <a:t>  &lt;hour&gt;08:30&lt;/hour&gt;</a:t>
            </a:r>
            <a:br>
              <a:rPr lang="en-US" dirty="0" smtClean="0"/>
            </a:br>
            <a:r>
              <a:rPr lang="en-US" dirty="0" smtClean="0"/>
              <a:t>  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 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smtClean="0"/>
              <a:t>&lt;body&gt;Hello&lt;/</a:t>
            </a:r>
            <a:r>
              <a:rPr lang="en-US" dirty="0" smtClean="0"/>
              <a:t>body&gt;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pPr>
              <a:buNone/>
            </a:pPr>
            <a:r>
              <a:rPr lang="en-IN" dirty="0" smtClean="0"/>
              <a:t>Ref:</a:t>
            </a:r>
            <a:r>
              <a:rPr lang="en-US" dirty="0" smtClean="0">
                <a:hlinkClick r:id="rId2"/>
              </a:rPr>
              <a:t> https://www.w3schools.com/xml/xml_whatis.asp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XSLT </a:t>
            </a:r>
            <a:r>
              <a:rPr lang="en-IN" dirty="0" smtClean="0"/>
              <a:t>: </a:t>
            </a:r>
            <a:r>
              <a:rPr lang="en-IN" dirty="0"/>
              <a:t>simple functional-style programming </a:t>
            </a:r>
            <a:r>
              <a:rPr lang="en-IN" dirty="0" smtClean="0"/>
              <a:t>language</a:t>
            </a:r>
          </a:p>
          <a:p>
            <a:r>
              <a:rPr lang="en-IN" dirty="0" smtClean="0"/>
              <a:t>XSLT includes </a:t>
            </a:r>
            <a:r>
              <a:rPr lang="en-IN" dirty="0"/>
              <a:t>functions, parameters, names to which values can be bound, </a:t>
            </a:r>
            <a:r>
              <a:rPr lang="en-IN" dirty="0" smtClean="0"/>
              <a:t>selection constructs</a:t>
            </a:r>
            <a:r>
              <a:rPr lang="en-IN" dirty="0"/>
              <a:t>, and conditional expressions for multiple selection</a:t>
            </a:r>
            <a:r>
              <a:rPr lang="en-IN" dirty="0" smtClean="0"/>
              <a:t>.</a:t>
            </a:r>
          </a:p>
          <a:p>
            <a:r>
              <a:rPr lang="en-IN" dirty="0"/>
              <a:t>The syntactic structure of XSLT is </a:t>
            </a:r>
            <a:r>
              <a:rPr lang="en-IN" dirty="0" smtClean="0"/>
              <a:t>XML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8.1 </a:t>
            </a:r>
            <a:r>
              <a:rPr lang="en-IN" sz="3200" dirty="0"/>
              <a:t>Overview of XSLT</a:t>
            </a:r>
          </a:p>
        </p:txBody>
      </p:sp>
    </p:spTree>
    <p:extLst>
      <p:ext uri="{BB962C8B-B14F-4D97-AF65-F5344CB8AC3E}">
        <p14:creationId xmlns:p14="http://schemas.microsoft.com/office/powerpoint/2010/main" xmlns="" val="2232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u="sng" dirty="0"/>
              <a:t>The transformation process used by an XSLT </a:t>
            </a:r>
            <a:r>
              <a:rPr lang="en-IN" sz="2800" u="sng" dirty="0" smtClean="0"/>
              <a:t>processor</a:t>
            </a:r>
          </a:p>
          <a:p>
            <a:pPr marL="0" indent="0">
              <a:buNone/>
            </a:pPr>
            <a:endParaRPr lang="en-IN" sz="2800" u="sng" dirty="0" smtClean="0"/>
          </a:p>
          <a:p>
            <a:r>
              <a:rPr lang="en-IN" sz="2800" dirty="0"/>
              <a:t>XSLT processors take both an XML document and an XSLT document as input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XSLT document is the program to be </a:t>
            </a:r>
            <a:r>
              <a:rPr lang="en-IN" sz="2800" dirty="0" smtClean="0"/>
              <a:t>executed</a:t>
            </a:r>
          </a:p>
          <a:p>
            <a:r>
              <a:rPr lang="en-IN" sz="2800" dirty="0"/>
              <a:t>XML document is </a:t>
            </a:r>
            <a:r>
              <a:rPr lang="en-IN" sz="2800" dirty="0" smtClean="0"/>
              <a:t>the input </a:t>
            </a:r>
            <a:r>
              <a:rPr lang="en-IN" sz="2800" dirty="0"/>
              <a:t>data to the program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Parts of the XML document are selected, possibly modified, and merged with parts of the XSLT document to form a new </a:t>
            </a:r>
            <a:r>
              <a:rPr lang="en-IN" sz="2800" dirty="0" smtClean="0"/>
              <a:t>document, </a:t>
            </a:r>
            <a:r>
              <a:rPr lang="en-IN" sz="2800" dirty="0" err="1" smtClean="0"/>
              <a:t>ie</a:t>
            </a:r>
            <a:r>
              <a:rPr lang="en-IN" sz="2800" dirty="0" smtClean="0"/>
              <a:t>, </a:t>
            </a:r>
            <a:r>
              <a:rPr lang="en-IN" sz="2800" dirty="0"/>
              <a:t>XSL </a:t>
            </a:r>
            <a:r>
              <a:rPr lang="en-IN" sz="2800" dirty="0" smtClean="0"/>
              <a:t>document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3222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dirty="0"/>
              <a:t>XSL document is also an XML document</a:t>
            </a:r>
          </a:p>
          <a:p>
            <a:r>
              <a:rPr lang="en-IN" sz="2800" dirty="0"/>
              <a:t>XSL document could be again the input to an XSLT processor</a:t>
            </a:r>
          </a:p>
          <a:p>
            <a:r>
              <a:rPr lang="en-IN" sz="2800" dirty="0" smtClean="0"/>
              <a:t>The output document </a:t>
            </a:r>
            <a:r>
              <a:rPr lang="en-IN" sz="2800" dirty="0"/>
              <a:t>can be stored for future use by applications, or it may be immediately displayed by an </a:t>
            </a:r>
            <a:r>
              <a:rPr lang="en-IN" sz="2800" dirty="0" smtClean="0"/>
              <a:t>application</a:t>
            </a:r>
          </a:p>
          <a:p>
            <a:r>
              <a:rPr lang="en-IN" sz="2800" dirty="0"/>
              <a:t>Neither the XSLT document nor </a:t>
            </a:r>
            <a:r>
              <a:rPr lang="en-IN" sz="2800" dirty="0" smtClean="0"/>
              <a:t>the input </a:t>
            </a:r>
            <a:r>
              <a:rPr lang="en-IN" sz="2800" dirty="0"/>
              <a:t>XML document is changed by the XSLT processor.</a:t>
            </a:r>
          </a:p>
        </p:txBody>
      </p:sp>
    </p:spTree>
    <p:extLst>
      <p:ext uri="{BB962C8B-B14F-4D97-AF65-F5344CB8AC3E}">
        <p14:creationId xmlns:p14="http://schemas.microsoft.com/office/powerpoint/2010/main" xmlns="" val="28965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7_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6483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5334000"/>
            <a:ext cx="5181600" cy="639762"/>
          </a:xfrm>
        </p:spPr>
        <p:txBody>
          <a:bodyPr>
            <a:normAutofit/>
          </a:bodyPr>
          <a:lstStyle/>
          <a:p>
            <a:r>
              <a:rPr lang="en-IN" sz="2400" dirty="0"/>
              <a:t>XSLT 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17538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2800" dirty="0"/>
              <a:t>XSLT document consists primarily of one or more </a:t>
            </a:r>
            <a:r>
              <a:rPr lang="en-IN" sz="2800" dirty="0" smtClean="0">
                <a:solidFill>
                  <a:srgbClr val="FF0000"/>
                </a:solidFill>
              </a:rPr>
              <a:t>templates</a:t>
            </a:r>
          </a:p>
          <a:p>
            <a:r>
              <a:rPr lang="en-IN" sz="2800" dirty="0" smtClean="0"/>
              <a:t>It uses </a:t>
            </a:r>
            <a:r>
              <a:rPr lang="en-IN" sz="2800" dirty="0" err="1"/>
              <a:t>XPath</a:t>
            </a:r>
            <a:r>
              <a:rPr lang="en-IN" sz="2800" dirty="0"/>
              <a:t> to describe element–attribute patterns in the input XML </a:t>
            </a:r>
            <a:r>
              <a:rPr lang="en-IN" sz="2800" dirty="0" smtClean="0"/>
              <a:t>document</a:t>
            </a:r>
          </a:p>
          <a:p>
            <a:r>
              <a:rPr lang="en-IN" sz="2800" dirty="0"/>
              <a:t>each </a:t>
            </a:r>
            <a:r>
              <a:rPr lang="en-IN" sz="2800" dirty="0" smtClean="0"/>
              <a:t>template describes </a:t>
            </a:r>
            <a:r>
              <a:rPr lang="en-IN" sz="2800" dirty="0"/>
              <a:t>a </a:t>
            </a:r>
            <a:r>
              <a:rPr lang="en-IN" sz="2800" dirty="0">
                <a:solidFill>
                  <a:srgbClr val="FF0000"/>
                </a:solidFill>
              </a:rPr>
              <a:t>function</a:t>
            </a:r>
            <a:r>
              <a:rPr lang="en-IN" sz="2800" dirty="0"/>
              <a:t> that is executed whenever the XSLT processor finds a match to the template’s pattern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XSLT processor sequentially examines the input XML </a:t>
            </a:r>
            <a:r>
              <a:rPr lang="en-IN" sz="2800" dirty="0" smtClean="0"/>
              <a:t>document</a:t>
            </a:r>
          </a:p>
          <a:p>
            <a:r>
              <a:rPr lang="en-IN" sz="2800" dirty="0"/>
              <a:t>searching for parts that match one of the templates in the XSLT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8413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XSLT model of processing XML </a:t>
            </a:r>
            <a:r>
              <a:rPr lang="en-IN" dirty="0" smtClean="0"/>
              <a:t>data</a:t>
            </a:r>
          </a:p>
          <a:p>
            <a:pPr lvl="1"/>
            <a:r>
              <a:rPr lang="en-IN" dirty="0"/>
              <a:t>template-driven </a:t>
            </a:r>
            <a:r>
              <a:rPr lang="en-IN" dirty="0" smtClean="0"/>
              <a:t>model: highly regular data collections,</a:t>
            </a:r>
            <a:r>
              <a:rPr lang="en-IN" dirty="0"/>
              <a:t> files containing records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data-driven model: irregular </a:t>
            </a:r>
            <a:r>
              <a:rPr lang="en-IN" dirty="0"/>
              <a:t>and recursive data, using template fragments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633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dirty="0"/>
              <a:t>XSLT style-sheet </a:t>
            </a:r>
            <a:r>
              <a:rPr lang="en-IN" dirty="0" smtClean="0"/>
              <a:t>document is included into an xml document using the following processing instruction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8.2 </a:t>
            </a:r>
            <a:r>
              <a:rPr lang="en-IN" sz="3200" dirty="0"/>
              <a:t>XSL Transformations for Presentation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" y="3276600"/>
            <a:ext cx="8321485" cy="73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61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9067800" cy="701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          &lt;?xml version="1.0" encoding="UTF-8"?&gt;</a:t>
            </a:r>
            <a:br>
              <a:rPr lang="en-US" sz="1100" dirty="0" smtClean="0"/>
            </a:br>
            <a:r>
              <a:rPr lang="en-US" sz="1100" dirty="0" smtClean="0"/>
              <a:t>&lt;</a:t>
            </a:r>
            <a:r>
              <a:rPr lang="en-US" sz="1100" dirty="0" err="1" smtClean="0"/>
              <a:t>breakfast_menu</a:t>
            </a:r>
            <a:r>
              <a:rPr lang="en-US" sz="1100" dirty="0" smtClean="0"/>
              <a:t>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&lt;food&gt;</a:t>
            </a:r>
            <a:br>
              <a:rPr lang="en-US" sz="1100" dirty="0" smtClean="0"/>
            </a:br>
            <a:r>
              <a:rPr lang="en-US" sz="1100" dirty="0" smtClean="0"/>
              <a:t>&lt;name&gt;Belgian Waffles&lt;/name&gt;</a:t>
            </a:r>
            <a:br>
              <a:rPr lang="en-US" sz="1100" dirty="0" smtClean="0"/>
            </a:br>
            <a:r>
              <a:rPr lang="en-US" sz="1100" dirty="0" smtClean="0"/>
              <a:t>&lt;price&gt;$5.95&lt;/price&gt;</a:t>
            </a:r>
            <a:br>
              <a:rPr lang="en-US" sz="1100" dirty="0" smtClean="0"/>
            </a:br>
            <a:r>
              <a:rPr lang="en-US" sz="1100" dirty="0" smtClean="0"/>
              <a:t>&lt;description&gt;Two of our famous Belgian Waffles with plenty of real maple syrup&lt;/description&gt;</a:t>
            </a:r>
            <a:br>
              <a:rPr lang="en-US" sz="1100" dirty="0" smtClean="0"/>
            </a:br>
            <a:r>
              <a:rPr lang="en-US" sz="1100" dirty="0" smtClean="0"/>
              <a:t>&lt;calories&gt;650&lt;/calories&gt;</a:t>
            </a:r>
            <a:br>
              <a:rPr lang="en-US" sz="1100" dirty="0" smtClean="0"/>
            </a:br>
            <a:r>
              <a:rPr lang="en-US" sz="1100" dirty="0" smtClean="0"/>
              <a:t>&lt;/food&gt;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&lt;food&gt;</a:t>
            </a:r>
            <a:br>
              <a:rPr lang="en-US" sz="1100" dirty="0" smtClean="0"/>
            </a:br>
            <a:r>
              <a:rPr lang="en-US" sz="1100" dirty="0" smtClean="0"/>
              <a:t>&lt;name&gt;Strawberry Belgian Waffles&lt;/name&gt;</a:t>
            </a:r>
            <a:br>
              <a:rPr lang="en-US" sz="1100" dirty="0" smtClean="0"/>
            </a:br>
            <a:r>
              <a:rPr lang="en-US" sz="1100" dirty="0" smtClean="0"/>
              <a:t>&lt;price&gt;$7.95&lt;/price&gt;</a:t>
            </a:r>
            <a:br>
              <a:rPr lang="en-US" sz="1100" dirty="0" smtClean="0"/>
            </a:br>
            <a:r>
              <a:rPr lang="en-US" sz="1100" dirty="0" smtClean="0"/>
              <a:t>&lt;description&gt;Light Belgian waffles covered with strawberries and whipped cream&lt;/description&gt;</a:t>
            </a:r>
            <a:br>
              <a:rPr lang="en-US" sz="1100" dirty="0" smtClean="0"/>
            </a:br>
            <a:r>
              <a:rPr lang="en-US" sz="1100" dirty="0" smtClean="0"/>
              <a:t>&lt;calories&gt;900&lt;/calories&gt;</a:t>
            </a:r>
            <a:br>
              <a:rPr lang="en-US" sz="1100" dirty="0" smtClean="0"/>
            </a:br>
            <a:r>
              <a:rPr lang="en-US" sz="1100" dirty="0" smtClean="0"/>
              <a:t>&lt;/food&gt;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&lt;food&gt;</a:t>
            </a:r>
            <a:br>
              <a:rPr lang="en-US" sz="1100" dirty="0" smtClean="0"/>
            </a:br>
            <a:r>
              <a:rPr lang="en-US" sz="1100" dirty="0" smtClean="0"/>
              <a:t>&lt;name&gt;Berry-Berry Belgian Waffles&lt;/name&gt;</a:t>
            </a:r>
            <a:br>
              <a:rPr lang="en-US" sz="1100" dirty="0" smtClean="0"/>
            </a:br>
            <a:r>
              <a:rPr lang="en-US" sz="1100" dirty="0" smtClean="0"/>
              <a:t>&lt;price&gt;$8.95&lt;/price&gt;</a:t>
            </a:r>
            <a:br>
              <a:rPr lang="en-US" sz="1100" dirty="0" smtClean="0"/>
            </a:br>
            <a:r>
              <a:rPr lang="en-US" sz="1100" dirty="0" smtClean="0"/>
              <a:t>&lt;description&gt;Light Belgian waffles covered with an assortment of fresh berries and whipped cream&lt;/description&gt;</a:t>
            </a:r>
            <a:br>
              <a:rPr lang="en-US" sz="1100" dirty="0" smtClean="0"/>
            </a:br>
            <a:r>
              <a:rPr lang="en-US" sz="1100" dirty="0" smtClean="0"/>
              <a:t>&lt;calories&gt;900&lt;/calories&gt;</a:t>
            </a:r>
            <a:br>
              <a:rPr lang="en-US" sz="1100" dirty="0" smtClean="0"/>
            </a:br>
            <a:r>
              <a:rPr lang="en-US" sz="1100" dirty="0" smtClean="0"/>
              <a:t>&lt;/food&gt;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&lt;food&gt;</a:t>
            </a:r>
            <a:br>
              <a:rPr lang="en-US" sz="1100" dirty="0" smtClean="0"/>
            </a:br>
            <a:r>
              <a:rPr lang="en-US" sz="1100" dirty="0" smtClean="0"/>
              <a:t>&lt;name&gt;French Toast&lt;/name&gt;</a:t>
            </a:r>
            <a:br>
              <a:rPr lang="en-US" sz="1100" dirty="0" smtClean="0"/>
            </a:br>
            <a:r>
              <a:rPr lang="en-US" sz="1100" dirty="0" smtClean="0"/>
              <a:t>&lt;price&gt;$4.50&lt;/price&gt;</a:t>
            </a:r>
            <a:br>
              <a:rPr lang="en-US" sz="1100" dirty="0" smtClean="0"/>
            </a:br>
            <a:r>
              <a:rPr lang="en-US" sz="1100" dirty="0" smtClean="0"/>
              <a:t>&lt;description&gt;Thick slices made from our homemade sourdough bread&lt;/description&gt;</a:t>
            </a:r>
            <a:br>
              <a:rPr lang="en-US" sz="1100" dirty="0" smtClean="0"/>
            </a:br>
            <a:r>
              <a:rPr lang="en-US" sz="1100" dirty="0" smtClean="0"/>
              <a:t>&lt;calories&gt;600&lt;/calories&gt;</a:t>
            </a:r>
            <a:br>
              <a:rPr lang="en-US" sz="1100" dirty="0" smtClean="0"/>
            </a:br>
            <a:r>
              <a:rPr lang="en-US" sz="1100" dirty="0" smtClean="0"/>
              <a:t>&lt;/food&gt;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&lt;food&gt;</a:t>
            </a:r>
            <a:br>
              <a:rPr lang="en-US" sz="1100" dirty="0" smtClean="0"/>
            </a:br>
            <a:r>
              <a:rPr lang="en-US" sz="1100" dirty="0" smtClean="0"/>
              <a:t>&lt;name&gt;</a:t>
            </a:r>
            <a:r>
              <a:rPr lang="en-US" sz="1100" dirty="0" err="1" smtClean="0"/>
              <a:t>Homestyle</a:t>
            </a:r>
            <a:r>
              <a:rPr lang="en-US" sz="1100" dirty="0" smtClean="0"/>
              <a:t> Breakfast&lt;/name&gt;</a:t>
            </a:r>
            <a:br>
              <a:rPr lang="en-US" sz="1100" dirty="0" smtClean="0"/>
            </a:br>
            <a:r>
              <a:rPr lang="en-US" sz="1100" dirty="0" smtClean="0"/>
              <a:t>&lt;price&gt;$6.95&lt;/price&gt;</a:t>
            </a:r>
            <a:br>
              <a:rPr lang="en-US" sz="1100" dirty="0" smtClean="0"/>
            </a:br>
            <a:r>
              <a:rPr lang="en-US" sz="1100" dirty="0" smtClean="0"/>
              <a:t>&lt;description&gt;Two eggs, bacon or sausage, toast, and our ever-popular hash browns&lt;/description&gt;</a:t>
            </a:r>
            <a:br>
              <a:rPr lang="en-US" sz="1100" dirty="0" smtClean="0"/>
            </a:br>
            <a:r>
              <a:rPr lang="en-US" sz="1100" dirty="0" smtClean="0"/>
              <a:t>&lt;calories&gt;950&lt;/calories&gt;</a:t>
            </a:r>
            <a:br>
              <a:rPr lang="en-US" sz="1100" dirty="0" smtClean="0"/>
            </a:br>
            <a:r>
              <a:rPr lang="en-US" sz="1100" dirty="0" smtClean="0"/>
              <a:t>&lt;/food&gt;</a:t>
            </a:r>
            <a:br>
              <a:rPr lang="en-US" sz="1100" dirty="0" smtClean="0"/>
            </a:br>
            <a:r>
              <a:rPr lang="en-US" sz="1100" dirty="0" smtClean="0"/>
              <a:t>&lt;/</a:t>
            </a:r>
            <a:r>
              <a:rPr lang="en-US" sz="1100" dirty="0" err="1" smtClean="0"/>
              <a:t>breakfast_menu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&lt;?xml version="1.0" encoding="UTF-8"?&gt;</a:t>
            </a:r>
            <a:br>
              <a:rPr lang="en-US" sz="1800" dirty="0" smtClean="0"/>
            </a:br>
            <a:r>
              <a:rPr lang="en-US" sz="1800" dirty="0" smtClean="0"/>
              <a:t>&lt;html </a:t>
            </a:r>
            <a:r>
              <a:rPr lang="en-US" sz="1800" dirty="0" err="1" smtClean="0"/>
              <a:t>xsl:version</a:t>
            </a:r>
            <a:r>
              <a:rPr lang="en-US" sz="1800" dirty="0" smtClean="0"/>
              <a:t>="1.0" </a:t>
            </a:r>
            <a:r>
              <a:rPr lang="en-US" sz="1800" dirty="0" err="1" smtClean="0"/>
              <a:t>xmlns:xsl</a:t>
            </a:r>
            <a:r>
              <a:rPr lang="en-US" sz="1800" dirty="0" smtClean="0"/>
              <a:t>="http://www.w3.org/1999/XSL/Transform"&gt;</a:t>
            </a:r>
            <a:br>
              <a:rPr lang="en-US" sz="1800" dirty="0" smtClean="0"/>
            </a:br>
            <a:r>
              <a:rPr lang="en-US" sz="1800" dirty="0" smtClean="0"/>
              <a:t>&lt;body style="font-family:Arial;font-size:12pt;background-color:#EEEEEE"&gt;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 err="1" smtClean="0"/>
              <a:t>xsl:for</a:t>
            </a:r>
            <a:r>
              <a:rPr lang="en-US" sz="1800" dirty="0" smtClean="0"/>
              <a:t>-each select="</a:t>
            </a:r>
            <a:r>
              <a:rPr lang="en-US" sz="1800" dirty="0" err="1" smtClean="0"/>
              <a:t>breakfast_menu</a:t>
            </a:r>
            <a:r>
              <a:rPr lang="en-US" sz="1800" dirty="0" smtClean="0"/>
              <a:t>/food"&gt;</a:t>
            </a:r>
            <a:br>
              <a:rPr lang="en-US" sz="1800" dirty="0" smtClean="0"/>
            </a:br>
            <a:r>
              <a:rPr lang="en-US" sz="1800" dirty="0" smtClean="0"/>
              <a:t>  &lt;div style="background-color:teal;color:white;padding:4px"&gt;</a:t>
            </a:r>
            <a:br>
              <a:rPr lang="en-US" sz="1800" dirty="0" smtClean="0"/>
            </a:br>
            <a:r>
              <a:rPr lang="en-US" sz="1800" dirty="0" smtClean="0"/>
              <a:t>    &lt;span style="font-</a:t>
            </a:r>
            <a:r>
              <a:rPr lang="en-US" sz="1800" dirty="0" err="1" smtClean="0"/>
              <a:t>weight:bold</a:t>
            </a:r>
            <a:r>
              <a:rPr lang="en-US" sz="1800" dirty="0" smtClean="0"/>
              <a:t>"&gt;&lt;</a:t>
            </a:r>
            <a:r>
              <a:rPr lang="en-US" sz="1800" dirty="0" err="1" smtClean="0"/>
              <a:t>xsl:value</a:t>
            </a:r>
            <a:r>
              <a:rPr lang="en-US" sz="1800" dirty="0" smtClean="0"/>
              <a:t>-of select="name"/&gt; - &lt;/span&gt;</a:t>
            </a:r>
            <a:br>
              <a:rPr lang="en-US" sz="1800" dirty="0" smtClean="0"/>
            </a:br>
            <a:r>
              <a:rPr lang="en-US" sz="1800" dirty="0" smtClean="0"/>
              <a:t>    &lt;</a:t>
            </a:r>
            <a:r>
              <a:rPr lang="en-US" sz="1800" dirty="0" err="1" smtClean="0"/>
              <a:t>xsl:value</a:t>
            </a:r>
            <a:r>
              <a:rPr lang="en-US" sz="1800" dirty="0" smtClean="0"/>
              <a:t>-of select="price"/&gt;</a:t>
            </a:r>
            <a:br>
              <a:rPr lang="en-US" sz="1800" dirty="0" smtClean="0"/>
            </a:br>
            <a:r>
              <a:rPr lang="en-US" sz="1800" dirty="0" smtClean="0"/>
              <a:t>    &lt;/div&gt;</a:t>
            </a:r>
            <a:br>
              <a:rPr lang="en-US" sz="1800" dirty="0" smtClean="0"/>
            </a:br>
            <a:r>
              <a:rPr lang="en-US" sz="1800" dirty="0" smtClean="0"/>
              <a:t>  &lt;div style="margin-left:20px;margin-bottom:1em;font-size:10pt"&gt;</a:t>
            </a:r>
            <a:br>
              <a:rPr lang="en-US" sz="1800" dirty="0" smtClean="0"/>
            </a:br>
            <a:r>
              <a:rPr lang="en-US" sz="1800" dirty="0" smtClean="0"/>
              <a:t>    &lt;p&gt;</a:t>
            </a:r>
            <a:br>
              <a:rPr lang="en-US" sz="1800" dirty="0" smtClean="0"/>
            </a:br>
            <a:r>
              <a:rPr lang="en-US" sz="1800" dirty="0" smtClean="0"/>
              <a:t>    &lt;</a:t>
            </a:r>
            <a:r>
              <a:rPr lang="en-US" sz="1800" dirty="0" err="1" smtClean="0"/>
              <a:t>xsl:value</a:t>
            </a:r>
            <a:r>
              <a:rPr lang="en-US" sz="1800" dirty="0" smtClean="0"/>
              <a:t>-of select="description"/&gt;</a:t>
            </a:r>
            <a:br>
              <a:rPr lang="en-US" sz="1800" dirty="0" smtClean="0"/>
            </a:br>
            <a:r>
              <a:rPr lang="en-US" sz="1800" dirty="0" smtClean="0"/>
              <a:t>    &lt;span style="font-</a:t>
            </a:r>
            <a:r>
              <a:rPr lang="en-US" sz="1800" dirty="0" err="1" smtClean="0"/>
              <a:t>style:italic</a:t>
            </a:r>
            <a:r>
              <a:rPr lang="en-US" sz="1800" dirty="0" smtClean="0"/>
              <a:t>"&gt; (&lt;</a:t>
            </a:r>
            <a:r>
              <a:rPr lang="en-US" sz="1800" dirty="0" err="1" smtClean="0"/>
              <a:t>xsl:value</a:t>
            </a:r>
            <a:r>
              <a:rPr lang="en-US" sz="1800" dirty="0" smtClean="0"/>
              <a:t>-of select="calories"/&gt; calories per serving)&lt;/span&gt;</a:t>
            </a:r>
            <a:br>
              <a:rPr lang="en-US" sz="1800" dirty="0" smtClean="0"/>
            </a:br>
            <a:r>
              <a:rPr lang="en-US" sz="1800" dirty="0" smtClean="0"/>
              <a:t>    &lt;/p&gt;</a:t>
            </a:r>
            <a:br>
              <a:rPr lang="en-US" sz="1800" dirty="0" smtClean="0"/>
            </a:br>
            <a:r>
              <a:rPr lang="en-US" sz="1800" dirty="0" smtClean="0"/>
              <a:t>  &lt;/div&gt;</a:t>
            </a:r>
            <a:br>
              <a:rPr lang="en-US" sz="1800" dirty="0" smtClean="0"/>
            </a:br>
            <a:r>
              <a:rPr lang="en-US" sz="1800" dirty="0" smtClean="0"/>
              <a:t>&lt;/</a:t>
            </a:r>
            <a:r>
              <a:rPr lang="en-US" sz="1800" dirty="0" err="1" smtClean="0"/>
              <a:t>xsl:for</a:t>
            </a:r>
            <a:r>
              <a:rPr lang="en-US" sz="1800" dirty="0" smtClean="0"/>
              <a:t>-each&gt;</a:t>
            </a:r>
            <a:br>
              <a:rPr lang="en-US" sz="1800" dirty="0" smtClean="0"/>
            </a:br>
            <a:r>
              <a:rPr lang="en-US" sz="1800" dirty="0" smtClean="0"/>
              <a:t>&lt;/body&gt;</a:t>
            </a:r>
            <a:br>
              <a:rPr lang="en-US" sz="1800" dirty="0" smtClean="0"/>
            </a:br>
            <a:r>
              <a:rPr lang="en-US" sz="1800" dirty="0" smtClean="0"/>
              <a:t>&lt;/html&gt;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Use XSLT to transform XML into HTML, before it is displayed in a browser.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https://www.w3schools.com/xml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XML documents must contain one </a:t>
            </a:r>
            <a:r>
              <a:rPr lang="en-US" b="1" dirty="0" smtClean="0"/>
              <a:t>root</a:t>
            </a:r>
            <a:r>
              <a:rPr lang="en-US" dirty="0" smtClean="0"/>
              <a:t> element that is the </a:t>
            </a:r>
            <a:r>
              <a:rPr lang="en-US" b="1" dirty="0" smtClean="0"/>
              <a:t>parent</a:t>
            </a:r>
            <a:r>
              <a:rPr lang="en-US" dirty="0" smtClean="0"/>
              <a:t> of all other elements.</a:t>
            </a:r>
          </a:p>
          <a:p>
            <a:r>
              <a:rPr lang="en-US" dirty="0" smtClean="0"/>
              <a:t>&lt;root&gt;</a:t>
            </a:r>
            <a:br>
              <a:rPr lang="en-US" dirty="0" smtClean="0"/>
            </a:br>
            <a:r>
              <a:rPr lang="en-US" dirty="0" smtClean="0"/>
              <a:t>  &lt;child&gt;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subchild</a:t>
            </a:r>
            <a:r>
              <a:rPr lang="en-US" dirty="0" smtClean="0"/>
              <a:t>&gt;.....&lt;/</a:t>
            </a:r>
            <a:r>
              <a:rPr lang="en-US" dirty="0" err="1" smtClean="0"/>
              <a:t>subchild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&lt;/child&gt;</a:t>
            </a:r>
            <a:br>
              <a:rPr lang="en-US" dirty="0" smtClean="0"/>
            </a:br>
            <a:r>
              <a:rPr lang="en-US" dirty="0" smtClean="0"/>
              <a:t>&lt;/root&gt;</a:t>
            </a:r>
          </a:p>
          <a:p>
            <a:r>
              <a:rPr lang="en-IN" dirty="0" smtClean="0"/>
              <a:t>Here note is a root tag and the remaining are child tags.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4874</TotalTime>
  <Words>3643</Words>
  <Application>Microsoft Office PowerPoint</Application>
  <PresentationFormat>On-screen Show (4:3)</PresentationFormat>
  <Paragraphs>434</Paragraphs>
  <Slides>89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Concourse</vt:lpstr>
      <vt:lpstr>Module 5</vt:lpstr>
      <vt:lpstr>SYLLABUS</vt:lpstr>
      <vt:lpstr>Standard Generalized Markup Language (SGML) </vt:lpstr>
      <vt:lpstr>Slide 4</vt:lpstr>
      <vt:lpstr>DIFFERENCE BETWEEN XML AND HTML</vt:lpstr>
      <vt:lpstr>Introduction to XML</vt:lpstr>
      <vt:lpstr>Advantages of XML</vt:lpstr>
      <vt:lpstr>EXAMPLE</vt:lpstr>
      <vt:lpstr>1. SYNTAX</vt:lpstr>
      <vt:lpstr>Syntax Rules</vt:lpstr>
      <vt:lpstr>Slide 11</vt:lpstr>
      <vt:lpstr>Entity References </vt:lpstr>
      <vt:lpstr>Slide 13</vt:lpstr>
      <vt:lpstr>Slide 14</vt:lpstr>
      <vt:lpstr>An XML document example:</vt:lpstr>
      <vt:lpstr>Slide 16</vt:lpstr>
      <vt:lpstr>Slide 17</vt:lpstr>
      <vt:lpstr> 2. XML Namespaces</vt:lpstr>
      <vt:lpstr>Slide 19</vt:lpstr>
      <vt:lpstr>SOLUTION TO NAMECONFICTS</vt:lpstr>
      <vt:lpstr>XML Namespaces - The xmlns Attribute </vt:lpstr>
      <vt:lpstr>EXAMPLE</vt:lpstr>
      <vt:lpstr>Slide 23</vt:lpstr>
      <vt:lpstr> 3. XML Document Structure</vt:lpstr>
      <vt:lpstr>Slide 25</vt:lpstr>
      <vt:lpstr>Slide 26</vt:lpstr>
      <vt:lpstr>Slide 27</vt:lpstr>
      <vt:lpstr> 4. Document Type Definitions(DTD)</vt:lpstr>
      <vt:lpstr>Slide 29</vt:lpstr>
      <vt:lpstr>Slide 30</vt:lpstr>
      <vt:lpstr>Slide 31</vt:lpstr>
      <vt:lpstr>Slide 32</vt:lpstr>
      <vt:lpstr>4.1 Declaring Elements</vt:lpstr>
      <vt:lpstr>Slide 34</vt:lpstr>
      <vt:lpstr>Slide 35</vt:lpstr>
      <vt:lpstr>Slide 36</vt:lpstr>
      <vt:lpstr>4.2 Declaring Attributes</vt:lpstr>
      <vt:lpstr>Slide 38</vt:lpstr>
      <vt:lpstr>Slide 39</vt:lpstr>
      <vt:lpstr>4.3 Declaring Entities</vt:lpstr>
      <vt:lpstr>Slide 41</vt:lpstr>
      <vt:lpstr>Slide 42</vt:lpstr>
      <vt:lpstr>4.4 Internal and External DTDs</vt:lpstr>
      <vt:lpstr>Slide 44</vt:lpstr>
      <vt:lpstr>Slide 45</vt:lpstr>
      <vt:lpstr>Slide 46</vt:lpstr>
      <vt:lpstr>5 XML Schemas</vt:lpstr>
      <vt:lpstr>Slide 48</vt:lpstr>
      <vt:lpstr>5.1 Schema Fundamentals</vt:lpstr>
      <vt:lpstr>Slide 50</vt:lpstr>
      <vt:lpstr>5.2 Defining a Schema</vt:lpstr>
      <vt:lpstr>Slide 52</vt:lpstr>
      <vt:lpstr>Slide 53</vt:lpstr>
      <vt:lpstr>Slide 54</vt:lpstr>
      <vt:lpstr>5.3 Defining a Schema Instance</vt:lpstr>
      <vt:lpstr>Slide 56</vt:lpstr>
      <vt:lpstr>the opening root tag of an XML instance of the planes.xsd schema, where the root element name in the instance is planes</vt:lpstr>
      <vt:lpstr>5.4 An Overview of Data Types</vt:lpstr>
      <vt:lpstr>Slide 59</vt:lpstr>
      <vt:lpstr>Slide 60</vt:lpstr>
      <vt:lpstr>Slide 61</vt:lpstr>
      <vt:lpstr>5.5 Simple Types</vt:lpstr>
      <vt:lpstr>Slide 63</vt:lpstr>
      <vt:lpstr>Slide 64</vt:lpstr>
      <vt:lpstr>Slide 65</vt:lpstr>
      <vt:lpstr>Slide 66</vt:lpstr>
      <vt:lpstr>5.6 Complex Types</vt:lpstr>
      <vt:lpstr>Slide 68</vt:lpstr>
      <vt:lpstr>Slide 69</vt:lpstr>
      <vt:lpstr>Slide 70</vt:lpstr>
      <vt:lpstr>5.7 Validating Instances of Schemas</vt:lpstr>
      <vt:lpstr>6. Displaying Raw XML Documents</vt:lpstr>
      <vt:lpstr>A display of an XML document with the FX3 default style sheet</vt:lpstr>
      <vt:lpstr>7. Displaying XML Documents with CSS</vt:lpstr>
      <vt:lpstr>Slide 75</vt:lpstr>
      <vt:lpstr>Slide 76</vt:lpstr>
      <vt:lpstr>Slide 77</vt:lpstr>
      <vt:lpstr>8. XSLT Style Sheets</vt:lpstr>
      <vt:lpstr>Slide 79</vt:lpstr>
      <vt:lpstr>8.1 Overview of XSLT</vt:lpstr>
      <vt:lpstr>Slide 81</vt:lpstr>
      <vt:lpstr>Slide 82</vt:lpstr>
      <vt:lpstr>XSLT processing</vt:lpstr>
      <vt:lpstr>Slide 84</vt:lpstr>
      <vt:lpstr>Slide 85</vt:lpstr>
      <vt:lpstr>8.2 XSL Transformations for Presentation</vt:lpstr>
      <vt:lpstr>XML </vt:lpstr>
      <vt:lpstr>Use XSLT to transform XML into HTML, before it is displayed in a browser.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Sheena</cp:lastModifiedBy>
  <cp:revision>122</cp:revision>
  <cp:lastPrinted>2018-04-12T06:51:37Z</cp:lastPrinted>
  <dcterms:created xsi:type="dcterms:W3CDTF">2006-08-16T00:00:00Z</dcterms:created>
  <dcterms:modified xsi:type="dcterms:W3CDTF">2020-06-08T04:28:46Z</dcterms:modified>
</cp:coreProperties>
</file>