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2" r:id="rId3"/>
    <p:sldId id="334" r:id="rId4"/>
    <p:sldId id="257" r:id="rId5"/>
    <p:sldId id="335" r:id="rId6"/>
    <p:sldId id="336" r:id="rId7"/>
    <p:sldId id="337" r:id="rId8"/>
    <p:sldId id="338" r:id="rId9"/>
    <p:sldId id="339" r:id="rId10"/>
    <p:sldId id="340" r:id="rId11"/>
    <p:sldId id="341" r:id="rId1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46BFC-0963-4A7A-8128-A5C957C56513}" type="datetimeFigureOut">
              <a:rPr lang="en-IN" smtClean="0"/>
              <a:pPr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61BB2-A357-4896-B33D-6B2CDDDC169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0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8A04-3583-4459-A601-47D2CE7E73AC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152-0B92-4EDE-BFF9-C6A5A458E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5152-0B92-4EDE-BFF9-C6A5A458EE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94321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&lt;?xml version="1.0" encoding="UTF-8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?&gt;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r>
              <a:rPr lang="en-IN" dirty="0"/>
              <a:t>The first line is the XML </a:t>
            </a:r>
            <a:r>
              <a:rPr lang="en-IN" dirty="0" err="1"/>
              <a:t>Prolog</a:t>
            </a:r>
            <a:r>
              <a:rPr lang="en-IN" dirty="0"/>
              <a:t>.(Red line)</a:t>
            </a:r>
          </a:p>
          <a:p>
            <a:r>
              <a:rPr lang="en-US" dirty="0"/>
              <a:t>The XML prolog is optional. If it exists, it must come first in the document.</a:t>
            </a:r>
          </a:p>
          <a:p>
            <a:r>
              <a:rPr lang="en-US" dirty="0"/>
              <a:t>To avoid errors, always specify the encoding used, or save your XML files as UTF-8.</a:t>
            </a:r>
          </a:p>
          <a:p>
            <a:r>
              <a:rPr lang="en-US" dirty="0"/>
              <a:t>UTF-8 is the default character encoding for XML documents.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Rules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root element is &lt;note&gt;</a:t>
            </a:r>
          </a:p>
          <a:p>
            <a:r>
              <a:rPr lang="en-US" dirty="0"/>
              <a:t>XML tags are case sensitive.</a:t>
            </a:r>
          </a:p>
          <a:p>
            <a:r>
              <a:rPr lang="en-IN" dirty="0"/>
              <a:t>All XML elements must have a closing tag.</a:t>
            </a:r>
          </a:p>
          <a:p>
            <a:r>
              <a:rPr lang="en-US" dirty="0"/>
              <a:t>XML Attribute Values Must Always be Quoted</a:t>
            </a:r>
          </a:p>
          <a:p>
            <a:r>
              <a:rPr lang="en-US" dirty="0"/>
              <a:t>&lt;note date="12/11/2007"&gt;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&lt;/note&gt;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of XML</a:t>
            </a:r>
          </a:p>
          <a:p>
            <a:r>
              <a:rPr lang="en-IN" dirty="0"/>
              <a:t>XML Document Structure</a:t>
            </a:r>
          </a:p>
          <a:p>
            <a:r>
              <a:rPr lang="en-IN" dirty="0"/>
              <a:t>Namespaces</a:t>
            </a:r>
          </a:p>
          <a:p>
            <a:r>
              <a:rPr lang="en-IN" dirty="0"/>
              <a:t>XML Schemas</a:t>
            </a:r>
          </a:p>
          <a:p>
            <a:r>
              <a:rPr lang="en-IN" dirty="0"/>
              <a:t>Displaying Raw XML Documents</a:t>
            </a:r>
          </a:p>
          <a:p>
            <a:r>
              <a:rPr lang="en-IN" dirty="0"/>
              <a:t>Displaying XML Documents with CSS</a:t>
            </a:r>
          </a:p>
          <a:p>
            <a:r>
              <a:rPr lang="en-IN" dirty="0"/>
              <a:t>XSLT Style Sheets</a:t>
            </a:r>
          </a:p>
          <a:p>
            <a:r>
              <a:rPr lang="en-IN" dirty="0"/>
              <a:t>XML Applications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In 1986 an international standard for markup languages came into existence  called Standard Generalized Markup Language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 XML is a subset of SGML intended to make SGML light enough for use on the web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cs typeface="Times New Roman" pitchFamily="18" charset="0"/>
              </a:rPr>
              <a:t> XML is a proper subset of SGML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Generalized Markup Language (SGML)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1028"/>
          <p:cNvGrpSpPr>
            <a:grpSpLocks/>
          </p:cNvGrpSpPr>
          <p:nvPr/>
        </p:nvGrpSpPr>
        <p:grpSpPr bwMode="auto">
          <a:xfrm>
            <a:off x="2819400" y="3962400"/>
            <a:ext cx="3962400" cy="2514600"/>
            <a:chOff x="2505" y="13491"/>
            <a:chExt cx="3946" cy="2281"/>
          </a:xfrm>
        </p:grpSpPr>
        <p:sp>
          <p:nvSpPr>
            <p:cNvPr id="5" name="Oval 1029"/>
            <p:cNvSpPr>
              <a:spLocks noChangeArrowheads="1"/>
            </p:cNvSpPr>
            <p:nvPr/>
          </p:nvSpPr>
          <p:spPr bwMode="auto">
            <a:xfrm>
              <a:off x="2505" y="13491"/>
              <a:ext cx="3946" cy="22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1030"/>
            <p:cNvSpPr>
              <a:spLocks noChangeArrowheads="1"/>
            </p:cNvSpPr>
            <p:nvPr/>
          </p:nvSpPr>
          <p:spPr bwMode="auto">
            <a:xfrm>
              <a:off x="4605" y="14166"/>
              <a:ext cx="1451" cy="8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31"/>
            <p:cNvSpPr txBox="1">
              <a:spLocks noChangeArrowheads="1"/>
            </p:cNvSpPr>
            <p:nvPr/>
          </p:nvSpPr>
          <p:spPr bwMode="auto">
            <a:xfrm>
              <a:off x="4785" y="14361"/>
              <a:ext cx="108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XML</a:t>
              </a:r>
            </a:p>
          </p:txBody>
        </p:sp>
        <p:sp>
          <p:nvSpPr>
            <p:cNvPr id="8" name="Text Box 1032"/>
            <p:cNvSpPr txBox="1">
              <a:spLocks noChangeArrowheads="1"/>
            </p:cNvSpPr>
            <p:nvPr/>
          </p:nvSpPr>
          <p:spPr bwMode="auto">
            <a:xfrm>
              <a:off x="2925" y="14391"/>
              <a:ext cx="1440" cy="5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/>
                <a:t>SGML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XML was designed to be the simplified version of SGML.</a:t>
            </a:r>
          </a:p>
          <a:p>
            <a:r>
              <a:rPr lang="en-IN" dirty="0"/>
              <a:t>Allow users to define their own </a:t>
            </a:r>
            <a:r>
              <a:rPr lang="en-IN" dirty="0" err="1"/>
              <a:t>markup</a:t>
            </a:r>
            <a:r>
              <a:rPr lang="en-IN" dirty="0"/>
              <a:t> languages.</a:t>
            </a:r>
          </a:p>
          <a:p>
            <a:r>
              <a:rPr lang="en-IN" dirty="0"/>
              <a:t>HTML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markup</a:t>
            </a:r>
            <a:r>
              <a:rPr lang="en-IN" dirty="0"/>
              <a:t> language that is meant to describe the 	layout of general information</a:t>
            </a:r>
          </a:p>
          <a:p>
            <a:pPr marL="0" indent="0">
              <a:buNone/>
            </a:pPr>
            <a:r>
              <a:rPr lang="en-IN" dirty="0"/>
              <a:t>	provide some guidance as to how it should be 	displayed</a:t>
            </a:r>
          </a:p>
          <a:p>
            <a:r>
              <a:rPr lang="en-IN" dirty="0"/>
              <a:t>XML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Metamarkup</a:t>
            </a:r>
            <a:r>
              <a:rPr lang="en-IN" dirty="0"/>
              <a:t> language that provides a framework 	for defining specialized </a:t>
            </a:r>
            <a:r>
              <a:rPr lang="en-IN" dirty="0" err="1"/>
              <a:t>markup</a:t>
            </a:r>
            <a:r>
              <a:rPr lang="en-IN" dirty="0"/>
              <a:t> languages</a:t>
            </a:r>
          </a:p>
          <a:p>
            <a:r>
              <a:rPr lang="en-IN" dirty="0"/>
              <a:t>XHTML is an XML-based version of HTML.</a:t>
            </a:r>
          </a:p>
        </p:txBody>
      </p:sp>
    </p:spTree>
    <p:extLst>
      <p:ext uri="{BB962C8B-B14F-4D97-AF65-F5344CB8AC3E}">
        <p14:creationId xmlns:p14="http://schemas.microsoft.com/office/powerpoint/2010/main" val="30989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 was designed to carry data with focus on what data is.</a:t>
            </a:r>
          </a:p>
          <a:p>
            <a:r>
              <a:rPr lang="en-IN" dirty="0"/>
              <a:t>HTML was designed to display data with focus on how data looks.</a:t>
            </a:r>
          </a:p>
          <a:p>
            <a:r>
              <a:rPr lang="en-IN" dirty="0"/>
              <a:t>HTML use </a:t>
            </a:r>
            <a:r>
              <a:rPr lang="en-IN" dirty="0">
                <a:solidFill>
                  <a:srgbClr val="FF0000"/>
                </a:solidFill>
              </a:rPr>
              <a:t>predefined</a:t>
            </a:r>
            <a:r>
              <a:rPr lang="en-IN" dirty="0"/>
              <a:t> tags.</a:t>
            </a:r>
          </a:p>
          <a:p>
            <a:r>
              <a:rPr lang="en-IN" dirty="0"/>
              <a:t>XML does not use predefined tags. It can use </a:t>
            </a:r>
            <a:r>
              <a:rPr lang="en-IN" dirty="0" err="1"/>
              <a:t>userdefined</a:t>
            </a:r>
            <a:r>
              <a:rPr lang="en-IN" dirty="0"/>
              <a:t> tags.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XML AND 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is a software and hardware 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</a:p>
          <a:p>
            <a:r>
              <a:rPr lang="en-US" dirty="0"/>
              <a:t>XML is just information wrapped in tags.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XML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simplifies data sharing</a:t>
            </a:r>
          </a:p>
          <a:p>
            <a:r>
              <a:rPr lang="en-US" dirty="0"/>
              <a:t>It simplifies data transport</a:t>
            </a:r>
          </a:p>
          <a:p>
            <a:r>
              <a:rPr lang="en-US" dirty="0"/>
              <a:t>It simplifies platform changes</a:t>
            </a:r>
          </a:p>
          <a:p>
            <a:r>
              <a:rPr lang="en-US" dirty="0"/>
              <a:t>It simplifies data availability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XML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&lt;note&gt;</a:t>
            </a:r>
            <a:br>
              <a:rPr lang="en-US" dirty="0"/>
            </a:br>
            <a:r>
              <a:rPr lang="en-US" dirty="0"/>
              <a:t>  &lt;date&gt;2015-09-01&lt;/date&gt;</a:t>
            </a:r>
            <a:br>
              <a:rPr lang="en-US" dirty="0"/>
            </a:br>
            <a:r>
              <a:rPr lang="en-US" dirty="0"/>
              <a:t>  &lt;hour&gt;08:30&lt;/hour&gt;</a:t>
            </a:r>
            <a:br>
              <a:rPr lang="en-US" dirty="0"/>
            </a:br>
            <a:r>
              <a:rPr lang="en-US" dirty="0"/>
              <a:t>  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 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  </a:t>
            </a:r>
            <a:r>
              <a:rPr lang="en-US"/>
              <a:t>&lt;body&gt;Hello&lt;/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pPr>
              <a:buNone/>
            </a:pPr>
            <a:r>
              <a:rPr lang="en-IN" dirty="0"/>
              <a:t>Ref:</a:t>
            </a:r>
            <a:r>
              <a:rPr lang="en-US" dirty="0">
                <a:hlinkClick r:id="rId2"/>
              </a:rPr>
              <a:t> https://www.w3schools.com/xml/xml_whatis.asp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XML documents must contain one </a:t>
            </a:r>
            <a:r>
              <a:rPr lang="en-US" b="1" dirty="0"/>
              <a:t>root</a:t>
            </a:r>
            <a:r>
              <a:rPr lang="en-US" dirty="0"/>
              <a:t> element that is the </a:t>
            </a:r>
            <a:r>
              <a:rPr lang="en-US" b="1" dirty="0"/>
              <a:t>parent</a:t>
            </a:r>
            <a:r>
              <a:rPr lang="en-US" dirty="0"/>
              <a:t> of all other elements.</a:t>
            </a:r>
          </a:p>
          <a:p>
            <a:r>
              <a:rPr lang="en-US" dirty="0"/>
              <a:t>&lt;root&gt;</a:t>
            </a:r>
            <a:br>
              <a:rPr lang="en-US" dirty="0"/>
            </a:br>
            <a:r>
              <a:rPr lang="en-US" dirty="0"/>
              <a:t>  &lt;child&gt;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subchild</a:t>
            </a:r>
            <a:r>
              <a:rPr lang="en-US" dirty="0"/>
              <a:t>&gt;.....&lt;/</a:t>
            </a:r>
            <a:r>
              <a:rPr lang="en-US" dirty="0" err="1"/>
              <a:t>subchild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&lt;/child&gt;</a:t>
            </a:r>
            <a:br>
              <a:rPr lang="en-US" dirty="0"/>
            </a:br>
            <a:r>
              <a:rPr lang="en-US" dirty="0"/>
              <a:t>&lt;/root&gt;</a:t>
            </a:r>
          </a:p>
          <a:p>
            <a:r>
              <a:rPr lang="en-IN" dirty="0"/>
              <a:t>Here note is a root tag and the remaining are child tags.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SYNTAX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4877</TotalTime>
  <Words>274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Lucida Sans Unicode</vt:lpstr>
      <vt:lpstr>Verdana</vt:lpstr>
      <vt:lpstr>Wingdings 2</vt:lpstr>
      <vt:lpstr>Wingdings 3</vt:lpstr>
      <vt:lpstr>Concourse</vt:lpstr>
      <vt:lpstr>Module 5</vt:lpstr>
      <vt:lpstr>SYLLABUS</vt:lpstr>
      <vt:lpstr>Standard Generalized Markup Language (SGML) </vt:lpstr>
      <vt:lpstr>PowerPoint Presentation</vt:lpstr>
      <vt:lpstr>DIFFERENCE BETWEEN XML AND HTML</vt:lpstr>
      <vt:lpstr>Introduction to XML</vt:lpstr>
      <vt:lpstr>Advantages of XML</vt:lpstr>
      <vt:lpstr>EXAMPLE</vt:lpstr>
      <vt:lpstr>1. SYNTAX</vt:lpstr>
      <vt:lpstr>Syntax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Srividya Krishnakumar</cp:lastModifiedBy>
  <cp:revision>123</cp:revision>
  <cp:lastPrinted>2018-04-12T06:51:37Z</cp:lastPrinted>
  <dcterms:created xsi:type="dcterms:W3CDTF">2006-08-16T00:00:00Z</dcterms:created>
  <dcterms:modified xsi:type="dcterms:W3CDTF">2020-06-08T04:56:38Z</dcterms:modified>
</cp:coreProperties>
</file>