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44" r:id="rId3"/>
    <p:sldId id="345" r:id="rId4"/>
    <p:sldId id="346" r:id="rId5"/>
    <p:sldId id="347" r:id="rId6"/>
    <p:sldId id="350" r:id="rId7"/>
    <p:sldId id="351" r:id="rId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83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46BFC-0963-4A7A-8128-A5C957C56513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61BB2-A357-4896-B33D-6B2CDDDC16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160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8A04-3583-4459-A601-47D2CE7E73AC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152-0B92-4EDE-BFF9-C6A5A458E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tx1"/>
                </a:solidFill>
              </a:rPr>
              <a:t>XML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 Namespaces provide a method to avoid element name conflicts.</a:t>
            </a:r>
          </a:p>
          <a:p>
            <a:r>
              <a:rPr lang="en-US" dirty="0" smtClean="0"/>
              <a:t>In XML, element names are defined by the developer.</a:t>
            </a:r>
          </a:p>
          <a:p>
            <a:r>
              <a:rPr lang="en-US" dirty="0" smtClean="0"/>
              <a:t> This often results in a conflict when trying to mix XML documents from different XML applications. </a:t>
            </a:r>
          </a:p>
          <a:p>
            <a:r>
              <a:rPr lang="en-IN" dirty="0" smtClean="0"/>
              <a:t>The following XML carries table with rows and columns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&lt;table&gt;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&lt;td&gt;Apples&lt;/td&gt;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&lt;td&gt;Bananas&lt;/td&gt;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&lt;/table&gt;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IN" dirty="0" smtClean="0"/>
              <a:t>XML Namespaces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This XML carries information about a table (a piece of furniture)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&lt;table&gt;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&lt;name&gt;African Coffee Table&lt;/name&gt;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&lt;width&gt;80&lt;/width&gt;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&lt;length&gt;120&lt;/length&gt;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&lt;/table&gt;</a:t>
            </a:r>
          </a:p>
          <a:p>
            <a:r>
              <a:rPr lang="en-US" dirty="0" smtClean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 smtClean="0"/>
              <a:t>A user or an XML application will not know how to handle these differences.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Solving the Name Conflict Using a </a:t>
            </a:r>
            <a:r>
              <a:rPr lang="en-US" dirty="0" smtClean="0">
                <a:solidFill>
                  <a:srgbClr val="FF0000"/>
                </a:solidFill>
              </a:rPr>
              <a:t>Prefix</a:t>
            </a:r>
          </a:p>
          <a:p>
            <a:r>
              <a:rPr lang="en-US" dirty="0" smtClean="0"/>
              <a:t>&lt;h:table&gt;</a:t>
            </a:r>
            <a:br>
              <a:rPr lang="en-US" dirty="0" smtClean="0"/>
            </a:br>
            <a:r>
              <a:rPr lang="en-US" dirty="0" smtClean="0"/>
              <a:t>  &lt;h:tr&gt;</a:t>
            </a:r>
            <a:br>
              <a:rPr lang="en-US" dirty="0" smtClean="0"/>
            </a:br>
            <a:r>
              <a:rPr lang="en-US" dirty="0" smtClean="0"/>
              <a:t>    &lt;h:td&gt;Apples&lt;/h:td&gt;</a:t>
            </a:r>
            <a:br>
              <a:rPr lang="en-US" dirty="0" smtClean="0"/>
            </a:br>
            <a:r>
              <a:rPr lang="en-US" dirty="0" smtClean="0"/>
              <a:t>    &lt;h:td&gt;Bananas&lt;/h:td&gt;</a:t>
            </a:r>
            <a:br>
              <a:rPr lang="en-US" dirty="0" smtClean="0"/>
            </a:br>
            <a:r>
              <a:rPr lang="en-US" dirty="0" smtClean="0"/>
              <a:t>  &lt;/h:tr&gt;</a:t>
            </a:r>
            <a:br>
              <a:rPr lang="en-US" dirty="0" smtClean="0"/>
            </a:br>
            <a:r>
              <a:rPr lang="en-US" dirty="0" smtClean="0"/>
              <a:t>&lt;/h:table&gt;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&lt;f:table&gt;</a:t>
            </a:r>
            <a:br>
              <a:rPr lang="en-US" dirty="0" smtClean="0"/>
            </a:br>
            <a:r>
              <a:rPr lang="en-US" dirty="0" smtClean="0"/>
              <a:t>  &lt;f:name&gt;African Coffee Table&lt;/f:name&gt;</a:t>
            </a:r>
            <a:br>
              <a:rPr lang="en-US" dirty="0" smtClean="0"/>
            </a:br>
            <a:r>
              <a:rPr lang="en-US" dirty="0" smtClean="0"/>
              <a:t>  &lt;f:width&gt;80&lt;/f:width&gt;</a:t>
            </a:r>
            <a:br>
              <a:rPr lang="en-US" dirty="0" smtClean="0"/>
            </a:br>
            <a:r>
              <a:rPr lang="en-US" dirty="0" smtClean="0"/>
              <a:t>  &lt;f:length&gt;120&lt;/f:length&gt;</a:t>
            </a:r>
            <a:br>
              <a:rPr lang="en-US" dirty="0" smtClean="0"/>
            </a:br>
            <a:r>
              <a:rPr lang="en-US" dirty="0" smtClean="0"/>
              <a:t>&lt;/f:table&gt;</a:t>
            </a:r>
          </a:p>
          <a:p>
            <a:r>
              <a:rPr lang="en-US" dirty="0" smtClean="0"/>
              <a:t>In the example above, there will be no conflict because the two &lt;table&gt; elements have different names.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NAMECONFICTS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using prefixes in XML, a </a:t>
            </a:r>
            <a:r>
              <a:rPr lang="en-US" b="1" dirty="0" smtClean="0"/>
              <a:t>namespace</a:t>
            </a:r>
            <a:r>
              <a:rPr lang="en-US" dirty="0" smtClean="0"/>
              <a:t> for the prefix must be defined.</a:t>
            </a:r>
          </a:p>
          <a:p>
            <a:r>
              <a:rPr lang="en-US" dirty="0" smtClean="0"/>
              <a:t>The namespace can be defined by an </a:t>
            </a:r>
            <a:r>
              <a:rPr lang="en-US" b="1" dirty="0" err="1" smtClean="0"/>
              <a:t>xmlns</a:t>
            </a:r>
            <a:r>
              <a:rPr lang="en-US" dirty="0" smtClean="0"/>
              <a:t> attribute in the start tag of an element.</a:t>
            </a:r>
          </a:p>
          <a:p>
            <a:r>
              <a:rPr lang="en-US" dirty="0" smtClean="0"/>
              <a:t>The namespace declaration has the following syntax.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xmlns: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prefix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URI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".</a:t>
            </a:r>
          </a:p>
          <a:p>
            <a:r>
              <a:rPr lang="en-US" dirty="0" smtClean="0"/>
              <a:t>The namespace URI is not used by the parser to look up information.</a:t>
            </a:r>
          </a:p>
          <a:p>
            <a:r>
              <a:rPr lang="en-US" dirty="0" smtClean="0"/>
              <a:t>The purpose of using an URI is to give the namespace a unique name.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Namespaces - The </a:t>
            </a:r>
            <a:r>
              <a:rPr lang="en-US" dirty="0" err="1" smtClean="0"/>
              <a:t>xmlns</a:t>
            </a:r>
            <a:r>
              <a:rPr lang="en-US" dirty="0" smtClean="0"/>
              <a:t> Attribute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&lt;root&gt;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&lt;h:table </a:t>
            </a:r>
            <a:r>
              <a:rPr lang="en-US" dirty="0" err="1" smtClean="0"/>
              <a:t>xmlns:h</a:t>
            </a:r>
            <a:r>
              <a:rPr lang="en-US" dirty="0" smtClean="0"/>
              <a:t>="http://www.w3.org/TR/html4/"&gt;</a:t>
            </a:r>
            <a:br>
              <a:rPr lang="en-US" dirty="0" smtClean="0"/>
            </a:br>
            <a:r>
              <a:rPr lang="en-US" dirty="0" smtClean="0"/>
              <a:t>  &lt;h:tr&gt;</a:t>
            </a:r>
            <a:br>
              <a:rPr lang="en-US" dirty="0" smtClean="0"/>
            </a:br>
            <a:r>
              <a:rPr lang="en-US" dirty="0" smtClean="0"/>
              <a:t>    &lt;h:td&gt;Apples&lt;/h:td&gt;</a:t>
            </a:r>
            <a:br>
              <a:rPr lang="en-US" dirty="0" smtClean="0"/>
            </a:br>
            <a:r>
              <a:rPr lang="en-US" dirty="0" smtClean="0"/>
              <a:t>    &lt;h:td&gt;Bananas&lt;/h:td&gt;</a:t>
            </a:r>
            <a:br>
              <a:rPr lang="en-US" dirty="0" smtClean="0"/>
            </a:br>
            <a:r>
              <a:rPr lang="en-US" dirty="0" smtClean="0"/>
              <a:t>  &lt;/h:tr&gt;</a:t>
            </a:r>
            <a:br>
              <a:rPr lang="en-US" dirty="0" smtClean="0"/>
            </a:br>
            <a:r>
              <a:rPr lang="en-US" dirty="0" smtClean="0"/>
              <a:t>&lt;/h:table&gt;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&lt;f:table </a:t>
            </a:r>
            <a:r>
              <a:rPr lang="en-US" dirty="0" err="1" smtClean="0"/>
              <a:t>xmlns:f</a:t>
            </a:r>
            <a:r>
              <a:rPr lang="en-US" dirty="0" smtClean="0"/>
              <a:t>="https://www.w3schools.com/furniture"&gt;</a:t>
            </a:r>
            <a:br>
              <a:rPr lang="en-US" dirty="0" smtClean="0"/>
            </a:br>
            <a:r>
              <a:rPr lang="en-US" dirty="0" smtClean="0"/>
              <a:t>  &lt;f:name&gt;African Coffee Table&lt;/f:name&gt;</a:t>
            </a:r>
            <a:br>
              <a:rPr lang="en-US" dirty="0" smtClean="0"/>
            </a:br>
            <a:r>
              <a:rPr lang="en-US" dirty="0" smtClean="0"/>
              <a:t>  &lt;f:width&gt;80&lt;/f:width&gt;</a:t>
            </a:r>
            <a:br>
              <a:rPr lang="en-US" dirty="0" smtClean="0"/>
            </a:br>
            <a:r>
              <a:rPr lang="en-US" dirty="0" smtClean="0"/>
              <a:t>  &lt;f:length&gt;120&lt;/f:length&gt;</a:t>
            </a:r>
            <a:br>
              <a:rPr lang="en-US" dirty="0" smtClean="0"/>
            </a:br>
            <a:r>
              <a:rPr lang="en-US" dirty="0" smtClean="0"/>
              <a:t>&lt;/f:table&gt;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&lt;/root&gt;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In the example above: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first &lt;table&gt; element gives the h: prefix a qualified namespace.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second &lt;table&gt; element gives the f: prefix a qualified namespace.</a:t>
            </a:r>
          </a:p>
          <a:p>
            <a:r>
              <a:rPr lang="en-US" dirty="0" smtClean="0"/>
              <a:t>When a namespace is defined for an element, all child elements with the same prefix are associated with the same namespace.</a:t>
            </a:r>
          </a:p>
          <a:p>
            <a:r>
              <a:rPr lang="en-US" dirty="0" smtClean="0"/>
              <a:t>Namespaces can also be declared in the XML root element.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4876</TotalTime>
  <Words>183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Module 5</vt:lpstr>
      <vt:lpstr>  XML Namespaces</vt:lpstr>
      <vt:lpstr>Slide 3</vt:lpstr>
      <vt:lpstr>SOLUTION TO NAMECONFICTS</vt:lpstr>
      <vt:lpstr>XML Namespaces - The xmlns Attribute </vt:lpstr>
      <vt:lpstr>EXAMPLE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Sheena</cp:lastModifiedBy>
  <cp:revision>123</cp:revision>
  <cp:lastPrinted>2018-04-12T06:51:37Z</cp:lastPrinted>
  <dcterms:created xsi:type="dcterms:W3CDTF">2006-08-16T00:00:00Z</dcterms:created>
  <dcterms:modified xsi:type="dcterms:W3CDTF">2020-06-08T07:02:27Z</dcterms:modified>
</cp:coreProperties>
</file>