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26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9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2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6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8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9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2909-5E7C-4A9D-97F2-48DB92F2EF06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2553-B895-4E4A-9A51-86559A86A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character%20entiti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ml/horizontal%20ru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IMAGE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LINK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LINK%202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LINK%20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ml/paragraph_2.html" TargetMode="External"/><Relationship Id="rId2" Type="http://schemas.openxmlformats.org/officeDocument/2006/relationships/hyperlink" Target="html/paragraph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ml/Linebreak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Tabl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colspa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table%20eg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form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ml/preserve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orm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form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Fig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audio_al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ml/Headings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video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ml/Block_quotati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ml/fo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 smtClean="0"/>
              <a:t>Module 2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HTML/XHTML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4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859568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63813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 action="ppaction://hlinkfile"/>
              </a:rPr>
              <a:t>html\character entities.html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0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Horizontal </a:t>
            </a:r>
            <a:r>
              <a:rPr lang="en-IN" u="sng" dirty="0" smtClean="0"/>
              <a:t>Rules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parts of a document can be separated from each other</a:t>
            </a:r>
            <a:r>
              <a:rPr lang="en-IN" sz="2800" dirty="0" smtClean="0"/>
              <a:t>,</a:t>
            </a:r>
            <a:r>
              <a:rPr lang="en-IN" sz="2800" dirty="0"/>
              <a:t> by placing horizontal lines between them</a:t>
            </a:r>
            <a:r>
              <a:rPr lang="en-IN" sz="2800" dirty="0" smtClean="0"/>
              <a:t>.</a:t>
            </a:r>
          </a:p>
          <a:p>
            <a:r>
              <a:rPr lang="en-IN" sz="2800" dirty="0">
                <a:solidFill>
                  <a:srgbClr val="C00000"/>
                </a:solidFill>
              </a:rPr>
              <a:t>&lt;</a:t>
            </a:r>
            <a:r>
              <a:rPr lang="en-IN" sz="2800" dirty="0" err="1">
                <a:solidFill>
                  <a:srgbClr val="C00000"/>
                </a:solidFill>
              </a:rPr>
              <a:t>hr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dirty="0" smtClean="0">
                <a:solidFill>
                  <a:srgbClr val="C00000"/>
                </a:solidFill>
              </a:rPr>
              <a:t>/&gt;</a:t>
            </a:r>
          </a:p>
          <a:p>
            <a:r>
              <a:rPr lang="en-IN" sz="2800" dirty="0"/>
              <a:t>The &lt;</a:t>
            </a:r>
            <a:r>
              <a:rPr lang="en-IN" sz="2800" dirty="0" err="1"/>
              <a:t>hr</a:t>
            </a:r>
            <a:r>
              <a:rPr lang="en-IN" sz="2800" dirty="0"/>
              <a:t> /&gt; tag causes a line break (ending the current line) and places a line across the screen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The browser </a:t>
            </a:r>
            <a:r>
              <a:rPr lang="en-IN" sz="2800" dirty="0"/>
              <a:t>chooses the thickness, length, and horizontal placement of the line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Typically, browsers display lines that are three pixels thick</a:t>
            </a:r>
            <a:r>
              <a:rPr lang="en-IN" sz="2800" dirty="0" smtClean="0"/>
              <a:t>.</a:t>
            </a:r>
          </a:p>
          <a:p>
            <a:pPr marL="0" indent="0" algn="r">
              <a:buNone/>
            </a:pPr>
            <a:r>
              <a:rPr lang="en-IN" sz="2800" dirty="0" smtClean="0">
                <a:hlinkClick r:id="rId2" action="ppaction://hlinkfile"/>
              </a:rPr>
              <a:t>html\horizontal rule.html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612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The </a:t>
            </a:r>
            <a:r>
              <a:rPr lang="en-IN" b="1" u="sng" dirty="0" smtClean="0"/>
              <a:t>meta </a:t>
            </a:r>
            <a:r>
              <a:rPr lang="en-IN" u="sng" dirty="0" smtClean="0"/>
              <a:t>Element</a:t>
            </a:r>
          </a:p>
          <a:p>
            <a:r>
              <a:rPr lang="en-IN" sz="2800" dirty="0"/>
              <a:t>to provide additional information about a </a:t>
            </a:r>
            <a:r>
              <a:rPr lang="en-IN" sz="2800" dirty="0" smtClean="0"/>
              <a:t>document, primarily for search engines.</a:t>
            </a:r>
          </a:p>
          <a:p>
            <a:r>
              <a:rPr lang="en-IN" sz="2800" dirty="0"/>
              <a:t>two attributes that are used to provide information are </a:t>
            </a:r>
            <a:r>
              <a:rPr lang="en-IN" sz="2800" i="1" dirty="0"/>
              <a:t>name and content</a:t>
            </a:r>
            <a:r>
              <a:rPr lang="en-IN" sz="2800" i="1" dirty="0" smtClean="0"/>
              <a:t>.</a:t>
            </a:r>
          </a:p>
          <a:p>
            <a:r>
              <a:rPr lang="en-IN" sz="2800" i="1" dirty="0" smtClean="0"/>
              <a:t>Example 1:</a:t>
            </a:r>
            <a:endParaRPr lang="en-IN" sz="2800" i="1" dirty="0"/>
          </a:p>
          <a:p>
            <a:pPr marL="0" indent="0">
              <a:buNone/>
            </a:pPr>
            <a:r>
              <a:rPr lang="en-IN" sz="2800" dirty="0"/>
              <a:t>&lt;meta name = “keywords” content = “binary trees,</a:t>
            </a:r>
          </a:p>
          <a:p>
            <a:pPr marL="0" indent="0">
              <a:buNone/>
            </a:pPr>
            <a:r>
              <a:rPr lang="en-IN" sz="2800" dirty="0"/>
              <a:t>linked lists, stacks” </a:t>
            </a:r>
            <a:r>
              <a:rPr lang="en-IN" sz="2800" dirty="0" smtClean="0"/>
              <a:t>/&gt;</a:t>
            </a:r>
          </a:p>
          <a:p>
            <a:pPr marL="0" indent="0">
              <a:buNone/>
            </a:pPr>
            <a:r>
              <a:rPr lang="en-IN" sz="2800" dirty="0" smtClean="0"/>
              <a:t>Example 2:</a:t>
            </a:r>
          </a:p>
          <a:p>
            <a:pPr marL="0" indent="0">
              <a:buNone/>
            </a:pPr>
            <a:endParaRPr lang="en-IN" sz="2800" dirty="0" smtClean="0"/>
          </a:p>
          <a:p>
            <a:endParaRPr lang="en-IN" sz="2800" i="1" dirty="0" smtClean="0"/>
          </a:p>
          <a:p>
            <a:endParaRPr lang="en-IN" sz="2800" i="1" dirty="0"/>
          </a:p>
        </p:txBody>
      </p:sp>
      <p:pic>
        <p:nvPicPr>
          <p:cNvPr id="1027" name="Picture 3" descr="C:\Users\Chaithu\Desktop\me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87741"/>
            <a:ext cx="806786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6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IMAGES</a:t>
            </a:r>
          </a:p>
          <a:p>
            <a:pPr marL="0" indent="0">
              <a:buNone/>
            </a:pPr>
            <a:endParaRPr lang="en-US" u="sng" dirty="0" smtClean="0"/>
          </a:p>
          <a:p>
            <a:pPr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>
                <a:cs typeface="Times New Roman" pitchFamily="18" charset="0"/>
              </a:rPr>
              <a:t>To display an image the image tag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&lt;</a:t>
            </a:r>
            <a:r>
              <a:rPr lang="en-US" sz="2800" dirty="0" err="1">
                <a:solidFill>
                  <a:srgbClr val="FF0000"/>
                </a:solidFill>
                <a:cs typeface="Times New Roman" pitchFamily="18" charset="0"/>
              </a:rPr>
              <a:t>img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/&gt;</a:t>
            </a:r>
            <a:r>
              <a:rPr lang="en-US" sz="2800" dirty="0">
                <a:cs typeface="Times New Roman" pitchFamily="18" charset="0"/>
              </a:rPr>
              <a:t> is used </a:t>
            </a:r>
            <a:r>
              <a:rPr lang="en-US" sz="2800" dirty="0" smtClean="0">
                <a:cs typeface="Times New Roman" pitchFamily="18" charset="0"/>
              </a:rPr>
              <a:t>in XHTML</a:t>
            </a:r>
          </a:p>
          <a:p>
            <a:pPr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 The image tag includes two attributes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src</a:t>
            </a:r>
            <a:r>
              <a:rPr lang="en-US" sz="2800" dirty="0" smtClean="0">
                <a:cs typeface="Times New Roman" pitchFamily="18" charset="0"/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alt</a:t>
            </a:r>
          </a:p>
          <a:p>
            <a:pPr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dirty="0" err="1">
                <a:cs typeface="Times New Roman" pitchFamily="18" charset="0"/>
              </a:rPr>
              <a:t>src</a:t>
            </a:r>
            <a:r>
              <a:rPr lang="en-US" sz="2800" dirty="0">
                <a:cs typeface="Times New Roman" pitchFamily="18" charset="0"/>
              </a:rPr>
              <a:t> specifies the file containing the image</a:t>
            </a:r>
          </a:p>
          <a:p>
            <a:pPr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 The alt specifies the text that should be displayed when it is not </a:t>
            </a:r>
            <a:r>
              <a:rPr lang="en-US" sz="2800" dirty="0" smtClean="0">
                <a:cs typeface="Times New Roman" pitchFamily="18" charset="0"/>
              </a:rPr>
              <a:t>possible </a:t>
            </a:r>
            <a:r>
              <a:rPr lang="en-US" sz="2800" dirty="0">
                <a:cs typeface="Times New Roman" pitchFamily="18" charset="0"/>
              </a:rPr>
              <a:t>to display the </a:t>
            </a:r>
            <a:r>
              <a:rPr lang="en-US" sz="2800" dirty="0" smtClean="0">
                <a:cs typeface="Times New Roman" pitchFamily="18" charset="0"/>
              </a:rPr>
              <a:t>image</a:t>
            </a:r>
          </a:p>
          <a:p>
            <a:pPr marL="0" indent="0"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eg</a:t>
            </a:r>
            <a:r>
              <a:rPr lang="en-US" sz="2800" dirty="0">
                <a:cs typeface="Times New Roman" pitchFamily="18" charset="0"/>
              </a:rPr>
              <a:t>. Internet connection is </a:t>
            </a:r>
            <a:r>
              <a:rPr lang="en-US" sz="2800" dirty="0" smtClean="0">
                <a:cs typeface="Times New Roman" pitchFamily="18" charset="0"/>
              </a:rPr>
              <a:t>slow</a:t>
            </a:r>
          </a:p>
          <a:p>
            <a:pPr marL="0" indent="0">
              <a:buNone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&lt;</a:t>
            </a:r>
            <a:r>
              <a:rPr lang="en-US" sz="2800" dirty="0" err="1">
                <a:solidFill>
                  <a:srgbClr val="FF0000"/>
                </a:solidFill>
                <a:cs typeface="Times New Roman" pitchFamily="18" charset="0"/>
              </a:rPr>
              <a:t>img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cs typeface="Times New Roman" pitchFamily="18" charset="0"/>
              </a:rPr>
              <a:t>src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="images/HennesseyVenom.jpg“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	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alt=“Image of the fastest car in the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World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" /&gt;</a:t>
            </a:r>
          </a:p>
          <a:p>
            <a:endParaRPr lang="en-IN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sz="2800" dirty="0"/>
              <a:t>Two optional attributes of </a:t>
            </a:r>
            <a:r>
              <a:rPr lang="en-US" sz="2800" dirty="0" err="1"/>
              <a:t>img</a:t>
            </a:r>
            <a:r>
              <a:rPr lang="en-US" sz="2800" dirty="0"/>
              <a:t>, width and height can be included to </a:t>
            </a:r>
            <a:r>
              <a:rPr lang="en-US" sz="2800" dirty="0" smtClean="0"/>
              <a:t>specify </a:t>
            </a:r>
            <a:r>
              <a:rPr lang="en-US" sz="2800" dirty="0"/>
              <a:t>the size of the image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err="1"/>
              <a:t>eg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C00000"/>
                </a:solidFill>
              </a:rPr>
              <a:t>&lt;</a:t>
            </a:r>
            <a:r>
              <a:rPr lang="en-US" sz="2800" dirty="0" err="1">
                <a:solidFill>
                  <a:srgbClr val="C00000"/>
                </a:solidFill>
              </a:rPr>
              <a:t>img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src</a:t>
            </a:r>
            <a:r>
              <a:rPr lang="en-US" sz="2800" dirty="0">
                <a:solidFill>
                  <a:srgbClr val="C00000"/>
                </a:solidFill>
              </a:rPr>
              <a:t>="images/ritchie.jpg" width="100" height="150" </a:t>
            </a:r>
            <a:r>
              <a:rPr lang="en-US" sz="2800" dirty="0" smtClean="0">
                <a:solidFill>
                  <a:srgbClr val="C00000"/>
                </a:solidFill>
              </a:rPr>
              <a:t>alt</a:t>
            </a:r>
            <a:r>
              <a:rPr lang="en-US" sz="2800" dirty="0">
                <a:solidFill>
                  <a:srgbClr val="C00000"/>
                </a:solidFill>
              </a:rPr>
              <a:t>="Photo of Dennis M Ritchie" </a:t>
            </a:r>
            <a:r>
              <a:rPr lang="en-US" sz="2800" dirty="0" smtClean="0">
                <a:solidFill>
                  <a:srgbClr val="C00000"/>
                </a:solidFill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hlinkClick r:id="rId2" action="ppaction://hlinkfile"/>
              </a:rPr>
              <a:t>IMAGE1.html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71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HYPERTEXT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The Hypertext link acts as a pointer to some resource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Links are used to connect between logically related documents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The Link specifies the address of the other document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Links are specified in an attribute of an anchor tag (</a:t>
            </a:r>
            <a:r>
              <a:rPr lang="en-US" sz="2400" dirty="0">
                <a:solidFill>
                  <a:srgbClr val="FF0000"/>
                </a:solidFill>
              </a:rPr>
              <a:t>&lt;a</a:t>
            </a:r>
            <a:r>
              <a:rPr lang="en-US" sz="2400" dirty="0" smtClean="0">
                <a:solidFill>
                  <a:srgbClr val="FF0000"/>
                </a:solidFill>
              </a:rPr>
              <a:t>&gt;&lt;/a&gt;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The anchor tag that specifies a link is called the source of the link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The document whose address is specified in a link is called the target  </a:t>
            </a:r>
            <a:r>
              <a:rPr lang="en-US" sz="2400" dirty="0" smtClean="0"/>
              <a:t>of </a:t>
            </a:r>
            <a:r>
              <a:rPr lang="en-US" sz="2400" dirty="0"/>
              <a:t>the link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The anchor tag has an attribute called hypertext reference (</a:t>
            </a:r>
            <a:r>
              <a:rPr lang="en-US" sz="2400" dirty="0" err="1"/>
              <a:t>href</a:t>
            </a:r>
            <a:r>
              <a:rPr lang="en-US" sz="2400" dirty="0"/>
              <a:t>)  </a:t>
            </a:r>
            <a:r>
              <a:rPr lang="en-US" sz="2400" dirty="0" smtClean="0"/>
              <a:t>which </a:t>
            </a:r>
            <a:r>
              <a:rPr lang="en-US" sz="2400" dirty="0"/>
              <a:t>specifies the target of the link</a:t>
            </a:r>
          </a:p>
          <a:p>
            <a:pPr>
              <a:lnSpc>
                <a:spcPct val="12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06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If the target document is in the same directory the target is just the </a:t>
            </a:r>
            <a:r>
              <a:rPr lang="en-US" sz="2400" dirty="0" smtClean="0"/>
              <a:t>documents </a:t>
            </a:r>
            <a:r>
              <a:rPr lang="en-US" sz="2400" dirty="0"/>
              <a:t>filename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 If the target document is in some other directory the </a:t>
            </a:r>
            <a:r>
              <a:rPr lang="en-US" sz="2400" dirty="0" smtClean="0"/>
              <a:t>pathname </a:t>
            </a:r>
            <a:r>
              <a:rPr lang="en-US" sz="2400" dirty="0"/>
              <a:t>also </a:t>
            </a:r>
            <a:r>
              <a:rPr lang="en-US" sz="2400" dirty="0" smtClean="0"/>
              <a:t> should </a:t>
            </a:r>
            <a:r>
              <a:rPr lang="en-US" sz="2400" dirty="0"/>
              <a:t>be supplied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Links are rendered in a different color than the surrounding text and </a:t>
            </a:r>
            <a:r>
              <a:rPr lang="en-US" sz="2400" dirty="0" smtClean="0"/>
              <a:t>also </a:t>
            </a:r>
            <a:r>
              <a:rPr lang="en-US" sz="2400" dirty="0"/>
              <a:t>underlined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eg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C00000"/>
                </a:solidFill>
              </a:rPr>
              <a:t>&lt;a </a:t>
            </a:r>
            <a:r>
              <a:rPr lang="en-US" sz="2400" dirty="0" err="1">
                <a:solidFill>
                  <a:srgbClr val="C00000"/>
                </a:solidFill>
              </a:rPr>
              <a:t>href</a:t>
            </a:r>
            <a:r>
              <a:rPr lang="en-US" sz="2400" dirty="0">
                <a:solidFill>
                  <a:srgbClr val="C00000"/>
                </a:solidFill>
              </a:rPr>
              <a:t>="Sample10.xhtml"&gt;To see the image of </a:t>
            </a:r>
            <a:r>
              <a:rPr lang="en-US" sz="2400" dirty="0" err="1">
                <a:solidFill>
                  <a:srgbClr val="C00000"/>
                </a:solidFill>
              </a:rPr>
              <a:t>Zukoi</a:t>
            </a:r>
            <a:r>
              <a:rPr lang="en-US" sz="2400" dirty="0">
                <a:solidFill>
                  <a:srgbClr val="C00000"/>
                </a:solidFill>
              </a:rPr>
              <a:t> click here&lt;/a&gt;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Image itself can be used as a link so that when the image is clicked it </a:t>
            </a:r>
            <a:r>
              <a:rPr lang="en-US" sz="2400" dirty="0" smtClean="0"/>
              <a:t>will </a:t>
            </a:r>
            <a:r>
              <a:rPr lang="en-US" sz="2400" dirty="0"/>
              <a:t>connect the execution to a new document</a:t>
            </a:r>
          </a:p>
          <a:p>
            <a:pPr>
              <a:lnSpc>
                <a:spcPct val="120000"/>
              </a:lnSpc>
            </a:pPr>
            <a:r>
              <a:rPr lang="en-IN" sz="2400" dirty="0" smtClean="0">
                <a:hlinkClick r:id="rId2" action="ppaction://hlinkfile"/>
              </a:rPr>
              <a:t>LINK.html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08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824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dirty="0"/>
              <a:t> The following example shows where a image itself is used as a link to </a:t>
            </a:r>
            <a:r>
              <a:rPr lang="en-US" dirty="0" smtClean="0"/>
              <a:t>another </a:t>
            </a:r>
            <a:r>
              <a:rPr lang="en-US" dirty="0"/>
              <a:t>image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rgbClr val="C00000"/>
                </a:solidFill>
              </a:rPr>
              <a:t>&lt;a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="antonov.jpg"&gt;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	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 = "</a:t>
            </a:r>
            <a:r>
              <a:rPr lang="en-US" dirty="0" smtClean="0">
                <a:solidFill>
                  <a:srgbClr val="C00000"/>
                </a:solidFill>
              </a:rPr>
              <a:t>small-antonov.jpg“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  		alt </a:t>
            </a:r>
            <a:r>
              <a:rPr lang="en-US" dirty="0">
                <a:solidFill>
                  <a:srgbClr val="C00000"/>
                </a:solidFill>
              </a:rPr>
              <a:t>= "The image of the largest </a:t>
            </a:r>
            <a:r>
              <a:rPr lang="en-US" dirty="0" err="1">
                <a:solidFill>
                  <a:srgbClr val="C00000"/>
                </a:solidFill>
              </a:rPr>
              <a:t>aeroplane</a:t>
            </a:r>
            <a:r>
              <a:rPr lang="en-US" dirty="0">
                <a:solidFill>
                  <a:srgbClr val="C00000"/>
                </a:solidFill>
              </a:rPr>
              <a:t>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&lt;/a&gt; 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dirty="0"/>
              <a:t> The links helps to create a table of contents that provide users to get </a:t>
            </a:r>
            <a:r>
              <a:rPr lang="en-US" dirty="0" smtClean="0"/>
              <a:t>to </a:t>
            </a:r>
            <a:r>
              <a:rPr lang="en-US" dirty="0"/>
              <a:t>the various parts of a document simply and </a:t>
            </a:r>
            <a:r>
              <a:rPr lang="en-US" dirty="0" smtClean="0"/>
              <a:t>quickly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dirty="0" smtClean="0">
                <a:hlinkClick r:id="rId2" action="ppaction://hlinkfile"/>
              </a:rPr>
              <a:t>LINK 2.html</a:t>
            </a:r>
            <a:endParaRPr lang="en-US" dirty="0"/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3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target of a link can be some element within a document, at </a:t>
            </a:r>
            <a:r>
              <a:rPr lang="en-US" dirty="0" smtClean="0"/>
              <a:t>the </a:t>
            </a:r>
            <a:r>
              <a:rPr lang="en-US" dirty="0"/>
              <a:t>starting or middle part or at the end of a document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target element can include an id attribute which can then be used </a:t>
            </a:r>
            <a:r>
              <a:rPr lang="en-US" dirty="0" smtClean="0"/>
              <a:t>to </a:t>
            </a:r>
            <a:r>
              <a:rPr lang="en-US" dirty="0"/>
              <a:t>identify it in a </a:t>
            </a:r>
            <a:r>
              <a:rPr lang="en-US" dirty="0" err="1"/>
              <a:t>href</a:t>
            </a:r>
            <a:r>
              <a:rPr lang="en-US" dirty="0"/>
              <a:t> attribute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 </a:t>
            </a:r>
            <a:r>
              <a:rPr lang="en-US" dirty="0">
                <a:solidFill>
                  <a:srgbClr val="C00000"/>
                </a:solidFill>
              </a:rPr>
              <a:t>&lt;h2 </a:t>
            </a:r>
            <a:r>
              <a:rPr lang="pt-BR" dirty="0">
                <a:solidFill>
                  <a:srgbClr val="C00000"/>
                </a:solidFill>
              </a:rPr>
              <a:t>id ="avionics"&gt;Avionics&lt;/h2&gt;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pt-BR" dirty="0"/>
              <a:t> If the target is with in the same document as the link then the target is </a:t>
            </a:r>
            <a:r>
              <a:rPr lang="pt-BR" dirty="0" smtClean="0"/>
              <a:t>specified </a:t>
            </a:r>
            <a:r>
              <a:rPr lang="pt-BR" dirty="0"/>
              <a:t>in the href attribute value by preceeding the id value </a:t>
            </a:r>
            <a:r>
              <a:rPr lang="pt-BR" dirty="0" smtClean="0"/>
              <a:t>with a </a:t>
            </a:r>
            <a:r>
              <a:rPr lang="pt-BR" dirty="0"/>
              <a:t>pound sign(#) as shown in the following example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 = "#avionics"&gt;What about avionics?&lt;/a&gt;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27584" y="304800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Targets within Documents</a:t>
            </a:r>
          </a:p>
        </p:txBody>
      </p:sp>
    </p:spTree>
    <p:extLst>
      <p:ext uri="{BB962C8B-B14F-4D97-AF65-F5344CB8AC3E}">
        <p14:creationId xmlns:p14="http://schemas.microsoft.com/office/powerpoint/2010/main" val="3231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lnSpc>
                <a:spcPts val="5000"/>
              </a:lnSpc>
              <a:buFontTx/>
              <a:buChar char="•"/>
            </a:pPr>
            <a:r>
              <a:rPr lang="pt-BR" sz="2800" dirty="0"/>
              <a:t>If the target is a part of another document then the name of the part is </a:t>
            </a:r>
            <a:r>
              <a:rPr lang="pt-BR" sz="2800" dirty="0" smtClean="0"/>
              <a:t>specified </a:t>
            </a:r>
            <a:r>
              <a:rPr lang="pt-BR" sz="2800" dirty="0"/>
              <a:t>at the end of the URL seperated by a pound sign (#) as </a:t>
            </a:r>
            <a:r>
              <a:rPr lang="pt-BR" sz="2800" dirty="0" smtClean="0"/>
              <a:t>shown </a:t>
            </a:r>
            <a:r>
              <a:rPr lang="pt-BR" sz="2800" dirty="0"/>
              <a:t>in the following </a:t>
            </a:r>
            <a:r>
              <a:rPr lang="pt-BR" sz="2800" dirty="0" smtClean="0"/>
              <a:t>example</a:t>
            </a:r>
          </a:p>
          <a:p>
            <a:pPr marL="0" indent="0">
              <a:lnSpc>
                <a:spcPts val="5000"/>
              </a:lnSpc>
              <a:buNone/>
            </a:pPr>
            <a:r>
              <a:rPr lang="pt-BR" sz="2800" dirty="0" smtClean="0"/>
              <a:t>   </a:t>
            </a:r>
            <a:r>
              <a:rPr lang="en-US" sz="2800" dirty="0" smtClean="0">
                <a:solidFill>
                  <a:srgbClr val="C00000"/>
                </a:solidFill>
              </a:rPr>
              <a:t>&lt;a </a:t>
            </a:r>
            <a:r>
              <a:rPr lang="en-US" sz="2800" dirty="0" err="1">
                <a:solidFill>
                  <a:srgbClr val="C00000"/>
                </a:solidFill>
              </a:rPr>
              <a:t>href</a:t>
            </a:r>
            <a:r>
              <a:rPr lang="en-US" sz="2800" dirty="0">
                <a:solidFill>
                  <a:srgbClr val="C00000"/>
                </a:solidFill>
              </a:rPr>
              <a:t> = “</a:t>
            </a:r>
            <a:r>
              <a:rPr lang="en-US" sz="2800" dirty="0" smtClean="0">
                <a:solidFill>
                  <a:srgbClr val="C00000"/>
                </a:solidFill>
              </a:rPr>
              <a:t>Sample2.xhtml#avionics</a:t>
            </a:r>
            <a:r>
              <a:rPr lang="en-US" sz="2800" dirty="0">
                <a:solidFill>
                  <a:srgbClr val="C00000"/>
                </a:solidFill>
              </a:rPr>
              <a:t>“&gt;Avionics&lt;/a</a:t>
            </a:r>
            <a:r>
              <a:rPr lang="en-US" sz="2800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lnSpc>
                <a:spcPts val="5000"/>
              </a:lnSpc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lnSpc>
                <a:spcPts val="5000"/>
              </a:lnSpc>
              <a:buNone/>
            </a:pPr>
            <a:r>
              <a:rPr lang="en-US" sz="2800" dirty="0" smtClean="0">
                <a:solidFill>
                  <a:srgbClr val="C00000"/>
                </a:solidFill>
                <a:hlinkClick r:id="rId2" action="ppaction://hlinkfile"/>
              </a:rPr>
              <a:t>LINK 3.html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Basic Text </a:t>
            </a:r>
            <a:r>
              <a:rPr lang="en-IN" u="sng" dirty="0" err="1" smtClean="0"/>
              <a:t>Markup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4000" u="sng" dirty="0" smtClean="0"/>
              <a:t>Paragraphs</a:t>
            </a:r>
          </a:p>
          <a:p>
            <a:r>
              <a:rPr lang="en-IN" sz="2800" dirty="0" smtClean="0"/>
              <a:t>Text is placed in the content of a paragraph element</a:t>
            </a:r>
          </a:p>
          <a:p>
            <a:r>
              <a:rPr lang="en-IN" sz="2800" dirty="0" smtClean="0"/>
              <a:t>Specified with the tag </a:t>
            </a:r>
            <a:r>
              <a:rPr lang="en-IN" sz="2800" dirty="0" smtClean="0">
                <a:solidFill>
                  <a:srgbClr val="FF0000"/>
                </a:solidFill>
              </a:rPr>
              <a:t>&lt;p&gt;       &lt;/p&gt;</a:t>
            </a:r>
          </a:p>
          <a:p>
            <a:r>
              <a:rPr lang="en-IN" sz="2800" dirty="0" smtClean="0"/>
              <a:t>The browser puts as many words as will fit on the line in the browser window.</a:t>
            </a:r>
          </a:p>
          <a:p>
            <a:r>
              <a:rPr lang="en-IN" sz="2800" dirty="0" smtClean="0"/>
              <a:t>Browser supplies a line break at the end of each line</a:t>
            </a:r>
          </a:p>
          <a:p>
            <a:pPr marL="0" indent="0" algn="r">
              <a:buNone/>
            </a:pPr>
            <a:r>
              <a:rPr lang="en-IN" sz="2800" dirty="0" smtClean="0">
                <a:hlinkClick r:id="rId2" action="ppaction://hlinkfile"/>
              </a:rPr>
              <a:t>html\paragraph.html</a:t>
            </a:r>
            <a:endParaRPr lang="en-IN" sz="2800" dirty="0" smtClean="0"/>
          </a:p>
          <a:p>
            <a:r>
              <a:rPr lang="en-IN" sz="2800" dirty="0" smtClean="0"/>
              <a:t>&lt;p&gt; tag appears at a position other than the beginning of the line- browser breaks the current line and inserts a blank line.</a:t>
            </a:r>
          </a:p>
          <a:p>
            <a:pPr marL="0" indent="0" algn="r">
              <a:buNone/>
            </a:pPr>
            <a:r>
              <a:rPr lang="en-IN" sz="2800" dirty="0" smtClean="0">
                <a:hlinkClick r:id="rId3" action="ppaction://hlinkfile"/>
              </a:rPr>
              <a:t>html\paragraph_2.html</a:t>
            </a:r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6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454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XTML has simple and effective ways to represent lists in documents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Lists can of three types </a:t>
            </a:r>
            <a:endParaRPr lang="en-US" sz="2400" dirty="0" smtClean="0"/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dirty="0" smtClean="0"/>
              <a:t>unordered lists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dirty="0" smtClean="0"/>
              <a:t>ordered lists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dirty="0" smtClean="0"/>
              <a:t>definition lists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866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Unordered Lists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The unordered list </a:t>
            </a:r>
            <a:r>
              <a:rPr lang="en-US" sz="2800" dirty="0">
                <a:solidFill>
                  <a:srgbClr val="C00000"/>
                </a:solidFill>
              </a:rPr>
              <a:t>&lt;</a:t>
            </a:r>
            <a:r>
              <a:rPr lang="en-US" sz="2800" dirty="0" err="1">
                <a:solidFill>
                  <a:srgbClr val="C00000"/>
                </a:solidFill>
              </a:rPr>
              <a:t>ul</a:t>
            </a:r>
            <a:r>
              <a:rPr lang="en-US" sz="2800" dirty="0">
                <a:solidFill>
                  <a:srgbClr val="C00000"/>
                </a:solidFill>
              </a:rPr>
              <a:t>&gt; </a:t>
            </a:r>
            <a:r>
              <a:rPr lang="en-US" sz="2800" dirty="0"/>
              <a:t>tag is a block tag that creates an </a:t>
            </a:r>
            <a:r>
              <a:rPr lang="en-US" sz="2800" dirty="0" smtClean="0"/>
              <a:t>unordered list </a:t>
            </a:r>
            <a:endParaRPr lang="en-US" sz="2800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sz="2800" dirty="0"/>
              <a:t> All entries in an unordered list must be enclosed within </a:t>
            </a:r>
            <a:r>
              <a:rPr lang="en-US" sz="2800" dirty="0">
                <a:solidFill>
                  <a:srgbClr val="C00000"/>
                </a:solidFill>
              </a:rPr>
              <a:t>&lt;</a:t>
            </a:r>
            <a:r>
              <a:rPr lang="en-US" sz="2800" dirty="0" err="1">
                <a:solidFill>
                  <a:srgbClr val="C00000"/>
                </a:solidFill>
              </a:rPr>
              <a:t>ul</a:t>
            </a:r>
            <a:r>
              <a:rPr lang="en-US" sz="2800" dirty="0">
                <a:solidFill>
                  <a:srgbClr val="C00000"/>
                </a:solidFill>
              </a:rPr>
              <a:t>&gt; …&lt;/</a:t>
            </a:r>
            <a:r>
              <a:rPr lang="en-US" sz="2800" dirty="0" err="1">
                <a:solidFill>
                  <a:srgbClr val="C00000"/>
                </a:solidFill>
              </a:rPr>
              <a:t>ul</a:t>
            </a:r>
            <a:r>
              <a:rPr lang="en-US" sz="2800" dirty="0">
                <a:solidFill>
                  <a:srgbClr val="C00000"/>
                </a:solidFill>
              </a:rPr>
              <a:t>&gt;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 dirty="0"/>
              <a:t> Each item in a list is specified with a </a:t>
            </a:r>
            <a:r>
              <a:rPr lang="en-US" sz="2800" dirty="0">
                <a:solidFill>
                  <a:srgbClr val="C00000"/>
                </a:solidFill>
              </a:rPr>
              <a:t>list item &lt;li&gt; tag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 dirty="0"/>
              <a:t> In the display each list item is implicitly preceded with a </a:t>
            </a:r>
            <a:r>
              <a:rPr lang="en-US" sz="2800" dirty="0">
                <a:solidFill>
                  <a:srgbClr val="C00000"/>
                </a:solidFill>
              </a:rPr>
              <a:t>bullet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964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84076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5486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Sample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61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705678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519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Ordered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/>
              <a:t> </a:t>
            </a:r>
            <a:r>
              <a:rPr lang="en-US" sz="2200" dirty="0"/>
              <a:t>An ordered list element can be defined with the tags </a:t>
            </a:r>
            <a:r>
              <a:rPr lang="en-US" sz="2200" dirty="0">
                <a:solidFill>
                  <a:srgbClr val="C00000"/>
                </a:solidFill>
              </a:rPr>
              <a:t>&lt;</a:t>
            </a:r>
            <a:r>
              <a:rPr lang="en-US" sz="2200" dirty="0" err="1">
                <a:solidFill>
                  <a:srgbClr val="C00000"/>
                </a:solidFill>
              </a:rPr>
              <a:t>ol</a:t>
            </a:r>
            <a:r>
              <a:rPr lang="en-US" sz="2200" dirty="0">
                <a:solidFill>
                  <a:srgbClr val="C00000"/>
                </a:solidFill>
              </a:rPr>
              <a:t>&gt;…&lt;/</a:t>
            </a:r>
            <a:r>
              <a:rPr lang="en-US" sz="2200" dirty="0" err="1">
                <a:solidFill>
                  <a:srgbClr val="C00000"/>
                </a:solidFill>
              </a:rPr>
              <a:t>ol</a:t>
            </a:r>
            <a:r>
              <a:rPr lang="en-US" sz="2200" dirty="0">
                <a:solidFill>
                  <a:srgbClr val="C00000"/>
                </a:solidFill>
              </a:rPr>
              <a:t>&gt;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200" dirty="0"/>
              <a:t> Every item in an ordered list begins with a sequence number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200" dirty="0"/>
              <a:t> Ordered list by default uses decimal sequence numbers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200" dirty="0"/>
              <a:t>To change the sequence type use attribute </a:t>
            </a:r>
            <a:r>
              <a:rPr lang="en-US" sz="2200" dirty="0">
                <a:solidFill>
                  <a:srgbClr val="C00000"/>
                </a:solidFill>
              </a:rPr>
              <a:t>type</a:t>
            </a:r>
            <a:r>
              <a:rPr lang="en-US" sz="2200" dirty="0"/>
              <a:t> in the &lt;</a:t>
            </a:r>
            <a:r>
              <a:rPr lang="en-US" sz="2200" dirty="0" err="1"/>
              <a:t>ol</a:t>
            </a:r>
            <a:r>
              <a:rPr lang="en-US" sz="2200" dirty="0"/>
              <a:t>&gt; opening </a:t>
            </a:r>
            <a:r>
              <a:rPr lang="en-US" sz="2200" dirty="0" smtClean="0"/>
              <a:t> tag </a:t>
            </a:r>
            <a:endParaRPr lang="en-US" sz="22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200" dirty="0"/>
              <a:t> The attribute type can have different values like 1, I, i, A, a etc.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	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is used for decimal numbers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I </a:t>
            </a:r>
            <a:r>
              <a:rPr lang="en-US" sz="2000" dirty="0"/>
              <a:t>for uppercase roman number sequence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i </a:t>
            </a:r>
            <a:r>
              <a:rPr lang="en-US" sz="2000" dirty="0"/>
              <a:t>for lowercase roman number sequence </a:t>
            </a:r>
            <a:endParaRPr lang="en-US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 </a:t>
            </a:r>
            <a:r>
              <a:rPr lang="en-US" sz="2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/>
              <a:t> </a:t>
            </a:r>
            <a:r>
              <a:rPr lang="en-US" sz="2000" dirty="0"/>
              <a:t>for uppercase alphabetic </a:t>
            </a:r>
            <a:r>
              <a:rPr lang="en-US" sz="2000" dirty="0" smtClean="0"/>
              <a:t>sequence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  	 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dirty="0"/>
              <a:t> for lowercase alphabetic sequence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759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/>
              <a:t>Sample code</a:t>
            </a:r>
            <a:endParaRPr lang="en-IN" sz="28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8210108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22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output</a:t>
            </a:r>
            <a:endParaRPr lang="en-IN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804353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07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Definition Lists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definition lists are used to specify lists of terms and </a:t>
            </a:r>
            <a:r>
              <a:rPr lang="en-US" dirty="0" smtClean="0"/>
              <a:t>their definitions 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A definition list is given as the content of a </a:t>
            </a:r>
            <a:r>
              <a:rPr lang="en-US" dirty="0">
                <a:solidFill>
                  <a:srgbClr val="C00000"/>
                </a:solidFill>
              </a:rPr>
              <a:t>&lt;dl&gt; </a:t>
            </a:r>
            <a:r>
              <a:rPr lang="en-US" dirty="0"/>
              <a:t>tag which is a block </a:t>
            </a:r>
            <a:r>
              <a:rPr lang="en-US" dirty="0" smtClean="0"/>
              <a:t>tag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Each term to be defined in the definition list is given as the content </a:t>
            </a:r>
            <a:r>
              <a:rPr lang="en-US" dirty="0" smtClean="0"/>
              <a:t>of  a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dt</a:t>
            </a:r>
            <a:r>
              <a:rPr lang="en-US" dirty="0">
                <a:solidFill>
                  <a:srgbClr val="C00000"/>
                </a:solidFill>
              </a:rPr>
              <a:t>&gt; </a:t>
            </a:r>
            <a:r>
              <a:rPr lang="en-US" dirty="0"/>
              <a:t>tag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definition themselves are specified as the content of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dd</a:t>
            </a:r>
            <a:r>
              <a:rPr lang="en-US" dirty="0">
                <a:solidFill>
                  <a:srgbClr val="C00000"/>
                </a:solidFill>
              </a:rPr>
              <a:t>&gt; </a:t>
            </a:r>
            <a:r>
              <a:rPr lang="en-US" dirty="0"/>
              <a:t>tags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defined terms of a definition list are displayed on the left margin </a:t>
            </a:r>
            <a:r>
              <a:rPr lang="en-US" dirty="0" smtClean="0"/>
              <a:t>and </a:t>
            </a:r>
            <a:r>
              <a:rPr lang="en-US" dirty="0"/>
              <a:t>definitions are shown on the next line which are indented   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53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Sample code</a:t>
            </a:r>
            <a:endParaRPr lang="en-IN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9" y="1124744"/>
            <a:ext cx="7528219" cy="489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Output</a:t>
            </a:r>
            <a:endParaRPr lang="en-IN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5"/>
            <a:ext cx="7920880" cy="400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3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Line breaks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sz="2800" dirty="0" smtClean="0"/>
              <a:t>Explicit line break without the preceding blank line.</a:t>
            </a:r>
          </a:p>
          <a:p>
            <a:r>
              <a:rPr lang="en-IN" sz="2800" i="1" dirty="0" smtClean="0"/>
              <a:t>Break</a:t>
            </a:r>
            <a:r>
              <a:rPr lang="en-IN" sz="2800" dirty="0" smtClean="0"/>
              <a:t> tag- </a:t>
            </a:r>
            <a:r>
              <a:rPr lang="en-IN" sz="2800" dirty="0" smtClean="0">
                <a:solidFill>
                  <a:srgbClr val="C00000"/>
                </a:solidFill>
              </a:rPr>
              <a:t>&lt;</a:t>
            </a:r>
            <a:r>
              <a:rPr lang="en-IN" sz="2800" dirty="0" err="1" smtClean="0">
                <a:solidFill>
                  <a:srgbClr val="C00000"/>
                </a:solidFill>
              </a:rPr>
              <a:t>br</a:t>
            </a:r>
            <a:r>
              <a:rPr lang="en-IN" sz="2800" dirty="0" smtClean="0">
                <a:solidFill>
                  <a:srgbClr val="C00000"/>
                </a:solidFill>
              </a:rPr>
              <a:t> /&gt;</a:t>
            </a:r>
          </a:p>
          <a:p>
            <a:r>
              <a:rPr lang="en-IN" sz="2800" dirty="0" smtClean="0"/>
              <a:t>In HTML break tag can be written as </a:t>
            </a:r>
            <a:r>
              <a:rPr lang="en-IN" sz="2800" dirty="0" smtClean="0">
                <a:solidFill>
                  <a:srgbClr val="C00000"/>
                </a:solidFill>
              </a:rPr>
              <a:t>&lt;</a:t>
            </a:r>
            <a:r>
              <a:rPr lang="en-IN" sz="2800" dirty="0" err="1" smtClean="0">
                <a:solidFill>
                  <a:srgbClr val="C00000"/>
                </a:solidFill>
              </a:rPr>
              <a:t>br</a:t>
            </a:r>
            <a:r>
              <a:rPr lang="en-IN" sz="2800" dirty="0" smtClean="0">
                <a:solidFill>
                  <a:srgbClr val="C00000"/>
                </a:solidFill>
              </a:rPr>
              <a:t>&gt;</a:t>
            </a:r>
          </a:p>
          <a:p>
            <a:pPr marL="0" indent="0" algn="r">
              <a:buNone/>
            </a:pPr>
            <a:r>
              <a:rPr lang="en-IN" sz="2800" dirty="0" smtClean="0">
                <a:solidFill>
                  <a:srgbClr val="C00000"/>
                </a:solidFill>
                <a:hlinkClick r:id="rId2" action="ppaction://hlinkfile"/>
              </a:rPr>
              <a:t>html\Linebreak.html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A table is a matrix of rows and columns in which each intersection of  </a:t>
            </a:r>
            <a:r>
              <a:rPr lang="en-US" dirty="0" smtClean="0"/>
              <a:t>a </a:t>
            </a:r>
            <a:r>
              <a:rPr lang="en-US" dirty="0"/>
              <a:t>row and a column is called a </a:t>
            </a:r>
            <a:r>
              <a:rPr lang="en-US" dirty="0" smtClean="0"/>
              <a:t>cell. 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A table is specified by the block tag </a:t>
            </a:r>
            <a:r>
              <a:rPr lang="en-US" dirty="0">
                <a:solidFill>
                  <a:srgbClr val="FF0000"/>
                </a:solidFill>
              </a:rPr>
              <a:t>&lt;table&gt;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There is a </a:t>
            </a:r>
            <a:r>
              <a:rPr lang="en-US" dirty="0">
                <a:solidFill>
                  <a:srgbClr val="FF0000"/>
                </a:solidFill>
              </a:rPr>
              <a:t>border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attribute</a:t>
            </a:r>
            <a:r>
              <a:rPr lang="en-US" dirty="0"/>
              <a:t> for the table tag which specifies the </a:t>
            </a:r>
            <a:r>
              <a:rPr lang="en-US" dirty="0" smtClean="0"/>
              <a:t>width of </a:t>
            </a:r>
            <a:r>
              <a:rPr lang="en-US" dirty="0"/>
              <a:t>the border and can have values from 0 onwards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A border value of 0 specifies no border and a border value greater </a:t>
            </a:r>
            <a:r>
              <a:rPr lang="en-US" dirty="0" smtClean="0"/>
              <a:t>than </a:t>
            </a:r>
            <a:r>
              <a:rPr lang="en-US" dirty="0"/>
              <a:t>3 gives a three-dimensional appearance for the </a:t>
            </a:r>
            <a:r>
              <a:rPr lang="en-US" dirty="0" smtClean="0"/>
              <a:t>   table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table </a:t>
            </a:r>
            <a:r>
              <a:rPr lang="en-US" dirty="0" smtClean="0"/>
              <a:t>title </a:t>
            </a:r>
            <a:r>
              <a:rPr lang="en-US" dirty="0"/>
              <a:t>is given as a content of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&lt;caption&gt; </a:t>
            </a:r>
            <a:r>
              <a:rPr lang="en-US" dirty="0"/>
              <a:t>tag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1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opening </a:t>
            </a:r>
            <a:r>
              <a:rPr lang="en-US" sz="2800" dirty="0">
                <a:solidFill>
                  <a:srgbClr val="FF0000"/>
                </a:solidFill>
              </a:rPr>
              <a:t>&lt;table&gt; </a:t>
            </a:r>
            <a:r>
              <a:rPr lang="en-US" sz="2800" dirty="0"/>
              <a:t>tag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cells of a table are specified one row at a time with a </a:t>
            </a:r>
            <a:r>
              <a:rPr lang="en-US" sz="2800" dirty="0">
                <a:solidFill>
                  <a:srgbClr val="FF0000"/>
                </a:solidFill>
              </a:rPr>
              <a:t>row tag &lt;</a:t>
            </a:r>
            <a:r>
              <a:rPr lang="en-US" sz="2800" dirty="0" err="1">
                <a:solidFill>
                  <a:srgbClr val="FF0000"/>
                </a:solidFill>
              </a:rPr>
              <a:t>tr</a:t>
            </a:r>
            <a:r>
              <a:rPr lang="en-US" sz="2800" dirty="0" smtClean="0">
                <a:solidFill>
                  <a:srgbClr val="FF0000"/>
                </a:solidFill>
              </a:rPr>
              <a:t>&gt; &lt;</a:t>
            </a:r>
            <a:r>
              <a:rPr lang="en-US" sz="2800" dirty="0" err="1" smtClean="0">
                <a:solidFill>
                  <a:srgbClr val="FF0000"/>
                </a:solidFill>
              </a:rPr>
              <a:t>tr</a:t>
            </a:r>
            <a:r>
              <a:rPr lang="en-US" sz="2800" dirty="0" smtClean="0">
                <a:solidFill>
                  <a:srgbClr val="FF0000"/>
                </a:solidFill>
              </a:rPr>
              <a:t>/&gt;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row heading </a:t>
            </a:r>
            <a:r>
              <a:rPr lang="en-US" sz="2800" dirty="0"/>
              <a:t>or also called labels is specified with the </a:t>
            </a: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th</a:t>
            </a:r>
            <a:r>
              <a:rPr lang="en-US" sz="2800" dirty="0">
                <a:solidFill>
                  <a:srgbClr val="FF0000"/>
                </a:solidFill>
              </a:rPr>
              <a:t>&gt;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 err="1" smtClean="0">
                <a:solidFill>
                  <a:srgbClr val="FF0000"/>
                </a:solidFill>
              </a:rPr>
              <a:t>th</a:t>
            </a:r>
            <a:r>
              <a:rPr lang="en-US" sz="2800" dirty="0" smtClean="0">
                <a:solidFill>
                  <a:srgbClr val="FF0000"/>
                </a:solidFill>
              </a:rPr>
              <a:t>/&gt;</a:t>
            </a:r>
            <a:r>
              <a:rPr lang="en-US" sz="2800" dirty="0" smtClean="0"/>
              <a:t>tag</a:t>
            </a:r>
            <a:endParaRPr lang="en-US" sz="28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 Each </a:t>
            </a:r>
            <a:r>
              <a:rPr lang="en-US" sz="2800" dirty="0">
                <a:solidFill>
                  <a:srgbClr val="FF0000"/>
                </a:solidFill>
              </a:rPr>
              <a:t>data cell </a:t>
            </a:r>
            <a:r>
              <a:rPr lang="en-US" sz="2800" dirty="0"/>
              <a:t>of a row is specified with the table data tag </a:t>
            </a:r>
            <a:r>
              <a:rPr lang="en-US" sz="2800" dirty="0">
                <a:solidFill>
                  <a:srgbClr val="FF0000"/>
                </a:solidFill>
              </a:rPr>
              <a:t>&lt;td</a:t>
            </a:r>
            <a:r>
              <a:rPr lang="en-US" sz="2800" dirty="0" smtClean="0">
                <a:solidFill>
                  <a:srgbClr val="FF0000"/>
                </a:solidFill>
              </a:rPr>
              <a:t>&gt; &lt;td/&gt;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					</a:t>
            </a:r>
            <a:r>
              <a:rPr lang="en-US" sz="2800" dirty="0" smtClean="0">
                <a:solidFill>
                  <a:srgbClr val="FF0000"/>
                </a:solidFill>
                <a:hlinkClick r:id="rId2" action="ppaction://hlinkfile"/>
              </a:rPr>
              <a:t>Table.html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8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Multiple cells in a table can be joined row wise and column wise using the </a:t>
            </a:r>
            <a:r>
              <a:rPr lang="en-US" sz="2800" dirty="0" err="1">
                <a:solidFill>
                  <a:srgbClr val="FF0000"/>
                </a:solidFill>
              </a:rPr>
              <a:t>rowspan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FF0000"/>
                </a:solidFill>
              </a:rPr>
              <a:t>colspan</a:t>
            </a:r>
            <a:r>
              <a:rPr lang="en-US" sz="2800" dirty="0"/>
              <a:t> attribute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align </a:t>
            </a:r>
            <a:r>
              <a:rPr lang="en-US" sz="2800" dirty="0"/>
              <a:t>attribute is used for the horizontal placement of the content within a cell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align attribute can have values </a:t>
            </a:r>
            <a:r>
              <a:rPr lang="en-US" sz="2800" dirty="0">
                <a:solidFill>
                  <a:srgbClr val="FF0000"/>
                </a:solidFill>
              </a:rPr>
              <a:t>left, right and center</a:t>
            </a:r>
          </a:p>
          <a:p>
            <a:endParaRPr lang="en-IN" dirty="0" smtClean="0"/>
          </a:p>
          <a:p>
            <a:endParaRPr lang="en-IN" dirty="0"/>
          </a:p>
          <a:p>
            <a:pPr marL="0" indent="0" algn="r">
              <a:buNone/>
            </a:pPr>
            <a:r>
              <a:rPr lang="en-IN" dirty="0" smtClean="0">
                <a:hlinkClick r:id="rId2" action="ppaction://hlinkfile"/>
              </a:rPr>
              <a:t>colspan.html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31640" y="4594640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&lt;td </a:t>
            </a:r>
            <a:r>
              <a:rPr lang="en-IN" sz="2400" dirty="0" err="1">
                <a:solidFill>
                  <a:srgbClr val="FF0000"/>
                </a:solidFill>
              </a:rPr>
              <a:t>rowspan</a:t>
            </a:r>
            <a:r>
              <a:rPr lang="en-IN" sz="2400" dirty="0">
                <a:solidFill>
                  <a:srgbClr val="FF0000"/>
                </a:solidFill>
              </a:rPr>
              <a:t>="3" </a:t>
            </a:r>
            <a:r>
              <a:rPr lang="en-IN" sz="2400" dirty="0" err="1">
                <a:solidFill>
                  <a:srgbClr val="FF0000"/>
                </a:solidFill>
              </a:rPr>
              <a:t>valign</a:t>
            </a:r>
            <a:r>
              <a:rPr lang="en-IN" sz="2400" dirty="0">
                <a:solidFill>
                  <a:srgbClr val="FF0000"/>
                </a:solidFill>
              </a:rPr>
              <a:t> = "bottom"&gt;Item 1&lt;/td&gt;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5656" y="5301208"/>
            <a:ext cx="5978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&lt;td </a:t>
            </a:r>
            <a:r>
              <a:rPr lang="en-IN" sz="2400" dirty="0" err="1">
                <a:solidFill>
                  <a:srgbClr val="FF0000"/>
                </a:solidFill>
              </a:rPr>
              <a:t>colspan</a:t>
            </a:r>
            <a:r>
              <a:rPr lang="en-IN" sz="2400" dirty="0">
                <a:solidFill>
                  <a:srgbClr val="FF0000"/>
                </a:solidFill>
              </a:rPr>
              <a:t>="5" align = "</a:t>
            </a:r>
            <a:r>
              <a:rPr lang="en-IN" sz="2400" dirty="0" err="1">
                <a:solidFill>
                  <a:srgbClr val="FF0000"/>
                </a:solidFill>
              </a:rPr>
              <a:t>center</a:t>
            </a:r>
            <a:r>
              <a:rPr lang="en-IN" sz="2400" dirty="0">
                <a:solidFill>
                  <a:srgbClr val="FF0000"/>
                </a:solidFill>
              </a:rPr>
              <a:t>"&gt;Item 12&lt;/td&gt;</a:t>
            </a:r>
          </a:p>
        </p:txBody>
      </p:sp>
    </p:spTree>
    <p:extLst>
      <p:ext uri="{BB962C8B-B14F-4D97-AF65-F5344CB8AC3E}">
        <p14:creationId xmlns:p14="http://schemas.microsoft.com/office/powerpoint/2010/main" val="36892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886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</a:t>
            </a:r>
            <a:r>
              <a:rPr lang="en-US" dirty="0" err="1">
                <a:solidFill>
                  <a:srgbClr val="FF0000"/>
                </a:solidFill>
              </a:rPr>
              <a:t>valign</a:t>
            </a:r>
            <a:r>
              <a:rPr lang="en-US" dirty="0"/>
              <a:t> attribute is used for the vertical placement of the content </a:t>
            </a:r>
            <a:r>
              <a:rPr lang="en-US" dirty="0" smtClean="0"/>
              <a:t> within </a:t>
            </a:r>
            <a:r>
              <a:rPr lang="en-US" dirty="0"/>
              <a:t>a cell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</a:t>
            </a:r>
            <a:r>
              <a:rPr lang="en-US" dirty="0" err="1"/>
              <a:t>valign</a:t>
            </a:r>
            <a:r>
              <a:rPr lang="en-US" dirty="0"/>
              <a:t> attribute can have values </a:t>
            </a:r>
            <a:r>
              <a:rPr lang="en-US" dirty="0" smtClean="0">
                <a:solidFill>
                  <a:srgbClr val="FF0000"/>
                </a:solidFill>
              </a:rPr>
              <a:t>top, </a:t>
            </a:r>
            <a:r>
              <a:rPr lang="en-US" dirty="0">
                <a:solidFill>
                  <a:srgbClr val="FF0000"/>
                </a:solidFill>
              </a:rPr>
              <a:t>bottom and center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</a:t>
            </a:r>
            <a:r>
              <a:rPr lang="en-US" dirty="0" err="1">
                <a:solidFill>
                  <a:srgbClr val="FF0000"/>
                </a:solidFill>
              </a:rPr>
              <a:t>cellpadding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is used to specify the spacing between the </a:t>
            </a:r>
            <a:r>
              <a:rPr lang="en-US" dirty="0" smtClean="0"/>
              <a:t>content </a:t>
            </a:r>
            <a:r>
              <a:rPr lang="en-US" dirty="0"/>
              <a:t>of a cell and the inner walls of the cell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</a:t>
            </a:r>
            <a:r>
              <a:rPr lang="en-US" dirty="0" err="1">
                <a:solidFill>
                  <a:srgbClr val="FF0000"/>
                </a:solidFill>
              </a:rPr>
              <a:t>cellspacing</a:t>
            </a:r>
            <a:r>
              <a:rPr lang="en-US" dirty="0"/>
              <a:t> attribute is used to specify the distance between the </a:t>
            </a:r>
            <a:r>
              <a:rPr lang="en-US" dirty="0" smtClean="0"/>
              <a:t>cells </a:t>
            </a:r>
            <a:r>
              <a:rPr lang="en-US" dirty="0"/>
              <a:t>in a </a:t>
            </a:r>
            <a:r>
              <a:rPr lang="en-US" dirty="0" smtClean="0"/>
              <a:t>table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dirty="0"/>
          </a:p>
          <a:p>
            <a:pPr marL="0" indent="0" algn="r">
              <a:lnSpc>
                <a:spcPct val="120000"/>
              </a:lnSpc>
              <a:buNone/>
            </a:pPr>
            <a:r>
              <a:rPr lang="en-IN" dirty="0" smtClean="0">
                <a:hlinkClick r:id="rId2" action="ppaction://hlinkfile"/>
              </a:rPr>
              <a:t>table eg.html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1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Forms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Forms are used to collect information from the user and communicate </a:t>
            </a:r>
            <a:r>
              <a:rPr lang="en-US" dirty="0" smtClean="0"/>
              <a:t>to </a:t>
            </a:r>
            <a:r>
              <a:rPr lang="en-US" dirty="0"/>
              <a:t>the server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dirty="0"/>
              <a:t> Forms are filled out by the user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dirty="0"/>
              <a:t> XHTML provides tags to generate the commonly used objects on a </a:t>
            </a:r>
            <a:r>
              <a:rPr lang="en-US" dirty="0" smtClean="0"/>
              <a:t>form 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objects of a form are called </a:t>
            </a:r>
            <a:r>
              <a:rPr lang="en-US" dirty="0">
                <a:solidFill>
                  <a:srgbClr val="FF0000"/>
                </a:solidFill>
              </a:rPr>
              <a:t>controls or </a:t>
            </a:r>
            <a:r>
              <a:rPr lang="en-US" dirty="0" smtClean="0">
                <a:solidFill>
                  <a:srgbClr val="FF0000"/>
                </a:solidFill>
              </a:rPr>
              <a:t>widgets or components.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commonly used controls are text box, check box, radio button, </a:t>
            </a:r>
            <a:r>
              <a:rPr lang="en-US" dirty="0" smtClean="0"/>
              <a:t>drop </a:t>
            </a:r>
            <a:r>
              <a:rPr lang="en-US" dirty="0"/>
              <a:t>down menu etc.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8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lnSpc>
                <a:spcPts val="5000"/>
              </a:lnSpc>
              <a:buFontTx/>
              <a:buChar char="•"/>
            </a:pPr>
            <a:r>
              <a:rPr lang="en-US" dirty="0" smtClean="0"/>
              <a:t>All control tags are </a:t>
            </a:r>
            <a:r>
              <a:rPr lang="en-US" dirty="0" smtClean="0">
                <a:solidFill>
                  <a:srgbClr val="FF0000"/>
                </a:solidFill>
              </a:rPr>
              <a:t>inline tags</a:t>
            </a:r>
            <a:r>
              <a:rPr lang="en-US" dirty="0" smtClean="0"/>
              <a:t>.</a:t>
            </a:r>
          </a:p>
          <a:p>
            <a:pPr>
              <a:lnSpc>
                <a:spcPts val="5000"/>
              </a:lnSpc>
              <a:buFontTx/>
              <a:buChar char="•"/>
            </a:pPr>
            <a:r>
              <a:rPr lang="en-US" dirty="0" smtClean="0"/>
              <a:t>Every </a:t>
            </a:r>
            <a:r>
              <a:rPr lang="en-US" dirty="0"/>
              <a:t>form requires a Submit </a:t>
            </a:r>
            <a:r>
              <a:rPr lang="en-US" dirty="0" smtClean="0"/>
              <a:t>button</a:t>
            </a:r>
          </a:p>
          <a:p>
            <a:pPr>
              <a:lnSpc>
                <a:spcPts val="5000"/>
              </a:lnSpc>
              <a:buFontTx/>
              <a:buChar char="•"/>
            </a:pPr>
            <a:r>
              <a:rPr lang="en-US" dirty="0" smtClean="0"/>
              <a:t> </a:t>
            </a:r>
            <a:r>
              <a:rPr lang="en-US" dirty="0"/>
              <a:t>when the user clicks the </a:t>
            </a:r>
            <a:r>
              <a:rPr lang="en-US" dirty="0" smtClean="0"/>
              <a:t>submit </a:t>
            </a:r>
            <a:r>
              <a:rPr lang="en-US" dirty="0"/>
              <a:t>button the form data is encoded and sent to the Web server </a:t>
            </a:r>
            <a:r>
              <a:rPr lang="en-US" dirty="0" smtClean="0"/>
              <a:t>for processing.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4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All the components of a form appear in the content of a </a:t>
            </a:r>
            <a:r>
              <a:rPr lang="en-US" dirty="0">
                <a:solidFill>
                  <a:srgbClr val="FF0000"/>
                </a:solidFill>
              </a:rPr>
              <a:t>&lt;form&gt; </a:t>
            </a:r>
            <a:r>
              <a:rPr lang="en-US" dirty="0"/>
              <a:t>block </a:t>
            </a:r>
            <a:r>
              <a:rPr lang="en-US" dirty="0" smtClean="0"/>
              <a:t>tag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&lt;form&gt; has a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 attribute that has two values get or </a:t>
            </a:r>
            <a:r>
              <a:rPr lang="en-US" dirty="0" smtClean="0"/>
              <a:t>post.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The default is get method.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dirty="0"/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778098"/>
          </a:xfrm>
        </p:spPr>
        <p:txBody>
          <a:bodyPr/>
          <a:lstStyle/>
          <a:p>
            <a:r>
              <a:rPr lang="en-IN" i="1" dirty="0"/>
              <a:t>i</a:t>
            </a:r>
            <a:r>
              <a:rPr lang="en-IN" i="1" dirty="0" smtClean="0"/>
              <a:t>nput</a:t>
            </a:r>
            <a:r>
              <a:rPr lang="en-IN" dirty="0" smtClean="0"/>
              <a:t>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The most commonly used tag in a form is the </a:t>
            </a:r>
            <a:r>
              <a:rPr lang="en-US" dirty="0">
                <a:solidFill>
                  <a:srgbClr val="FF0000"/>
                </a:solidFill>
              </a:rPr>
              <a:t>&lt;input&gt; </a:t>
            </a:r>
            <a:r>
              <a:rPr lang="en-US" dirty="0"/>
              <a:t>tag that is used  for text, passwords, checkboxes ,radio buttons, reset and submit controls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Attributes-</a:t>
            </a:r>
          </a:p>
          <a:p>
            <a:pPr lvl="3">
              <a:lnSpc>
                <a:spcPct val="120000"/>
              </a:lnSpc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ype</a:t>
            </a:r>
            <a:r>
              <a:rPr lang="en-US" sz="2400" dirty="0" smtClean="0"/>
              <a:t> – particular kind of control required.</a:t>
            </a:r>
          </a:p>
          <a:p>
            <a:pPr lvl="3">
              <a:lnSpc>
                <a:spcPct val="120000"/>
              </a:lnSpc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name</a:t>
            </a:r>
            <a:r>
              <a:rPr lang="en-US" sz="2400" dirty="0" smtClean="0"/>
              <a:t> – used by the server to find the specific component value in the form data.</a:t>
            </a:r>
          </a:p>
          <a:p>
            <a:pPr lvl="3">
              <a:lnSpc>
                <a:spcPct val="120000"/>
              </a:lnSpc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/>
              <a:t>-initializes the value of the control.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82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600" b="1" u="sng" dirty="0" smtClean="0"/>
              <a:t>Text control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type attribute is text </a:t>
            </a:r>
            <a:r>
              <a:rPr lang="en-US" dirty="0"/>
              <a:t>a horizontal box is created into which </a:t>
            </a:r>
            <a:r>
              <a:rPr lang="en-US" dirty="0" smtClean="0"/>
              <a:t>the user </a:t>
            </a:r>
            <a:r>
              <a:rPr lang="en-US" dirty="0"/>
              <a:t>can type a line of text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body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       &lt;</a:t>
            </a:r>
            <a:r>
              <a:rPr lang="en-IN" dirty="0"/>
              <a:t>form&gt;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/>
              <a:t>p&gt;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			&lt;</a:t>
            </a:r>
            <a:r>
              <a:rPr lang="en-IN" dirty="0"/>
              <a:t>label&gt;First name: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	            </a:t>
            </a:r>
            <a:r>
              <a:rPr lang="en-IN" dirty="0">
                <a:solidFill>
                  <a:srgbClr val="FF0000"/>
                </a:solidFill>
              </a:rPr>
              <a:t>&lt;input type="text" name="</a:t>
            </a:r>
            <a:r>
              <a:rPr lang="en-IN" dirty="0" err="1">
                <a:solidFill>
                  <a:srgbClr val="FF0000"/>
                </a:solidFill>
              </a:rPr>
              <a:t>firstname</a:t>
            </a:r>
            <a:r>
              <a:rPr lang="en-IN" dirty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	 </a:t>
            </a:r>
            <a:r>
              <a:rPr lang="en-IN" dirty="0"/>
              <a:t>&lt;label/&gt;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			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			&lt;label&gt;Last </a:t>
            </a:r>
            <a:r>
              <a:rPr lang="en-IN" dirty="0"/>
              <a:t>name: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			             </a:t>
            </a:r>
            <a:r>
              <a:rPr lang="en-IN" dirty="0" smtClean="0">
                <a:solidFill>
                  <a:srgbClr val="FF0000"/>
                </a:solidFill>
              </a:rPr>
              <a:t>&lt;</a:t>
            </a:r>
            <a:r>
              <a:rPr lang="en-IN" dirty="0">
                <a:solidFill>
                  <a:srgbClr val="FF0000"/>
                </a:solidFill>
              </a:rPr>
              <a:t>input type="text" name="</a:t>
            </a:r>
            <a:r>
              <a:rPr lang="en-IN" dirty="0" err="1">
                <a:solidFill>
                  <a:srgbClr val="FF0000"/>
                </a:solidFill>
              </a:rPr>
              <a:t>lastname</a:t>
            </a:r>
            <a:r>
              <a:rPr lang="en-IN" dirty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			&lt;</a:t>
            </a:r>
            <a:r>
              <a:rPr lang="en-IN" dirty="0"/>
              <a:t>label/&gt;</a:t>
            </a:r>
          </a:p>
          <a:p>
            <a:pPr marL="0" indent="0">
              <a:buNone/>
            </a:pPr>
            <a:r>
              <a:rPr lang="en-IN" dirty="0" smtClean="0"/>
              <a:t>		 </a:t>
            </a:r>
            <a:r>
              <a:rPr lang="en-IN" dirty="0"/>
              <a:t>&lt;p/&gt;</a:t>
            </a:r>
          </a:p>
          <a:p>
            <a:pPr marL="0" indent="0">
              <a:buNone/>
            </a:pPr>
            <a:r>
              <a:rPr lang="en-IN" dirty="0" smtClean="0"/>
              <a:t>	        &lt;/</a:t>
            </a:r>
            <a:r>
              <a:rPr lang="en-IN" dirty="0"/>
              <a:t>form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&lt;/</a:t>
            </a:r>
            <a:r>
              <a:rPr lang="en-IN" dirty="0"/>
              <a:t>body</a:t>
            </a:r>
            <a:r>
              <a:rPr lang="en-IN" dirty="0" smtClean="0"/>
              <a:t>&gt;</a:t>
            </a:r>
          </a:p>
          <a:p>
            <a:pPr marL="0" indent="0" algn="r">
              <a:buNone/>
            </a:pPr>
            <a:r>
              <a:rPr lang="en-IN" dirty="0" smtClean="0">
                <a:hlinkClick r:id="rId2" action="ppaction://hlinkfile"/>
              </a:rPr>
              <a:t>form.html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5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Size</a:t>
            </a:r>
            <a:r>
              <a:rPr lang="en-IN" dirty="0" smtClean="0"/>
              <a:t> attribute- Size of text box.</a:t>
            </a:r>
          </a:p>
          <a:p>
            <a:r>
              <a:rPr lang="en-IN" dirty="0"/>
              <a:t>If the user types more characters than will fit in the box, the box is scrolled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Default size of text box is 20 characters.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8352928" cy="17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5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u="sng" dirty="0" smtClean="0"/>
              <a:t>Preserving White Space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To preserve the white space in text.</a:t>
            </a:r>
          </a:p>
          <a:p>
            <a:pPr algn="just"/>
            <a:r>
              <a:rPr lang="en-IN" sz="2800" dirty="0" smtClean="0"/>
              <a:t>To prevent the browser from eliminating multiple spaces and ignoring embedded line breaks.</a:t>
            </a:r>
          </a:p>
          <a:p>
            <a:pPr algn="just"/>
            <a:r>
              <a:rPr lang="en-IN" sz="2800" dirty="0" smtClean="0"/>
              <a:t>Specified with the </a:t>
            </a:r>
            <a:r>
              <a:rPr lang="en-IN" sz="2800" i="1" dirty="0" smtClean="0"/>
              <a:t>pre</a:t>
            </a:r>
            <a:r>
              <a:rPr lang="en-IN" sz="2800" dirty="0" smtClean="0"/>
              <a:t> tag- </a:t>
            </a:r>
            <a:r>
              <a:rPr lang="en-IN" sz="2800" dirty="0" smtClean="0">
                <a:solidFill>
                  <a:srgbClr val="C00000"/>
                </a:solidFill>
              </a:rPr>
              <a:t>&lt;pre&gt;      &lt;/pre&gt;</a:t>
            </a:r>
          </a:p>
          <a:p>
            <a:pPr algn="just"/>
            <a:r>
              <a:rPr lang="en-IN" sz="2800" i="1" dirty="0" smtClean="0"/>
              <a:t>pre</a:t>
            </a:r>
            <a:r>
              <a:rPr lang="en-IN" sz="2800" dirty="0" smtClean="0"/>
              <a:t> element not only keeps line breaks from the source, it also preserves the character and line spacing. </a:t>
            </a:r>
          </a:p>
          <a:p>
            <a:pPr algn="just"/>
            <a:r>
              <a:rPr lang="en-IN" sz="2800" dirty="0" smtClean="0"/>
              <a:t>Can contain virtually any other tags, except those that cause a paragraph break.</a:t>
            </a:r>
          </a:p>
          <a:p>
            <a:pPr algn="just"/>
            <a:r>
              <a:rPr lang="en-IN" sz="2800" dirty="0" smtClean="0"/>
              <a:t>Should avoid special characters such as &lt;.</a:t>
            </a:r>
          </a:p>
          <a:p>
            <a:pPr marL="0" indent="0" algn="r">
              <a:buNone/>
            </a:pPr>
            <a:r>
              <a:rPr lang="en-IN" sz="2800" dirty="0" smtClean="0">
                <a:hlinkClick r:id="rId2" action="ppaction://hlinkfile"/>
              </a:rPr>
              <a:t>html\preserve.html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989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976664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m</a:t>
            </a:r>
            <a:r>
              <a:rPr lang="en-IN" dirty="0" err="1" smtClean="0">
                <a:solidFill>
                  <a:srgbClr val="FF0000"/>
                </a:solidFill>
              </a:rPr>
              <a:t>axlength</a:t>
            </a:r>
            <a:r>
              <a:rPr lang="en-IN" dirty="0" smtClean="0"/>
              <a:t> attribute- specify the maximum number of characters that the browser will accept in the box.</a:t>
            </a:r>
          </a:p>
          <a:p>
            <a:r>
              <a:rPr lang="en-IN" dirty="0" smtClean="0"/>
              <a:t>Additional characters are ignored.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7" y="2733674"/>
            <a:ext cx="8769493" cy="220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6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Autofit/>
          </a:bodyPr>
          <a:lstStyle/>
          <a:p>
            <a:pPr algn="l"/>
            <a:r>
              <a:rPr lang="en-IN" sz="3200" u="sng" dirty="0" smtClean="0"/>
              <a:t>Password control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5000"/>
              </a:lnSpc>
              <a:buFontTx/>
              <a:buChar char="•"/>
            </a:pPr>
            <a:r>
              <a:rPr lang="en-US" sz="4000" dirty="0"/>
              <a:t>If the </a:t>
            </a:r>
            <a:r>
              <a:rPr lang="en-US" sz="4000" dirty="0">
                <a:solidFill>
                  <a:srgbClr val="FF0000"/>
                </a:solidFill>
              </a:rPr>
              <a:t>type attribute is password </a:t>
            </a:r>
            <a:r>
              <a:rPr lang="en-US" sz="4000" dirty="0"/>
              <a:t>the contents of text box will not be </a:t>
            </a:r>
            <a:r>
              <a:rPr lang="en-US" sz="4000" dirty="0" smtClean="0"/>
              <a:t>displayed</a:t>
            </a:r>
          </a:p>
          <a:p>
            <a:pPr>
              <a:lnSpc>
                <a:spcPts val="5000"/>
              </a:lnSpc>
              <a:buFontTx/>
              <a:buChar char="•"/>
            </a:pPr>
            <a:r>
              <a:rPr lang="en-US" sz="4000" dirty="0" smtClean="0"/>
              <a:t>only </a:t>
            </a:r>
            <a:r>
              <a:rPr lang="en-US" sz="4000" dirty="0"/>
              <a:t>bullets or asterisks are displayed instead of </a:t>
            </a:r>
            <a:r>
              <a:rPr lang="en-US" sz="4000" dirty="0" smtClean="0"/>
              <a:t>characters</a:t>
            </a:r>
          </a:p>
          <a:p>
            <a:pPr>
              <a:lnSpc>
                <a:spcPts val="5000"/>
              </a:lnSpc>
              <a:buFontTx/>
              <a:buChar char="•"/>
            </a:pPr>
            <a:endParaRPr lang="en-US" sz="4000" dirty="0"/>
          </a:p>
          <a:p>
            <a:pPr>
              <a:lnSpc>
                <a:spcPts val="5000"/>
              </a:lnSpc>
              <a:buFontTx/>
              <a:buChar char="•"/>
            </a:pPr>
            <a:endParaRPr lang="en-US" sz="2800" dirty="0" smtClean="0"/>
          </a:p>
          <a:p>
            <a:pPr>
              <a:lnSpc>
                <a:spcPts val="5000"/>
              </a:lnSpc>
              <a:buFontTx/>
              <a:buChar char="•"/>
            </a:pPr>
            <a:endParaRPr lang="en-US" sz="2800" dirty="0"/>
          </a:p>
          <a:p>
            <a:pPr marL="0" indent="0" algn="r">
              <a:lnSpc>
                <a:spcPts val="5000"/>
              </a:lnSpc>
              <a:buNone/>
            </a:pPr>
            <a:r>
              <a:rPr lang="en-US" sz="2800" dirty="0" smtClean="0">
                <a:hlinkClick r:id="rId2" action="ppaction://hlinkfile"/>
              </a:rPr>
              <a:t>form.html</a:t>
            </a:r>
            <a:endParaRPr lang="en-US" sz="2800" dirty="0" smtClean="0"/>
          </a:p>
          <a:p>
            <a:pPr>
              <a:lnSpc>
                <a:spcPts val="5000"/>
              </a:lnSpc>
              <a:buFontTx/>
              <a:buChar char="•"/>
            </a:pPr>
            <a:endParaRPr lang="en-US" b="1" dirty="0" smtClean="0"/>
          </a:p>
          <a:p>
            <a:pPr>
              <a:lnSpc>
                <a:spcPts val="5000"/>
              </a:lnSpc>
              <a:buFontTx/>
              <a:buChar char="•"/>
            </a:pPr>
            <a:endParaRPr lang="en-US" b="1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49054"/>
            <a:ext cx="866622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4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 smtClean="0"/>
              <a:t>Checkbox control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dirty="0"/>
              <a:t>If the </a:t>
            </a:r>
            <a:r>
              <a:rPr lang="en-US" sz="2400" dirty="0">
                <a:solidFill>
                  <a:srgbClr val="FF0000"/>
                </a:solidFill>
              </a:rPr>
              <a:t>type attribute is checkbox </a:t>
            </a:r>
            <a:r>
              <a:rPr lang="en-US" sz="2400" dirty="0"/>
              <a:t>then a list of items can be checked 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dirty="0"/>
              <a:t> The checkbox button has a </a:t>
            </a:r>
            <a:r>
              <a:rPr lang="en-US" sz="2400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 attribute and a </a:t>
            </a:r>
            <a:r>
              <a:rPr lang="en-US" sz="2400" dirty="0">
                <a:solidFill>
                  <a:srgbClr val="FF000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dirty="0" smtClean="0"/>
              <a:t>attribute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/>
              <a:t>Name identifies the button and the value is its value.</a:t>
            </a:r>
            <a:endParaRPr lang="en-US" sz="2400" dirty="0"/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dirty="0"/>
              <a:t> In the checkbox list every one in the list must have the </a:t>
            </a:r>
            <a:r>
              <a:rPr lang="en-US" sz="2400" dirty="0">
                <a:solidFill>
                  <a:srgbClr val="FF0000"/>
                </a:solidFill>
              </a:rPr>
              <a:t>same </a:t>
            </a:r>
            <a:r>
              <a:rPr lang="en-US" sz="2400" dirty="0" smtClean="0">
                <a:solidFill>
                  <a:srgbClr val="FF0000"/>
                </a:solidFill>
              </a:rPr>
              <a:t>name.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dirty="0"/>
              <a:t> In checkbox more than one value can be selected at a </a:t>
            </a:r>
            <a:r>
              <a:rPr lang="en-US" sz="2400" dirty="0" smtClean="0"/>
              <a:t>time.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FF0000"/>
                </a:solidFill>
              </a:rPr>
              <a:t>attribute checked</a:t>
            </a:r>
            <a:r>
              <a:rPr lang="en-IN" sz="2400" dirty="0"/>
              <a:t>, which is assigned the value checked, specifies that the </a:t>
            </a:r>
            <a:r>
              <a:rPr lang="en-IN" sz="2400" dirty="0" smtClean="0"/>
              <a:t>checkbox button </a:t>
            </a:r>
            <a:r>
              <a:rPr lang="en-IN" sz="2400" dirty="0"/>
              <a:t>is initially on.</a:t>
            </a:r>
          </a:p>
        </p:txBody>
      </p:sp>
    </p:spTree>
    <p:extLst>
      <p:ext uri="{BB962C8B-B14F-4D97-AF65-F5344CB8AC3E}">
        <p14:creationId xmlns:p14="http://schemas.microsoft.com/office/powerpoint/2010/main" val="41088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07038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561662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9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 smtClean="0"/>
              <a:t>Radio button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/>
              <a:t>If the </a:t>
            </a:r>
            <a:r>
              <a:rPr lang="en-US" sz="2800" dirty="0">
                <a:solidFill>
                  <a:srgbClr val="FF0000"/>
                </a:solidFill>
              </a:rPr>
              <a:t>type attribute is radio </a:t>
            </a:r>
            <a:r>
              <a:rPr lang="en-US" sz="2800" dirty="0"/>
              <a:t>then only one radio button can be on or </a:t>
            </a:r>
            <a:r>
              <a:rPr lang="en-US" sz="2800" dirty="0" smtClean="0"/>
              <a:t>pressed </a:t>
            </a:r>
            <a:r>
              <a:rPr lang="en-US" sz="2800" dirty="0"/>
              <a:t>at any time</a:t>
            </a:r>
          </a:p>
          <a:p>
            <a:pPr>
              <a:buFontTx/>
              <a:buChar char="•"/>
            </a:pPr>
            <a:r>
              <a:rPr lang="en-US" sz="2800" dirty="0"/>
              <a:t> All radio buttons in a group must have the name attribute same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 algn="r">
              <a:buNone/>
            </a:pPr>
            <a:r>
              <a:rPr lang="en-IN" dirty="0" smtClean="0">
                <a:hlinkClick r:id="rId2" action="ppaction://hlinkfile"/>
              </a:rPr>
              <a:t>form.html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776864" cy="458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229200"/>
            <a:ext cx="712879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9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 smtClean="0"/>
              <a:t>Select element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/>
              <a:t>If the number of possible choices is large a &lt;select&gt; tag can be </a:t>
            </a:r>
            <a:r>
              <a:rPr lang="en-US" sz="2800" dirty="0" smtClean="0"/>
              <a:t>used.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&lt;select&gt; </a:t>
            </a:r>
            <a:r>
              <a:rPr lang="en-US" sz="2800" dirty="0"/>
              <a:t>tag produces a drop down menu for selection and each </a:t>
            </a:r>
            <a:r>
              <a:rPr lang="en-US" sz="2800" dirty="0" smtClean="0"/>
              <a:t>item </a:t>
            </a:r>
            <a:r>
              <a:rPr lang="en-US" sz="2800" dirty="0"/>
              <a:t>in the menu is specified with an </a:t>
            </a:r>
            <a:r>
              <a:rPr lang="en-US" sz="2800" dirty="0">
                <a:solidFill>
                  <a:srgbClr val="FF0000"/>
                </a:solidFill>
              </a:rPr>
              <a:t>&lt;option&gt; </a:t>
            </a:r>
            <a:r>
              <a:rPr lang="en-US" sz="2800" dirty="0"/>
              <a:t>tag </a:t>
            </a:r>
            <a:r>
              <a:rPr lang="en-US" sz="2800" dirty="0" smtClean="0"/>
              <a:t>.</a:t>
            </a:r>
          </a:p>
          <a:p>
            <a:pPr>
              <a:buFontTx/>
              <a:buChar char="•"/>
            </a:pPr>
            <a:r>
              <a:rPr lang="en-US" sz="2800" dirty="0" smtClean="0"/>
              <a:t>Attributes-</a:t>
            </a:r>
          </a:p>
          <a:p>
            <a:pPr lvl="3"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Multiple</a:t>
            </a:r>
            <a:r>
              <a:rPr lang="en-US" sz="2400" dirty="0" smtClean="0"/>
              <a:t> – multiple menu can be selected at a time. Value is “multiple”</a:t>
            </a:r>
          </a:p>
          <a:p>
            <a:pPr lvl="3"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Size</a:t>
            </a:r>
            <a:r>
              <a:rPr lang="en-US" sz="2400" dirty="0" smtClean="0"/>
              <a:t>- number of menu that initially are to be displayed for the user.</a:t>
            </a:r>
          </a:p>
          <a:p>
            <a:pPr marL="1371600" lvl="3" indent="0">
              <a:buNone/>
            </a:pPr>
            <a:endParaRPr lang="en-US" sz="24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90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6696744" cy="422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295232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38" y="4725144"/>
            <a:ext cx="3690423" cy="191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9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720080"/>
          </a:xfrm>
        </p:spPr>
        <p:txBody>
          <a:bodyPr>
            <a:normAutofit/>
          </a:bodyPr>
          <a:lstStyle/>
          <a:p>
            <a:pPr algn="l"/>
            <a:r>
              <a:rPr lang="en-IN" sz="3200" u="sng" dirty="0"/>
              <a:t>t</a:t>
            </a:r>
            <a:r>
              <a:rPr lang="en-IN" sz="3200" u="sng" dirty="0" smtClean="0"/>
              <a:t>ext area element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/>
              <a:t>In certain cases multiple lines of text should be accepted by the form </a:t>
            </a:r>
            <a:r>
              <a:rPr lang="en-US" sz="2800" dirty="0" smtClean="0"/>
              <a:t>and </a:t>
            </a:r>
            <a:r>
              <a:rPr lang="en-US" sz="2800" dirty="0"/>
              <a:t>for this a </a:t>
            </a: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textarea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  <a:r>
              <a:rPr lang="en-US" sz="2800" dirty="0"/>
              <a:t> tag can be used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Rows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columns</a:t>
            </a:r>
            <a:r>
              <a:rPr lang="en-US" sz="2800" dirty="0"/>
              <a:t> attribute can be used to fix the size of &lt;</a:t>
            </a:r>
            <a:r>
              <a:rPr lang="en-US" sz="2800" dirty="0" err="1"/>
              <a:t>textarea</a:t>
            </a:r>
            <a:r>
              <a:rPr lang="en-US" sz="2800" dirty="0" smtClean="0"/>
              <a:t>&gt;</a:t>
            </a:r>
          </a:p>
          <a:p>
            <a:r>
              <a:rPr lang="en-IN" sz="2800" dirty="0"/>
              <a:t>T</a:t>
            </a:r>
            <a:r>
              <a:rPr lang="en-IN" sz="2800" dirty="0" smtClean="0"/>
              <a:t>here </a:t>
            </a:r>
            <a:r>
              <a:rPr lang="en-IN" sz="2800" dirty="0"/>
              <a:t>is implicit scrolling when needed, both </a:t>
            </a:r>
            <a:r>
              <a:rPr lang="en-IN" sz="2800" dirty="0" smtClean="0"/>
              <a:t>vertically </a:t>
            </a:r>
            <a:r>
              <a:rPr lang="en-IN" sz="2800" dirty="0"/>
              <a:t>and </a:t>
            </a:r>
            <a:r>
              <a:rPr lang="en-IN" sz="2800" dirty="0" smtClean="0"/>
              <a:t>horizontally</a:t>
            </a:r>
          </a:p>
          <a:p>
            <a:r>
              <a:rPr lang="en-IN" sz="2800" dirty="0"/>
              <a:t>If some default text is to be included in the text area, it can </a:t>
            </a:r>
            <a:r>
              <a:rPr lang="en-IN" sz="2800" dirty="0" smtClean="0"/>
              <a:t>be included </a:t>
            </a:r>
            <a:r>
              <a:rPr lang="en-IN" sz="2800" dirty="0"/>
              <a:t>as the content of the text area element.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43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416824" cy="292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11" y="4063004"/>
            <a:ext cx="8614489" cy="2174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8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Heading</a:t>
            </a:r>
          </a:p>
          <a:p>
            <a:r>
              <a:rPr lang="en-IN" sz="2800" dirty="0" smtClean="0"/>
              <a:t>Text in a document is divided into different sections.</a:t>
            </a:r>
          </a:p>
          <a:p>
            <a:r>
              <a:rPr lang="en-IN" sz="2800" dirty="0" smtClean="0"/>
              <a:t>Each sections begin with a heading</a:t>
            </a:r>
          </a:p>
          <a:p>
            <a:r>
              <a:rPr lang="en-IN" sz="2800" dirty="0" smtClean="0"/>
              <a:t>HTML –six levels of headings</a:t>
            </a:r>
          </a:p>
          <a:p>
            <a:r>
              <a:rPr lang="en-IN" sz="2800" dirty="0" smtClean="0">
                <a:solidFill>
                  <a:srgbClr val="C00000"/>
                </a:solidFill>
              </a:rPr>
              <a:t>&lt;h1&gt;,&lt;h2&gt;,&lt;h3&gt;,&lt;h4&gt;,&lt;h5&gt; </a:t>
            </a:r>
            <a:r>
              <a:rPr lang="en-IN" sz="2800" dirty="0" smtClean="0"/>
              <a:t>and </a:t>
            </a:r>
            <a:r>
              <a:rPr lang="en-IN" sz="2800" dirty="0" smtClean="0">
                <a:solidFill>
                  <a:srgbClr val="C00000"/>
                </a:solidFill>
              </a:rPr>
              <a:t>&lt;h6&gt;</a:t>
            </a:r>
          </a:p>
          <a:p>
            <a:r>
              <a:rPr lang="en-IN" sz="2800" dirty="0" smtClean="0"/>
              <a:t>Headings are usually displayed in a boldface font whose default  font size depends on the number in the heading tag.</a:t>
            </a:r>
          </a:p>
          <a:p>
            <a:r>
              <a:rPr lang="en-IN" sz="2800" dirty="0" smtClean="0"/>
              <a:t>&lt;h1&gt; -highest level heading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92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u="sng" dirty="0" smtClean="0"/>
              <a:t>Action buttons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Reset button </a:t>
            </a:r>
            <a:r>
              <a:rPr lang="en-US" sz="2800" dirty="0"/>
              <a:t>clears all of the controls in the form to their initial </a:t>
            </a:r>
            <a:r>
              <a:rPr lang="en-US" sz="2800" dirty="0" smtClean="0"/>
              <a:t>states</a:t>
            </a:r>
            <a:endParaRPr lang="en-US" sz="28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submit button </a:t>
            </a:r>
            <a:r>
              <a:rPr lang="en-US" sz="2800" dirty="0"/>
              <a:t>encodes the data in the form and sent to the server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Every form requires a Submit button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Submit and Reset buttons are created with the </a:t>
            </a:r>
            <a:r>
              <a:rPr lang="en-US" sz="2800" dirty="0">
                <a:solidFill>
                  <a:srgbClr val="FF0000"/>
                </a:solidFill>
              </a:rPr>
              <a:t>&lt;input&gt; tag </a:t>
            </a:r>
          </a:p>
          <a:p>
            <a:pPr>
              <a:lnSpc>
                <a:spcPct val="12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96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0" y="764705"/>
            <a:ext cx="8497960" cy="195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7344816" cy="176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Fig.pdf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9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22960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24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8229600" cy="309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831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u="sng" dirty="0" smtClean="0"/>
              <a:t>HTML5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 smtClean="0"/>
              <a:t>The </a:t>
            </a:r>
            <a:r>
              <a:rPr lang="en-IN" i="1" u="sng" dirty="0" smtClean="0"/>
              <a:t>audio</a:t>
            </a:r>
            <a:r>
              <a:rPr lang="en-IN" u="sng" dirty="0" smtClean="0"/>
              <a:t> Element</a:t>
            </a:r>
          </a:p>
          <a:p>
            <a:r>
              <a:rPr lang="en-IN" dirty="0" smtClean="0"/>
              <a:t>&lt;audio&gt; &lt;/audio&gt; tag is used.</a:t>
            </a:r>
          </a:p>
          <a:p>
            <a:r>
              <a:rPr lang="en-IN" sz="2800" dirty="0" smtClean="0"/>
              <a:t>Audio information is coded into digital streams with encoding algorithms called </a:t>
            </a:r>
            <a:r>
              <a:rPr lang="en-IN" sz="2800" dirty="0" smtClean="0">
                <a:solidFill>
                  <a:srgbClr val="FF0000"/>
                </a:solidFill>
              </a:rPr>
              <a:t>audio codecs.</a:t>
            </a:r>
          </a:p>
          <a:p>
            <a:r>
              <a:rPr lang="en-IN" sz="2800" dirty="0"/>
              <a:t>A</a:t>
            </a:r>
            <a:r>
              <a:rPr lang="en-IN" sz="2800" dirty="0" smtClean="0"/>
              <a:t>n </a:t>
            </a:r>
            <a:r>
              <a:rPr lang="en-IN" sz="2800" dirty="0"/>
              <a:t>audio codec is a computer program implementing an algorithm that compresses and decompresses digital audio data according to a given audio </a:t>
            </a:r>
            <a:r>
              <a:rPr lang="en-IN" sz="2800" dirty="0" smtClean="0"/>
              <a:t>file.</a:t>
            </a:r>
          </a:p>
          <a:p>
            <a:r>
              <a:rPr lang="en-IN" sz="2800" dirty="0" smtClean="0"/>
              <a:t>Most commonly used audio codecs are:</a:t>
            </a:r>
          </a:p>
          <a:p>
            <a:pPr lvl="3"/>
            <a:r>
              <a:rPr lang="en-IN" sz="2400" dirty="0" smtClean="0"/>
              <a:t>MPEG-3(MP3)</a:t>
            </a:r>
          </a:p>
          <a:p>
            <a:pPr lvl="3"/>
            <a:r>
              <a:rPr lang="en-IN" sz="2400" dirty="0" err="1" smtClean="0"/>
              <a:t>Vorbis</a:t>
            </a:r>
            <a:endParaRPr lang="en-IN" sz="2400" dirty="0" smtClean="0"/>
          </a:p>
          <a:p>
            <a:pPr lvl="3"/>
            <a:r>
              <a:rPr lang="en-IN" sz="2400" dirty="0" smtClean="0"/>
              <a:t>Wav</a:t>
            </a:r>
          </a:p>
          <a:p>
            <a:pPr lvl="3"/>
            <a:endParaRPr lang="en-IN" sz="1600" dirty="0" smtClean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22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Coded audio data is packed in containers.</a:t>
            </a:r>
            <a:endParaRPr lang="en-IN" sz="2800" dirty="0"/>
          </a:p>
          <a:p>
            <a:r>
              <a:rPr lang="en-IN" sz="2800" dirty="0" smtClean="0"/>
              <a:t>Audio containers are:</a:t>
            </a:r>
          </a:p>
          <a:p>
            <a:pPr lvl="3"/>
            <a:r>
              <a:rPr lang="en-IN" sz="2800" dirty="0" err="1"/>
              <a:t>Ogg</a:t>
            </a:r>
            <a:endParaRPr lang="en-IN" sz="2800" dirty="0"/>
          </a:p>
          <a:p>
            <a:pPr lvl="3"/>
            <a:r>
              <a:rPr lang="en-IN" sz="2800" dirty="0"/>
              <a:t>MP3</a:t>
            </a:r>
          </a:p>
          <a:p>
            <a:pPr lvl="3"/>
            <a:r>
              <a:rPr lang="en-IN" sz="2800" dirty="0"/>
              <a:t>Wav</a:t>
            </a:r>
          </a:p>
          <a:p>
            <a:r>
              <a:rPr lang="en-IN" sz="2800" dirty="0" smtClean="0"/>
              <a:t>Type of container is indicated by the extension on the file’s name.</a:t>
            </a:r>
          </a:p>
          <a:p>
            <a:r>
              <a:rPr lang="en-IN" sz="2800" dirty="0" err="1" smtClean="0"/>
              <a:t>Vorbis</a:t>
            </a:r>
            <a:r>
              <a:rPr lang="en-IN" sz="2800" dirty="0" smtClean="0"/>
              <a:t> codec audio is stored in </a:t>
            </a:r>
            <a:r>
              <a:rPr lang="en-IN" sz="2800" dirty="0" err="1" smtClean="0"/>
              <a:t>Ogg</a:t>
            </a:r>
            <a:r>
              <a:rPr lang="en-IN" sz="2800" dirty="0" smtClean="0"/>
              <a:t> containers.</a:t>
            </a:r>
          </a:p>
          <a:p>
            <a:r>
              <a:rPr lang="en-IN" sz="2800" dirty="0" smtClean="0"/>
              <a:t>MP3 codec audio </a:t>
            </a:r>
            <a:r>
              <a:rPr lang="en-IN" sz="2800" dirty="0"/>
              <a:t>is stored in </a:t>
            </a:r>
            <a:r>
              <a:rPr lang="en-IN" sz="2800" dirty="0" smtClean="0"/>
              <a:t>MP3 containers.</a:t>
            </a:r>
          </a:p>
          <a:p>
            <a:r>
              <a:rPr lang="en-IN" sz="2800" dirty="0" smtClean="0"/>
              <a:t>Wav </a:t>
            </a:r>
            <a:r>
              <a:rPr lang="en-IN" sz="2800" dirty="0"/>
              <a:t>codec audio is stored in </a:t>
            </a:r>
            <a:r>
              <a:rPr lang="en-IN" sz="2800" dirty="0" smtClean="0"/>
              <a:t>Wav containers.</a:t>
            </a:r>
            <a:endParaRPr lang="en-IN" sz="2800" dirty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340925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i="1" u="sng" dirty="0"/>
              <a:t>c</a:t>
            </a:r>
            <a:r>
              <a:rPr lang="en-IN" i="1" u="sng" dirty="0" smtClean="0"/>
              <a:t>ontrol</a:t>
            </a:r>
            <a:r>
              <a:rPr lang="en-IN" u="sng" dirty="0" smtClean="0"/>
              <a:t> attribute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sz="2800" dirty="0" smtClean="0"/>
              <a:t>Commonly used attribute of the audio element is controls. Always set to “controls”</a:t>
            </a:r>
          </a:p>
          <a:p>
            <a:r>
              <a:rPr lang="en-IN" sz="2800" dirty="0" smtClean="0"/>
              <a:t>Creates a display of a start/stop button, a clock, a slider of the progress of the play, the total time of the file and a slider for the volume control.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5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sz="2800" dirty="0" smtClean="0"/>
              <a:t>The general syntax of an audio element: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200" dirty="0" smtClean="0"/>
              <a:t>&lt;audio </a:t>
            </a:r>
            <a:r>
              <a:rPr lang="en-IN" sz="2200" i="1" dirty="0" smtClean="0"/>
              <a:t>attributes</a:t>
            </a:r>
            <a:r>
              <a:rPr lang="en-IN" sz="2200" dirty="0" smtClean="0"/>
              <a:t>&gt;</a:t>
            </a:r>
          </a:p>
          <a:p>
            <a:pPr marL="457200" lvl="1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		&lt;source </a:t>
            </a:r>
            <a:r>
              <a:rPr lang="en-IN" sz="2200" dirty="0" err="1" smtClean="0"/>
              <a:t>src</a:t>
            </a:r>
            <a:r>
              <a:rPr lang="en-IN" sz="2200" dirty="0"/>
              <a:t> </a:t>
            </a:r>
            <a:r>
              <a:rPr lang="en-IN" sz="2200" dirty="0" smtClean="0"/>
              <a:t>= “filename1”&gt;</a:t>
            </a:r>
          </a:p>
          <a:p>
            <a:pPr marL="457200" lvl="1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.</a:t>
            </a:r>
          </a:p>
          <a:p>
            <a:pPr marL="457200" lvl="1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.</a:t>
            </a:r>
          </a:p>
          <a:p>
            <a:pPr marL="457200" lvl="1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</a:t>
            </a:r>
            <a:r>
              <a:rPr lang="en-IN" sz="2200" dirty="0"/>
              <a:t>&lt;source </a:t>
            </a:r>
            <a:r>
              <a:rPr lang="en-IN" sz="2200" dirty="0" err="1"/>
              <a:t>src</a:t>
            </a:r>
            <a:r>
              <a:rPr lang="en-IN" sz="2200" dirty="0"/>
              <a:t> = “</a:t>
            </a:r>
            <a:r>
              <a:rPr lang="en-IN" sz="2200" dirty="0" err="1" smtClean="0"/>
              <a:t>filenamen</a:t>
            </a:r>
            <a:r>
              <a:rPr lang="en-IN" sz="2200" dirty="0" smtClean="0"/>
              <a:t>”&gt;</a:t>
            </a:r>
          </a:p>
          <a:p>
            <a:pPr marL="457200" lvl="1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your browser does not support the audio element</a:t>
            </a:r>
          </a:p>
          <a:p>
            <a:pPr marL="457200" lvl="1" indent="0">
              <a:buNone/>
            </a:pPr>
            <a:r>
              <a:rPr lang="en-IN" sz="2200" dirty="0" smtClean="0"/>
              <a:t>	&lt;/audio&gt;</a:t>
            </a:r>
            <a:endParaRPr lang="en-IN" sz="2200" dirty="0"/>
          </a:p>
          <a:p>
            <a:pPr marL="457200" lvl="1" indent="0">
              <a:buNone/>
            </a:pPr>
            <a:endParaRPr lang="en-IN" sz="2400" dirty="0" smtClean="0"/>
          </a:p>
          <a:p>
            <a:pPr marL="3657600" lvl="8" indent="0">
              <a:buNone/>
            </a:pPr>
            <a:r>
              <a:rPr lang="en-IN" dirty="0" smtClean="0">
                <a:hlinkClick r:id="rId2"/>
              </a:rPr>
              <a:t>www.w3schools.com/html/tryit.asp?filename=tryhtml5_audio_all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5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 smtClean="0"/>
              <a:t>The </a:t>
            </a:r>
            <a:r>
              <a:rPr lang="en-IN" i="1" u="sng" dirty="0" smtClean="0"/>
              <a:t>video</a:t>
            </a:r>
            <a:r>
              <a:rPr lang="en-IN" u="sng" dirty="0" smtClean="0"/>
              <a:t> Element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dirty="0" smtClean="0"/>
              <a:t>&lt;video&gt; &lt;/video&gt; tag is used.</a:t>
            </a:r>
          </a:p>
          <a:p>
            <a:r>
              <a:rPr lang="en-IN" dirty="0" smtClean="0"/>
              <a:t>Video information is digitized into data files using algorithms called video codecs.</a:t>
            </a:r>
          </a:p>
          <a:p>
            <a:r>
              <a:rPr lang="en-IN" dirty="0" smtClean="0"/>
              <a:t>Video containers used are:</a:t>
            </a:r>
          </a:p>
          <a:p>
            <a:pPr lvl="3"/>
            <a:r>
              <a:rPr lang="en-IN" dirty="0" smtClean="0"/>
              <a:t>MPEG-4(.mp4 files)</a:t>
            </a:r>
          </a:p>
          <a:p>
            <a:pPr lvl="3"/>
            <a:r>
              <a:rPr lang="en-IN" dirty="0" smtClean="0"/>
              <a:t>Flash video (.</a:t>
            </a:r>
            <a:r>
              <a:rPr lang="en-IN" dirty="0" err="1" smtClean="0"/>
              <a:t>flv</a:t>
            </a:r>
            <a:r>
              <a:rPr lang="en-IN" dirty="0" smtClean="0"/>
              <a:t> files)</a:t>
            </a:r>
          </a:p>
          <a:p>
            <a:pPr lvl="3"/>
            <a:r>
              <a:rPr lang="en-IN" dirty="0" err="1" smtClean="0"/>
              <a:t>Ogg</a:t>
            </a:r>
            <a:r>
              <a:rPr lang="en-IN" dirty="0" smtClean="0"/>
              <a:t> (.</a:t>
            </a:r>
            <a:r>
              <a:rPr lang="en-IN" dirty="0" err="1" smtClean="0"/>
              <a:t>ogv</a:t>
            </a:r>
            <a:r>
              <a:rPr lang="en-IN" dirty="0" smtClean="0"/>
              <a:t> files)</a:t>
            </a:r>
          </a:p>
          <a:p>
            <a:pPr lvl="3"/>
            <a:r>
              <a:rPr lang="en-IN" dirty="0" err="1" smtClean="0"/>
              <a:t>WebM</a:t>
            </a:r>
            <a:r>
              <a:rPr lang="en-IN" dirty="0" smtClean="0"/>
              <a:t> (.</a:t>
            </a:r>
            <a:r>
              <a:rPr lang="en-IN" dirty="0" err="1" smtClean="0"/>
              <a:t>webm</a:t>
            </a:r>
            <a:r>
              <a:rPr lang="en-IN" dirty="0" smtClean="0"/>
              <a:t> files)</a:t>
            </a:r>
          </a:p>
          <a:p>
            <a:pPr lvl="3"/>
            <a:r>
              <a:rPr lang="en-IN" dirty="0" smtClean="0"/>
              <a:t>Audio Video Interleave (.</a:t>
            </a:r>
            <a:r>
              <a:rPr lang="en-IN" dirty="0" err="1" smtClean="0"/>
              <a:t>avi</a:t>
            </a:r>
            <a:r>
              <a:rPr lang="en-IN" dirty="0" smtClean="0"/>
              <a:t> files)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35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C00000"/>
                </a:solidFill>
              </a:rPr>
              <a:t>&lt;h1&gt;,&lt;h2&gt; </a:t>
            </a:r>
            <a:r>
              <a:rPr lang="en-IN" sz="2800" dirty="0" smtClean="0"/>
              <a:t>and </a:t>
            </a:r>
            <a:r>
              <a:rPr lang="en-IN" sz="2800" dirty="0" smtClean="0">
                <a:solidFill>
                  <a:srgbClr val="C00000"/>
                </a:solidFill>
              </a:rPr>
              <a:t>&lt;h3&gt; </a:t>
            </a:r>
            <a:r>
              <a:rPr lang="en-IN" sz="2800" dirty="0" smtClean="0"/>
              <a:t>- font size larger than the default size of the text</a:t>
            </a:r>
          </a:p>
          <a:p>
            <a:r>
              <a:rPr lang="en-IN" sz="2800" dirty="0" smtClean="0">
                <a:solidFill>
                  <a:srgbClr val="C00000"/>
                </a:solidFill>
              </a:rPr>
              <a:t>&lt;h4&gt;</a:t>
            </a:r>
            <a:r>
              <a:rPr lang="en-IN" sz="2800" dirty="0" smtClean="0"/>
              <a:t> - uses the default size</a:t>
            </a:r>
          </a:p>
          <a:p>
            <a:r>
              <a:rPr lang="en-IN" sz="2800" dirty="0" smtClean="0">
                <a:solidFill>
                  <a:srgbClr val="C00000"/>
                </a:solidFill>
              </a:rPr>
              <a:t>&lt;h5&gt; </a:t>
            </a:r>
            <a:r>
              <a:rPr lang="en-IN" sz="2800" dirty="0" smtClean="0"/>
              <a:t>and</a:t>
            </a:r>
            <a:r>
              <a:rPr lang="en-IN" sz="2800" dirty="0" smtClean="0">
                <a:solidFill>
                  <a:srgbClr val="C00000"/>
                </a:solidFill>
              </a:rPr>
              <a:t> &lt;h6&gt; </a:t>
            </a:r>
            <a:r>
              <a:rPr lang="en-IN" sz="2800" dirty="0" smtClean="0"/>
              <a:t>- use smaller sizes.</a:t>
            </a:r>
          </a:p>
          <a:p>
            <a:endParaRPr lang="en-IN" sz="2800" dirty="0"/>
          </a:p>
          <a:p>
            <a:r>
              <a:rPr lang="en-IN" sz="2800" dirty="0" smtClean="0"/>
              <a:t>Heading tag always break the current line-content appears in the new line.</a:t>
            </a:r>
          </a:p>
          <a:p>
            <a:r>
              <a:rPr lang="en-IN" sz="2800" dirty="0" smtClean="0"/>
              <a:t>Browser usually insert some vertical space before and after all headings.</a:t>
            </a:r>
          </a:p>
          <a:p>
            <a:pPr marL="0" indent="0" algn="r">
              <a:buNone/>
            </a:pPr>
            <a:r>
              <a:rPr lang="en-IN" sz="2800" dirty="0" smtClean="0">
                <a:hlinkClick r:id="rId2" action="ppaction://hlinkfile"/>
              </a:rPr>
              <a:t>html\Headings.html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80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dirty="0" smtClean="0"/>
              <a:t>Most commonly used video codecs are:</a:t>
            </a:r>
          </a:p>
          <a:p>
            <a:pPr lvl="3"/>
            <a:r>
              <a:rPr lang="en-IN" dirty="0"/>
              <a:t>MPEG-4AVC / MP4</a:t>
            </a:r>
          </a:p>
          <a:p>
            <a:pPr lvl="3"/>
            <a:r>
              <a:rPr lang="en-IN" dirty="0" err="1"/>
              <a:t>Theora</a:t>
            </a:r>
            <a:r>
              <a:rPr lang="en-IN" dirty="0"/>
              <a:t> / any container</a:t>
            </a:r>
          </a:p>
          <a:p>
            <a:pPr lvl="3"/>
            <a:r>
              <a:rPr lang="en-IN" dirty="0"/>
              <a:t>VP8 / </a:t>
            </a:r>
            <a:r>
              <a:rPr lang="en-IN" dirty="0" err="1"/>
              <a:t>WebM</a:t>
            </a:r>
            <a:endParaRPr lang="en-IN" dirty="0"/>
          </a:p>
          <a:p>
            <a:r>
              <a:rPr lang="en-IN" dirty="0" smtClean="0"/>
              <a:t>Commonly used container/video codec/audio codec combination are</a:t>
            </a:r>
          </a:p>
          <a:p>
            <a:pPr lvl="3"/>
            <a:r>
              <a:rPr lang="en-IN" dirty="0" err="1" smtClean="0"/>
              <a:t>Ogg</a:t>
            </a:r>
            <a:r>
              <a:rPr lang="en-IN" dirty="0" smtClean="0"/>
              <a:t>/ </a:t>
            </a:r>
            <a:r>
              <a:rPr lang="en-IN" dirty="0" err="1" smtClean="0"/>
              <a:t>Theroa</a:t>
            </a:r>
            <a:r>
              <a:rPr lang="en-IN" dirty="0" smtClean="0"/>
              <a:t>/</a:t>
            </a:r>
            <a:r>
              <a:rPr lang="en-IN" dirty="0" err="1" smtClean="0"/>
              <a:t>Vorbis</a:t>
            </a:r>
            <a:endParaRPr lang="en-IN" dirty="0" smtClean="0"/>
          </a:p>
          <a:p>
            <a:pPr lvl="3"/>
            <a:r>
              <a:rPr lang="en-IN" dirty="0" smtClean="0"/>
              <a:t>MP4/H.264/AAC</a:t>
            </a:r>
          </a:p>
          <a:p>
            <a:pPr lvl="3"/>
            <a:r>
              <a:rPr lang="en-IN" dirty="0" err="1" smtClean="0"/>
              <a:t>WebM</a:t>
            </a:r>
            <a:r>
              <a:rPr lang="en-IN" dirty="0" smtClean="0"/>
              <a:t>/VP8/</a:t>
            </a:r>
            <a:r>
              <a:rPr lang="en-IN" dirty="0" err="1" smtClean="0"/>
              <a:t>Vorbis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pPr lvl="3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45542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General syntax of a video element:</a:t>
            </a:r>
          </a:p>
          <a:p>
            <a:r>
              <a:rPr lang="en-IN" dirty="0" smtClean="0"/>
              <a:t>&lt;video attributes&gt;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&lt;source </a:t>
            </a:r>
            <a:r>
              <a:rPr lang="en-IN" dirty="0" err="1" smtClean="0"/>
              <a:t>src</a:t>
            </a:r>
            <a:r>
              <a:rPr lang="en-IN" dirty="0" smtClean="0"/>
              <a:t> = “filename1”&gt;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	.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	.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/>
              <a:t>&lt;source </a:t>
            </a:r>
            <a:r>
              <a:rPr lang="en-IN" dirty="0" err="1"/>
              <a:t>src</a:t>
            </a:r>
            <a:r>
              <a:rPr lang="en-IN" dirty="0"/>
              <a:t> = “</a:t>
            </a:r>
            <a:r>
              <a:rPr lang="en-IN" dirty="0" err="1" smtClean="0"/>
              <a:t>filenamen</a:t>
            </a:r>
            <a:r>
              <a:rPr lang="en-IN" dirty="0" smtClean="0"/>
              <a:t>”&gt;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your browser </a:t>
            </a:r>
            <a:r>
              <a:rPr lang="en-IN" dirty="0" err="1" smtClean="0"/>
              <a:t>doesnot</a:t>
            </a:r>
            <a:r>
              <a:rPr lang="en-IN" dirty="0" smtClean="0"/>
              <a:t> support the video 			element</a:t>
            </a:r>
          </a:p>
          <a:p>
            <a:pPr marL="457200" lvl="1" indent="0">
              <a:buNone/>
            </a:pPr>
            <a:r>
              <a:rPr lang="en-IN" dirty="0" smtClean="0"/>
              <a:t>&lt;/video&gt;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201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Video Attributes:</a:t>
            </a:r>
          </a:p>
          <a:p>
            <a:pPr lvl="1"/>
            <a:r>
              <a:rPr lang="en-IN" dirty="0"/>
              <a:t>w</a:t>
            </a:r>
            <a:r>
              <a:rPr lang="en-IN" dirty="0" smtClean="0"/>
              <a:t>idth and height- set the size of the screen for the video in pixels.</a:t>
            </a:r>
          </a:p>
          <a:p>
            <a:pPr lvl="1"/>
            <a:r>
              <a:rPr lang="en-IN" dirty="0" err="1" smtClean="0"/>
              <a:t>autoplay</a:t>
            </a:r>
            <a:r>
              <a:rPr lang="en-IN" dirty="0" smtClean="0"/>
              <a:t>- video plays automatically as soon as it is ready</a:t>
            </a:r>
          </a:p>
          <a:p>
            <a:pPr lvl="1"/>
            <a:r>
              <a:rPr lang="en-IN" dirty="0" smtClean="0"/>
              <a:t>Preload- load the video file as soon as the document is loaded.</a:t>
            </a:r>
          </a:p>
          <a:p>
            <a:pPr lvl="1"/>
            <a:r>
              <a:rPr lang="en-IN" dirty="0" smtClean="0"/>
              <a:t>Control-specifies that play, pause and volume control be included in the display</a:t>
            </a:r>
          </a:p>
          <a:p>
            <a:pPr lvl="1"/>
            <a:r>
              <a:rPr lang="en-IN" dirty="0" smtClean="0"/>
              <a:t>Loop- specifies that the video is to be played continuously.</a:t>
            </a:r>
          </a:p>
          <a:p>
            <a:pPr lvl="1" algn="r"/>
            <a:r>
              <a:rPr lang="en-IN" smtClean="0">
                <a:hlinkClick r:id="rId2"/>
              </a:rPr>
              <a:t>https://www.w3schools.com/html/tryit.asp?filename=tryhtml5_video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31006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2204864"/>
            <a:ext cx="51845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1" cap="all" dirty="0" smtClean="0">
                <a:ln w="9000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IN" sz="7200" b="1" cap="all" dirty="0">
              <a:ln w="9000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30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Block Quotations</a:t>
            </a:r>
          </a:p>
          <a:p>
            <a:r>
              <a:rPr lang="en-IN" sz="2800" dirty="0" smtClean="0"/>
              <a:t>Block of text to be set off from the normal flow of text in a document.</a:t>
            </a:r>
          </a:p>
          <a:p>
            <a:r>
              <a:rPr lang="en-IN" sz="2800" dirty="0" smtClean="0"/>
              <a:t>In many cases, such a block is a long quotation</a:t>
            </a:r>
          </a:p>
          <a:p>
            <a:r>
              <a:rPr lang="en-IN" sz="2800" dirty="0" smtClean="0">
                <a:solidFill>
                  <a:srgbClr val="C00000"/>
                </a:solidFill>
              </a:rPr>
              <a:t>&lt;</a:t>
            </a:r>
            <a:r>
              <a:rPr lang="en-IN" sz="2800" dirty="0" err="1" smtClean="0">
                <a:solidFill>
                  <a:srgbClr val="C00000"/>
                </a:solidFill>
              </a:rPr>
              <a:t>blockquote</a:t>
            </a:r>
            <a:r>
              <a:rPr lang="en-IN" sz="2800" dirty="0" smtClean="0">
                <a:solidFill>
                  <a:srgbClr val="C00000"/>
                </a:solidFill>
              </a:rPr>
              <a:t>&gt;  </a:t>
            </a:r>
            <a:r>
              <a:rPr lang="en-IN" sz="2800" dirty="0" smtClean="0"/>
              <a:t>tag is used.</a:t>
            </a:r>
          </a:p>
          <a:p>
            <a:r>
              <a:rPr lang="en-IN" sz="2800" dirty="0" smtClean="0"/>
              <a:t>Browser designers are allowed to determine how the content should appear.</a:t>
            </a:r>
          </a:p>
          <a:p>
            <a:r>
              <a:rPr lang="en-IN" sz="2800" dirty="0" smtClean="0"/>
              <a:t>Most cases the block of text is indented on the both sides.</a:t>
            </a:r>
          </a:p>
          <a:p>
            <a:pPr marL="0" indent="0" algn="r">
              <a:buNone/>
            </a:pPr>
            <a:r>
              <a:rPr lang="en-IN" sz="2800" dirty="0" smtClean="0">
                <a:hlinkClick r:id="rId2" action="ppaction://hlinkfile"/>
              </a:rPr>
              <a:t>html\Block_quotations.html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35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u="sng" dirty="0" smtClean="0"/>
              <a:t>Font style and size</a:t>
            </a:r>
          </a:p>
          <a:p>
            <a:pPr algn="just"/>
            <a:r>
              <a:rPr lang="en-IN" sz="2800" dirty="0"/>
              <a:t>content-based style </a:t>
            </a:r>
            <a:r>
              <a:rPr lang="en-IN" sz="2800" dirty="0" smtClean="0"/>
              <a:t>tags- </a:t>
            </a:r>
            <a:r>
              <a:rPr lang="en-IN" sz="2800" dirty="0"/>
              <a:t>they indicates the particular kind of text that appears in their content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Three </a:t>
            </a:r>
            <a:r>
              <a:rPr lang="en-IN" sz="2800" dirty="0"/>
              <a:t>of the </a:t>
            </a:r>
            <a:r>
              <a:rPr lang="en-IN" sz="2800" dirty="0" smtClean="0"/>
              <a:t>most commonly </a:t>
            </a:r>
            <a:r>
              <a:rPr lang="en-IN" sz="2800" dirty="0"/>
              <a:t>used content-based tags are </a:t>
            </a:r>
          </a:p>
          <a:p>
            <a:r>
              <a:rPr lang="en-IN" sz="2800" dirty="0" smtClean="0">
                <a:solidFill>
                  <a:srgbClr val="C00000"/>
                </a:solidFill>
              </a:rPr>
              <a:t>emphasis tag</a:t>
            </a:r>
            <a:r>
              <a:rPr lang="en-IN" sz="2800" dirty="0" smtClean="0"/>
              <a:t>- </a:t>
            </a:r>
            <a:r>
              <a:rPr lang="en-IN" sz="2800" dirty="0" smtClean="0">
                <a:solidFill>
                  <a:srgbClr val="C00000"/>
                </a:solidFill>
              </a:rPr>
              <a:t>&lt;</a:t>
            </a:r>
            <a:r>
              <a:rPr lang="en-IN" sz="2800" dirty="0" err="1">
                <a:solidFill>
                  <a:srgbClr val="C00000"/>
                </a:solidFill>
              </a:rPr>
              <a:t>em</a:t>
            </a:r>
            <a:r>
              <a:rPr lang="en-IN" sz="2800" dirty="0" smtClean="0">
                <a:solidFill>
                  <a:srgbClr val="C00000"/>
                </a:solidFill>
              </a:rPr>
              <a:t>&gt; </a:t>
            </a:r>
            <a:r>
              <a:rPr lang="en-IN" sz="2800" dirty="0" smtClean="0"/>
              <a:t>- </a:t>
            </a:r>
            <a:r>
              <a:rPr lang="en-IN" sz="2800" dirty="0"/>
              <a:t>content is special and should be displayed in some way that indicates this </a:t>
            </a:r>
            <a:r>
              <a:rPr lang="en-IN" sz="2800" dirty="0" smtClean="0"/>
              <a:t>distinctiveness - </a:t>
            </a:r>
            <a:r>
              <a:rPr lang="en-IN" sz="2800" dirty="0"/>
              <a:t>Most browsers </a:t>
            </a:r>
            <a:r>
              <a:rPr lang="en-IN" sz="2800" dirty="0" smtClean="0"/>
              <a:t>use </a:t>
            </a:r>
            <a:r>
              <a:rPr lang="en-IN" sz="2800" i="1" dirty="0" smtClean="0"/>
              <a:t>italics</a:t>
            </a:r>
          </a:p>
          <a:p>
            <a:pPr algn="just"/>
            <a:r>
              <a:rPr lang="en-IN" sz="2800" dirty="0" smtClean="0">
                <a:solidFill>
                  <a:srgbClr val="C00000"/>
                </a:solidFill>
              </a:rPr>
              <a:t>strong tag</a:t>
            </a:r>
            <a:r>
              <a:rPr lang="en-IN" sz="2800" dirty="0" smtClean="0"/>
              <a:t>-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&lt;strong</a:t>
            </a:r>
            <a:r>
              <a:rPr lang="en-IN" sz="2800" dirty="0" smtClean="0">
                <a:solidFill>
                  <a:srgbClr val="C00000"/>
                </a:solidFill>
              </a:rPr>
              <a:t>&gt; </a:t>
            </a:r>
            <a:r>
              <a:rPr lang="en-IN" sz="2800" dirty="0" smtClean="0"/>
              <a:t>- </a:t>
            </a:r>
            <a:r>
              <a:rPr lang="en-IN" sz="2800" dirty="0"/>
              <a:t>Browsers often set the content of strong elements in </a:t>
            </a:r>
            <a:r>
              <a:rPr lang="en-IN" sz="2800" b="1" dirty="0"/>
              <a:t>bold</a:t>
            </a:r>
          </a:p>
          <a:p>
            <a:pPr algn="just"/>
            <a:r>
              <a:rPr lang="en-IN" sz="2800" dirty="0" smtClean="0">
                <a:solidFill>
                  <a:srgbClr val="C00000"/>
                </a:solidFill>
              </a:rPr>
              <a:t>code tag</a:t>
            </a:r>
            <a:r>
              <a:rPr lang="en-IN" sz="2800" dirty="0" smtClean="0"/>
              <a:t>-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&lt;code</a:t>
            </a:r>
            <a:r>
              <a:rPr lang="en-IN" sz="2800" dirty="0" smtClean="0">
                <a:solidFill>
                  <a:srgbClr val="C00000"/>
                </a:solidFill>
              </a:rPr>
              <a:t>&gt; </a:t>
            </a:r>
            <a:r>
              <a:rPr lang="en-IN" sz="2800" dirty="0" smtClean="0"/>
              <a:t>-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/>
              <a:t>is used to specify a </a:t>
            </a:r>
            <a:r>
              <a:rPr lang="en-IN" sz="2800" dirty="0" err="1"/>
              <a:t>monospace</a:t>
            </a:r>
            <a:r>
              <a:rPr lang="en-IN" sz="2800" dirty="0"/>
              <a:t> font, usually for program code</a:t>
            </a:r>
            <a:r>
              <a:rPr lang="en-IN" sz="2800" dirty="0" smtClean="0"/>
              <a:t>.</a:t>
            </a:r>
          </a:p>
          <a:p>
            <a:pPr marL="0" indent="0" algn="r">
              <a:buNone/>
            </a:pPr>
            <a:r>
              <a:rPr lang="en-IN" sz="2800" dirty="0" smtClean="0">
                <a:hlinkClick r:id="rId2" action="ppaction://hlinkfile"/>
              </a:rPr>
              <a:t>html\font.html</a:t>
            </a:r>
            <a:endParaRPr lang="en-IN" sz="2800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Character </a:t>
            </a:r>
            <a:r>
              <a:rPr lang="en-IN" u="sng" dirty="0" smtClean="0"/>
              <a:t>Entities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sz="2800" dirty="0"/>
              <a:t>special characters are defined as entities, which are codes for the characters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An entity in a document is replaced by its </a:t>
            </a:r>
            <a:r>
              <a:rPr lang="en-IN" sz="2800" dirty="0" smtClean="0"/>
              <a:t>associated character </a:t>
            </a:r>
            <a:r>
              <a:rPr lang="en-IN" sz="2800" dirty="0"/>
              <a:t>by the browser</a:t>
            </a:r>
          </a:p>
        </p:txBody>
      </p:sp>
    </p:spTree>
    <p:extLst>
      <p:ext uri="{BB962C8B-B14F-4D97-AF65-F5344CB8AC3E}">
        <p14:creationId xmlns:p14="http://schemas.microsoft.com/office/powerpoint/2010/main" val="33853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2648</Words>
  <Application>Microsoft Office PowerPoint</Application>
  <PresentationFormat>On-screen Show (4:3)</PresentationFormat>
  <Paragraphs>324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Module 2</vt:lpstr>
      <vt:lpstr>Basic Text Markup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HYPERTEXT LINKS</vt:lpstr>
      <vt:lpstr>PowerPoint Presentation</vt:lpstr>
      <vt:lpstr>PowerPoint Presentation</vt:lpstr>
      <vt:lpstr>PowerPoint Presentation</vt:lpstr>
      <vt:lpstr>PowerPoint Presentation</vt:lpstr>
      <vt:lpstr>LISTS</vt:lpstr>
      <vt:lpstr>Unordered Lists</vt:lpstr>
      <vt:lpstr>PowerPoint Presentation</vt:lpstr>
      <vt:lpstr>PowerPoint Presentation</vt:lpstr>
      <vt:lpstr>Ordered Lists</vt:lpstr>
      <vt:lpstr>Sample code</vt:lpstr>
      <vt:lpstr>output</vt:lpstr>
      <vt:lpstr>Definition Lists</vt:lpstr>
      <vt:lpstr>Sample code</vt:lpstr>
      <vt:lpstr>Output</vt:lpstr>
      <vt:lpstr>TABLES</vt:lpstr>
      <vt:lpstr>PowerPoint Presentation</vt:lpstr>
      <vt:lpstr>PowerPoint Presentation</vt:lpstr>
      <vt:lpstr>PowerPoint Presentation</vt:lpstr>
      <vt:lpstr>Forms</vt:lpstr>
      <vt:lpstr>PowerPoint Presentation</vt:lpstr>
      <vt:lpstr>PowerPoint Presentation</vt:lpstr>
      <vt:lpstr>input Element</vt:lpstr>
      <vt:lpstr>PowerPoint Presentation</vt:lpstr>
      <vt:lpstr>PowerPoint Presentation</vt:lpstr>
      <vt:lpstr>PowerPoint Presentation</vt:lpstr>
      <vt:lpstr>Password control</vt:lpstr>
      <vt:lpstr>Checkbox control</vt:lpstr>
      <vt:lpstr>PowerPoint Presentation</vt:lpstr>
      <vt:lpstr>Radio button</vt:lpstr>
      <vt:lpstr>PowerPoint Presentation</vt:lpstr>
      <vt:lpstr>Select element</vt:lpstr>
      <vt:lpstr>PowerPoint Presentation</vt:lpstr>
      <vt:lpstr>text area element</vt:lpstr>
      <vt:lpstr>PowerPoint Presentation</vt:lpstr>
      <vt:lpstr>Action buttons</vt:lpstr>
      <vt:lpstr>PowerPoint Presentation</vt:lpstr>
      <vt:lpstr>example</vt:lpstr>
      <vt:lpstr>PowerPoint Presentation</vt:lpstr>
      <vt:lpstr>PowerPoint Presentation</vt:lpstr>
      <vt:lpstr>HTML5</vt:lpstr>
      <vt:lpstr>PowerPoint Presentation</vt:lpstr>
      <vt:lpstr>PowerPoint Presentation</vt:lpstr>
      <vt:lpstr>PowerPoint Presentation</vt:lpstr>
      <vt:lpstr>The video Element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Chaithu</dc:creator>
  <cp:lastModifiedBy>Chaithu</cp:lastModifiedBy>
  <cp:revision>67</cp:revision>
  <dcterms:created xsi:type="dcterms:W3CDTF">2018-01-20T15:23:10Z</dcterms:created>
  <dcterms:modified xsi:type="dcterms:W3CDTF">2018-02-07T06:52:33Z</dcterms:modified>
</cp:coreProperties>
</file>