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on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text%20decoratio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list%20prpty%20u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list%20prprty%20ol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text%20align.html" TargetMode="External"/><Relationship Id="rId2" Type="http://schemas.openxmlformats.org/officeDocument/2006/relationships/hyperlink" Target="text%20indent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text%20float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color-background.html" TargetMode="External"/><Relationship Id="rId2" Type="http://schemas.openxmlformats.org/officeDocument/2006/relationships/hyperlink" Target="color-foreground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table%20border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rgin%20and%20padding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tryit.asp?filename=trycss3_background_multiple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div.html" TargetMode="External"/><Relationship Id="rId2" Type="http://schemas.openxmlformats.org/officeDocument/2006/relationships/hyperlink" Target="span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/>
          <a:lstStyle/>
          <a:p>
            <a:r>
              <a:rPr lang="en-IN" dirty="0" smtClean="0"/>
              <a:t>Cascading style sheets(CSS)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9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itchFamily="34" charset="0"/>
              </a:rPr>
              <a:t>Style Specification </a:t>
            </a:r>
            <a:r>
              <a:rPr lang="en-US" sz="3200" b="1" dirty="0" smtClean="0">
                <a:latin typeface="Calibri" pitchFamily="34" charset="0"/>
              </a:rPr>
              <a:t>Formats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IN" dirty="0"/>
              <a:t>The format of a style specification depends on the level of style </a:t>
            </a:r>
            <a:r>
              <a:rPr lang="en-IN" dirty="0" smtClean="0"/>
              <a:t>sheet.</a:t>
            </a:r>
          </a:p>
          <a:p>
            <a:r>
              <a:rPr lang="en-IN" dirty="0">
                <a:solidFill>
                  <a:srgbClr val="C00000"/>
                </a:solidFill>
              </a:rPr>
              <a:t>Inline style specifications </a:t>
            </a:r>
            <a:r>
              <a:rPr lang="en-IN" dirty="0"/>
              <a:t>appear as values of the </a:t>
            </a:r>
            <a:r>
              <a:rPr lang="en-IN" dirty="0">
                <a:solidFill>
                  <a:srgbClr val="C00000"/>
                </a:solidFill>
              </a:rPr>
              <a:t>style attribute </a:t>
            </a:r>
            <a:r>
              <a:rPr lang="en-IN" dirty="0"/>
              <a:t>of a </a:t>
            </a:r>
            <a:r>
              <a:rPr lang="en-IN" dirty="0" smtClean="0"/>
              <a:t>tag.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82842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1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Document style specifications </a:t>
            </a:r>
            <a:r>
              <a:rPr lang="en-IN" sz="2800" dirty="0"/>
              <a:t>appear as the content of a </a:t>
            </a:r>
            <a:r>
              <a:rPr lang="en-IN" sz="2800" dirty="0">
                <a:solidFill>
                  <a:srgbClr val="C00000"/>
                </a:solidFill>
              </a:rPr>
              <a:t>style element </a:t>
            </a:r>
            <a:r>
              <a:rPr lang="en-IN" sz="2800" dirty="0"/>
              <a:t>within the header of a </a:t>
            </a:r>
            <a:r>
              <a:rPr lang="en-IN" sz="2800" dirty="0" smtClean="0"/>
              <a:t>document.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dirty="0"/>
              <a:t>The type attribute of the &lt;style&gt; tag tells the browser the type of style specification, which is always </a:t>
            </a:r>
            <a:r>
              <a:rPr lang="en-IN" sz="2800" dirty="0" smtClean="0"/>
              <a:t>text/css</a:t>
            </a:r>
            <a:r>
              <a:rPr lang="en-IN" sz="2800" dirty="0"/>
              <a:t> </a:t>
            </a:r>
            <a:r>
              <a:rPr lang="en-IN" sz="2800" dirty="0" smtClean="0"/>
              <a:t>for CSS.</a:t>
            </a:r>
          </a:p>
          <a:p>
            <a:endParaRPr lang="en-I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99308"/>
            <a:ext cx="5105400" cy="150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5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Each style rule in a rule list has two parts: </a:t>
            </a:r>
          </a:p>
          <a:p>
            <a:pPr lvl="1"/>
            <a:r>
              <a:rPr lang="en-IN" sz="2400" dirty="0"/>
              <a:t>a </a:t>
            </a:r>
            <a:r>
              <a:rPr lang="en-IN" sz="2400" dirty="0">
                <a:solidFill>
                  <a:srgbClr val="C00000"/>
                </a:solidFill>
              </a:rPr>
              <a:t>selector</a:t>
            </a:r>
            <a:r>
              <a:rPr lang="en-IN" sz="2400" dirty="0"/>
              <a:t>, which indicates the tag or tags affected by the rule</a:t>
            </a:r>
          </a:p>
          <a:p>
            <a:pPr lvl="1"/>
            <a:r>
              <a:rPr lang="en-IN" sz="2400" dirty="0"/>
              <a:t>a list of </a:t>
            </a:r>
            <a:r>
              <a:rPr lang="en-IN" sz="2400" dirty="0">
                <a:solidFill>
                  <a:srgbClr val="C00000"/>
                </a:solidFill>
              </a:rPr>
              <a:t>property–value pairs</a:t>
            </a:r>
            <a:r>
              <a:rPr lang="en-IN" sz="2400" dirty="0" smtClean="0"/>
              <a:t>.</a:t>
            </a:r>
          </a:p>
          <a:p>
            <a:pPr lvl="1"/>
            <a:endParaRPr lang="en-IN" sz="2400" dirty="0"/>
          </a:p>
          <a:p>
            <a:pPr lvl="1"/>
            <a:endParaRPr lang="en-IN" sz="2400" dirty="0" smtClean="0"/>
          </a:p>
          <a:p>
            <a:pPr marL="457200" lvl="1" indent="0">
              <a:buNone/>
            </a:pPr>
            <a:endParaRPr lang="en-IN" sz="2400" dirty="0" smtClean="0"/>
          </a:p>
          <a:p>
            <a:pPr marL="457200" lvl="1" indent="0">
              <a:buNone/>
            </a:pPr>
            <a:r>
              <a:rPr lang="en-IN" sz="2400" dirty="0" smtClean="0"/>
              <a:t>Eg:</a:t>
            </a:r>
          </a:p>
          <a:p>
            <a:pPr marL="457200" lvl="1" indent="0">
              <a:buNone/>
            </a:pPr>
            <a:r>
              <a:rPr lang="en-IN" sz="2400" dirty="0" smtClean="0"/>
              <a:t>p {font-size: 1.1em; font-style: italic; font-family: ’Times New Roman’; }</a:t>
            </a:r>
          </a:p>
          <a:p>
            <a:pPr marL="457200" lvl="1" indent="0">
              <a:buNone/>
            </a:pPr>
            <a:endParaRPr lang="en-IN" sz="2400" dirty="0" smtClean="0"/>
          </a:p>
          <a:p>
            <a:pPr marL="457200" lvl="1" indent="0">
              <a:buNone/>
            </a:pPr>
            <a:r>
              <a:rPr lang="en-IN" sz="2400" dirty="0" smtClean="0"/>
              <a:t>CSS </a:t>
            </a:r>
            <a:r>
              <a:rPr lang="en-IN" sz="2400" dirty="0"/>
              <a:t>comments are introduced with /* and terminated with */</a:t>
            </a:r>
            <a:endParaRPr lang="en-IN" sz="2400" dirty="0" smtClean="0"/>
          </a:p>
          <a:p>
            <a:r>
              <a:rPr lang="en-IN" sz="2400" dirty="0"/>
              <a:t>The external file consists of a list of style </a:t>
            </a:r>
            <a:r>
              <a:rPr lang="en-IN" sz="2400" dirty="0" smtClean="0"/>
              <a:t>rules. NO &lt;style&gt; tag.</a:t>
            </a:r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9855"/>
            <a:ext cx="7924800" cy="90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9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IN" sz="3200" dirty="0"/>
              <a:t>Selector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 selector specifies the elements to which the following style information applies.</a:t>
            </a:r>
          </a:p>
          <a:p>
            <a:r>
              <a:rPr lang="en-IN" sz="2800" dirty="0"/>
              <a:t>The selector can have a variety of </a:t>
            </a:r>
            <a:r>
              <a:rPr lang="en-IN" sz="2800" dirty="0" smtClean="0"/>
              <a:t>forms</a:t>
            </a:r>
          </a:p>
          <a:p>
            <a:pPr lvl="2"/>
            <a:r>
              <a:rPr lang="en-IN" dirty="0"/>
              <a:t>Simple Selector </a:t>
            </a:r>
            <a:r>
              <a:rPr lang="en-IN" dirty="0" smtClean="0"/>
              <a:t>Forms</a:t>
            </a:r>
          </a:p>
          <a:p>
            <a:pPr lvl="2"/>
            <a:r>
              <a:rPr lang="en-IN" dirty="0"/>
              <a:t>Class </a:t>
            </a:r>
            <a:r>
              <a:rPr lang="en-IN" dirty="0" smtClean="0"/>
              <a:t>Selectors</a:t>
            </a:r>
          </a:p>
          <a:p>
            <a:pPr lvl="2"/>
            <a:r>
              <a:rPr lang="en-IN" dirty="0"/>
              <a:t>Generic </a:t>
            </a:r>
            <a:r>
              <a:rPr lang="en-IN" dirty="0" smtClean="0"/>
              <a:t>Selectors</a:t>
            </a:r>
          </a:p>
          <a:p>
            <a:pPr lvl="2"/>
            <a:r>
              <a:rPr lang="en-IN" b="1" dirty="0"/>
              <a:t>id </a:t>
            </a:r>
            <a:r>
              <a:rPr lang="en-IN" dirty="0" smtClean="0"/>
              <a:t>Selectors</a:t>
            </a:r>
          </a:p>
          <a:p>
            <a:pPr lvl="2"/>
            <a:r>
              <a:rPr lang="en-IN" dirty="0" smtClean="0"/>
              <a:t>Contextual Selectors</a:t>
            </a:r>
          </a:p>
          <a:p>
            <a:pPr lvl="2"/>
            <a:r>
              <a:rPr lang="en-IN" dirty="0"/>
              <a:t>Universal </a:t>
            </a:r>
            <a:r>
              <a:rPr lang="en-IN" dirty="0" smtClean="0"/>
              <a:t>Selectors</a:t>
            </a:r>
          </a:p>
          <a:p>
            <a:pPr lvl="2"/>
            <a:r>
              <a:rPr lang="en-IN" dirty="0"/>
              <a:t>Pseudo Classes</a:t>
            </a:r>
          </a:p>
        </p:txBody>
      </p:sp>
    </p:spTree>
    <p:extLst>
      <p:ext uri="{BB962C8B-B14F-4D97-AF65-F5344CB8AC3E}">
        <p14:creationId xmlns:p14="http://schemas.microsoft.com/office/powerpoint/2010/main" val="5717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u="sng" dirty="0"/>
              <a:t>Simple Selector </a:t>
            </a:r>
            <a:r>
              <a:rPr lang="en-IN" u="sng" dirty="0" smtClean="0"/>
              <a:t>Forms</a:t>
            </a:r>
          </a:p>
          <a:p>
            <a:r>
              <a:rPr lang="en-IN" dirty="0"/>
              <a:t>The simplest selector form is a </a:t>
            </a:r>
            <a:r>
              <a:rPr lang="en-IN" dirty="0">
                <a:solidFill>
                  <a:srgbClr val="C00000"/>
                </a:solidFill>
              </a:rPr>
              <a:t>single element name</a:t>
            </a:r>
            <a:r>
              <a:rPr lang="en-IN" dirty="0"/>
              <a:t>, such as h1</a:t>
            </a:r>
            <a:r>
              <a:rPr lang="en-IN" dirty="0" smtClean="0"/>
              <a:t>.</a:t>
            </a:r>
          </a:p>
          <a:p>
            <a:r>
              <a:rPr lang="en-IN" dirty="0"/>
              <a:t>the property values in the rule apply to all occurrences of the named element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h1 {font-size: 24pt}</a:t>
            </a:r>
          </a:p>
          <a:p>
            <a:r>
              <a:rPr lang="en-IN" dirty="0"/>
              <a:t>selector could be a list of element names separated by </a:t>
            </a:r>
            <a:r>
              <a:rPr lang="en-IN" dirty="0" smtClean="0"/>
              <a:t>commas-</a:t>
            </a:r>
            <a:r>
              <a:rPr lang="en-IN" dirty="0"/>
              <a:t> the property values apply to all occurrences of all of the named </a:t>
            </a:r>
            <a:r>
              <a:rPr lang="en-IN" dirty="0" smtClean="0"/>
              <a:t>elements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h1, h2 </a:t>
            </a:r>
            <a:r>
              <a:rPr lang="en-IN" dirty="0"/>
              <a:t>{font-size: 24pt}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3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Class </a:t>
            </a:r>
            <a:r>
              <a:rPr lang="en-IN" u="sng" dirty="0" smtClean="0"/>
              <a:t>Selectors</a:t>
            </a:r>
          </a:p>
          <a:p>
            <a:r>
              <a:rPr lang="en-IN" sz="2800" dirty="0"/>
              <a:t>used to allow different occurrences of the same tag to use different style specifications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A style class is defined in a style element by giving the </a:t>
            </a:r>
            <a:r>
              <a:rPr lang="en-IN" sz="2800" dirty="0" smtClean="0"/>
              <a:t>style class </a:t>
            </a:r>
            <a:r>
              <a:rPr lang="en-IN" sz="2800" dirty="0"/>
              <a:t>a name, which is attached to the tag’s name with a period</a:t>
            </a:r>
            <a:r>
              <a:rPr lang="en-IN" sz="2800" dirty="0" smtClean="0"/>
              <a:t>.</a:t>
            </a:r>
          </a:p>
          <a:p>
            <a:endParaRPr lang="en-IN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495300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4419600"/>
            <a:ext cx="312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181601" y="3505200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Generic </a:t>
            </a:r>
            <a:r>
              <a:rPr lang="en-IN" u="sng" dirty="0" smtClean="0"/>
              <a:t>Selectors</a:t>
            </a:r>
          </a:p>
          <a:p>
            <a:r>
              <a:rPr lang="en-IN" sz="2800" dirty="0" smtClean="0"/>
              <a:t>A class </a:t>
            </a:r>
            <a:r>
              <a:rPr lang="en-IN" sz="2800" dirty="0"/>
              <a:t>of style specifications that applies to the content of more than one kind of tag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defined without a tag name in its name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use the name of the generic class, which must begin with a </a:t>
            </a:r>
            <a:r>
              <a:rPr lang="en-IN" sz="2800" dirty="0" smtClean="0"/>
              <a:t>period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162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0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id </a:t>
            </a:r>
            <a:r>
              <a:rPr lang="en-IN" u="sng" dirty="0" smtClean="0"/>
              <a:t>Selectors</a:t>
            </a:r>
          </a:p>
          <a:p>
            <a:r>
              <a:rPr lang="en-IN" sz="2800" dirty="0"/>
              <a:t>id selector allows the application of a style to one specific </a:t>
            </a:r>
            <a:r>
              <a:rPr lang="en-IN" sz="2800" dirty="0" smtClean="0"/>
              <a:t>element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#specified-id {property-value list}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u="sng" dirty="0"/>
              <a:t>Universal </a:t>
            </a:r>
            <a:r>
              <a:rPr lang="en-IN" u="sng" dirty="0" smtClean="0"/>
              <a:t>Selectors</a:t>
            </a:r>
          </a:p>
          <a:p>
            <a:r>
              <a:rPr lang="en-IN" sz="2800" dirty="0"/>
              <a:t>denoted by an asterisk </a:t>
            </a:r>
            <a:r>
              <a:rPr lang="en-IN" sz="2800" dirty="0" smtClean="0"/>
              <a:t>(*)</a:t>
            </a:r>
          </a:p>
          <a:p>
            <a:r>
              <a:rPr lang="en-IN" sz="2800" dirty="0"/>
              <a:t>applies its style to all elements in a </a:t>
            </a:r>
            <a:r>
              <a:rPr lang="en-IN" sz="2800" dirty="0" smtClean="0"/>
              <a:t>document</a:t>
            </a:r>
          </a:p>
          <a:p>
            <a:pPr marL="0" indent="0">
              <a:buNone/>
            </a:pPr>
            <a:r>
              <a:rPr lang="en-IN" sz="2800" dirty="0" smtClean="0"/>
              <a:t>	* </a:t>
            </a:r>
            <a:r>
              <a:rPr lang="en-IN" sz="2800" dirty="0"/>
              <a:t>{property-value list}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3847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IN" u="sng" dirty="0" smtClean="0"/>
              <a:t>Contextual selectors</a:t>
            </a:r>
          </a:p>
          <a:p>
            <a:r>
              <a:rPr lang="en-IN" sz="2800" dirty="0" smtClean="0"/>
              <a:t>Style should apply only to elements in certain positions in the document.</a:t>
            </a:r>
          </a:p>
          <a:p>
            <a:r>
              <a:rPr lang="en-IN" sz="2800" dirty="0" smtClean="0"/>
              <a:t>Simplest form of contextual selector is the descendant selector.</a:t>
            </a:r>
          </a:p>
          <a:p>
            <a:r>
              <a:rPr lang="en-IN" sz="2800" dirty="0" smtClean="0"/>
              <a:t>Element B is a descendant of element A if it appears in the content of A.</a:t>
            </a:r>
          </a:p>
          <a:p>
            <a:r>
              <a:rPr lang="en-IN" sz="2800" dirty="0" smtClean="0"/>
              <a:t>A particular element can be selected by listing one or more of the ancestors of the element in the selector, with white space separating the element name.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ul ol { property –value list}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5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u="sng" dirty="0">
                <a:latin typeface="Calibri" pitchFamily="34" charset="0"/>
              </a:rPr>
              <a:t>Pseudo Classes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/>
              <a:t>Pseudo classes are styles that apply </a:t>
            </a:r>
            <a:r>
              <a:rPr lang="en-US" sz="2800" dirty="0">
                <a:solidFill>
                  <a:srgbClr val="C00000"/>
                </a:solidFill>
              </a:rPr>
              <a:t>when some action occurs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The pseudo classes </a:t>
            </a:r>
            <a:r>
              <a:rPr lang="en-US" sz="2800" dirty="0">
                <a:solidFill>
                  <a:srgbClr val="C00000"/>
                </a:solidFill>
              </a:rPr>
              <a:t>hover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focus</a:t>
            </a:r>
            <a:r>
              <a:rPr lang="en-US" sz="2800" dirty="0"/>
              <a:t> are supported by new browsers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The names of pseudo classes begin with </a:t>
            </a:r>
            <a:r>
              <a:rPr lang="en-US" sz="2800" dirty="0" smtClean="0"/>
              <a:t>colons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	</a:t>
            </a:r>
            <a:r>
              <a:rPr lang="en-US" sz="2800" dirty="0" smtClean="0"/>
              <a:t>h2: hover { property-value list}</a:t>
            </a:r>
            <a:endParaRPr lang="en-US" sz="28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The style of hover pseudo class applies when the mouse cursor </a:t>
            </a:r>
            <a:r>
              <a:rPr lang="en-US" sz="2800" dirty="0" smtClean="0"/>
              <a:t> </a:t>
            </a:r>
            <a:r>
              <a:rPr lang="en-US" sz="2800" dirty="0"/>
              <a:t>moves over the associated </a:t>
            </a:r>
            <a:r>
              <a:rPr lang="en-US" sz="2800" dirty="0" smtClean="0"/>
              <a:t>element</a:t>
            </a:r>
            <a:endParaRPr lang="en-US" sz="28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The style of the focus pseudo class applies when its </a:t>
            </a:r>
            <a:r>
              <a:rPr lang="en-US" sz="2800" dirty="0" smtClean="0"/>
              <a:t>associated </a:t>
            </a:r>
            <a:r>
              <a:rPr lang="en-US" sz="2800" dirty="0"/>
              <a:t>element has focus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502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55927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/>
              <a:t>The Cascading Style Sheets are used to bring different styles to </a:t>
            </a:r>
            <a:r>
              <a:rPr lang="en-US" sz="2800" dirty="0" smtClean="0"/>
              <a:t>a document.</a:t>
            </a:r>
            <a:endParaRPr lang="en-US" sz="28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Cascading Style Sheets is a </a:t>
            </a:r>
            <a:r>
              <a:rPr lang="en-US" sz="2800" dirty="0">
                <a:solidFill>
                  <a:srgbClr val="FF0000"/>
                </a:solidFill>
              </a:rPr>
              <a:t>style sheet language</a:t>
            </a:r>
            <a:r>
              <a:rPr lang="en-US" sz="2800" dirty="0"/>
              <a:t> used for </a:t>
            </a:r>
            <a:r>
              <a:rPr lang="en-US" sz="2800" dirty="0" smtClean="0"/>
              <a:t>describing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presentation semantics </a:t>
            </a:r>
            <a:r>
              <a:rPr lang="en-US" sz="2800" dirty="0"/>
              <a:t>of a document written in a markup </a:t>
            </a:r>
            <a:r>
              <a:rPr lang="en-US" sz="2800" dirty="0" smtClean="0"/>
              <a:t>language</a:t>
            </a:r>
            <a:endParaRPr lang="en-US" sz="28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CSS was formed from an idea of keeping the structure separate </a:t>
            </a:r>
            <a:r>
              <a:rPr lang="en-US" sz="2800" dirty="0" smtClean="0"/>
              <a:t>from the </a:t>
            </a:r>
            <a:r>
              <a:rPr lang="en-US" sz="2800" dirty="0"/>
              <a:t>presentation </a:t>
            </a:r>
            <a:endParaRPr lang="en-US" sz="2800" dirty="0" smtClean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IN" sz="2800" dirty="0"/>
              <a:t>most important benefit of style sheets is their </a:t>
            </a:r>
            <a:r>
              <a:rPr lang="en-IN" sz="2800" dirty="0">
                <a:solidFill>
                  <a:srgbClr val="C00000"/>
                </a:solidFill>
              </a:rPr>
              <a:t>capability of imposing consistency </a:t>
            </a:r>
            <a:r>
              <a:rPr lang="en-IN" sz="2800" dirty="0"/>
              <a:t>on the style of Web documents.</a:t>
            </a:r>
            <a:endParaRPr lang="en-US" sz="2800" dirty="0"/>
          </a:p>
          <a:p>
            <a:pPr marL="0" indent="0">
              <a:lnSpc>
                <a:spcPct val="120000"/>
              </a:lnSpc>
              <a:buNone/>
            </a:pPr>
            <a:endParaRPr lang="en-US" sz="2800" dirty="0" smtClean="0"/>
          </a:p>
          <a:p>
            <a:pPr>
              <a:lnSpc>
                <a:spcPct val="120000"/>
              </a:lnSpc>
              <a:buFontTx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695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IN" sz="3200" dirty="0"/>
              <a:t>Property Value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CSS </a:t>
            </a:r>
            <a:r>
              <a:rPr lang="en-IN" sz="2800" dirty="0" smtClean="0"/>
              <a:t>includes large number of </a:t>
            </a:r>
            <a:r>
              <a:rPr lang="en-IN" sz="2800" dirty="0"/>
              <a:t>different </a:t>
            </a:r>
            <a:r>
              <a:rPr lang="en-IN" sz="2800" dirty="0" smtClean="0"/>
              <a:t>properties.</a:t>
            </a:r>
          </a:p>
          <a:p>
            <a:r>
              <a:rPr lang="en-IN" sz="2800" dirty="0" smtClean="0"/>
              <a:t> Commonly used categories</a:t>
            </a:r>
            <a:r>
              <a:rPr lang="en-IN" sz="2800" dirty="0"/>
              <a:t>: </a:t>
            </a:r>
            <a:r>
              <a:rPr lang="en-IN" sz="2800" dirty="0" smtClean="0"/>
              <a:t>fonts</a:t>
            </a:r>
            <a:r>
              <a:rPr lang="en-IN" sz="2800" dirty="0"/>
              <a:t>, lists, alignment of text, margins, colors, backgrounds, and borders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Property values can appear in a variety of </a:t>
            </a:r>
            <a:r>
              <a:rPr lang="en-IN" sz="2800" dirty="0" smtClean="0"/>
              <a:t>forms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Keyword property </a:t>
            </a:r>
            <a:r>
              <a:rPr lang="en-IN" dirty="0" smtClean="0">
                <a:solidFill>
                  <a:srgbClr val="FF0000"/>
                </a:solidFill>
              </a:rPr>
              <a:t>values- </a:t>
            </a:r>
            <a:r>
              <a:rPr lang="en-IN" dirty="0"/>
              <a:t>only a few possible values and they are </a:t>
            </a:r>
            <a:r>
              <a:rPr lang="en-IN" dirty="0" smtClean="0"/>
              <a:t>predefined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Number values-  </a:t>
            </a:r>
            <a:r>
              <a:rPr lang="en-IN" dirty="0"/>
              <a:t>either an integer or a sequence of </a:t>
            </a:r>
            <a:r>
              <a:rPr lang="en-IN" dirty="0" smtClean="0"/>
              <a:t>digits with </a:t>
            </a:r>
            <a:r>
              <a:rPr lang="en-IN" dirty="0"/>
              <a:t>a decimal point and can be preceded by a sign (+ or </a:t>
            </a:r>
            <a:r>
              <a:rPr lang="en-IN" dirty="0" smtClean="0"/>
              <a:t>-)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Length </a:t>
            </a:r>
            <a:r>
              <a:rPr lang="en-IN" dirty="0" smtClean="0">
                <a:solidFill>
                  <a:srgbClr val="FF0000"/>
                </a:solidFill>
              </a:rPr>
              <a:t>values</a:t>
            </a:r>
            <a:r>
              <a:rPr lang="en-IN" dirty="0" smtClean="0"/>
              <a:t>-</a:t>
            </a:r>
            <a:r>
              <a:rPr lang="en-IN" dirty="0"/>
              <a:t>number </a:t>
            </a:r>
            <a:r>
              <a:rPr lang="en-IN" dirty="0" smtClean="0"/>
              <a:t>values </a:t>
            </a:r>
            <a:r>
              <a:rPr lang="en-IN" dirty="0"/>
              <a:t>followed immediately by a two-character abbreviation of a unit </a:t>
            </a:r>
            <a:r>
              <a:rPr lang="en-IN" dirty="0" smtClean="0"/>
              <a:t>name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5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Percentage </a:t>
            </a:r>
            <a:r>
              <a:rPr lang="en-IN" dirty="0" smtClean="0">
                <a:solidFill>
                  <a:srgbClr val="FF0000"/>
                </a:solidFill>
              </a:rPr>
              <a:t>values</a:t>
            </a:r>
            <a:r>
              <a:rPr lang="en-IN" dirty="0" smtClean="0"/>
              <a:t>-</a:t>
            </a:r>
            <a:r>
              <a:rPr lang="en-IN" dirty="0"/>
              <a:t>provide a measure that is relative to the previously used </a:t>
            </a:r>
            <a:r>
              <a:rPr lang="en-IN" dirty="0" smtClean="0"/>
              <a:t>measure.</a:t>
            </a:r>
          </a:p>
          <a:p>
            <a:pPr lvl="1"/>
            <a:r>
              <a:rPr lang="en-IN" dirty="0"/>
              <a:t>Percentage values can be </a:t>
            </a:r>
            <a:r>
              <a:rPr lang="en-IN" dirty="0" smtClean="0"/>
              <a:t>signed</a:t>
            </a:r>
          </a:p>
          <a:p>
            <a:pPr lvl="1"/>
            <a:r>
              <a:rPr lang="en-IN" dirty="0"/>
              <a:t>a plus sign, the percentage is </a:t>
            </a:r>
            <a:r>
              <a:rPr lang="en-IN" dirty="0" smtClean="0"/>
              <a:t>added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negative</a:t>
            </a:r>
            <a:r>
              <a:rPr lang="en-IN" dirty="0" smtClean="0"/>
              <a:t>, percentage </a:t>
            </a:r>
            <a:r>
              <a:rPr lang="en-IN" dirty="0"/>
              <a:t>is subtracted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rgbClr val="FF0000"/>
                </a:solidFill>
              </a:rPr>
              <a:t>Color</a:t>
            </a:r>
            <a:r>
              <a:rPr lang="en-IN" dirty="0">
                <a:solidFill>
                  <a:srgbClr val="FF0000"/>
                </a:solidFill>
              </a:rPr>
              <a:t> property </a:t>
            </a:r>
            <a:r>
              <a:rPr lang="en-IN" dirty="0" smtClean="0">
                <a:solidFill>
                  <a:srgbClr val="FF0000"/>
                </a:solidFill>
              </a:rPr>
              <a:t>values-</a:t>
            </a:r>
            <a:r>
              <a:rPr lang="en-IN" dirty="0"/>
              <a:t>specified as </a:t>
            </a:r>
            <a:r>
              <a:rPr lang="en-IN" dirty="0" err="1"/>
              <a:t>color</a:t>
            </a:r>
            <a:r>
              <a:rPr lang="en-IN" dirty="0"/>
              <a:t> names, as six-digit hexadecimal numbers, or in RGB form.</a:t>
            </a:r>
            <a:endParaRPr lang="en-I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IN" sz="3200" dirty="0"/>
              <a:t>Font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the most commonly used of the style-sheet </a:t>
            </a:r>
            <a:r>
              <a:rPr lang="en-IN" sz="2800" dirty="0" smtClean="0"/>
              <a:t>properties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Font </a:t>
            </a:r>
            <a:r>
              <a:rPr lang="en-IN" sz="2800" dirty="0" smtClean="0"/>
              <a:t>Families</a:t>
            </a:r>
          </a:p>
          <a:p>
            <a:pPr lvl="2" indent="-342900" algn="just"/>
            <a:r>
              <a:rPr lang="en-IN" dirty="0"/>
              <a:t>used to specify a list of font names</a:t>
            </a:r>
            <a:r>
              <a:rPr lang="en-IN" dirty="0" smtClean="0"/>
              <a:t>.</a:t>
            </a:r>
          </a:p>
          <a:p>
            <a:pPr lvl="2" indent="-342900" algn="just"/>
            <a:r>
              <a:rPr lang="en-IN" dirty="0"/>
              <a:t>The browser uses the first font in the list that it supports</a:t>
            </a:r>
            <a:r>
              <a:rPr lang="en-IN" dirty="0" smtClean="0"/>
              <a:t>.</a:t>
            </a:r>
          </a:p>
          <a:p>
            <a:pPr marL="800100" lvl="2" indent="0" algn="just">
              <a:buNone/>
            </a:pPr>
            <a:r>
              <a:rPr lang="en-IN" dirty="0" smtClean="0">
                <a:solidFill>
                  <a:srgbClr val="FF0000"/>
                </a:solidFill>
              </a:rPr>
              <a:t>		</a:t>
            </a:r>
            <a:r>
              <a:rPr lang="en-IN" dirty="0" smtClean="0">
                <a:solidFill>
                  <a:srgbClr val="C00000"/>
                </a:solidFill>
              </a:rPr>
              <a:t>font-family</a:t>
            </a:r>
            <a:r>
              <a:rPr lang="en-IN" dirty="0">
                <a:solidFill>
                  <a:srgbClr val="C00000"/>
                </a:solidFill>
              </a:rPr>
              <a:t>: Arial, Helvetica, </a:t>
            </a:r>
            <a:r>
              <a:rPr lang="en-IN" dirty="0" err="1" smtClean="0">
                <a:solidFill>
                  <a:srgbClr val="C00000"/>
                </a:solidFill>
              </a:rPr>
              <a:t>Futura</a:t>
            </a:r>
            <a:r>
              <a:rPr lang="en-IN" dirty="0" smtClean="0">
                <a:solidFill>
                  <a:srgbClr val="C00000"/>
                </a:solidFill>
              </a:rPr>
              <a:t>;</a:t>
            </a:r>
          </a:p>
          <a:p>
            <a:pPr lvl="2" indent="-342900" algn="just"/>
            <a:r>
              <a:rPr lang="en-IN" dirty="0"/>
              <a:t>If a font name has more than one word, the whole name should be delimited by single </a:t>
            </a:r>
            <a:r>
              <a:rPr lang="en-IN" dirty="0" smtClean="0"/>
              <a:t>quotes</a:t>
            </a:r>
          </a:p>
          <a:p>
            <a:pPr marL="800100" lvl="2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>
                <a:solidFill>
                  <a:srgbClr val="C00000"/>
                </a:solidFill>
              </a:rPr>
              <a:t>font-family: ‘Times New Roman</a:t>
            </a:r>
            <a:r>
              <a:rPr lang="en-IN" dirty="0" smtClean="0">
                <a:solidFill>
                  <a:srgbClr val="C00000"/>
                </a:solidFill>
              </a:rPr>
              <a:t>’;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728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IN" sz="2800" dirty="0"/>
              <a:t>Font </a:t>
            </a:r>
            <a:r>
              <a:rPr lang="en-IN" sz="2800" dirty="0" smtClean="0"/>
              <a:t>Sizes</a:t>
            </a:r>
          </a:p>
          <a:p>
            <a:pPr lvl="2" indent="-342900" algn="just"/>
            <a:r>
              <a:rPr lang="en-IN" sz="2800" dirty="0" smtClean="0"/>
              <a:t>Specifies the size of the font</a:t>
            </a:r>
          </a:p>
          <a:p>
            <a:pPr marL="800100" lvl="2" indent="0" algn="just">
              <a:buNone/>
            </a:pPr>
            <a:r>
              <a:rPr lang="en-IN" sz="2800" smtClean="0">
                <a:solidFill>
                  <a:srgbClr val="C00000"/>
                </a:solidFill>
              </a:rPr>
              <a:t>			font-size</a:t>
            </a:r>
            <a:r>
              <a:rPr lang="en-IN" sz="2800">
                <a:solidFill>
                  <a:srgbClr val="C00000"/>
                </a:solidFill>
              </a:rPr>
              <a:t>: 10pt;</a:t>
            </a:r>
          </a:p>
          <a:p>
            <a:pPr lvl="2" indent="-342900" algn="just"/>
            <a:r>
              <a:rPr lang="en-IN" sz="2800" smtClean="0"/>
              <a:t>Two </a:t>
            </a:r>
            <a:r>
              <a:rPr lang="en-IN" sz="2800" dirty="0" smtClean="0"/>
              <a:t>categories of font-size values, absolute and relative.</a:t>
            </a:r>
          </a:p>
          <a:p>
            <a:pPr lvl="2" indent="-342900" algn="just"/>
            <a:r>
              <a:rPr lang="en-IN" sz="2800" dirty="0" smtClean="0">
                <a:solidFill>
                  <a:srgbClr val="C00000"/>
                </a:solidFill>
              </a:rPr>
              <a:t>Absolute categories-</a:t>
            </a:r>
            <a:r>
              <a:rPr lang="en-IN" sz="2800" dirty="0" smtClean="0"/>
              <a:t>the size value could be given as length value or as keyword</a:t>
            </a:r>
          </a:p>
          <a:p>
            <a:pPr lvl="3" indent="-342900" algn="just"/>
            <a:r>
              <a:rPr lang="en-IN" sz="2800" dirty="0" smtClean="0"/>
              <a:t>Keyword- xx-</a:t>
            </a:r>
            <a:r>
              <a:rPr lang="en-IN" sz="2800" dirty="0" err="1" smtClean="0"/>
              <a:t>small,x</a:t>
            </a:r>
            <a:r>
              <a:rPr lang="en-IN" sz="2800" dirty="0" smtClean="0"/>
              <a:t>-small, small, medium, large, x-large and xx-large.</a:t>
            </a:r>
          </a:p>
          <a:p>
            <a:pPr lvl="2" indent="-342900" algn="just"/>
            <a:r>
              <a:rPr lang="en-IN" sz="2800" dirty="0" smtClean="0">
                <a:solidFill>
                  <a:srgbClr val="C00000"/>
                </a:solidFill>
              </a:rPr>
              <a:t>Relative</a:t>
            </a:r>
            <a:r>
              <a:rPr lang="en-IN" sz="2800" dirty="0" smtClean="0"/>
              <a:t> size values are smaller  and larger.</a:t>
            </a:r>
          </a:p>
          <a:p>
            <a:pPr lvl="3" indent="-342900" algn="just"/>
            <a:r>
              <a:rPr lang="en-IN" sz="2800" dirty="0" smtClean="0">
                <a:solidFill>
                  <a:srgbClr val="C00000"/>
                </a:solidFill>
              </a:rPr>
              <a:t>Percentage values </a:t>
            </a:r>
            <a:r>
              <a:rPr lang="en-IN" sz="2800" dirty="0" smtClean="0"/>
              <a:t>can also be used to adjust the font size relatively.</a:t>
            </a:r>
          </a:p>
        </p:txBody>
      </p:sp>
    </p:spTree>
    <p:extLst>
      <p:ext uri="{BB962C8B-B14F-4D97-AF65-F5344CB8AC3E}">
        <p14:creationId xmlns:p14="http://schemas.microsoft.com/office/powerpoint/2010/main" val="7633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6019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dirty="0"/>
              <a:t>Font Variants</a:t>
            </a:r>
          </a:p>
          <a:p>
            <a:pPr lvl="2"/>
            <a:r>
              <a:rPr lang="en-IN" dirty="0" smtClean="0"/>
              <a:t>property </a:t>
            </a:r>
            <a:r>
              <a:rPr lang="en-IN" dirty="0"/>
              <a:t>can be set to </a:t>
            </a:r>
            <a:r>
              <a:rPr lang="en-IN" dirty="0">
                <a:solidFill>
                  <a:srgbClr val="C00000"/>
                </a:solidFill>
              </a:rPr>
              <a:t>small-caps</a:t>
            </a:r>
            <a:r>
              <a:rPr lang="en-IN" dirty="0"/>
              <a:t> to </a:t>
            </a:r>
            <a:r>
              <a:rPr lang="en-IN" dirty="0" smtClean="0"/>
              <a:t>specify small capital characters</a:t>
            </a:r>
          </a:p>
          <a:p>
            <a:pPr lvl="2"/>
            <a:r>
              <a:rPr lang="en-IN" dirty="0" smtClean="0">
                <a:solidFill>
                  <a:srgbClr val="C00000"/>
                </a:solidFill>
              </a:rPr>
              <a:t>default value-</a:t>
            </a:r>
            <a:r>
              <a:rPr lang="en-IN" dirty="0">
                <a:solidFill>
                  <a:srgbClr val="C00000"/>
                </a:solidFill>
              </a:rPr>
              <a:t>normal</a:t>
            </a:r>
            <a:endParaRPr lang="en-IN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IN" dirty="0" smtClean="0"/>
              <a:t>Font Styles</a:t>
            </a:r>
          </a:p>
          <a:p>
            <a:pPr marL="1314450" lvl="2" indent="-514350"/>
            <a:r>
              <a:rPr lang="en-IN" dirty="0"/>
              <a:t>font-style property is most commonly used to specify </a:t>
            </a:r>
            <a:r>
              <a:rPr lang="en-IN" dirty="0" smtClean="0">
                <a:solidFill>
                  <a:srgbClr val="C00000"/>
                </a:solidFill>
              </a:rPr>
              <a:t>italic</a:t>
            </a:r>
          </a:p>
          <a:p>
            <a:pPr marL="800100" lvl="2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font-style</a:t>
            </a:r>
            <a:r>
              <a:rPr lang="en-IN" dirty="0">
                <a:solidFill>
                  <a:srgbClr val="C00000"/>
                </a:solidFill>
              </a:rPr>
              <a:t>: </a:t>
            </a:r>
            <a:r>
              <a:rPr lang="en-IN" dirty="0" smtClean="0">
                <a:solidFill>
                  <a:srgbClr val="C00000"/>
                </a:solidFill>
              </a:rPr>
              <a:t>italic;</a:t>
            </a:r>
          </a:p>
          <a:p>
            <a:pPr marL="800100" lvl="2" indent="0">
              <a:buNone/>
            </a:pPr>
            <a:r>
              <a:rPr lang="en-IN" dirty="0">
                <a:solidFill>
                  <a:srgbClr val="C00000"/>
                </a:solidFill>
              </a:rPr>
              <a:t>		</a:t>
            </a:r>
            <a:r>
              <a:rPr lang="en-IN" dirty="0" smtClean="0"/>
              <a:t>another possible value is </a:t>
            </a:r>
            <a:r>
              <a:rPr lang="en-IN" dirty="0" smtClean="0">
                <a:solidFill>
                  <a:srgbClr val="C00000"/>
                </a:solidFill>
              </a:rPr>
              <a:t>normal</a:t>
            </a:r>
            <a:r>
              <a:rPr lang="en-IN" dirty="0" smtClean="0"/>
              <a:t> -specifies the font   		to be normal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IN" dirty="0" smtClean="0"/>
              <a:t>Font Weights</a:t>
            </a:r>
          </a:p>
          <a:p>
            <a:pPr lvl="2"/>
            <a:r>
              <a:rPr lang="en-IN" dirty="0" smtClean="0"/>
              <a:t> </a:t>
            </a:r>
            <a:r>
              <a:rPr lang="en-IN" dirty="0"/>
              <a:t>used to specify the </a:t>
            </a:r>
            <a:r>
              <a:rPr lang="en-IN" dirty="0">
                <a:solidFill>
                  <a:srgbClr val="C00000"/>
                </a:solidFill>
              </a:rPr>
              <a:t>degree of </a:t>
            </a:r>
            <a:r>
              <a:rPr lang="en-IN" dirty="0" smtClean="0">
                <a:solidFill>
                  <a:srgbClr val="C00000"/>
                </a:solidFill>
              </a:rPr>
              <a:t>boldness</a:t>
            </a:r>
          </a:p>
          <a:p>
            <a:pPr lvl="2"/>
            <a:r>
              <a:rPr lang="en-IN" dirty="0" smtClean="0"/>
              <a:t>Possible values- </a:t>
            </a:r>
            <a:r>
              <a:rPr lang="en-IN" dirty="0" smtClean="0">
                <a:solidFill>
                  <a:srgbClr val="C00000"/>
                </a:solidFill>
              </a:rPr>
              <a:t>normal, bold, bolder and lighter.</a:t>
            </a:r>
          </a:p>
          <a:p>
            <a:pPr lvl="2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1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font-weight</a:t>
            </a:r>
            <a:r>
              <a:rPr lang="en-IN" dirty="0">
                <a:solidFill>
                  <a:srgbClr val="C00000"/>
                </a:solidFill>
              </a:rPr>
              <a:t>: </a:t>
            </a:r>
            <a:r>
              <a:rPr lang="en-IN" dirty="0" smtClean="0">
                <a:solidFill>
                  <a:srgbClr val="C00000"/>
                </a:solidFill>
              </a:rPr>
              <a:t>bold</a:t>
            </a:r>
          </a:p>
          <a:p>
            <a:pPr lvl="2"/>
            <a:r>
              <a:rPr lang="en-IN" dirty="0" smtClean="0"/>
              <a:t>The </a:t>
            </a:r>
            <a:r>
              <a:rPr lang="en-IN" dirty="0"/>
              <a:t>bolder and lighter values are taken as relative to the </a:t>
            </a:r>
            <a:r>
              <a:rPr lang="en-IN" dirty="0" smtClean="0"/>
              <a:t>current level </a:t>
            </a:r>
            <a:r>
              <a:rPr lang="en-IN" dirty="0"/>
              <a:t>of </a:t>
            </a:r>
            <a:r>
              <a:rPr lang="en-IN" dirty="0" smtClean="0"/>
              <a:t>boldness</a:t>
            </a:r>
          </a:p>
          <a:p>
            <a:pPr lvl="2"/>
            <a:r>
              <a:rPr lang="en-IN" dirty="0"/>
              <a:t>Specific numbers also can be given in multiples of 100 from 100 to </a:t>
            </a:r>
            <a:r>
              <a:rPr lang="en-IN" dirty="0" smtClean="0"/>
              <a:t>900</a:t>
            </a:r>
          </a:p>
          <a:p>
            <a:pPr lvl="2"/>
            <a:r>
              <a:rPr lang="en-IN" dirty="0"/>
              <a:t>where 400 is the same as normal and 700 is the same as bold</a:t>
            </a:r>
            <a:endParaRPr lang="en-IN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IN" dirty="0" smtClean="0"/>
              <a:t>Font </a:t>
            </a:r>
            <a:r>
              <a:rPr lang="en-IN" dirty="0" err="1" smtClean="0"/>
              <a:t>Shorthands</a:t>
            </a:r>
            <a:endParaRPr lang="en-IN" dirty="0" smtClean="0"/>
          </a:p>
          <a:p>
            <a:pPr lvl="2" indent="-342900"/>
            <a:r>
              <a:rPr lang="en-IN" dirty="0"/>
              <a:t>If </a:t>
            </a:r>
            <a:r>
              <a:rPr lang="en-IN" dirty="0">
                <a:solidFill>
                  <a:srgbClr val="C00000"/>
                </a:solidFill>
              </a:rPr>
              <a:t>more than one font property </a:t>
            </a:r>
            <a:r>
              <a:rPr lang="en-IN" dirty="0"/>
              <a:t>must be specified, the values can be stated in a list as the value of the </a:t>
            </a:r>
            <a:r>
              <a:rPr lang="en-IN" dirty="0">
                <a:solidFill>
                  <a:srgbClr val="C00000"/>
                </a:solidFill>
              </a:rPr>
              <a:t>font </a:t>
            </a:r>
            <a:r>
              <a:rPr lang="en-IN" dirty="0"/>
              <a:t>property</a:t>
            </a:r>
            <a:r>
              <a:rPr lang="en-IN" dirty="0" smtClean="0"/>
              <a:t>.</a:t>
            </a:r>
          </a:p>
          <a:p>
            <a:pPr marL="800100" lvl="2" indent="0">
              <a:buNone/>
            </a:pPr>
            <a:r>
              <a:rPr lang="en-IN" dirty="0">
                <a:solidFill>
                  <a:srgbClr val="C00000"/>
                </a:solidFill>
              </a:rPr>
              <a:t>font: bold 14pt ‘Times New Roman’ </a:t>
            </a:r>
            <a:r>
              <a:rPr lang="en-IN" dirty="0" smtClean="0">
                <a:solidFill>
                  <a:srgbClr val="C00000"/>
                </a:solidFill>
              </a:rPr>
              <a:t>Palatino;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8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lvl="2" indent="-342900"/>
            <a:r>
              <a:rPr lang="en-IN" sz="2800" dirty="0">
                <a:solidFill>
                  <a:srgbClr val="C00000"/>
                </a:solidFill>
              </a:rPr>
              <a:t>order</a:t>
            </a:r>
            <a:r>
              <a:rPr lang="en-IN" sz="2800" dirty="0"/>
              <a:t> in which the property values are given in a font value list is </a:t>
            </a:r>
            <a:r>
              <a:rPr lang="en-IN" sz="2800" dirty="0">
                <a:solidFill>
                  <a:srgbClr val="C00000"/>
                </a:solidFill>
              </a:rPr>
              <a:t>important</a:t>
            </a:r>
            <a:r>
              <a:rPr lang="en-IN" sz="2800" dirty="0" smtClean="0">
                <a:solidFill>
                  <a:srgbClr val="C00000"/>
                </a:solidFill>
              </a:rPr>
              <a:t>.</a:t>
            </a:r>
          </a:p>
          <a:p>
            <a:pPr lvl="2"/>
            <a:r>
              <a:rPr lang="en-IN" sz="2800" dirty="0"/>
              <a:t>font names must be last, </a:t>
            </a:r>
            <a:endParaRPr lang="en-IN" sz="2800" dirty="0" smtClean="0"/>
          </a:p>
          <a:p>
            <a:pPr lvl="2"/>
            <a:r>
              <a:rPr lang="en-IN" sz="2800" dirty="0" smtClean="0"/>
              <a:t>the </a:t>
            </a:r>
            <a:r>
              <a:rPr lang="en-IN" sz="2800" dirty="0"/>
              <a:t>font size </a:t>
            </a:r>
            <a:r>
              <a:rPr lang="en-IN" sz="2800" dirty="0" err="1" smtClean="0"/>
              <a:t>mustbe</a:t>
            </a:r>
            <a:r>
              <a:rPr lang="en-IN" sz="2800" dirty="0" smtClean="0"/>
              <a:t> </a:t>
            </a:r>
            <a:r>
              <a:rPr lang="en-IN" sz="2800" dirty="0"/>
              <a:t>second to last, </a:t>
            </a:r>
            <a:r>
              <a:rPr lang="en-IN" sz="2800" dirty="0" smtClean="0"/>
              <a:t>and</a:t>
            </a:r>
          </a:p>
          <a:p>
            <a:pPr lvl="2"/>
            <a:r>
              <a:rPr lang="en-IN" sz="2800" dirty="0" smtClean="0"/>
              <a:t> </a:t>
            </a:r>
            <a:r>
              <a:rPr lang="en-IN" sz="2800" dirty="0"/>
              <a:t>the font style, font variant, and font weight, when they are included, can be in any order but must precede the font size and font names. </a:t>
            </a:r>
            <a:endParaRPr lang="en-IN" sz="2800" dirty="0" smtClean="0"/>
          </a:p>
          <a:p>
            <a:pPr lvl="2"/>
            <a:r>
              <a:rPr lang="en-IN" sz="2800" dirty="0" smtClean="0"/>
              <a:t>Only the </a:t>
            </a:r>
            <a:r>
              <a:rPr lang="en-IN" sz="2800" dirty="0" smtClean="0">
                <a:solidFill>
                  <a:srgbClr val="C00000"/>
                </a:solidFill>
              </a:rPr>
              <a:t>font </a:t>
            </a:r>
            <a:r>
              <a:rPr lang="en-IN" sz="2800" dirty="0">
                <a:solidFill>
                  <a:srgbClr val="C00000"/>
                </a:solidFill>
              </a:rPr>
              <a:t>size </a:t>
            </a:r>
            <a:r>
              <a:rPr lang="en-IN" sz="2800" dirty="0"/>
              <a:t>and the </a:t>
            </a:r>
            <a:r>
              <a:rPr lang="en-IN" sz="2800" dirty="0">
                <a:solidFill>
                  <a:srgbClr val="C00000"/>
                </a:solidFill>
              </a:rPr>
              <a:t>font family </a:t>
            </a:r>
            <a:r>
              <a:rPr lang="en-IN" sz="2800" dirty="0"/>
              <a:t>are </a:t>
            </a:r>
            <a:r>
              <a:rPr lang="en-IN" sz="2800" dirty="0">
                <a:solidFill>
                  <a:srgbClr val="C00000"/>
                </a:solidFill>
              </a:rPr>
              <a:t>required</a:t>
            </a:r>
            <a:r>
              <a:rPr lang="en-IN" sz="2800" dirty="0"/>
              <a:t> in the font value list</a:t>
            </a:r>
            <a:r>
              <a:rPr lang="en-IN" sz="2800" dirty="0" smtClean="0"/>
              <a:t>.</a:t>
            </a:r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marL="914400" lvl="2" indent="0" algn="r">
              <a:buNone/>
            </a:pPr>
            <a:r>
              <a:rPr lang="en-IN" dirty="0" smtClean="0">
                <a:hlinkClick r:id="rId2" action="ppaction://hlinkfile"/>
              </a:rPr>
              <a:t>font.html</a:t>
            </a:r>
            <a:endParaRPr lang="en-IN" dirty="0" smtClean="0"/>
          </a:p>
          <a:p>
            <a:pPr marL="514350" indent="-514350">
              <a:buFont typeface="+mj-lt"/>
              <a:buAutoNum type="arabicPeriod" startAt="2"/>
            </a:pPr>
            <a:endParaRPr lang="en-IN" dirty="0"/>
          </a:p>
          <a:p>
            <a:pPr marL="514350" indent="-514350">
              <a:buFont typeface="+mj-lt"/>
              <a:buAutoNum type="arabicPeriod" startAt="2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2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IN" sz="2800" dirty="0"/>
              <a:t>Text </a:t>
            </a:r>
            <a:r>
              <a:rPr lang="en-IN" sz="2800" dirty="0" smtClean="0"/>
              <a:t>Decoration</a:t>
            </a:r>
          </a:p>
          <a:p>
            <a:pPr lvl="2"/>
            <a:r>
              <a:rPr lang="en-IN" dirty="0" smtClean="0"/>
              <a:t>used </a:t>
            </a:r>
            <a:r>
              <a:rPr lang="en-IN" dirty="0"/>
              <a:t>to specify some special features of </a:t>
            </a:r>
            <a:r>
              <a:rPr lang="en-IN" dirty="0" smtClean="0"/>
              <a:t>text.</a:t>
            </a:r>
          </a:p>
          <a:p>
            <a:pPr lvl="2"/>
            <a:r>
              <a:rPr lang="en-IN" dirty="0" smtClean="0"/>
              <a:t>available </a:t>
            </a:r>
            <a:r>
              <a:rPr lang="en-IN" dirty="0"/>
              <a:t>values are </a:t>
            </a:r>
            <a:r>
              <a:rPr lang="en-IN" dirty="0">
                <a:solidFill>
                  <a:srgbClr val="C00000"/>
                </a:solidFill>
              </a:rPr>
              <a:t>line-through, </a:t>
            </a:r>
            <a:r>
              <a:rPr lang="en-IN" dirty="0" err="1" smtClean="0">
                <a:solidFill>
                  <a:srgbClr val="C00000"/>
                </a:solidFill>
              </a:rPr>
              <a:t>overline</a:t>
            </a:r>
            <a:r>
              <a:rPr lang="en-IN" dirty="0" smtClean="0">
                <a:solidFill>
                  <a:srgbClr val="C00000"/>
                </a:solidFill>
              </a:rPr>
              <a:t>, underline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smtClean="0">
                <a:solidFill>
                  <a:srgbClr val="C00000"/>
                </a:solidFill>
              </a:rPr>
              <a:t>and none</a:t>
            </a:r>
            <a:r>
              <a:rPr lang="en-IN" dirty="0"/>
              <a:t>, which is the default</a:t>
            </a:r>
            <a:r>
              <a:rPr lang="en-IN" dirty="0" smtClean="0"/>
              <a:t>.</a:t>
            </a:r>
          </a:p>
          <a:p>
            <a:pPr marL="914400" lvl="2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</a:t>
            </a:r>
            <a:r>
              <a:rPr lang="en-IN" i="1" dirty="0" smtClean="0">
                <a:solidFill>
                  <a:srgbClr val="C00000"/>
                </a:solidFill>
              </a:rPr>
              <a:t>text-decoration: line-through;</a:t>
            </a:r>
          </a:p>
          <a:p>
            <a:pPr marL="914400" lvl="2" indent="0" algn="r">
              <a:buNone/>
            </a:pPr>
            <a:r>
              <a:rPr lang="en-IN" dirty="0" smtClean="0">
                <a:solidFill>
                  <a:srgbClr val="C00000"/>
                </a:solidFill>
                <a:hlinkClick r:id="rId2" action="ppaction://hlinkfile"/>
              </a:rPr>
              <a:t>text decoration.html</a:t>
            </a:r>
            <a:endParaRPr lang="en-IN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en-IN" sz="2800" dirty="0"/>
              <a:t>Text </a:t>
            </a:r>
            <a:r>
              <a:rPr lang="en-IN" sz="2800" dirty="0" smtClean="0"/>
              <a:t>spacing</a:t>
            </a:r>
          </a:p>
          <a:p>
            <a:pPr lvl="1"/>
            <a:r>
              <a:rPr lang="en-IN" sz="2400" b="1" dirty="0">
                <a:solidFill>
                  <a:srgbClr val="C00000"/>
                </a:solidFill>
              </a:rPr>
              <a:t>l</a:t>
            </a:r>
            <a:r>
              <a:rPr lang="en-IN" sz="2400" b="1" dirty="0" smtClean="0">
                <a:solidFill>
                  <a:srgbClr val="C00000"/>
                </a:solidFill>
              </a:rPr>
              <a:t>etter-spacing</a:t>
            </a:r>
            <a:r>
              <a:rPr lang="en-IN" sz="2400" dirty="0" smtClean="0"/>
              <a:t> property controls the amount of  space between the letters in words.</a:t>
            </a:r>
          </a:p>
          <a:p>
            <a:pPr lvl="1"/>
            <a:r>
              <a:rPr lang="en-IN" sz="2400" dirty="0" smtClean="0"/>
              <a:t>This spacing is called </a:t>
            </a:r>
            <a:r>
              <a:rPr lang="en-IN" sz="2400" dirty="0" smtClean="0">
                <a:solidFill>
                  <a:srgbClr val="C00000"/>
                </a:solidFill>
              </a:rPr>
              <a:t>tracking</a:t>
            </a:r>
            <a:r>
              <a:rPr lang="en-IN" sz="2400" dirty="0" smtClean="0"/>
              <a:t>.</a:t>
            </a:r>
          </a:p>
          <a:p>
            <a:pPr lvl="1"/>
            <a:r>
              <a:rPr lang="en-IN" sz="2400" dirty="0" smtClean="0"/>
              <a:t>Possible values are </a:t>
            </a:r>
            <a:r>
              <a:rPr lang="en-IN" sz="2400" dirty="0" smtClean="0">
                <a:solidFill>
                  <a:srgbClr val="C00000"/>
                </a:solidFill>
              </a:rPr>
              <a:t>normal or any length </a:t>
            </a:r>
            <a:r>
              <a:rPr lang="en-IN" sz="2400" dirty="0" smtClean="0"/>
              <a:t>property value.</a:t>
            </a:r>
          </a:p>
          <a:p>
            <a:pPr marL="457200" lvl="1" indent="0">
              <a:buNone/>
            </a:pPr>
            <a:r>
              <a:rPr lang="en-IN" sz="1600" dirty="0" smtClean="0"/>
              <a:t>		</a:t>
            </a:r>
            <a:r>
              <a:rPr lang="en-IN" sz="2400" i="1" dirty="0" smtClean="0">
                <a:solidFill>
                  <a:srgbClr val="C00000"/>
                </a:solidFill>
              </a:rPr>
              <a:t>letter-spacing: 1px;</a:t>
            </a:r>
            <a:endParaRPr lang="en-IN" sz="2400" i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594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486400"/>
          </a:xfrm>
        </p:spPr>
        <p:txBody>
          <a:bodyPr/>
          <a:lstStyle/>
          <a:p>
            <a:pPr lvl="1"/>
            <a:endParaRPr lang="en-IN" dirty="0" smtClean="0">
              <a:solidFill>
                <a:srgbClr val="C00000"/>
              </a:solidFill>
            </a:endParaRPr>
          </a:p>
          <a:p>
            <a:pPr lvl="1"/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word-spacing</a:t>
            </a:r>
            <a:r>
              <a:rPr lang="en-IN" dirty="0" smtClean="0"/>
              <a:t> : space between words in text can be controlled.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Line-height</a:t>
            </a:r>
            <a:r>
              <a:rPr lang="en-IN" dirty="0" smtClean="0"/>
              <a:t> : space between lines of text can be controlled. This space is called leading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510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/>
              <a:t>List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/>
          </a:bodyPr>
          <a:lstStyle/>
          <a:p>
            <a:r>
              <a:rPr lang="en-IN" dirty="0"/>
              <a:t>Two presentation details of lists can be specified in </a:t>
            </a:r>
            <a:r>
              <a:rPr lang="en-IN" dirty="0" smtClean="0"/>
              <a:t>HTML </a:t>
            </a:r>
            <a:r>
              <a:rPr lang="en-IN" dirty="0"/>
              <a:t>documents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shape of the bullets </a:t>
            </a:r>
            <a:r>
              <a:rPr lang="en-IN" dirty="0"/>
              <a:t>that precede the items in an unordered list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>
                <a:solidFill>
                  <a:srgbClr val="C00000"/>
                </a:solidFill>
              </a:rPr>
              <a:t>sequencing </a:t>
            </a:r>
            <a:r>
              <a:rPr lang="en-IN" dirty="0" smtClean="0">
                <a:solidFill>
                  <a:srgbClr val="C00000"/>
                </a:solidFill>
              </a:rPr>
              <a:t>values </a:t>
            </a:r>
            <a:r>
              <a:rPr lang="en-IN" dirty="0" smtClean="0"/>
              <a:t>that </a:t>
            </a:r>
            <a:r>
              <a:rPr lang="en-IN" dirty="0"/>
              <a:t>precede the items in an ordered list.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>
                <a:solidFill>
                  <a:srgbClr val="C00000"/>
                </a:solidFill>
              </a:rPr>
              <a:t>list-style-type</a:t>
            </a:r>
            <a:r>
              <a:rPr lang="en-IN" dirty="0"/>
              <a:t> property is used to specify both of these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IN" dirty="0" smtClean="0"/>
              <a:t> </a:t>
            </a:r>
            <a:r>
              <a:rPr lang="en-IN" dirty="0"/>
              <a:t>list-style-type property of an unordered list can be </a:t>
            </a:r>
            <a:r>
              <a:rPr lang="en-IN" dirty="0" smtClean="0"/>
              <a:t>set</a:t>
            </a:r>
          </a:p>
          <a:p>
            <a:pPr lvl="2"/>
            <a:r>
              <a:rPr lang="en-IN" dirty="0"/>
              <a:t>disc -</a:t>
            </a:r>
            <a:r>
              <a:rPr lang="en-IN" dirty="0" smtClean="0"/>
              <a:t> </a:t>
            </a:r>
            <a:r>
              <a:rPr lang="en-IN" dirty="0"/>
              <a:t>small filled circle, </a:t>
            </a:r>
            <a:endParaRPr lang="en-IN" dirty="0" smtClean="0"/>
          </a:p>
          <a:p>
            <a:pPr lvl="2"/>
            <a:r>
              <a:rPr lang="en-IN" dirty="0" smtClean="0"/>
              <a:t>circle -unfilled </a:t>
            </a:r>
            <a:r>
              <a:rPr lang="en-IN" dirty="0"/>
              <a:t>circle</a:t>
            </a:r>
            <a:r>
              <a:rPr lang="en-IN" dirty="0" smtClean="0"/>
              <a:t>,</a:t>
            </a:r>
          </a:p>
          <a:p>
            <a:pPr lvl="2"/>
            <a:r>
              <a:rPr lang="en-IN" dirty="0" smtClean="0"/>
              <a:t>Square- </a:t>
            </a:r>
            <a:r>
              <a:rPr lang="en-IN" dirty="0"/>
              <a:t>filled square</a:t>
            </a:r>
            <a:r>
              <a:rPr lang="en-IN" dirty="0" smtClean="0"/>
              <a:t>.			</a:t>
            </a:r>
            <a:r>
              <a:rPr lang="en-IN" dirty="0" smtClean="0">
                <a:hlinkClick r:id="rId2" action="ppaction://hlinkfile"/>
              </a:rPr>
              <a:t>list </a:t>
            </a:r>
            <a:r>
              <a:rPr lang="en-IN" dirty="0" err="1" smtClean="0">
                <a:hlinkClick r:id="rId2" action="ppaction://hlinkfile"/>
              </a:rPr>
              <a:t>prpty</a:t>
            </a:r>
            <a:r>
              <a:rPr lang="en-IN" dirty="0" smtClean="0">
                <a:hlinkClick r:id="rId2" action="ppaction://hlinkfile"/>
              </a:rPr>
              <a:t> ul.html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6810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dirty="0"/>
              <a:t> Cascading Style Sheets (</a:t>
            </a:r>
            <a:r>
              <a:rPr lang="en-US" dirty="0">
                <a:solidFill>
                  <a:srgbClr val="C00000"/>
                </a:solidFill>
              </a:rPr>
              <a:t>CSS1</a:t>
            </a:r>
            <a:r>
              <a:rPr lang="en-US" dirty="0"/>
              <a:t>) was developed in 1996 by the W3C 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/>
              <a:t>Second </a:t>
            </a:r>
            <a:r>
              <a:rPr lang="en-US" dirty="0"/>
              <a:t>standard </a:t>
            </a:r>
            <a:r>
              <a:rPr lang="en-US" dirty="0">
                <a:solidFill>
                  <a:srgbClr val="C00000"/>
                </a:solidFill>
              </a:rPr>
              <a:t>CSS2</a:t>
            </a:r>
            <a:r>
              <a:rPr lang="en-US" dirty="0"/>
              <a:t> was developed in mid-1998.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>
                <a:solidFill>
                  <a:srgbClr val="C00000"/>
                </a:solidFill>
              </a:rPr>
              <a:t>CSS2.1</a:t>
            </a:r>
            <a:r>
              <a:rPr lang="en-US" dirty="0"/>
              <a:t> was developed in 2004 –fully supported by browsers such as IE8+, C5+ and FX3</a:t>
            </a:r>
            <a:r>
              <a:rPr lang="en-US" dirty="0" smtClean="0"/>
              <a:t>+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CSS3</a:t>
            </a:r>
            <a:r>
              <a:rPr lang="en-US" dirty="0" smtClean="0"/>
              <a:t> development was started in 1999 and finished in 2014- majority of web browsers today implement CSS3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dirty="0" smtClean="0"/>
              <a:t>Latest version is </a:t>
            </a:r>
            <a:r>
              <a:rPr lang="en-US" dirty="0" smtClean="0">
                <a:solidFill>
                  <a:srgbClr val="C00000"/>
                </a:solidFill>
              </a:rPr>
              <a:t>CSS4</a:t>
            </a:r>
            <a:r>
              <a:rPr lang="en-US" dirty="0" smtClean="0"/>
              <a:t> </a:t>
            </a:r>
            <a:r>
              <a:rPr lang="en-IN" dirty="0"/>
              <a:t>was released March 24. 2017.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9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248400"/>
          </a:xfrm>
        </p:spPr>
        <p:txBody>
          <a:bodyPr/>
          <a:lstStyle/>
          <a:p>
            <a:r>
              <a:rPr lang="en-IN" dirty="0"/>
              <a:t>Any </a:t>
            </a:r>
            <a:r>
              <a:rPr lang="en-IN" dirty="0" smtClean="0"/>
              <a:t>image </a:t>
            </a:r>
            <a:r>
              <a:rPr lang="en-IN" dirty="0"/>
              <a:t>can be used in a list item </a:t>
            </a:r>
            <a:r>
              <a:rPr lang="en-IN" dirty="0" smtClean="0"/>
              <a:t>bullet</a:t>
            </a:r>
          </a:p>
          <a:p>
            <a:r>
              <a:rPr lang="en-IN" dirty="0"/>
              <a:t>Such a bullet is specified with the </a:t>
            </a:r>
            <a:r>
              <a:rPr lang="en-IN" dirty="0" smtClean="0"/>
              <a:t>list style-image </a:t>
            </a:r>
            <a:r>
              <a:rPr lang="en-IN" dirty="0"/>
              <a:t>property, whose value </a:t>
            </a:r>
            <a:r>
              <a:rPr lang="en-IN" dirty="0" smtClean="0"/>
              <a:t>is specified with </a:t>
            </a:r>
            <a:r>
              <a:rPr lang="en-IN" dirty="0"/>
              <a:t>the </a:t>
            </a:r>
            <a:r>
              <a:rPr lang="en-IN" dirty="0" err="1">
                <a:solidFill>
                  <a:srgbClr val="C00000"/>
                </a:solidFill>
              </a:rPr>
              <a:t>url</a:t>
            </a:r>
            <a:r>
              <a:rPr lang="en-IN" dirty="0"/>
              <a:t> form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list-style-image: </a:t>
            </a:r>
            <a:r>
              <a:rPr lang="en-IN" dirty="0" err="1" smtClean="0">
                <a:solidFill>
                  <a:srgbClr val="C00000"/>
                </a:solidFill>
              </a:rPr>
              <a:t>url</a:t>
            </a:r>
            <a:r>
              <a:rPr lang="en-IN" dirty="0" smtClean="0">
                <a:solidFill>
                  <a:srgbClr val="C00000"/>
                </a:solidFill>
              </a:rPr>
              <a:t>( small_airplane.gif);</a:t>
            </a:r>
          </a:p>
          <a:p>
            <a:r>
              <a:rPr lang="en-IN" dirty="0"/>
              <a:t>The list-style-type property can </a:t>
            </a:r>
            <a:r>
              <a:rPr lang="en-IN" dirty="0" smtClean="0"/>
              <a:t>be used </a:t>
            </a:r>
            <a:r>
              <a:rPr lang="en-IN" dirty="0"/>
              <a:t>to specify the </a:t>
            </a:r>
            <a:r>
              <a:rPr lang="en-IN" dirty="0">
                <a:solidFill>
                  <a:srgbClr val="C00000"/>
                </a:solidFill>
              </a:rPr>
              <a:t>types of sequence </a:t>
            </a:r>
            <a:r>
              <a:rPr lang="en-IN" dirty="0" smtClean="0">
                <a:solidFill>
                  <a:srgbClr val="C00000"/>
                </a:solidFill>
              </a:rPr>
              <a:t>values</a:t>
            </a:r>
            <a:r>
              <a:rPr lang="en-IN" dirty="0" smtClean="0"/>
              <a:t>.   </a:t>
            </a:r>
            <a:r>
              <a:rPr lang="en-IN" sz="1800" dirty="0" smtClean="0">
                <a:hlinkClick r:id="rId2" action="ppaction://hlinkfile"/>
              </a:rPr>
              <a:t>list </a:t>
            </a:r>
            <a:r>
              <a:rPr lang="en-IN" sz="1800" dirty="0" err="1" smtClean="0">
                <a:hlinkClick r:id="rId2" action="ppaction://hlinkfile"/>
              </a:rPr>
              <a:t>prprty</a:t>
            </a:r>
            <a:r>
              <a:rPr lang="en-IN" sz="1800" dirty="0" smtClean="0">
                <a:hlinkClick r:id="rId2" action="ppaction://hlinkfile"/>
              </a:rPr>
              <a:t> ol.html</a:t>
            </a:r>
            <a:endParaRPr lang="en-I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12516"/>
            <a:ext cx="7699375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051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Alignment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IN" sz="2800" dirty="0"/>
              <a:t>The </a:t>
            </a:r>
            <a:r>
              <a:rPr lang="en-IN" sz="2800" dirty="0">
                <a:solidFill>
                  <a:srgbClr val="C00000"/>
                </a:solidFill>
              </a:rPr>
              <a:t>text-indent</a:t>
            </a:r>
            <a:r>
              <a:rPr lang="en-IN" sz="2800" dirty="0"/>
              <a:t> property can be used to indent the first line of a paragraph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This property takes either a length or a percentage </a:t>
            </a:r>
            <a:r>
              <a:rPr lang="en-IN" sz="2800" dirty="0" smtClean="0"/>
              <a:t>value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800" dirty="0" smtClean="0">
                <a:solidFill>
                  <a:srgbClr val="C00000"/>
                </a:solidFill>
              </a:rPr>
              <a:t>text-indent</a:t>
            </a:r>
            <a:r>
              <a:rPr lang="en-IN" sz="2800" dirty="0">
                <a:solidFill>
                  <a:srgbClr val="C00000"/>
                </a:solidFill>
              </a:rPr>
              <a:t>: </a:t>
            </a:r>
            <a:r>
              <a:rPr lang="en-IN" sz="2800" dirty="0" smtClean="0">
                <a:solidFill>
                  <a:srgbClr val="C00000"/>
                </a:solidFill>
              </a:rPr>
              <a:t>0.5in;  		</a:t>
            </a:r>
            <a:r>
              <a:rPr lang="en-IN" sz="1800" dirty="0" smtClean="0">
                <a:solidFill>
                  <a:srgbClr val="C00000"/>
                </a:solidFill>
                <a:hlinkClick r:id="rId2" action="ppaction://hlinkfile"/>
              </a:rPr>
              <a:t>text indent.html</a:t>
            </a:r>
            <a:endParaRPr lang="en-IN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800" dirty="0" smtClean="0">
              <a:solidFill>
                <a:srgbClr val="C00000"/>
              </a:solidFill>
            </a:endParaRPr>
          </a:p>
          <a:p>
            <a:r>
              <a:rPr lang="en-IN" sz="2800" dirty="0">
                <a:solidFill>
                  <a:srgbClr val="C00000"/>
                </a:solidFill>
              </a:rPr>
              <a:t>text-align</a:t>
            </a:r>
            <a:r>
              <a:rPr lang="en-IN" sz="2800" dirty="0"/>
              <a:t> property, for which the possible keyword values are </a:t>
            </a:r>
            <a:r>
              <a:rPr lang="en-IN" sz="2800" dirty="0">
                <a:solidFill>
                  <a:srgbClr val="C00000"/>
                </a:solidFill>
              </a:rPr>
              <a:t>left, </a:t>
            </a:r>
            <a:r>
              <a:rPr lang="en-IN" sz="2800" dirty="0" err="1">
                <a:solidFill>
                  <a:srgbClr val="C00000"/>
                </a:solidFill>
              </a:rPr>
              <a:t>center</a:t>
            </a:r>
            <a:r>
              <a:rPr lang="en-IN" sz="2800" dirty="0">
                <a:solidFill>
                  <a:srgbClr val="C00000"/>
                </a:solidFill>
              </a:rPr>
              <a:t>, right, and justify</a:t>
            </a:r>
            <a:r>
              <a:rPr lang="en-IN" sz="2800" dirty="0"/>
              <a:t>, is used to arrange text </a:t>
            </a:r>
            <a:r>
              <a:rPr lang="en-IN" sz="2800" dirty="0" smtClean="0"/>
              <a:t>horizontally			</a:t>
            </a:r>
          </a:p>
          <a:p>
            <a:pPr marL="0" indent="0" algn="r">
              <a:buNone/>
            </a:pPr>
            <a:r>
              <a:rPr lang="en-IN" sz="2000" dirty="0" smtClean="0">
                <a:hlinkClick r:id="rId3" action="ppaction://hlinkfile"/>
              </a:rPr>
              <a:t>text align.html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699436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IN" dirty="0"/>
              <a:t>The</a:t>
            </a:r>
            <a:r>
              <a:rPr lang="en-IN" dirty="0">
                <a:solidFill>
                  <a:srgbClr val="C00000"/>
                </a:solidFill>
              </a:rPr>
              <a:t> float </a:t>
            </a:r>
            <a:r>
              <a:rPr lang="en-IN" dirty="0"/>
              <a:t>property is used to specify that </a:t>
            </a:r>
            <a:r>
              <a:rPr lang="en-IN" dirty="0">
                <a:solidFill>
                  <a:srgbClr val="C00000"/>
                </a:solidFill>
              </a:rPr>
              <a:t>text should flow around some element</a:t>
            </a:r>
            <a:r>
              <a:rPr lang="en-IN" dirty="0"/>
              <a:t>, often an image or a table.</a:t>
            </a:r>
          </a:p>
          <a:p>
            <a:r>
              <a:rPr lang="en-IN" dirty="0"/>
              <a:t>possible values for float are left</a:t>
            </a:r>
            <a:r>
              <a:rPr lang="en-IN" dirty="0" smtClean="0"/>
              <a:t>, right</a:t>
            </a:r>
            <a:r>
              <a:rPr lang="en-IN" dirty="0"/>
              <a:t>, and none, which is the default</a:t>
            </a:r>
            <a:r>
              <a:rPr lang="en-IN" dirty="0" smtClean="0"/>
              <a:t>.</a:t>
            </a:r>
          </a:p>
          <a:p>
            <a:pPr marL="0" indent="0" algn="r">
              <a:buNone/>
            </a:pPr>
            <a:r>
              <a:rPr lang="en-IN" dirty="0" smtClean="0">
                <a:solidFill>
                  <a:srgbClr val="C00000"/>
                </a:solidFill>
                <a:hlinkClick r:id="rId2" action="ppaction://hlinkfile"/>
              </a:rPr>
              <a:t>text float.html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054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IN" sz="3200" dirty="0" err="1"/>
              <a:t>Color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 err="1">
                <a:solidFill>
                  <a:srgbClr val="C00000"/>
                </a:solidFill>
              </a:rPr>
              <a:t>color</a:t>
            </a:r>
            <a:r>
              <a:rPr lang="en-IN" dirty="0"/>
              <a:t> property is used to specify the foreground </a:t>
            </a:r>
            <a:r>
              <a:rPr lang="en-IN" dirty="0" err="1" smtClean="0"/>
              <a:t>color</a:t>
            </a:r>
            <a:r>
              <a:rPr lang="en-IN" dirty="0" smtClean="0"/>
              <a:t> </a:t>
            </a:r>
            <a:r>
              <a:rPr lang="en-IN" dirty="0"/>
              <a:t>of </a:t>
            </a:r>
            <a:r>
              <a:rPr lang="en-IN" dirty="0" smtClean="0"/>
              <a:t>HTML </a:t>
            </a:r>
            <a:r>
              <a:rPr lang="en-IN" dirty="0"/>
              <a:t>elements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smtClean="0">
                <a:solidFill>
                  <a:srgbClr val="C00000"/>
                </a:solidFill>
              </a:rPr>
              <a:t>	</a:t>
            </a:r>
            <a:r>
              <a:rPr lang="en-IN" i="1" dirty="0" err="1" smtClean="0">
                <a:solidFill>
                  <a:srgbClr val="C00000"/>
                </a:solidFill>
              </a:rPr>
              <a:t>color</a:t>
            </a:r>
            <a:r>
              <a:rPr lang="en-IN" i="1" dirty="0" smtClean="0">
                <a:solidFill>
                  <a:srgbClr val="C00000"/>
                </a:solidFill>
              </a:rPr>
              <a:t>: orange;</a:t>
            </a:r>
          </a:p>
          <a:p>
            <a:pPr marL="0" indent="0" algn="r">
              <a:buNone/>
            </a:pPr>
            <a:r>
              <a:rPr lang="en-IN" sz="2400" dirty="0" smtClean="0">
                <a:hlinkClick r:id="rId2" action="ppaction://hlinkfile"/>
              </a:rPr>
              <a:t>color-foreground.html</a:t>
            </a:r>
            <a:endParaRPr lang="en-IN" sz="2400" dirty="0" smtClean="0"/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background-</a:t>
            </a:r>
            <a:r>
              <a:rPr lang="en-IN" dirty="0" err="1">
                <a:solidFill>
                  <a:srgbClr val="C00000"/>
                </a:solidFill>
              </a:rPr>
              <a:t>color</a:t>
            </a:r>
            <a:r>
              <a:rPr lang="en-IN" dirty="0"/>
              <a:t> property is used to set the background </a:t>
            </a:r>
            <a:r>
              <a:rPr lang="en-IN" dirty="0" err="1"/>
              <a:t>color</a:t>
            </a:r>
            <a:r>
              <a:rPr lang="en-IN" dirty="0"/>
              <a:t> of an </a:t>
            </a:r>
            <a:r>
              <a:rPr lang="en-IN" dirty="0" smtClean="0"/>
              <a:t>element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i="1" dirty="0" smtClean="0">
                <a:solidFill>
                  <a:srgbClr val="C00000"/>
                </a:solidFill>
              </a:rPr>
              <a:t>background-</a:t>
            </a:r>
            <a:r>
              <a:rPr lang="en-IN" i="1" dirty="0" err="1" smtClean="0">
                <a:solidFill>
                  <a:srgbClr val="C00000"/>
                </a:solidFill>
              </a:rPr>
              <a:t>color</a:t>
            </a:r>
            <a:r>
              <a:rPr lang="en-IN" i="1" dirty="0" smtClean="0">
                <a:solidFill>
                  <a:srgbClr val="C00000"/>
                </a:solidFill>
              </a:rPr>
              <a:t>: red;</a:t>
            </a:r>
          </a:p>
          <a:p>
            <a:pPr marL="0" indent="0" algn="r">
              <a:buNone/>
            </a:pPr>
            <a:r>
              <a:rPr lang="en-IN" sz="2400" dirty="0" smtClean="0">
                <a:hlinkClick r:id="rId3" action="ppaction://hlinkfile"/>
              </a:rPr>
              <a:t>color-background.html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9058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/>
              <a:t>The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buFontTx/>
              <a:buChar char="•"/>
            </a:pPr>
            <a:endParaRPr lang="en-US" sz="2800" dirty="0" smtClean="0"/>
          </a:p>
          <a:p>
            <a:pPr>
              <a:lnSpc>
                <a:spcPts val="2600"/>
              </a:lnSpc>
              <a:buFontTx/>
              <a:buChar char="•"/>
            </a:pPr>
            <a:endParaRPr lang="en-US" sz="2800" dirty="0"/>
          </a:p>
          <a:p>
            <a:pPr>
              <a:lnSpc>
                <a:spcPts val="2600"/>
              </a:lnSpc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The space between the </a:t>
            </a:r>
            <a:r>
              <a:rPr lang="en-US" sz="2800" dirty="0" smtClean="0"/>
              <a:t>border </a:t>
            </a:r>
            <a:r>
              <a:rPr lang="en-US" sz="2800" dirty="0"/>
              <a:t>and an </a:t>
            </a:r>
            <a:r>
              <a:rPr lang="en-US" sz="2800" dirty="0" smtClean="0"/>
              <a:t>adjacent element </a:t>
            </a:r>
            <a:r>
              <a:rPr lang="en-US" sz="2800" dirty="0"/>
              <a:t>is called </a:t>
            </a:r>
            <a:r>
              <a:rPr lang="en-US" sz="2800" dirty="0" smtClean="0"/>
              <a:t> </a:t>
            </a:r>
            <a:r>
              <a:rPr lang="en-US" sz="2800" dirty="0"/>
              <a:t>its </a:t>
            </a:r>
            <a:r>
              <a:rPr lang="en-US" sz="2800" dirty="0" smtClean="0">
                <a:solidFill>
                  <a:srgbClr val="C00000"/>
                </a:solidFill>
              </a:rPr>
              <a:t>margin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lnSpc>
                <a:spcPts val="2600"/>
              </a:lnSpc>
              <a:buFontTx/>
              <a:buChar char="•"/>
            </a:pPr>
            <a:r>
              <a:rPr lang="en-US" sz="2800" dirty="0"/>
              <a:t> The space between the content of an element and its border is known </a:t>
            </a:r>
            <a:r>
              <a:rPr lang="en-US" sz="2800" dirty="0" smtClean="0"/>
              <a:t>as </a:t>
            </a:r>
            <a:r>
              <a:rPr lang="en-US" sz="2800" dirty="0" smtClean="0">
                <a:solidFill>
                  <a:srgbClr val="C00000"/>
                </a:solidFill>
              </a:rPr>
              <a:t>padding</a:t>
            </a:r>
            <a:r>
              <a:rPr lang="en-US" sz="2800" dirty="0" smtClean="0"/>
              <a:t> </a:t>
            </a:r>
          </a:p>
          <a:p>
            <a:pPr>
              <a:lnSpc>
                <a:spcPts val="2600"/>
              </a:lnSpc>
              <a:buFontTx/>
              <a:buChar char="•"/>
            </a:pPr>
            <a:r>
              <a:rPr lang="en-US" sz="2800" dirty="0" smtClean="0"/>
              <a:t>This model is called box model</a:t>
            </a:r>
            <a:endParaRPr lang="en-US" sz="2800" dirty="0"/>
          </a:p>
          <a:p>
            <a:pPr>
              <a:lnSpc>
                <a:spcPts val="2600"/>
              </a:lnSpc>
              <a:buFontTx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0644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Borders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sz="2800" dirty="0"/>
              <a:t>Every element has a property </a:t>
            </a:r>
            <a:r>
              <a:rPr lang="en-US" sz="2800" dirty="0">
                <a:solidFill>
                  <a:srgbClr val="C00000"/>
                </a:solidFill>
              </a:rPr>
              <a:t>border-style</a:t>
            </a:r>
            <a:r>
              <a:rPr lang="en-US" sz="2800" dirty="0"/>
              <a:t> that controls the </a:t>
            </a:r>
            <a:r>
              <a:rPr lang="en-US" sz="2800" dirty="0">
                <a:solidFill>
                  <a:srgbClr val="C00000"/>
                </a:solidFill>
              </a:rPr>
              <a:t>style of the border </a:t>
            </a:r>
          </a:p>
          <a:p>
            <a:pPr>
              <a:buFontTx/>
              <a:buChar char="•"/>
            </a:pPr>
            <a:r>
              <a:rPr lang="en-US" sz="2800" dirty="0"/>
              <a:t> The border style can be </a:t>
            </a:r>
            <a:r>
              <a:rPr lang="en-US" sz="2800" dirty="0">
                <a:solidFill>
                  <a:srgbClr val="C00000"/>
                </a:solidFill>
              </a:rPr>
              <a:t>dotted, dashed, double or none</a:t>
            </a:r>
            <a:r>
              <a:rPr lang="en-US" sz="2800" dirty="0"/>
              <a:t> the default</a:t>
            </a:r>
          </a:p>
          <a:p>
            <a:pPr>
              <a:buFontTx/>
              <a:buChar char="•"/>
            </a:pPr>
            <a:r>
              <a:rPr lang="en-US" sz="2800" dirty="0"/>
              <a:t> The </a:t>
            </a:r>
            <a:r>
              <a:rPr lang="en-US" sz="2800" dirty="0" smtClean="0"/>
              <a:t>styles </a:t>
            </a:r>
            <a:r>
              <a:rPr lang="en-US" sz="2800" dirty="0"/>
              <a:t>of four sides of an element can be border-top-style, border-bottom-style, border-left-style and border-right-style</a:t>
            </a:r>
          </a:p>
          <a:p>
            <a:pPr>
              <a:buFontTx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border-width </a:t>
            </a:r>
            <a:r>
              <a:rPr lang="en-US" sz="2800" dirty="0"/>
              <a:t>property is used to specify the thickness of  </a:t>
            </a:r>
            <a:r>
              <a:rPr lang="en-US" sz="2800" dirty="0" smtClean="0"/>
              <a:t>border</a:t>
            </a: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 The values of border-width can be </a:t>
            </a:r>
            <a:r>
              <a:rPr lang="en-US" sz="2800" dirty="0">
                <a:solidFill>
                  <a:srgbClr val="C00000"/>
                </a:solidFill>
              </a:rPr>
              <a:t>thin, medium, thick or a length </a:t>
            </a:r>
            <a:r>
              <a:rPr lang="en-US" sz="2800" dirty="0" smtClean="0">
                <a:solidFill>
                  <a:srgbClr val="C00000"/>
                </a:solidFill>
              </a:rPr>
              <a:t>value </a:t>
            </a:r>
            <a:r>
              <a:rPr lang="en-US" sz="2800" dirty="0">
                <a:solidFill>
                  <a:srgbClr val="C00000"/>
                </a:solidFill>
              </a:rPr>
              <a:t>in </a:t>
            </a:r>
            <a:r>
              <a:rPr lang="en-US" sz="2800" dirty="0" smtClean="0">
                <a:solidFill>
                  <a:srgbClr val="C00000"/>
                </a:solidFill>
              </a:rPr>
              <a:t>pixels 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buFontTx/>
              <a:buChar char="•"/>
            </a:pPr>
            <a:r>
              <a:rPr lang="en-US" sz="2800" dirty="0"/>
              <a:t> The width of four borders of an element can be different and can be </a:t>
            </a:r>
            <a:r>
              <a:rPr lang="en-US" sz="2800" dirty="0" smtClean="0"/>
              <a:t>  </a:t>
            </a:r>
            <a:r>
              <a:rPr lang="en-US" sz="2800" dirty="0"/>
              <a:t>specified by border-top-width, border-bottom-width, </a:t>
            </a:r>
            <a:r>
              <a:rPr lang="en-US" sz="2800" dirty="0" smtClean="0"/>
              <a:t>border-left-width </a:t>
            </a:r>
            <a:r>
              <a:rPr lang="en-US" sz="2800" dirty="0"/>
              <a:t>and border-</a:t>
            </a:r>
            <a:r>
              <a:rPr lang="en-US" sz="2800" dirty="0" err="1"/>
              <a:t>rigth</a:t>
            </a:r>
            <a:r>
              <a:rPr lang="en-US" sz="2800" dirty="0"/>
              <a:t>-width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6915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dirty="0"/>
              <a:t>The color of border is controlled by </a:t>
            </a:r>
            <a:r>
              <a:rPr lang="en-US" sz="2800" dirty="0">
                <a:solidFill>
                  <a:srgbClr val="C00000"/>
                </a:solidFill>
              </a:rPr>
              <a:t>border-color </a:t>
            </a:r>
            <a:r>
              <a:rPr lang="en-US" sz="2800" dirty="0" smtClean="0"/>
              <a:t>property</a:t>
            </a: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The individual borders of an element can be colored differently using </a:t>
            </a:r>
            <a:r>
              <a:rPr lang="en-US" sz="2800" dirty="0" smtClean="0"/>
              <a:t>border-top-color</a:t>
            </a:r>
            <a:r>
              <a:rPr lang="en-US" sz="2800" dirty="0"/>
              <a:t>, border-bottom-color, border-left-color and </a:t>
            </a:r>
            <a:r>
              <a:rPr lang="en-US" sz="2800" dirty="0" smtClean="0"/>
              <a:t>border-right-color</a:t>
            </a:r>
          </a:p>
          <a:p>
            <a:pPr>
              <a:buFontTx/>
              <a:buChar char="•"/>
            </a:pPr>
            <a:r>
              <a:rPr lang="en-US" sz="2800" dirty="0" smtClean="0"/>
              <a:t>Shorthand for setting style properties of all four borders of an element is </a:t>
            </a:r>
            <a:r>
              <a:rPr lang="en-US" sz="2800" dirty="0" smtClean="0">
                <a:solidFill>
                  <a:srgbClr val="C00000"/>
                </a:solidFill>
              </a:rPr>
              <a:t>border</a:t>
            </a:r>
            <a:r>
              <a:rPr lang="en-US" sz="2800" dirty="0" smtClean="0"/>
              <a:t> property</a:t>
            </a:r>
          </a:p>
          <a:p>
            <a:pPr>
              <a:buFontTx/>
              <a:buChar char="•"/>
            </a:pPr>
            <a:r>
              <a:rPr lang="en-US" sz="2800" dirty="0" smtClean="0"/>
              <a:t>Can specify style for each individual cell in a table as: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td, </a:t>
            </a:r>
            <a:r>
              <a:rPr lang="en-US" dirty="0" err="1" smtClean="0">
                <a:solidFill>
                  <a:srgbClr val="C00000"/>
                </a:solidFill>
              </a:rPr>
              <a:t>th</a:t>
            </a:r>
            <a:r>
              <a:rPr lang="en-US" dirty="0" smtClean="0">
                <a:solidFill>
                  <a:srgbClr val="C00000"/>
                </a:solidFill>
              </a:rPr>
              <a:t> { border: thin solid black;} </a:t>
            </a:r>
          </a:p>
          <a:p>
            <a:pPr marL="914400" lvl="2" indent="0" algn="r">
              <a:buNone/>
            </a:pPr>
            <a:r>
              <a:rPr lang="en-US" dirty="0" smtClean="0">
                <a:solidFill>
                  <a:srgbClr val="C00000"/>
                </a:solidFill>
                <a:hlinkClick r:id="rId2" action="ppaction://hlinkfile"/>
              </a:rPr>
              <a:t>table border.html</a:t>
            </a:r>
            <a:endParaRPr lang="en-US" dirty="0">
              <a:solidFill>
                <a:srgbClr val="C0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6645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alibri" pitchFamily="34" charset="0"/>
              </a:rPr>
              <a:t>Margins and Padding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dirty="0"/>
              <a:t> The padding is the space between the content of an element and its </a:t>
            </a:r>
            <a:r>
              <a:rPr lang="en-US" sz="2800" dirty="0" smtClean="0"/>
              <a:t> border</a:t>
            </a:r>
          </a:p>
          <a:p>
            <a:pPr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The padding properties are named </a:t>
            </a:r>
            <a:r>
              <a:rPr lang="en-US" sz="2800" dirty="0">
                <a:solidFill>
                  <a:srgbClr val="C00000"/>
                </a:solidFill>
              </a:rPr>
              <a:t>padding</a:t>
            </a:r>
            <a:r>
              <a:rPr lang="en-US" sz="2800" dirty="0"/>
              <a:t> that applies to four sides </a:t>
            </a:r>
            <a:r>
              <a:rPr lang="en-US" sz="2800" dirty="0" smtClean="0"/>
              <a:t>of </a:t>
            </a:r>
            <a:r>
              <a:rPr lang="en-US" sz="2800" dirty="0"/>
              <a:t>an element the padding-left, padding-right, padding-top and </a:t>
            </a:r>
            <a:r>
              <a:rPr lang="en-US" sz="2800" dirty="0" smtClean="0"/>
              <a:t>padding-bottom </a:t>
            </a: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 The margin is the space between the </a:t>
            </a:r>
            <a:r>
              <a:rPr lang="en-US" sz="2800" dirty="0" smtClean="0"/>
              <a:t>border of an </a:t>
            </a:r>
            <a:r>
              <a:rPr lang="en-US" sz="2800" dirty="0"/>
              <a:t>element </a:t>
            </a:r>
            <a:r>
              <a:rPr lang="en-US" sz="2800" dirty="0" smtClean="0"/>
              <a:t>and the elements neighbors</a:t>
            </a: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 The margin properties are named </a:t>
            </a:r>
            <a:r>
              <a:rPr lang="en-US" sz="2800" dirty="0">
                <a:solidFill>
                  <a:srgbClr val="C00000"/>
                </a:solidFill>
              </a:rPr>
              <a:t>margin </a:t>
            </a:r>
            <a:r>
              <a:rPr lang="en-US" sz="2800" dirty="0"/>
              <a:t>that applies to four sides of </a:t>
            </a:r>
            <a:r>
              <a:rPr lang="en-US" sz="2800" dirty="0" smtClean="0"/>
              <a:t>an </a:t>
            </a:r>
            <a:r>
              <a:rPr lang="en-US" sz="2800" dirty="0"/>
              <a:t>element the margin-left, margin-right, margin-top and </a:t>
            </a:r>
            <a:r>
              <a:rPr lang="en-US" sz="2800" dirty="0" smtClean="0"/>
              <a:t>margin-bottom</a:t>
            </a:r>
            <a:endParaRPr lang="en-US" sz="2800" dirty="0"/>
          </a:p>
          <a:p>
            <a:pPr marL="0" indent="0" algn="r">
              <a:buNone/>
            </a:pPr>
            <a:r>
              <a:rPr lang="en-IN" sz="2800" dirty="0" smtClean="0">
                <a:hlinkClick r:id="rId2" action="ppaction://hlinkfile"/>
              </a:rPr>
              <a:t>margin and padding.html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0399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itchFamily="34" charset="0"/>
              </a:rPr>
              <a:t>Background </a:t>
            </a:r>
            <a:r>
              <a:rPr lang="en-US" sz="3200" dirty="0" smtClean="0">
                <a:latin typeface="Calibri" pitchFamily="34" charset="0"/>
              </a:rPr>
              <a:t>Images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background-image</a:t>
            </a:r>
            <a:r>
              <a:rPr lang="en-US" sz="2800" dirty="0"/>
              <a:t> property is used to place an image in the </a:t>
            </a:r>
            <a:r>
              <a:rPr lang="en-US" sz="2800" dirty="0" smtClean="0"/>
              <a:t>background </a:t>
            </a:r>
            <a:r>
              <a:rPr lang="en-US" sz="2800" dirty="0"/>
              <a:t>of an </a:t>
            </a:r>
            <a:r>
              <a:rPr lang="en-US" sz="2800" dirty="0" smtClean="0"/>
              <a:t>element</a:t>
            </a:r>
          </a:p>
          <a:p>
            <a:pPr>
              <a:buFontTx/>
              <a:buChar char="•"/>
            </a:pPr>
            <a:r>
              <a:rPr lang="en-US" sz="2800" dirty="0" smtClean="0"/>
              <a:t>The background image is replicated as necessary to fill the area of the element</a:t>
            </a:r>
          </a:p>
          <a:p>
            <a:pPr>
              <a:buFontTx/>
              <a:buChar char="•"/>
            </a:pPr>
            <a:r>
              <a:rPr lang="en-US" sz="2800" dirty="0"/>
              <a:t>The replication of the image can be controlled with the </a:t>
            </a:r>
            <a:r>
              <a:rPr lang="en-US" sz="2800" dirty="0" smtClean="0">
                <a:solidFill>
                  <a:srgbClr val="C00000"/>
                </a:solidFill>
              </a:rPr>
              <a:t>background-repeat </a:t>
            </a:r>
            <a:r>
              <a:rPr lang="en-US" sz="2800" dirty="0" smtClean="0"/>
              <a:t>property</a:t>
            </a: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 The background-repeat property can take values </a:t>
            </a:r>
            <a:r>
              <a:rPr lang="en-US" sz="2800" dirty="0">
                <a:solidFill>
                  <a:srgbClr val="C00000"/>
                </a:solidFill>
              </a:rPr>
              <a:t>no-repeat, repeat-x, </a:t>
            </a:r>
            <a:r>
              <a:rPr lang="en-US" sz="2800" dirty="0" smtClean="0">
                <a:solidFill>
                  <a:srgbClr val="C00000"/>
                </a:solidFill>
              </a:rPr>
              <a:t>repeat-y </a:t>
            </a:r>
            <a:r>
              <a:rPr lang="en-US" sz="2800" dirty="0">
                <a:solidFill>
                  <a:srgbClr val="C00000"/>
                </a:solidFill>
              </a:rPr>
              <a:t>and repeat</a:t>
            </a:r>
            <a:r>
              <a:rPr lang="en-US" sz="2800" dirty="0"/>
              <a:t> the default</a:t>
            </a:r>
          </a:p>
          <a:p>
            <a:pPr>
              <a:buFontTx/>
              <a:buChar char="•"/>
            </a:pPr>
            <a:endParaRPr lang="en-US" sz="2800" dirty="0" smtClean="0"/>
          </a:p>
          <a:p>
            <a:pPr>
              <a:buFontTx/>
              <a:buChar char="•"/>
            </a:pP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03804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dirty="0"/>
              <a:t>The no-repeat value specifies that just one copy of the image is to be </a:t>
            </a:r>
            <a:r>
              <a:rPr lang="en-US" sz="2800" dirty="0" smtClean="0"/>
              <a:t>displayed</a:t>
            </a: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 The repeat-x value means that the image is to be repeated </a:t>
            </a:r>
            <a:r>
              <a:rPr lang="en-US" sz="2800" dirty="0" smtClean="0"/>
              <a:t>horizontally </a:t>
            </a:r>
            <a:r>
              <a:rPr lang="en-US" sz="2800" dirty="0"/>
              <a:t>and repeat-y means to repeat </a:t>
            </a:r>
            <a:r>
              <a:rPr lang="en-US" sz="2800" dirty="0" smtClean="0"/>
              <a:t>vertically</a:t>
            </a:r>
          </a:p>
          <a:p>
            <a:pPr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The position of a </a:t>
            </a:r>
            <a:r>
              <a:rPr lang="en-US" sz="2800" dirty="0" err="1"/>
              <a:t>nonrepeated</a:t>
            </a:r>
            <a:r>
              <a:rPr lang="en-US" sz="2800" dirty="0"/>
              <a:t> background image can be specified </a:t>
            </a:r>
            <a:r>
              <a:rPr lang="en-US" sz="2800" dirty="0" smtClean="0"/>
              <a:t>using </a:t>
            </a:r>
            <a:r>
              <a:rPr lang="en-US" sz="2800" dirty="0" smtClean="0">
                <a:solidFill>
                  <a:srgbClr val="C00000"/>
                </a:solidFill>
              </a:rPr>
              <a:t>background-position</a:t>
            </a:r>
            <a:r>
              <a:rPr lang="en-US" sz="2800" dirty="0" smtClean="0"/>
              <a:t> property</a:t>
            </a:r>
            <a:endParaRPr lang="en-US" sz="2800" dirty="0"/>
          </a:p>
          <a:p>
            <a:r>
              <a:rPr lang="en-IN" sz="2800" dirty="0" smtClean="0"/>
              <a:t>Keyword values are- top, </a:t>
            </a:r>
            <a:r>
              <a:rPr lang="en-IN" sz="2800" dirty="0" err="1" smtClean="0"/>
              <a:t>center</a:t>
            </a:r>
            <a:r>
              <a:rPr lang="en-IN" sz="2800" dirty="0" smtClean="0"/>
              <a:t>, bottom, left , right and combination of these.</a:t>
            </a:r>
          </a:p>
          <a:p>
            <a:pPr marL="1371600" lvl="3" indent="0">
              <a:buNone/>
            </a:pPr>
            <a:r>
              <a:rPr lang="en-IN" sz="1600" dirty="0" smtClean="0">
                <a:hlinkClick r:id="rId2"/>
              </a:rPr>
              <a:t>https://www.w3schools.com/cssref/tryit.asp?filename=trycss3_background_multiple2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394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Levels of Style </a:t>
            </a:r>
            <a:r>
              <a:rPr lang="en-IN" u="sng" dirty="0"/>
              <a:t>S</a:t>
            </a:r>
            <a:r>
              <a:rPr lang="en-IN" u="sng" dirty="0" smtClean="0"/>
              <a:t>heets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sz="2800" dirty="0"/>
              <a:t>CSS is called Cascading style sheets because they can be defined </a:t>
            </a:r>
            <a:r>
              <a:rPr lang="en-US" sz="2800" dirty="0" smtClean="0"/>
              <a:t>at </a:t>
            </a:r>
            <a:r>
              <a:rPr lang="en-US" sz="2800" dirty="0">
                <a:solidFill>
                  <a:srgbClr val="C00000"/>
                </a:solidFill>
              </a:rPr>
              <a:t>three different levels </a:t>
            </a:r>
            <a:r>
              <a:rPr lang="en-US" sz="2800" dirty="0" smtClean="0"/>
              <a:t>. </a:t>
            </a: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 Lower-level style sheets can override higher-level style </a:t>
            </a:r>
            <a:r>
              <a:rPr lang="en-US" sz="2800" dirty="0" smtClean="0"/>
              <a:t>sheets</a:t>
            </a: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 The three levels of style sheet  are </a:t>
            </a:r>
            <a:endParaRPr lang="en-US" sz="2800" dirty="0" smtClean="0"/>
          </a:p>
          <a:p>
            <a:pPr lvl="2">
              <a:buFontTx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inline</a:t>
            </a:r>
          </a:p>
          <a:p>
            <a:pPr lvl="2">
              <a:buFontTx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document </a:t>
            </a:r>
            <a:r>
              <a:rPr lang="en-US" sz="2800" dirty="0">
                <a:solidFill>
                  <a:srgbClr val="C00000"/>
                </a:solidFill>
              </a:rPr>
              <a:t>level </a:t>
            </a:r>
            <a:endParaRPr lang="en-US" sz="2800" dirty="0" smtClean="0">
              <a:solidFill>
                <a:srgbClr val="C00000"/>
              </a:solidFill>
            </a:endParaRPr>
          </a:p>
          <a:p>
            <a:pPr lvl="2">
              <a:buFontTx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external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194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itchFamily="34" charset="0"/>
              </a:rPr>
              <a:t>Span and </a:t>
            </a:r>
            <a:r>
              <a:rPr lang="en-US" sz="3200" dirty="0" err="1">
                <a:latin typeface="Calibri" pitchFamily="34" charset="0"/>
              </a:rPr>
              <a:t>Div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smtClean="0">
                <a:latin typeface="Calibri" pitchFamily="34" charset="0"/>
              </a:rPr>
              <a:t>Tags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sz="2800" dirty="0"/>
              <a:t> In some cases it is necessary to have a word or phrase in a line to </a:t>
            </a:r>
            <a:r>
              <a:rPr lang="en-US" sz="2800" dirty="0" smtClean="0"/>
              <a:t> appear </a:t>
            </a:r>
            <a:r>
              <a:rPr lang="en-US" sz="2800" dirty="0"/>
              <a:t>in a different font size or color and the </a:t>
            </a:r>
            <a:r>
              <a:rPr lang="en-US" sz="2800" dirty="0">
                <a:solidFill>
                  <a:srgbClr val="C00000"/>
                </a:solidFill>
              </a:rPr>
              <a:t>&lt;span&gt; </a:t>
            </a:r>
            <a:r>
              <a:rPr lang="en-US" sz="2800" dirty="0"/>
              <a:t>tag is used </a:t>
            </a:r>
            <a:r>
              <a:rPr lang="en-US" sz="2800" dirty="0" smtClean="0"/>
              <a:t> for </a:t>
            </a:r>
            <a:r>
              <a:rPr lang="en-US" sz="2800" dirty="0"/>
              <a:t>this </a:t>
            </a:r>
            <a:r>
              <a:rPr lang="en-US" sz="2800" dirty="0" smtClean="0"/>
              <a:t>purpose</a:t>
            </a:r>
          </a:p>
          <a:p>
            <a:pPr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The purpose of &lt;span&gt; tag is to </a:t>
            </a:r>
            <a:r>
              <a:rPr lang="en-US" sz="2800" dirty="0">
                <a:solidFill>
                  <a:srgbClr val="C00000"/>
                </a:solidFill>
              </a:rPr>
              <a:t>change property values of part of a </a:t>
            </a:r>
            <a:r>
              <a:rPr lang="en-US" sz="2800" dirty="0" smtClean="0">
                <a:solidFill>
                  <a:srgbClr val="C00000"/>
                </a:solidFill>
              </a:rPr>
              <a:t>line </a:t>
            </a:r>
            <a:r>
              <a:rPr lang="en-US" sz="2800" dirty="0">
                <a:solidFill>
                  <a:srgbClr val="C00000"/>
                </a:solidFill>
              </a:rPr>
              <a:t>of </a:t>
            </a:r>
            <a:r>
              <a:rPr lang="en-US" sz="2800" dirty="0" smtClean="0">
                <a:solidFill>
                  <a:srgbClr val="C00000"/>
                </a:solidFill>
              </a:rPr>
              <a:t>content </a:t>
            </a:r>
          </a:p>
          <a:p>
            <a:pPr marL="3657600" lvl="8" indent="0" algn="r">
              <a:buNone/>
            </a:pPr>
            <a:r>
              <a:rPr lang="en-US" dirty="0" smtClean="0">
                <a:solidFill>
                  <a:srgbClr val="C00000"/>
                </a:solidFill>
                <a:hlinkClick r:id="rId2" action="ppaction://hlinkfile"/>
              </a:rPr>
              <a:t>span.htm</a:t>
            </a:r>
            <a:r>
              <a:rPr lang="en-US" sz="1600" dirty="0" smtClean="0">
                <a:solidFill>
                  <a:srgbClr val="C00000"/>
                </a:solidFill>
                <a:hlinkClick r:id="rId2" action="ppaction://hlinkfile"/>
              </a:rPr>
              <a:t>l</a:t>
            </a:r>
            <a:endParaRPr lang="en-US" sz="1600" dirty="0">
              <a:solidFill>
                <a:srgbClr val="C00000"/>
              </a:solidFill>
            </a:endParaRPr>
          </a:p>
          <a:p>
            <a:pPr>
              <a:buFontTx/>
              <a:buChar char="•"/>
            </a:pPr>
            <a:r>
              <a:rPr lang="en-US" sz="2800" dirty="0"/>
              <a:t> In some documents there are sections that consists of a number of </a:t>
            </a:r>
            <a:r>
              <a:rPr lang="en-US" sz="2800" dirty="0" smtClean="0"/>
              <a:t>paragraphs </a:t>
            </a:r>
            <a:r>
              <a:rPr lang="en-US" sz="2800" dirty="0"/>
              <a:t>that have their own presentation </a:t>
            </a:r>
            <a:r>
              <a:rPr lang="en-US" sz="2800" dirty="0" smtClean="0"/>
              <a:t>styles </a:t>
            </a: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 The </a:t>
            </a:r>
            <a:r>
              <a:rPr lang="en-US" sz="2800" dirty="0">
                <a:solidFill>
                  <a:srgbClr val="C00000"/>
                </a:solidFill>
              </a:rPr>
              <a:t>&lt;div&gt; </a:t>
            </a:r>
            <a:r>
              <a:rPr lang="en-US" sz="2800" dirty="0"/>
              <a:t>tag can be used to </a:t>
            </a:r>
            <a:r>
              <a:rPr lang="en-US" sz="2800" dirty="0">
                <a:solidFill>
                  <a:srgbClr val="C00000"/>
                </a:solidFill>
              </a:rPr>
              <a:t>apply a style to a section of a document </a:t>
            </a:r>
            <a:r>
              <a:rPr lang="en-US" sz="2800" dirty="0" smtClean="0"/>
              <a:t>rather </a:t>
            </a:r>
            <a:r>
              <a:rPr lang="en-US" sz="2800" dirty="0"/>
              <a:t>than each paragraph</a:t>
            </a:r>
          </a:p>
          <a:p>
            <a:pPr marL="0" indent="0" algn="r">
              <a:buNone/>
            </a:pPr>
            <a:r>
              <a:rPr lang="en-IN" sz="2000" dirty="0" smtClean="0">
                <a:hlinkClick r:id="rId3" action="ppaction://hlinkfile"/>
              </a:rPr>
              <a:t>div.htm</a:t>
            </a:r>
            <a:r>
              <a:rPr lang="en-IN" sz="2400" dirty="0" smtClean="0">
                <a:hlinkClick r:id="rId3" action="ppaction://hlinkfile"/>
              </a:rPr>
              <a:t>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56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26148" y="2967335"/>
            <a:ext cx="52917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8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42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/>
              <a:t>Inline style sheet apply to the content of a single </a:t>
            </a:r>
            <a:r>
              <a:rPr lang="en-US" sz="2800" dirty="0" smtClean="0"/>
              <a:t>element.</a:t>
            </a:r>
            <a:endParaRPr lang="en-US" sz="28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Document level style sheet apply to the whole body of a </a:t>
            </a:r>
            <a:r>
              <a:rPr lang="en-US" sz="2800" dirty="0" smtClean="0"/>
              <a:t>document</a:t>
            </a:r>
            <a:endParaRPr lang="en-US" sz="28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External style sheets can apply to the bodies of any number of </a:t>
            </a:r>
            <a:r>
              <a:rPr lang="en-US" sz="2800" dirty="0" smtClean="0"/>
              <a:t> documents</a:t>
            </a:r>
            <a:endParaRPr lang="en-US" sz="28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800" dirty="0"/>
              <a:t> Inline style sheets have precedence over document style sheets </a:t>
            </a:r>
            <a:r>
              <a:rPr lang="en-US" sz="2800" dirty="0" smtClean="0"/>
              <a:t>which </a:t>
            </a:r>
            <a:r>
              <a:rPr lang="en-US" sz="2800" dirty="0"/>
              <a:t>have precedence over external style sheets </a:t>
            </a:r>
          </a:p>
          <a:p>
            <a:pPr>
              <a:lnSpc>
                <a:spcPct val="120000"/>
              </a:lnSpc>
              <a:buFont typeface="Arial" charset="0"/>
              <a:buChar char="•"/>
            </a:pPr>
            <a:r>
              <a:rPr lang="en-US" sz="2800" dirty="0"/>
              <a:t> If  no style sheet information is specified then the browser default </a:t>
            </a:r>
            <a:r>
              <a:rPr lang="en-US" sz="2800" dirty="0" smtClean="0"/>
              <a:t>property </a:t>
            </a:r>
            <a:r>
              <a:rPr lang="en-US" sz="2800" dirty="0"/>
              <a:t>values are used</a:t>
            </a:r>
          </a:p>
          <a:p>
            <a:pPr>
              <a:lnSpc>
                <a:spcPct val="12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101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Inline style </a:t>
            </a:r>
            <a:r>
              <a:rPr lang="en-IN" u="sng" dirty="0" smtClean="0"/>
              <a:t>specifications</a:t>
            </a:r>
          </a:p>
          <a:p>
            <a:r>
              <a:rPr lang="en-IN" dirty="0" smtClean="0"/>
              <a:t> </a:t>
            </a:r>
            <a:r>
              <a:rPr lang="en-IN" dirty="0"/>
              <a:t>appear within the opening tag and apply only to the content of that </a:t>
            </a:r>
            <a:r>
              <a:rPr lang="en-IN" dirty="0" smtClean="0"/>
              <a:t>tag.</a:t>
            </a:r>
          </a:p>
          <a:p>
            <a:r>
              <a:rPr lang="en-IN" dirty="0" smtClean="0"/>
              <a:t>Disadvantage</a:t>
            </a:r>
          </a:p>
          <a:p>
            <a:pPr lvl="2"/>
            <a:r>
              <a:rPr lang="en-IN" dirty="0" smtClean="0"/>
              <a:t>Does not impose </a:t>
            </a:r>
            <a:r>
              <a:rPr lang="en-IN" dirty="0"/>
              <a:t>a uniform style on the tags of at least one whole </a:t>
            </a:r>
            <a:r>
              <a:rPr lang="en-IN" dirty="0" smtClean="0"/>
              <a:t>document</a:t>
            </a:r>
          </a:p>
          <a:p>
            <a:pPr lvl="2"/>
            <a:r>
              <a:rPr lang="en-IN" dirty="0"/>
              <a:t>style information, which is expressed in a language distinct from XHTML markup, being embedded in various places in documents.</a:t>
            </a:r>
          </a:p>
        </p:txBody>
      </p:sp>
    </p:spTree>
    <p:extLst>
      <p:ext uri="{BB962C8B-B14F-4D97-AF65-F5344CB8AC3E}">
        <p14:creationId xmlns:p14="http://schemas.microsoft.com/office/powerpoint/2010/main" val="33317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Document-level style </a:t>
            </a:r>
            <a:r>
              <a:rPr lang="en-IN" u="sng" dirty="0" smtClean="0"/>
              <a:t>specifications</a:t>
            </a:r>
          </a:p>
          <a:p>
            <a:pPr marL="0" indent="0">
              <a:buNone/>
            </a:pPr>
            <a:endParaRPr lang="en-IN" u="sng" dirty="0" smtClean="0"/>
          </a:p>
          <a:p>
            <a:r>
              <a:rPr lang="en-IN" dirty="0" smtClean="0"/>
              <a:t> </a:t>
            </a:r>
            <a:r>
              <a:rPr lang="en-IN" dirty="0"/>
              <a:t>A</a:t>
            </a:r>
            <a:r>
              <a:rPr lang="en-IN" dirty="0" smtClean="0"/>
              <a:t>ppear </a:t>
            </a:r>
            <a:r>
              <a:rPr lang="en-IN" dirty="0"/>
              <a:t>in the document head section and apply to the entire body of the document</a:t>
            </a:r>
            <a:r>
              <a:rPr lang="en-IN" dirty="0" smtClean="0"/>
              <a:t>.</a:t>
            </a:r>
          </a:p>
          <a:p>
            <a:r>
              <a:rPr lang="en-IN" dirty="0"/>
              <a:t>an effective way </a:t>
            </a:r>
            <a:r>
              <a:rPr lang="en-IN" dirty="0" smtClean="0"/>
              <a:t>to impose </a:t>
            </a:r>
            <a:r>
              <a:rPr lang="en-IN" dirty="0"/>
              <a:t>a uniform style on the presentation of all of the content of a document.</a:t>
            </a:r>
          </a:p>
        </p:txBody>
      </p:sp>
    </p:spTree>
    <p:extLst>
      <p:ext uri="{BB962C8B-B14F-4D97-AF65-F5344CB8AC3E}">
        <p14:creationId xmlns:p14="http://schemas.microsoft.com/office/powerpoint/2010/main" val="4079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IN" u="sng" dirty="0" smtClean="0"/>
              <a:t>External </a:t>
            </a:r>
            <a:r>
              <a:rPr lang="en-IN" u="sng" dirty="0"/>
              <a:t>style </a:t>
            </a:r>
            <a:r>
              <a:rPr lang="en-IN" u="sng" dirty="0" smtClean="0"/>
              <a:t>specification</a:t>
            </a:r>
          </a:p>
          <a:p>
            <a:r>
              <a:rPr lang="en-IN" dirty="0"/>
              <a:t>are not part of any of </a:t>
            </a:r>
            <a:r>
              <a:rPr lang="en-IN" dirty="0" smtClean="0"/>
              <a:t>the documents </a:t>
            </a:r>
            <a:r>
              <a:rPr lang="en-IN" dirty="0"/>
              <a:t>to which they apply</a:t>
            </a:r>
            <a:r>
              <a:rPr lang="en-IN" dirty="0" smtClean="0"/>
              <a:t>.</a:t>
            </a:r>
          </a:p>
          <a:p>
            <a:r>
              <a:rPr lang="en-IN" dirty="0"/>
              <a:t>stored separately and are referenced in all documents that use </a:t>
            </a:r>
            <a:r>
              <a:rPr lang="en-IN" dirty="0" smtClean="0"/>
              <a:t>them</a:t>
            </a:r>
          </a:p>
          <a:p>
            <a:r>
              <a:rPr lang="en-IN" dirty="0" smtClean="0"/>
              <a:t>Clear separation of CSS and HTML.</a:t>
            </a:r>
          </a:p>
          <a:p>
            <a:r>
              <a:rPr lang="en-IN" dirty="0"/>
              <a:t>External style sheets are written as text files with </a:t>
            </a:r>
            <a:r>
              <a:rPr lang="en-IN" dirty="0" smtClean="0"/>
              <a:t>the MIME </a:t>
            </a:r>
            <a:r>
              <a:rPr lang="en-IN" dirty="0"/>
              <a:t>type text/css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&lt;link&gt; </a:t>
            </a:r>
            <a:r>
              <a:rPr lang="en-IN" dirty="0"/>
              <a:t>tag </a:t>
            </a:r>
            <a:r>
              <a:rPr lang="en-IN" dirty="0" smtClean="0"/>
              <a:t>is used </a:t>
            </a:r>
            <a:r>
              <a:rPr lang="en-IN" dirty="0"/>
              <a:t>to specify external style sheets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rel</a:t>
            </a:r>
            <a:r>
              <a:rPr lang="en-IN" dirty="0"/>
              <a:t> attribute is used to specify the </a:t>
            </a:r>
            <a:r>
              <a:rPr lang="en-IN" dirty="0" smtClean="0"/>
              <a:t>relationship</a:t>
            </a:r>
          </a:p>
          <a:p>
            <a:r>
              <a:rPr lang="en-IN" dirty="0">
                <a:solidFill>
                  <a:srgbClr val="C00000"/>
                </a:solidFill>
              </a:rPr>
              <a:t>href</a:t>
            </a:r>
            <a:r>
              <a:rPr lang="en-IN" dirty="0"/>
              <a:t> attribute of &lt;link&gt; is used to specify the URL of the style sheet </a:t>
            </a:r>
            <a:r>
              <a:rPr lang="en-IN" dirty="0" smtClean="0"/>
              <a:t>document</a:t>
            </a:r>
          </a:p>
          <a:p>
            <a:r>
              <a:rPr lang="en-IN" dirty="0"/>
              <a:t>The link to an external style sheet must appear in the head of the document.</a:t>
            </a:r>
            <a:endParaRPr lang="en-IN" dirty="0" smtClean="0"/>
          </a:p>
          <a:p>
            <a:r>
              <a:rPr lang="en-IN" dirty="0" smtClean="0"/>
              <a:t>Eg: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257800"/>
            <a:ext cx="7467599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1947</Words>
  <Application>Microsoft Office PowerPoint</Application>
  <PresentationFormat>On-screen Show (4:3)</PresentationFormat>
  <Paragraphs>248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Module 3</vt:lpstr>
      <vt:lpstr>PowerPoint Presentation</vt:lpstr>
      <vt:lpstr>PowerPoint Presentation</vt:lpstr>
      <vt:lpstr>Levels of Style Sheets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 Specification Formats</vt:lpstr>
      <vt:lpstr>PowerPoint Presentation</vt:lpstr>
      <vt:lpstr>PowerPoint Presentation</vt:lpstr>
      <vt:lpstr>Selector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Property Value Forms</vt:lpstr>
      <vt:lpstr>PowerPoint Presentation</vt:lpstr>
      <vt:lpstr>Font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Properties</vt:lpstr>
      <vt:lpstr>PowerPoint Presentation</vt:lpstr>
      <vt:lpstr>Alignment of Text</vt:lpstr>
      <vt:lpstr>PowerPoint Presentation</vt:lpstr>
      <vt:lpstr>Color</vt:lpstr>
      <vt:lpstr>The Box Model</vt:lpstr>
      <vt:lpstr>Borders</vt:lpstr>
      <vt:lpstr>PowerPoint Presentation</vt:lpstr>
      <vt:lpstr>Margins and Padding </vt:lpstr>
      <vt:lpstr>Background Images</vt:lpstr>
      <vt:lpstr>PowerPoint Presentation</vt:lpstr>
      <vt:lpstr>Span and Div Tags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Chaithu</dc:creator>
  <cp:lastModifiedBy>Chaithu</cp:lastModifiedBy>
  <cp:revision>36</cp:revision>
  <dcterms:created xsi:type="dcterms:W3CDTF">2006-08-16T00:00:00Z</dcterms:created>
  <dcterms:modified xsi:type="dcterms:W3CDTF">2018-02-22T19:05:20Z</dcterms:modified>
</cp:coreProperties>
</file>