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7" r:id="rId32"/>
    <p:sldId id="276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3" r:id="rId49"/>
    <p:sldId id="294" r:id="rId50"/>
    <p:sldId id="295" r:id="rId51"/>
    <p:sldId id="296" r:id="rId52"/>
    <p:sldId id="297" r:id="rId53"/>
    <p:sldId id="298" r:id="rId54"/>
    <p:sldId id="299" r:id="rId55"/>
    <p:sldId id="300" r:id="rId56"/>
    <p:sldId id="301" r:id="rId57"/>
    <p:sldId id="302" r:id="rId58"/>
    <p:sldId id="303" r:id="rId59"/>
    <p:sldId id="304" r:id="rId60"/>
    <p:sldId id="305" r:id="rId61"/>
    <p:sldId id="306" r:id="rId62"/>
    <p:sldId id="317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920" y="-4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113B8-F863-4896-99A5-4DC589FE5457}" type="datetimeFigureOut">
              <a:rPr lang="en-IN" smtClean="0"/>
              <a:t>08-03-2018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AEBF8-DD69-4E8A-B4F8-6AECF2FE2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005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AEBF8-DD69-4E8A-B4F8-6AECF2FE2A80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659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17C7D-DCF9-423E-9897-B615B181BAB6}" type="datetimeFigureOut">
              <a:rPr lang="en-IN" smtClean="0"/>
              <a:t>08-03-2018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A73A-D7A1-4B13-9E35-E19272FD373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9403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17C7D-DCF9-423E-9897-B615B181BAB6}" type="datetimeFigureOut">
              <a:rPr lang="en-IN" smtClean="0"/>
              <a:t>08-03-2018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A73A-D7A1-4B13-9E35-E19272FD373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5951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17C7D-DCF9-423E-9897-B615B181BAB6}" type="datetimeFigureOut">
              <a:rPr lang="en-IN" smtClean="0"/>
              <a:t>08-03-2018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A73A-D7A1-4B13-9E35-E19272FD373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281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17C7D-DCF9-423E-9897-B615B181BAB6}" type="datetimeFigureOut">
              <a:rPr lang="en-IN" smtClean="0"/>
              <a:t>08-03-2018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A73A-D7A1-4B13-9E35-E19272FD373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506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17C7D-DCF9-423E-9897-B615B181BAB6}" type="datetimeFigureOut">
              <a:rPr lang="en-IN" smtClean="0"/>
              <a:t>08-03-2018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A73A-D7A1-4B13-9E35-E19272FD373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3807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17C7D-DCF9-423E-9897-B615B181BAB6}" type="datetimeFigureOut">
              <a:rPr lang="en-IN" smtClean="0"/>
              <a:t>08-03-2018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A73A-D7A1-4B13-9E35-E19272FD373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6390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17C7D-DCF9-423E-9897-B615B181BAB6}" type="datetimeFigureOut">
              <a:rPr lang="en-IN" smtClean="0"/>
              <a:t>08-03-2018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A73A-D7A1-4B13-9E35-E19272FD373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2220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17C7D-DCF9-423E-9897-B615B181BAB6}" type="datetimeFigureOut">
              <a:rPr lang="en-IN" smtClean="0"/>
              <a:t>08-03-2018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A73A-D7A1-4B13-9E35-E19272FD373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537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17C7D-DCF9-423E-9897-B615B181BAB6}" type="datetimeFigureOut">
              <a:rPr lang="en-IN" smtClean="0"/>
              <a:t>08-03-2018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A73A-D7A1-4B13-9E35-E19272FD373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3045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17C7D-DCF9-423E-9897-B615B181BAB6}" type="datetimeFigureOut">
              <a:rPr lang="en-IN" smtClean="0"/>
              <a:t>08-03-2018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A73A-D7A1-4B13-9E35-E19272FD373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8415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17C7D-DCF9-423E-9897-B615B181BAB6}" type="datetimeFigureOut">
              <a:rPr lang="en-IN" smtClean="0"/>
              <a:t>08-03-2018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A73A-D7A1-4B13-9E35-E19272FD373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2458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17C7D-DCF9-423E-9897-B615B181BAB6}" type="datetimeFigureOut">
              <a:rPr lang="en-IN" smtClean="0"/>
              <a:t>08-03-2018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5A73A-D7A1-4B13-9E35-E19272FD373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2229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alert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confirm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prompt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roots.html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JavaScript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Module 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452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fontScale="92500" lnSpcReduction="1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Two issues </a:t>
            </a:r>
            <a:r>
              <a:rPr lang="en-IN" dirty="0"/>
              <a:t>arise regarding embedding JavaScript in XHTML </a:t>
            </a:r>
            <a:r>
              <a:rPr lang="en-IN" dirty="0" smtClean="0"/>
              <a:t>documents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some browsers that are still in use recognize the &lt;script&gt; tag but do not </a:t>
            </a:r>
            <a:r>
              <a:rPr lang="en-IN" dirty="0" smtClean="0"/>
              <a:t>have JavaScript </a:t>
            </a:r>
            <a:r>
              <a:rPr lang="en-IN" dirty="0"/>
              <a:t>interpreters</a:t>
            </a:r>
            <a:r>
              <a:rPr lang="en-IN" dirty="0" smtClean="0"/>
              <a:t>.</a:t>
            </a:r>
          </a:p>
          <a:p>
            <a:pPr lvl="1"/>
            <a:r>
              <a:rPr lang="en-IN" dirty="0"/>
              <a:t>these browsers simply ignore the contents of the script element and cause no </a:t>
            </a:r>
            <a:r>
              <a:rPr lang="en-IN" dirty="0" smtClean="0"/>
              <a:t>problems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 few browsers that are still in </a:t>
            </a:r>
            <a:r>
              <a:rPr lang="en-IN" dirty="0" smtClean="0"/>
              <a:t>use are </a:t>
            </a:r>
            <a:r>
              <a:rPr lang="en-IN" dirty="0"/>
              <a:t>so old that they do not recognize the &lt;script&gt; tag. </a:t>
            </a:r>
          </a:p>
          <a:p>
            <a:pPr lvl="1"/>
            <a:r>
              <a:rPr lang="en-IN" dirty="0"/>
              <a:t>Such browsers would display the contents of the script element as if it were just text</a:t>
            </a:r>
            <a:r>
              <a:rPr lang="en-IN" dirty="0" smtClean="0"/>
              <a:t>.</a:t>
            </a:r>
          </a:p>
          <a:p>
            <a:pPr lvl="1"/>
            <a:r>
              <a:rPr lang="en-IN" dirty="0"/>
              <a:t>enclose the contents of all script elements in </a:t>
            </a:r>
            <a:r>
              <a:rPr lang="en-IN" dirty="0">
                <a:solidFill>
                  <a:srgbClr val="FF0000"/>
                </a:solidFill>
              </a:rPr>
              <a:t>XHTML comments to avoid this problem.</a:t>
            </a:r>
          </a:p>
        </p:txBody>
      </p:sp>
    </p:spTree>
    <p:extLst>
      <p:ext uri="{BB962C8B-B14F-4D97-AF65-F5344CB8AC3E}">
        <p14:creationId xmlns:p14="http://schemas.microsoft.com/office/powerpoint/2010/main" val="2113528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r>
              <a:rPr lang="en-IN" dirty="0"/>
              <a:t>The </a:t>
            </a:r>
            <a:r>
              <a:rPr lang="en-IN" dirty="0" smtClean="0">
                <a:solidFill>
                  <a:srgbClr val="FF0000"/>
                </a:solidFill>
              </a:rPr>
              <a:t>HTML </a:t>
            </a:r>
            <a:r>
              <a:rPr lang="en-IN" dirty="0">
                <a:solidFill>
                  <a:srgbClr val="FF0000"/>
                </a:solidFill>
              </a:rPr>
              <a:t>comment used to hide </a:t>
            </a:r>
            <a:r>
              <a:rPr lang="en-IN" dirty="0" smtClean="0">
                <a:solidFill>
                  <a:srgbClr val="FF0000"/>
                </a:solidFill>
              </a:rPr>
              <a:t>JavaScript </a:t>
            </a:r>
            <a:r>
              <a:rPr lang="en-IN" dirty="0" smtClean="0"/>
              <a:t>has the following syntax: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pPr algn="just"/>
            <a:r>
              <a:rPr lang="en-IN" dirty="0" smtClean="0"/>
              <a:t>HTML comment </a:t>
            </a:r>
            <a:r>
              <a:rPr lang="en-IN" dirty="0"/>
              <a:t>form hides the enclosed script from browsers that do not have JavaScript interpreters, but makes it visible to browsers that do support JavaScript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628800"/>
            <a:ext cx="4070714" cy="1562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4168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sz="4000" u="sng" dirty="0" smtClean="0"/>
              <a:t>4. Primitives, operations and expressions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3600" dirty="0" smtClean="0"/>
              <a:t>1.Primitive types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JavaScript has five primitive types: Number, String, Boolean, Undefined, and Null</a:t>
            </a:r>
            <a:r>
              <a:rPr lang="en-IN" sz="2800" dirty="0" smtClean="0"/>
              <a:t>.</a:t>
            </a:r>
          </a:p>
          <a:p>
            <a:r>
              <a:rPr lang="en-IN" sz="2800" dirty="0"/>
              <a:t>JavaScript includes </a:t>
            </a:r>
            <a:r>
              <a:rPr lang="en-IN" sz="2800" dirty="0" smtClean="0"/>
              <a:t>predefined objects- </a:t>
            </a:r>
            <a:r>
              <a:rPr lang="en-IN" sz="2800" i="1" dirty="0" smtClean="0">
                <a:solidFill>
                  <a:srgbClr val="FF0000"/>
                </a:solidFill>
              </a:rPr>
              <a:t>Number</a:t>
            </a:r>
            <a:r>
              <a:rPr lang="en-IN" sz="2800" i="1" dirty="0">
                <a:solidFill>
                  <a:srgbClr val="FF0000"/>
                </a:solidFill>
              </a:rPr>
              <a:t>, String, and </a:t>
            </a:r>
            <a:r>
              <a:rPr lang="en-IN" sz="2800" i="1" dirty="0" smtClean="0">
                <a:solidFill>
                  <a:srgbClr val="FF0000"/>
                </a:solidFill>
              </a:rPr>
              <a:t>Boolean </a:t>
            </a:r>
          </a:p>
          <a:p>
            <a:r>
              <a:rPr lang="en-IN" sz="2800" dirty="0" smtClean="0"/>
              <a:t>These objects </a:t>
            </a:r>
            <a:r>
              <a:rPr lang="en-IN" sz="2800" dirty="0"/>
              <a:t>are </a:t>
            </a:r>
            <a:r>
              <a:rPr lang="en-IN" sz="2800" dirty="0" smtClean="0"/>
              <a:t>called </a:t>
            </a:r>
            <a:r>
              <a:rPr lang="en-IN" sz="2800" dirty="0" smtClean="0">
                <a:solidFill>
                  <a:srgbClr val="FF0000"/>
                </a:solidFill>
              </a:rPr>
              <a:t>wrapper objects</a:t>
            </a:r>
            <a:r>
              <a:rPr lang="en-IN" sz="2800" dirty="0" smtClean="0"/>
              <a:t>.</a:t>
            </a:r>
          </a:p>
          <a:p>
            <a:r>
              <a:rPr lang="en-IN" sz="2800" dirty="0" smtClean="0"/>
              <a:t>The </a:t>
            </a:r>
            <a:r>
              <a:rPr lang="en-IN" sz="2800" dirty="0"/>
              <a:t>purpose of the wrapper objects is to </a:t>
            </a:r>
            <a:r>
              <a:rPr lang="en-IN" sz="2800" dirty="0" smtClean="0"/>
              <a:t>provide properties </a:t>
            </a:r>
            <a:r>
              <a:rPr lang="en-IN" sz="2800" dirty="0"/>
              <a:t>and methods that are convenient for use with values of the primitive types.</a:t>
            </a:r>
            <a:r>
              <a:rPr lang="en-IN" sz="2800" dirty="0" smtClean="0"/>
              <a:t> </a:t>
            </a:r>
            <a:endParaRPr lang="en-IN" sz="2800" i="1" dirty="0"/>
          </a:p>
        </p:txBody>
      </p:sp>
    </p:spTree>
    <p:extLst>
      <p:ext uri="{BB962C8B-B14F-4D97-AF65-F5344CB8AC3E}">
        <p14:creationId xmlns:p14="http://schemas.microsoft.com/office/powerpoint/2010/main" val="23578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en-IN" sz="3200" dirty="0" smtClean="0"/>
              <a:t>2.</a:t>
            </a:r>
            <a:r>
              <a:rPr lang="en-IN" sz="3200" dirty="0"/>
              <a:t> Numeric and String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Number values are represented internally as double-precision floating-point values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Number literals </a:t>
            </a:r>
            <a:r>
              <a:rPr lang="en-US" sz="2400" dirty="0" smtClean="0"/>
              <a:t>can be either </a:t>
            </a:r>
            <a:r>
              <a:rPr lang="en-US" sz="2400" dirty="0" smtClean="0">
                <a:solidFill>
                  <a:srgbClr val="FF0000"/>
                </a:solidFill>
              </a:rPr>
              <a:t>integer or float</a:t>
            </a:r>
          </a:p>
          <a:p>
            <a:pPr lvl="1"/>
            <a:r>
              <a:rPr lang="en-US" sz="2400" dirty="0" smtClean="0"/>
              <a:t>Float values may have a decimal and/or and exponent</a:t>
            </a:r>
          </a:p>
          <a:p>
            <a:r>
              <a:rPr lang="en-US" sz="2800" dirty="0" smtClean="0"/>
              <a:t>A String literal is delimited by either single or double quotes</a:t>
            </a:r>
          </a:p>
          <a:p>
            <a:pPr lvl="1"/>
            <a:r>
              <a:rPr lang="en-US" sz="2400" dirty="0" smtClean="0"/>
              <a:t>There is no difference between single and double quotes</a:t>
            </a:r>
          </a:p>
          <a:p>
            <a:pPr lvl="1"/>
            <a:r>
              <a:rPr lang="en-US" sz="2400" dirty="0" smtClean="0"/>
              <a:t>Certain characters may be </a:t>
            </a:r>
            <a:r>
              <a:rPr lang="en-US" sz="2400" i="1" dirty="0" smtClean="0"/>
              <a:t>escaped</a:t>
            </a:r>
            <a:r>
              <a:rPr lang="en-US" sz="2400" dirty="0" smtClean="0"/>
              <a:t> in strings</a:t>
            </a:r>
          </a:p>
          <a:p>
            <a:pPr lvl="2"/>
            <a:r>
              <a:rPr lang="en-US" dirty="0" smtClean="0"/>
              <a:t>\’ or \” to use a quote in a string delimited by the same quotes</a:t>
            </a:r>
          </a:p>
          <a:p>
            <a:pPr lvl="2"/>
            <a:r>
              <a:rPr lang="en-US" dirty="0" smtClean="0"/>
              <a:t>\\ to use a literal backspace</a:t>
            </a:r>
          </a:p>
          <a:p>
            <a:pPr lvl="1"/>
            <a:r>
              <a:rPr lang="en-US" sz="2400" dirty="0" smtClean="0"/>
              <a:t>The empty string ‘’ or “” has no characters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357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en-IN" sz="3200" dirty="0" smtClean="0"/>
              <a:t>3. Other </a:t>
            </a:r>
            <a:r>
              <a:rPr lang="en-IN" sz="3200" dirty="0"/>
              <a:t>Primitive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832648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Null</a:t>
            </a:r>
          </a:p>
          <a:p>
            <a:pPr lvl="1"/>
            <a:r>
              <a:rPr lang="en-US" sz="2400" dirty="0" smtClean="0"/>
              <a:t>A single value, </a:t>
            </a:r>
            <a:r>
              <a:rPr lang="en-US" sz="2400" dirty="0" smtClean="0">
                <a:solidFill>
                  <a:srgbClr val="FF0000"/>
                </a:solidFill>
              </a:rPr>
              <a:t>null</a:t>
            </a:r>
          </a:p>
          <a:p>
            <a:pPr lvl="1"/>
            <a:r>
              <a:rPr lang="en-US" sz="2400" dirty="0" smtClean="0"/>
              <a:t>null is a reserved word</a:t>
            </a:r>
          </a:p>
          <a:p>
            <a:pPr lvl="1"/>
            <a:r>
              <a:rPr lang="en-US" sz="2400" dirty="0" smtClean="0"/>
              <a:t>A variable that is used but has </a:t>
            </a:r>
            <a:r>
              <a:rPr lang="en-US" sz="2400" dirty="0" smtClean="0">
                <a:solidFill>
                  <a:srgbClr val="FF0000"/>
                </a:solidFill>
              </a:rPr>
              <a:t>not been declared nor been assigned a value has a null value</a:t>
            </a:r>
          </a:p>
          <a:p>
            <a:pPr lvl="1"/>
            <a:r>
              <a:rPr lang="en-US" sz="2400" dirty="0" smtClean="0"/>
              <a:t>Using a null value usually </a:t>
            </a:r>
            <a:r>
              <a:rPr lang="en-US" sz="2400" dirty="0" smtClean="0">
                <a:solidFill>
                  <a:srgbClr val="FF0000"/>
                </a:solidFill>
              </a:rPr>
              <a:t>causes an error</a:t>
            </a:r>
          </a:p>
          <a:p>
            <a:r>
              <a:rPr lang="en-US" sz="2400" b="1" dirty="0" smtClean="0"/>
              <a:t>Undefined</a:t>
            </a:r>
          </a:p>
          <a:p>
            <a:pPr lvl="1"/>
            <a:r>
              <a:rPr lang="en-US" sz="2400" dirty="0" smtClean="0"/>
              <a:t>A single value, </a:t>
            </a:r>
            <a:r>
              <a:rPr lang="en-US" sz="2400" dirty="0" smtClean="0">
                <a:solidFill>
                  <a:srgbClr val="FF0000"/>
                </a:solidFill>
              </a:rPr>
              <a:t>undefined</a:t>
            </a:r>
          </a:p>
          <a:p>
            <a:pPr lvl="1"/>
            <a:r>
              <a:rPr lang="en-US" sz="2400" dirty="0" smtClean="0"/>
              <a:t>However, undefined is not, itself, a reserved word</a:t>
            </a:r>
          </a:p>
          <a:p>
            <a:pPr lvl="1"/>
            <a:r>
              <a:rPr lang="en-US" sz="2400" dirty="0" smtClean="0"/>
              <a:t>The value of a variable that is </a:t>
            </a:r>
            <a:r>
              <a:rPr lang="en-US" sz="2400" dirty="0" smtClean="0">
                <a:solidFill>
                  <a:srgbClr val="FF0000"/>
                </a:solidFill>
              </a:rPr>
              <a:t>declared but not assigned a value</a:t>
            </a:r>
          </a:p>
          <a:p>
            <a:r>
              <a:rPr lang="en-US" sz="2400" b="1" dirty="0" smtClean="0"/>
              <a:t>Boolean</a:t>
            </a:r>
          </a:p>
          <a:p>
            <a:pPr lvl="1"/>
            <a:r>
              <a:rPr lang="en-US" sz="2400" dirty="0" smtClean="0"/>
              <a:t>Two values: </a:t>
            </a:r>
            <a:r>
              <a:rPr lang="en-US" sz="2400" dirty="0" smtClean="0">
                <a:solidFill>
                  <a:srgbClr val="FF0000"/>
                </a:solidFill>
              </a:rPr>
              <a:t>true and false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7832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en-IN" sz="3200" dirty="0" smtClean="0"/>
              <a:t>4.</a:t>
            </a:r>
            <a:r>
              <a:rPr lang="en-IN" sz="3200" dirty="0"/>
              <a:t> Declaring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72608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sz="3300" dirty="0" smtClean="0"/>
              <a:t>JavaScript is </a:t>
            </a:r>
            <a:r>
              <a:rPr lang="en-US" sz="3300" i="1" dirty="0" smtClean="0">
                <a:solidFill>
                  <a:srgbClr val="FF0000"/>
                </a:solidFill>
              </a:rPr>
              <a:t>dynamically typed</a:t>
            </a:r>
            <a:r>
              <a:rPr lang="en-US" sz="3300" dirty="0" smtClean="0"/>
              <a:t>, that is, variables do not have declared types</a:t>
            </a:r>
          </a:p>
          <a:p>
            <a:pPr lvl="1" algn="just"/>
            <a:r>
              <a:rPr lang="en-US" dirty="0" smtClean="0"/>
              <a:t>A variable can hold different types of values at different times during program execution</a:t>
            </a:r>
          </a:p>
          <a:p>
            <a:pPr lvl="1" algn="just"/>
            <a:r>
              <a:rPr lang="en-IN" dirty="0">
                <a:solidFill>
                  <a:srgbClr val="FF0000"/>
                </a:solidFill>
              </a:rPr>
              <a:t>Variables are not typed; values are</a:t>
            </a:r>
            <a:r>
              <a:rPr lang="en-IN" dirty="0" smtClean="0"/>
              <a:t>.</a:t>
            </a:r>
          </a:p>
          <a:p>
            <a:pPr lvl="1" algn="just"/>
            <a:r>
              <a:rPr lang="en-IN" dirty="0"/>
              <a:t>A variable can have the value of any primitive type, or it can be a reference to any object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>
                <a:solidFill>
                  <a:srgbClr val="FF0000"/>
                </a:solidFill>
              </a:rPr>
              <a:t>Interpreter </a:t>
            </a:r>
            <a:r>
              <a:rPr lang="en-IN" dirty="0">
                <a:solidFill>
                  <a:srgbClr val="FF0000"/>
                </a:solidFill>
              </a:rPr>
              <a:t>converts </a:t>
            </a:r>
            <a:r>
              <a:rPr lang="en-IN" dirty="0"/>
              <a:t>the type of a </a:t>
            </a:r>
            <a:r>
              <a:rPr lang="en-IN" dirty="0" smtClean="0"/>
              <a:t>value to whatever </a:t>
            </a:r>
            <a:r>
              <a:rPr lang="en-IN" dirty="0"/>
              <a:t>is needed for the context in which it appears.</a:t>
            </a:r>
            <a:endParaRPr lang="en-US" dirty="0" smtClean="0"/>
          </a:p>
          <a:p>
            <a:pPr algn="just"/>
            <a:r>
              <a:rPr lang="en-US" sz="2800" dirty="0" smtClean="0"/>
              <a:t>A variable can be declared using the keyword </a:t>
            </a:r>
            <a:r>
              <a:rPr lang="en-US" sz="2800" dirty="0" err="1" smtClean="0"/>
              <a:t>var</a:t>
            </a:r>
            <a:endParaRPr lang="en-US" sz="2800" dirty="0" smtClean="0"/>
          </a:p>
          <a:p>
            <a:pPr lvl="1" algn="just">
              <a:buFontTx/>
              <a:buNone/>
            </a:pPr>
            <a:r>
              <a:rPr lang="en-US" sz="2000" b="1" dirty="0" err="1" smtClean="0"/>
              <a:t>var</a:t>
            </a:r>
            <a:r>
              <a:rPr lang="en-US" sz="2000" b="1" dirty="0" smtClean="0"/>
              <a:t> counter,</a:t>
            </a:r>
          </a:p>
          <a:p>
            <a:pPr lvl="1" algn="just">
              <a:buFontTx/>
              <a:buNone/>
            </a:pPr>
            <a:r>
              <a:rPr lang="en-US" sz="2000" b="1" dirty="0" smtClean="0"/>
              <a:t>index,</a:t>
            </a:r>
          </a:p>
          <a:p>
            <a:pPr lvl="1" algn="just">
              <a:buFontTx/>
              <a:buNone/>
            </a:pPr>
            <a:r>
              <a:rPr lang="en-US" sz="2000" b="1" dirty="0" smtClean="0"/>
              <a:t>pi = 3.14159265,</a:t>
            </a:r>
          </a:p>
          <a:p>
            <a:pPr lvl="1" algn="just">
              <a:buFontTx/>
              <a:buNone/>
            </a:pPr>
            <a:r>
              <a:rPr lang="en-US" sz="2000" b="1" dirty="0" smtClean="0"/>
              <a:t>quarterback = "Elway",</a:t>
            </a:r>
          </a:p>
          <a:p>
            <a:pPr lvl="1" algn="just">
              <a:buFontTx/>
              <a:buNone/>
            </a:pPr>
            <a:r>
              <a:rPr lang="en-US" sz="2000" b="1" dirty="0" err="1" smtClean="0"/>
              <a:t>stop_flag</a:t>
            </a:r>
            <a:r>
              <a:rPr lang="en-US" sz="2000" b="1" dirty="0" smtClean="0"/>
              <a:t> = true</a:t>
            </a:r>
            <a:r>
              <a:rPr lang="en-US" sz="2000" b="0" dirty="0" smtClean="0"/>
              <a:t>;</a:t>
            </a:r>
          </a:p>
          <a:p>
            <a:pPr algn="just"/>
            <a:endParaRPr lang="en-US" sz="2800" b="0" dirty="0" smtClean="0"/>
          </a:p>
          <a:p>
            <a:pPr algn="just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895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en-IN" sz="3200" dirty="0" smtClean="0"/>
              <a:t>5.Numeric </a:t>
            </a:r>
            <a:r>
              <a:rPr lang="en-IN" sz="3200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Standard arithmetic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+  *  -  /  %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Increment and decrement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--   ++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Increment and decrement differ in effect when used before (prefix)and after (postfix) a variable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Assume that a has the value 7, initially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(++a) * 3 has the value 24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(a++) * 3 has the value 21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a has the final value 8 in either case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414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precedence</a:t>
            </a:r>
            <a:r>
              <a:rPr lang="en-IN" dirty="0"/>
              <a:t> </a:t>
            </a:r>
            <a:r>
              <a:rPr lang="en-IN" dirty="0" smtClean="0">
                <a:solidFill>
                  <a:srgbClr val="FF0000"/>
                </a:solidFill>
              </a:rPr>
              <a:t>rules</a:t>
            </a:r>
            <a:r>
              <a:rPr lang="en-IN" dirty="0" smtClean="0"/>
              <a:t>:</a:t>
            </a:r>
          </a:p>
          <a:p>
            <a:pPr lvl="2"/>
            <a:r>
              <a:rPr lang="en-IN" dirty="0" smtClean="0"/>
              <a:t>specify which operator is evaluated first when two operators with </a:t>
            </a:r>
            <a:r>
              <a:rPr lang="en-IN" dirty="0" smtClean="0">
                <a:solidFill>
                  <a:srgbClr val="FF0000"/>
                </a:solidFill>
              </a:rPr>
              <a:t>different precedence </a:t>
            </a:r>
            <a:r>
              <a:rPr lang="en-IN" dirty="0" smtClean="0"/>
              <a:t>are adjacent in an expression.</a:t>
            </a:r>
          </a:p>
          <a:p>
            <a:r>
              <a:rPr lang="en-IN" dirty="0">
                <a:solidFill>
                  <a:srgbClr val="FF0000"/>
                </a:solidFill>
              </a:rPr>
              <a:t>associativity </a:t>
            </a:r>
            <a:r>
              <a:rPr lang="en-IN" dirty="0" smtClean="0">
                <a:solidFill>
                  <a:srgbClr val="FF0000"/>
                </a:solidFill>
              </a:rPr>
              <a:t>rules</a:t>
            </a:r>
            <a:r>
              <a:rPr lang="en-IN" dirty="0" smtClean="0"/>
              <a:t>:</a:t>
            </a:r>
          </a:p>
          <a:p>
            <a:pPr lvl="2"/>
            <a:r>
              <a:rPr lang="en-IN" dirty="0"/>
              <a:t>specify which operator is evaluated first when two operators with the </a:t>
            </a:r>
            <a:r>
              <a:rPr lang="en-IN" dirty="0">
                <a:solidFill>
                  <a:srgbClr val="FF0000"/>
                </a:solidFill>
              </a:rPr>
              <a:t>same precedence </a:t>
            </a:r>
            <a:r>
              <a:rPr lang="en-IN" dirty="0"/>
              <a:t>are adjacent in an expression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endParaRPr lang="en-IN" dirty="0"/>
          </a:p>
          <a:p>
            <a:endParaRPr lang="en-IN" dirty="0" smtClean="0"/>
          </a:p>
          <a:p>
            <a:pPr lvl="2"/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21785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36712"/>
            <a:ext cx="7913294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87824" y="125946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Unary +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5861744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The first operators listed have the highest precedence.</a:t>
            </a:r>
          </a:p>
        </p:txBody>
      </p:sp>
    </p:spTree>
    <p:extLst>
      <p:ext uri="{BB962C8B-B14F-4D97-AF65-F5344CB8AC3E}">
        <p14:creationId xmlns:p14="http://schemas.microsoft.com/office/powerpoint/2010/main" val="283850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en-IN" sz="3200" dirty="0" smtClean="0"/>
              <a:t>6. The </a:t>
            </a:r>
            <a:r>
              <a:rPr lang="en-IN" sz="3200" b="1" dirty="0"/>
              <a:t>Math </a:t>
            </a:r>
            <a:r>
              <a:rPr lang="en-IN" sz="3200" dirty="0"/>
              <a:t>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Provides a collection of properties and methods useful for </a:t>
            </a:r>
            <a:r>
              <a:rPr lang="en-US" sz="2800" dirty="0" smtClean="0">
                <a:solidFill>
                  <a:srgbClr val="FF0000"/>
                </a:solidFill>
              </a:rPr>
              <a:t>Number values</a:t>
            </a:r>
          </a:p>
          <a:p>
            <a:pPr algn="just"/>
            <a:r>
              <a:rPr lang="en-US" sz="2800" dirty="0" smtClean="0"/>
              <a:t>This includes the </a:t>
            </a:r>
            <a:r>
              <a:rPr lang="en-US" sz="2800" dirty="0" smtClean="0">
                <a:solidFill>
                  <a:srgbClr val="FF0000"/>
                </a:solidFill>
              </a:rPr>
              <a:t>trigonometric functions </a:t>
            </a:r>
            <a:r>
              <a:rPr lang="en-US" sz="2800" dirty="0" smtClean="0"/>
              <a:t>such as </a:t>
            </a:r>
            <a:r>
              <a:rPr lang="en-US" sz="2800" dirty="0" smtClean="0">
                <a:latin typeface="Courier New" pitchFamily="49" charset="0"/>
              </a:rPr>
              <a:t>sin</a:t>
            </a:r>
            <a:r>
              <a:rPr lang="en-US" sz="2800" dirty="0" smtClean="0"/>
              <a:t> and </a:t>
            </a:r>
            <a:r>
              <a:rPr lang="en-US" sz="2800" dirty="0" err="1" smtClean="0">
                <a:latin typeface="Courier New" pitchFamily="49" charset="0"/>
              </a:rPr>
              <a:t>cos</a:t>
            </a:r>
            <a:endParaRPr lang="en-US" sz="2800" dirty="0" smtClean="0">
              <a:latin typeface="Courier New" pitchFamily="49" charset="0"/>
            </a:endParaRPr>
          </a:p>
          <a:p>
            <a:pPr algn="just"/>
            <a:r>
              <a:rPr lang="en-IN" sz="2800" dirty="0"/>
              <a:t>other commonly used mathematical </a:t>
            </a:r>
            <a:r>
              <a:rPr lang="en-IN" sz="2800" dirty="0" smtClean="0"/>
              <a:t>operations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Floor </a:t>
            </a:r>
            <a:r>
              <a:rPr lang="en-IN" dirty="0" smtClean="0"/>
              <a:t>:truncate </a:t>
            </a:r>
            <a:r>
              <a:rPr lang="en-IN" dirty="0"/>
              <a:t>a number; </a:t>
            </a:r>
            <a:endParaRPr lang="en-IN" dirty="0" smtClean="0"/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Round</a:t>
            </a:r>
            <a:r>
              <a:rPr lang="en-IN" dirty="0" smtClean="0"/>
              <a:t> :round </a:t>
            </a:r>
            <a:r>
              <a:rPr lang="en-IN" dirty="0"/>
              <a:t>a number; </a:t>
            </a:r>
            <a:r>
              <a:rPr lang="en-IN" dirty="0" smtClean="0"/>
              <a:t>and</a:t>
            </a:r>
          </a:p>
          <a:p>
            <a:pPr lvl="1"/>
            <a:r>
              <a:rPr lang="en-IN" dirty="0" smtClean="0"/>
              <a:t> </a:t>
            </a:r>
            <a:r>
              <a:rPr lang="en-IN" dirty="0" smtClean="0">
                <a:solidFill>
                  <a:srgbClr val="FF0000"/>
                </a:solidFill>
              </a:rPr>
              <a:t>max </a:t>
            </a:r>
            <a:r>
              <a:rPr lang="en-IN" dirty="0" smtClean="0"/>
              <a:t>:return </a:t>
            </a:r>
            <a:r>
              <a:rPr lang="en-IN" dirty="0"/>
              <a:t>the largest of two given numbers.</a:t>
            </a:r>
            <a:endParaRPr lang="en-US" dirty="0" smtClean="0">
              <a:latin typeface="Courier New" pitchFamily="49" charset="0"/>
            </a:endParaRPr>
          </a:p>
          <a:p>
            <a:pPr algn="just"/>
            <a:r>
              <a:rPr lang="en-IN" sz="2800" dirty="0"/>
              <a:t>All of the Math methods are referenced through the </a:t>
            </a:r>
            <a:r>
              <a:rPr lang="en-IN" sz="2800" dirty="0">
                <a:solidFill>
                  <a:srgbClr val="FF0000"/>
                </a:solidFill>
              </a:rPr>
              <a:t>Math object</a:t>
            </a:r>
            <a:r>
              <a:rPr lang="en-IN" sz="2800" dirty="0"/>
              <a:t>, as in </a:t>
            </a:r>
            <a:r>
              <a:rPr lang="en-IN" sz="2800" dirty="0" err="1"/>
              <a:t>Math.sin</a:t>
            </a:r>
            <a:r>
              <a:rPr lang="en-IN" sz="2800" dirty="0"/>
              <a:t>(x).</a:t>
            </a:r>
          </a:p>
        </p:txBody>
      </p:sp>
    </p:spTree>
    <p:extLst>
      <p:ext uri="{BB962C8B-B14F-4D97-AF65-F5344CB8AC3E}">
        <p14:creationId xmlns:p14="http://schemas.microsoft.com/office/powerpoint/2010/main" val="137384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IN" sz="3200" u="sng" dirty="0" smtClean="0"/>
              <a:t>1. Origins</a:t>
            </a:r>
            <a:endParaRPr lang="en-IN" sz="32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pPr algn="just"/>
            <a:r>
              <a:rPr lang="en-IN" sz="2800" dirty="0"/>
              <a:t>JavaScript</a:t>
            </a:r>
            <a:r>
              <a:rPr lang="en-IN" sz="2800" dirty="0" smtClean="0"/>
              <a:t>,</a:t>
            </a:r>
            <a:r>
              <a:rPr lang="en-IN" sz="2800" dirty="0"/>
              <a:t> was developed by Netscape, </a:t>
            </a:r>
            <a:r>
              <a:rPr lang="en-IN" sz="2800" dirty="0" smtClean="0"/>
              <a:t>originally </a:t>
            </a:r>
            <a:r>
              <a:rPr lang="en-IN" sz="2800" dirty="0"/>
              <a:t>named Mocha but soon was renamed </a:t>
            </a:r>
            <a:r>
              <a:rPr lang="en-IN" sz="2800" dirty="0" err="1" smtClean="0"/>
              <a:t>LiveScript</a:t>
            </a:r>
            <a:endParaRPr lang="en-IN" sz="2800" dirty="0" smtClean="0"/>
          </a:p>
          <a:p>
            <a:r>
              <a:rPr lang="en-IN" sz="2800" dirty="0"/>
              <a:t>1995 </a:t>
            </a:r>
            <a:r>
              <a:rPr lang="en-IN" sz="2800" dirty="0" err="1"/>
              <a:t>LiveScript</a:t>
            </a:r>
            <a:r>
              <a:rPr lang="en-IN" sz="2800" dirty="0"/>
              <a:t> became a joint venture </a:t>
            </a:r>
            <a:r>
              <a:rPr lang="en-IN" sz="2800" dirty="0" smtClean="0"/>
              <a:t>of Netscape </a:t>
            </a:r>
            <a:r>
              <a:rPr lang="en-IN" sz="2800" dirty="0"/>
              <a:t>and Sun </a:t>
            </a:r>
            <a:r>
              <a:rPr lang="en-IN" sz="2800" dirty="0" smtClean="0"/>
              <a:t>Microsystems , renamed as JavaScript</a:t>
            </a:r>
          </a:p>
          <a:p>
            <a:r>
              <a:rPr lang="en-IN" sz="2800" dirty="0"/>
              <a:t>A language standard for </a:t>
            </a:r>
            <a:r>
              <a:rPr lang="en-IN" sz="2800" dirty="0" smtClean="0"/>
              <a:t>JavaScript-</a:t>
            </a:r>
            <a:r>
              <a:rPr lang="en-IN" sz="2800" dirty="0"/>
              <a:t>ECMA-262</a:t>
            </a:r>
            <a:r>
              <a:rPr lang="en-IN" sz="2800" dirty="0" smtClean="0"/>
              <a:t>.</a:t>
            </a:r>
          </a:p>
          <a:p>
            <a:r>
              <a:rPr lang="en-IN" sz="2800" dirty="0" smtClean="0"/>
              <a:t>ECMA latest </a:t>
            </a:r>
            <a:r>
              <a:rPr lang="en-IN" sz="2800" dirty="0" err="1" smtClean="0"/>
              <a:t>verison</a:t>
            </a:r>
            <a:r>
              <a:rPr lang="en-IN" sz="2800" dirty="0" smtClean="0"/>
              <a:t> is 7. widely used is ECMA version 3</a:t>
            </a:r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310449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IN" sz="3200" dirty="0" smtClean="0"/>
              <a:t>7. The </a:t>
            </a:r>
            <a:r>
              <a:rPr lang="en-IN" sz="3200" b="1" dirty="0"/>
              <a:t>Number </a:t>
            </a:r>
            <a:r>
              <a:rPr lang="en-IN" sz="3200" dirty="0"/>
              <a:t>Object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52736"/>
                <a:ext cx="8229600" cy="580526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IN" dirty="0" smtClean="0"/>
                  <a:t>The Number object includes a collection of useful </a:t>
                </a:r>
                <a:r>
                  <a:rPr lang="en-IN" dirty="0" smtClean="0">
                    <a:solidFill>
                      <a:srgbClr val="FF0000"/>
                    </a:solidFill>
                  </a:rPr>
                  <a:t>properties that </a:t>
                </a:r>
                <a:r>
                  <a:rPr lang="en-IN" dirty="0" smtClean="0"/>
                  <a:t>have </a:t>
                </a:r>
                <a:r>
                  <a:rPr lang="en-IN" dirty="0" smtClean="0">
                    <a:solidFill>
                      <a:srgbClr val="FF0000"/>
                    </a:solidFill>
                  </a:rPr>
                  <a:t>constant values</a:t>
                </a:r>
                <a:r>
                  <a:rPr lang="en-IN" dirty="0" smtClean="0"/>
                  <a:t>.</a:t>
                </a:r>
              </a:p>
              <a:p>
                <a:pPr lvl="1"/>
                <a:r>
                  <a:rPr lang="en-US" sz="2400" dirty="0" smtClean="0">
                    <a:latin typeface="Courier New" pitchFamily="49" charset="0"/>
                  </a:rPr>
                  <a:t>MAX_VALUE: largest representable number on the computer being used</a:t>
                </a:r>
              </a:p>
              <a:p>
                <a:pPr lvl="1"/>
                <a:r>
                  <a:rPr lang="en-US" sz="2400" dirty="0" smtClean="0">
                    <a:latin typeface="Courier New" pitchFamily="49" charset="0"/>
                  </a:rPr>
                  <a:t>MIN_VALUE: smallest representable number on the computer being used</a:t>
                </a:r>
              </a:p>
              <a:p>
                <a:pPr lvl="1"/>
                <a:r>
                  <a:rPr lang="en-US" sz="2400" dirty="0" err="1" smtClean="0">
                    <a:latin typeface="Courier New" pitchFamily="49" charset="0"/>
                  </a:rPr>
                  <a:t>NaN</a:t>
                </a:r>
                <a:r>
                  <a:rPr lang="en-US" sz="2400" dirty="0" smtClean="0">
                    <a:latin typeface="Courier New" pitchFamily="49" charset="0"/>
                  </a:rPr>
                  <a:t>: not a number</a:t>
                </a:r>
              </a:p>
              <a:p>
                <a:pPr lvl="1"/>
                <a:r>
                  <a:rPr lang="en-US" sz="2400" dirty="0" smtClean="0">
                    <a:latin typeface="Courier New" pitchFamily="49" charset="0"/>
                  </a:rPr>
                  <a:t>POSITIVE_INFINITY: special value to represent infinity</a:t>
                </a:r>
              </a:p>
              <a:p>
                <a:pPr lvl="1"/>
                <a:r>
                  <a:rPr lang="en-US" sz="2400" dirty="0" smtClean="0">
                    <a:latin typeface="Courier New" pitchFamily="49" charset="0"/>
                  </a:rPr>
                  <a:t>NEGATIVE_INFINITY: special value to represent negative infinity</a:t>
                </a:r>
              </a:p>
              <a:p>
                <a:pPr lvl="1"/>
                <a:r>
                  <a:rPr lang="en-US" sz="2400" dirty="0" smtClean="0">
                    <a:latin typeface="Courier New" pitchFamily="49" charset="0"/>
                  </a:rPr>
                  <a:t>PI: The value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/>
                      </a:rPr>
                      <m:t>π</m:t>
                    </m:r>
                  </m:oMath>
                </a14:m>
                <a:endParaRPr lang="en-IN" sz="2400" dirty="0" smtClean="0">
                  <a:latin typeface="Courier New" pitchFamily="49" charset="0"/>
                </a:endParaRPr>
              </a:p>
              <a:p>
                <a:r>
                  <a:rPr lang="en-US" dirty="0" smtClean="0"/>
                  <a:t>Operations resulting in errors return </a:t>
                </a:r>
                <a:r>
                  <a:rPr lang="en-US" dirty="0" err="1" smtClean="0">
                    <a:latin typeface="Courier New" pitchFamily="49" charset="0"/>
                  </a:rPr>
                  <a:t>NaN</a:t>
                </a:r>
                <a:endParaRPr lang="en-US" dirty="0" smtClean="0">
                  <a:latin typeface="Courier New" pitchFamily="49" charset="0"/>
                </a:endParaRPr>
              </a:p>
              <a:p>
                <a:pPr lvl="1"/>
                <a:r>
                  <a:rPr lang="en-US" sz="2600" dirty="0" smtClean="0"/>
                  <a:t>Use </a:t>
                </a:r>
                <a:r>
                  <a:rPr lang="en-US" sz="2600" dirty="0" err="1" smtClean="0">
                    <a:latin typeface="Courier New" pitchFamily="49" charset="0"/>
                  </a:rPr>
                  <a:t>isNaN</a:t>
                </a:r>
                <a:r>
                  <a:rPr lang="en-US" sz="2600" dirty="0" smtClean="0">
                    <a:latin typeface="Courier New" pitchFamily="49" charset="0"/>
                  </a:rPr>
                  <a:t>(a)</a:t>
                </a:r>
                <a:r>
                  <a:rPr lang="en-US" sz="2600" dirty="0" smtClean="0"/>
                  <a:t> to test if a is </a:t>
                </a:r>
                <a:r>
                  <a:rPr lang="en-US" sz="2600" dirty="0" err="1" smtClean="0">
                    <a:latin typeface="Courier New" pitchFamily="49" charset="0"/>
                  </a:rPr>
                  <a:t>NaN</a:t>
                </a:r>
                <a:endParaRPr lang="en-US" sz="2600" dirty="0" smtClean="0">
                  <a:latin typeface="Courier New" pitchFamily="49" charset="0"/>
                </a:endParaRPr>
              </a:p>
              <a:p>
                <a:r>
                  <a:rPr lang="en-US" dirty="0" err="1" smtClean="0"/>
                  <a:t>toString</a:t>
                </a:r>
                <a:r>
                  <a:rPr lang="en-US" dirty="0" smtClean="0"/>
                  <a:t> method converts a number to string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52736"/>
                <a:ext cx="8229600" cy="5805264"/>
              </a:xfrm>
              <a:blipFill rotWithShape="1">
                <a:blip r:embed="rId2"/>
                <a:stretch>
                  <a:fillRect l="-1481" t="-2101" r="-2148" b="-23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887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pPr algn="l"/>
            <a:r>
              <a:rPr lang="en-IN" sz="3200" dirty="0" smtClean="0"/>
              <a:t>8. The </a:t>
            </a:r>
            <a:r>
              <a:rPr lang="en-IN" sz="3200" dirty="0"/>
              <a:t>String Catenation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en-IN" sz="2800" dirty="0"/>
              <a:t>JavaScript strings are not stored or treated as arrays of characters; rather, they are </a:t>
            </a:r>
            <a:r>
              <a:rPr lang="en-IN" sz="2800" dirty="0">
                <a:solidFill>
                  <a:srgbClr val="FF0000"/>
                </a:solidFill>
              </a:rPr>
              <a:t>unit scalar values</a:t>
            </a:r>
            <a:r>
              <a:rPr lang="en-IN" sz="2800" dirty="0" smtClean="0"/>
              <a:t>.</a:t>
            </a:r>
          </a:p>
          <a:p>
            <a:r>
              <a:rPr lang="en-IN" sz="2800" dirty="0"/>
              <a:t>String catenation is specified with the operator denoted by a </a:t>
            </a:r>
            <a:r>
              <a:rPr lang="en-IN" sz="2800" dirty="0" smtClean="0">
                <a:solidFill>
                  <a:srgbClr val="FF0000"/>
                </a:solidFill>
              </a:rPr>
              <a:t>plus sign (+).</a:t>
            </a:r>
          </a:p>
          <a:p>
            <a:r>
              <a:rPr lang="en-IN" sz="2800" dirty="0"/>
              <a:t>For example, if the value of first is </a:t>
            </a:r>
            <a:r>
              <a:rPr lang="en-IN" sz="2800" dirty="0" smtClean="0"/>
              <a:t>“Engineering”</a:t>
            </a:r>
          </a:p>
          <a:p>
            <a:pPr marL="0" indent="0">
              <a:buNone/>
            </a:pPr>
            <a:r>
              <a:rPr lang="en-IN" sz="2800" dirty="0" smtClean="0"/>
              <a:t>			first </a:t>
            </a:r>
            <a:r>
              <a:rPr lang="en-IN" sz="2800" dirty="0"/>
              <a:t>+ “ </a:t>
            </a:r>
            <a:r>
              <a:rPr lang="en-IN" sz="2800" dirty="0" smtClean="0"/>
              <a:t>college”</a:t>
            </a:r>
          </a:p>
          <a:p>
            <a:r>
              <a:rPr lang="en-IN" sz="2800" dirty="0"/>
              <a:t>the value of the </a:t>
            </a:r>
            <a:r>
              <a:rPr lang="en-IN" sz="2800" dirty="0" smtClean="0"/>
              <a:t> </a:t>
            </a:r>
            <a:r>
              <a:rPr lang="en-IN" sz="2800" dirty="0"/>
              <a:t>expression </a:t>
            </a:r>
            <a:r>
              <a:rPr lang="en-IN" sz="2800" dirty="0" smtClean="0"/>
              <a:t>is “Engineering college”</a:t>
            </a:r>
          </a:p>
          <a:p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92102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en-IN" sz="3200" dirty="0" smtClean="0"/>
              <a:t>9. Implicit </a:t>
            </a:r>
            <a:r>
              <a:rPr lang="en-IN" sz="3200" dirty="0"/>
              <a:t>Type Conversions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r>
              <a:rPr lang="en-IN" sz="2800" dirty="0"/>
              <a:t>JavaScript interpreter performs several different implicit type </a:t>
            </a:r>
            <a:r>
              <a:rPr lang="en-IN" sz="2800" dirty="0" smtClean="0"/>
              <a:t>conversions called </a:t>
            </a:r>
            <a:r>
              <a:rPr lang="en-IN" sz="2800" dirty="0">
                <a:solidFill>
                  <a:srgbClr val="FF0000"/>
                </a:solidFill>
              </a:rPr>
              <a:t>coercions</a:t>
            </a:r>
            <a:r>
              <a:rPr lang="en-IN" sz="2800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JavaScript attempts to </a:t>
            </a:r>
            <a:r>
              <a:rPr lang="en-US" sz="2800" dirty="0" smtClean="0">
                <a:solidFill>
                  <a:srgbClr val="FF0000"/>
                </a:solidFill>
              </a:rPr>
              <a:t>convert values </a:t>
            </a:r>
            <a:r>
              <a:rPr lang="en-US" sz="2800" dirty="0" smtClean="0"/>
              <a:t>in order to be able to perform operations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“August “ + 1977 causes the number to be converted to string and a concatenation to be performed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7 * “3” causes the string to be converted to a number and a multiplication to be performed</a:t>
            </a:r>
          </a:p>
          <a:p>
            <a:r>
              <a:rPr lang="en-US" sz="2800" dirty="0" smtClean="0"/>
              <a:t>null is converted to 0 in a numeric context, undefined to </a:t>
            </a:r>
            <a:r>
              <a:rPr lang="en-US" sz="2800" dirty="0" err="1" smtClean="0"/>
              <a:t>NaN</a:t>
            </a:r>
            <a:endParaRPr lang="en-US" sz="2800" dirty="0" smtClean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1166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en-IN" sz="3200" dirty="0" smtClean="0"/>
              <a:t>10. Explicit </a:t>
            </a:r>
            <a:r>
              <a:rPr lang="en-IN" sz="3200" dirty="0"/>
              <a:t>Type Conversions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584"/>
          </a:xfrm>
        </p:spPr>
        <p:txBody>
          <a:bodyPr>
            <a:noAutofit/>
          </a:bodyPr>
          <a:lstStyle/>
          <a:p>
            <a:r>
              <a:rPr lang="en-IN" sz="2800" dirty="0"/>
              <a:t>Strings that contain numbers can be converted to numbers with </a:t>
            </a:r>
            <a:r>
              <a:rPr lang="en-IN" sz="2800" dirty="0" smtClean="0"/>
              <a:t>the </a:t>
            </a:r>
            <a:r>
              <a:rPr lang="en-IN" sz="2800" dirty="0" smtClean="0">
                <a:solidFill>
                  <a:srgbClr val="FF0000"/>
                </a:solidFill>
              </a:rPr>
              <a:t>String constructor</a:t>
            </a:r>
          </a:p>
          <a:p>
            <a:pPr marL="0" lvl="2" indent="0">
              <a:buNone/>
            </a:pPr>
            <a:r>
              <a:rPr lang="en-IN" sz="2800" dirty="0" smtClean="0"/>
              <a:t>		</a:t>
            </a:r>
            <a:r>
              <a:rPr lang="en-IN" sz="2800" dirty="0" err="1" smtClean="0"/>
              <a:t>var</a:t>
            </a:r>
            <a:r>
              <a:rPr lang="en-IN" sz="2800" dirty="0" smtClean="0"/>
              <a:t> </a:t>
            </a:r>
            <a:r>
              <a:rPr lang="en-IN" sz="2800" dirty="0" err="1" smtClean="0"/>
              <a:t>str_value</a:t>
            </a:r>
            <a:r>
              <a:rPr lang="en-IN" sz="2800" dirty="0" smtClean="0"/>
              <a:t> = String(value);</a:t>
            </a:r>
          </a:p>
          <a:p>
            <a:r>
              <a:rPr lang="en-IN" sz="2800" dirty="0" smtClean="0"/>
              <a:t>conversion </a:t>
            </a:r>
            <a:r>
              <a:rPr lang="en-IN" sz="2800" dirty="0"/>
              <a:t>could also be done with the </a:t>
            </a:r>
            <a:r>
              <a:rPr lang="en-IN" sz="2800" dirty="0" err="1">
                <a:solidFill>
                  <a:srgbClr val="FF0000"/>
                </a:solidFill>
              </a:rPr>
              <a:t>toString</a:t>
            </a:r>
            <a:r>
              <a:rPr lang="en-IN" sz="2800" dirty="0"/>
              <a:t> </a:t>
            </a:r>
            <a:r>
              <a:rPr lang="en-IN" sz="2800" dirty="0" smtClean="0"/>
              <a:t>method- parameter is used </a:t>
            </a:r>
            <a:r>
              <a:rPr lang="en-IN" sz="2800" dirty="0"/>
              <a:t>to specify the base of the resulting </a:t>
            </a:r>
            <a:r>
              <a:rPr lang="en-IN" sz="2800" dirty="0" smtClean="0"/>
              <a:t>number</a:t>
            </a:r>
          </a:p>
          <a:p>
            <a:pPr marL="0" indent="0">
              <a:buNone/>
            </a:pPr>
            <a:r>
              <a:rPr lang="en-IN" sz="2800" dirty="0" smtClean="0"/>
              <a:t>		</a:t>
            </a:r>
            <a:r>
              <a:rPr lang="en-IN" sz="2800" dirty="0" err="1" smtClean="0"/>
              <a:t>var</a:t>
            </a:r>
            <a:r>
              <a:rPr lang="en-IN" sz="2800" dirty="0" smtClean="0"/>
              <a:t> </a:t>
            </a:r>
            <a:r>
              <a:rPr lang="en-IN" sz="2800" dirty="0" err="1"/>
              <a:t>num</a:t>
            </a:r>
            <a:r>
              <a:rPr lang="en-IN" sz="2800" dirty="0"/>
              <a:t> = 6;</a:t>
            </a:r>
          </a:p>
          <a:p>
            <a:pPr marL="0" indent="0">
              <a:buNone/>
            </a:pPr>
            <a:r>
              <a:rPr lang="en-IN" sz="2800" dirty="0" smtClean="0"/>
              <a:t>		</a:t>
            </a:r>
            <a:r>
              <a:rPr lang="en-IN" sz="2800" dirty="0" err="1" smtClean="0"/>
              <a:t>var</a:t>
            </a:r>
            <a:r>
              <a:rPr lang="en-IN" sz="2800" dirty="0" smtClean="0"/>
              <a:t> </a:t>
            </a:r>
            <a:r>
              <a:rPr lang="en-IN" sz="2800" dirty="0" err="1"/>
              <a:t>str_value</a:t>
            </a:r>
            <a:r>
              <a:rPr lang="en-IN" sz="2800" dirty="0"/>
              <a:t> = </a:t>
            </a:r>
            <a:r>
              <a:rPr lang="en-IN" sz="2800" dirty="0" err="1"/>
              <a:t>num.toString</a:t>
            </a:r>
            <a:r>
              <a:rPr lang="en-IN" sz="2800" dirty="0"/>
              <a:t>();</a:t>
            </a:r>
          </a:p>
          <a:p>
            <a:pPr marL="0" indent="0">
              <a:buNone/>
            </a:pPr>
            <a:r>
              <a:rPr lang="en-IN" sz="2800" dirty="0" smtClean="0"/>
              <a:t>		</a:t>
            </a:r>
            <a:r>
              <a:rPr lang="en-IN" sz="2800" dirty="0" err="1" smtClean="0"/>
              <a:t>var</a:t>
            </a:r>
            <a:r>
              <a:rPr lang="en-IN" sz="2800" dirty="0" smtClean="0"/>
              <a:t> </a:t>
            </a:r>
            <a:r>
              <a:rPr lang="en-IN" sz="2800" dirty="0" err="1"/>
              <a:t>str_value_binary</a:t>
            </a:r>
            <a:r>
              <a:rPr lang="en-IN" sz="2800" dirty="0"/>
              <a:t> = </a:t>
            </a:r>
            <a:r>
              <a:rPr lang="en-IN" sz="2800" dirty="0" err="1"/>
              <a:t>num.toString</a:t>
            </a:r>
            <a:r>
              <a:rPr lang="en-IN" sz="2800" dirty="0"/>
              <a:t>(2</a:t>
            </a:r>
            <a:r>
              <a:rPr lang="en-IN" sz="2800" dirty="0" smtClean="0"/>
              <a:t>);</a:t>
            </a:r>
          </a:p>
          <a:p>
            <a:pPr marL="0" indent="0">
              <a:buNone/>
            </a:pPr>
            <a:r>
              <a:rPr lang="en-IN" sz="2800" dirty="0"/>
              <a:t>In the first conversion, the result is “6”; in the second, it is “110”.</a:t>
            </a:r>
            <a:endParaRPr lang="en-IN" sz="2800" dirty="0" smtClean="0"/>
          </a:p>
          <a:p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123294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r>
              <a:rPr lang="en-IN" sz="2800" dirty="0"/>
              <a:t>Strings can be explicitly converted to numbers in several different ways</a:t>
            </a:r>
            <a:r>
              <a:rPr lang="en-IN" sz="2800" dirty="0" smtClean="0"/>
              <a:t>.</a:t>
            </a:r>
          </a:p>
          <a:p>
            <a:r>
              <a:rPr lang="en-IN" sz="2800" dirty="0"/>
              <a:t>One way is with the </a:t>
            </a:r>
            <a:r>
              <a:rPr lang="en-IN" sz="2800" dirty="0">
                <a:solidFill>
                  <a:srgbClr val="FF0000"/>
                </a:solidFill>
              </a:rPr>
              <a:t>Number</a:t>
            </a:r>
            <a:r>
              <a:rPr lang="en-IN" sz="2800" dirty="0"/>
              <a:t> </a:t>
            </a:r>
            <a:r>
              <a:rPr lang="en-IN" sz="2800" dirty="0" smtClean="0"/>
              <a:t>constructor</a:t>
            </a:r>
          </a:p>
          <a:p>
            <a:pPr marL="0" indent="0">
              <a:buNone/>
            </a:pPr>
            <a:r>
              <a:rPr lang="en-IN" sz="2800" dirty="0" smtClean="0"/>
              <a:t>		</a:t>
            </a:r>
            <a:r>
              <a:rPr lang="en-IN" sz="2800" dirty="0" err="1" smtClean="0"/>
              <a:t>var</a:t>
            </a:r>
            <a:r>
              <a:rPr lang="en-IN" sz="2800" dirty="0" smtClean="0"/>
              <a:t> </a:t>
            </a:r>
            <a:r>
              <a:rPr lang="en-IN" sz="2800" dirty="0"/>
              <a:t>number = Number(</a:t>
            </a:r>
            <a:r>
              <a:rPr lang="en-IN" sz="2800" dirty="0" err="1"/>
              <a:t>aString</a:t>
            </a:r>
            <a:r>
              <a:rPr lang="en-IN" sz="2800" dirty="0" smtClean="0"/>
              <a:t>);</a:t>
            </a:r>
          </a:p>
          <a:p>
            <a:r>
              <a:rPr lang="en-IN" sz="2800" dirty="0"/>
              <a:t>The same conversion could be specified by </a:t>
            </a:r>
            <a:r>
              <a:rPr lang="en-IN" sz="2800" dirty="0">
                <a:solidFill>
                  <a:srgbClr val="FF0000"/>
                </a:solidFill>
              </a:rPr>
              <a:t>subtracting zero </a:t>
            </a:r>
            <a:r>
              <a:rPr lang="en-IN" sz="2800" dirty="0"/>
              <a:t>from the string, as in the following statement:</a:t>
            </a:r>
          </a:p>
          <a:p>
            <a:pPr marL="0" indent="0">
              <a:buNone/>
            </a:pPr>
            <a:r>
              <a:rPr lang="en-IN" sz="2800" dirty="0" smtClean="0"/>
              <a:t>		</a:t>
            </a:r>
            <a:r>
              <a:rPr lang="en-IN" sz="2800" dirty="0" err="1" smtClean="0"/>
              <a:t>var</a:t>
            </a:r>
            <a:r>
              <a:rPr lang="en-IN" sz="2800" dirty="0" smtClean="0"/>
              <a:t> </a:t>
            </a:r>
            <a:r>
              <a:rPr lang="en-IN" sz="2800" dirty="0"/>
              <a:t>number = </a:t>
            </a:r>
            <a:r>
              <a:rPr lang="en-IN" sz="2800" dirty="0" err="1"/>
              <a:t>aString</a:t>
            </a:r>
            <a:r>
              <a:rPr lang="en-IN" sz="2800" dirty="0"/>
              <a:t> - 0;</a:t>
            </a:r>
          </a:p>
        </p:txBody>
      </p:sp>
    </p:spTree>
    <p:extLst>
      <p:ext uri="{BB962C8B-B14F-4D97-AF65-F5344CB8AC3E}">
        <p14:creationId xmlns:p14="http://schemas.microsoft.com/office/powerpoint/2010/main" val="145241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 algn="l"/>
            <a:r>
              <a:rPr lang="en-IN" sz="3200" b="1" dirty="0" smtClean="0"/>
              <a:t>11. String </a:t>
            </a:r>
            <a:r>
              <a:rPr lang="en-IN" sz="3200" dirty="0"/>
              <a:t>Properties and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r>
              <a:rPr lang="en-IN" dirty="0"/>
              <a:t>The String object includes </a:t>
            </a:r>
            <a:r>
              <a:rPr lang="en-IN" dirty="0" smtClean="0"/>
              <a:t>one property</a:t>
            </a:r>
            <a:r>
              <a:rPr lang="en-IN" dirty="0"/>
              <a:t>, </a:t>
            </a:r>
            <a:r>
              <a:rPr lang="en-IN" dirty="0">
                <a:solidFill>
                  <a:srgbClr val="FF0000"/>
                </a:solidFill>
              </a:rPr>
              <a:t>length</a:t>
            </a:r>
            <a:r>
              <a:rPr lang="en-IN" dirty="0"/>
              <a:t>, and a large collection of methods</a:t>
            </a:r>
            <a:r>
              <a:rPr lang="en-IN" dirty="0" smtClean="0"/>
              <a:t>.</a:t>
            </a:r>
          </a:p>
          <a:p>
            <a:r>
              <a:rPr lang="en-IN" dirty="0"/>
              <a:t>The </a:t>
            </a:r>
            <a:r>
              <a:rPr lang="en-IN" dirty="0">
                <a:solidFill>
                  <a:srgbClr val="FF0000"/>
                </a:solidFill>
              </a:rPr>
              <a:t>number of characters </a:t>
            </a:r>
            <a:r>
              <a:rPr lang="en-IN" dirty="0"/>
              <a:t>in a string is stored in the length </a:t>
            </a:r>
            <a:r>
              <a:rPr lang="en-IN" dirty="0" smtClean="0"/>
              <a:t>property</a:t>
            </a:r>
          </a:p>
          <a:p>
            <a:pPr marL="0" indent="0" algn="ctr">
              <a:buNone/>
            </a:pPr>
            <a:r>
              <a:rPr lang="en-IN" sz="2800" dirty="0" err="1"/>
              <a:t>var</a:t>
            </a:r>
            <a:r>
              <a:rPr lang="en-IN" sz="2800" dirty="0"/>
              <a:t> </a:t>
            </a:r>
            <a:r>
              <a:rPr lang="en-IN" sz="2800" dirty="0" err="1"/>
              <a:t>str</a:t>
            </a:r>
            <a:r>
              <a:rPr lang="en-IN" sz="2800" dirty="0"/>
              <a:t> = “George”;</a:t>
            </a:r>
          </a:p>
          <a:p>
            <a:pPr marL="0" indent="0" algn="ctr">
              <a:buNone/>
            </a:pPr>
            <a:r>
              <a:rPr lang="en-IN" sz="2800" dirty="0" err="1"/>
              <a:t>var</a:t>
            </a:r>
            <a:r>
              <a:rPr lang="en-IN" sz="2800" dirty="0"/>
              <a:t> </a:t>
            </a:r>
            <a:r>
              <a:rPr lang="en-IN" sz="2800" dirty="0" err="1"/>
              <a:t>len</a:t>
            </a:r>
            <a:r>
              <a:rPr lang="en-IN" sz="2800" dirty="0"/>
              <a:t> = </a:t>
            </a:r>
            <a:r>
              <a:rPr lang="en-IN" sz="2800" dirty="0" err="1"/>
              <a:t>str.length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3074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 algn="l"/>
            <a:r>
              <a:rPr lang="en-IN" sz="2800" dirty="0">
                <a:latin typeface="+mn-lt"/>
              </a:rPr>
              <a:t>few of the most commonly used String methods are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8640960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6165304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for the String methods, character positions start at zero</a:t>
            </a:r>
          </a:p>
        </p:txBody>
      </p:sp>
    </p:spTree>
    <p:extLst>
      <p:ext uri="{BB962C8B-B14F-4D97-AF65-F5344CB8AC3E}">
        <p14:creationId xmlns:p14="http://schemas.microsoft.com/office/powerpoint/2010/main" val="157293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IN" sz="3200" dirty="0" smtClean="0"/>
              <a:t>12. The </a:t>
            </a:r>
            <a:r>
              <a:rPr lang="en-IN" sz="3200" b="1" dirty="0" err="1"/>
              <a:t>typeof</a:t>
            </a:r>
            <a:r>
              <a:rPr lang="en-IN" sz="3200" b="1" dirty="0"/>
              <a:t> </a:t>
            </a:r>
            <a:r>
              <a:rPr lang="en-IN" sz="3200" dirty="0"/>
              <a:t>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rmAutofit/>
          </a:bodyPr>
          <a:lstStyle/>
          <a:p>
            <a:r>
              <a:rPr lang="en-IN" sz="2800" dirty="0"/>
              <a:t>The </a:t>
            </a:r>
            <a:r>
              <a:rPr lang="en-IN" sz="2800" dirty="0" err="1"/>
              <a:t>typeof</a:t>
            </a:r>
            <a:r>
              <a:rPr lang="en-IN" sz="2800" dirty="0"/>
              <a:t> operator returns the </a:t>
            </a:r>
            <a:r>
              <a:rPr lang="en-IN" sz="2800" dirty="0">
                <a:solidFill>
                  <a:srgbClr val="FF0000"/>
                </a:solidFill>
              </a:rPr>
              <a:t>type of its single operand</a:t>
            </a:r>
            <a:r>
              <a:rPr lang="en-IN" sz="2800" dirty="0"/>
              <a:t>.</a:t>
            </a:r>
            <a:endParaRPr lang="en-US" sz="2800" dirty="0" smtClean="0"/>
          </a:p>
          <a:p>
            <a:r>
              <a:rPr lang="en-US" sz="2800" dirty="0" smtClean="0"/>
              <a:t>Returns “</a:t>
            </a:r>
            <a:r>
              <a:rPr lang="en-US" sz="2800" dirty="0" smtClean="0">
                <a:solidFill>
                  <a:srgbClr val="FF0000"/>
                </a:solidFill>
              </a:rPr>
              <a:t>number</a:t>
            </a:r>
            <a:r>
              <a:rPr lang="en-US" sz="2800" dirty="0" smtClean="0"/>
              <a:t>” or “</a:t>
            </a:r>
            <a:r>
              <a:rPr lang="en-US" sz="2800" dirty="0" smtClean="0">
                <a:solidFill>
                  <a:srgbClr val="FF0000"/>
                </a:solidFill>
              </a:rPr>
              <a:t>string</a:t>
            </a:r>
            <a:r>
              <a:rPr lang="en-US" sz="2800" dirty="0" smtClean="0"/>
              <a:t>” or “</a:t>
            </a:r>
            <a:r>
              <a:rPr lang="en-US" sz="2800" dirty="0" err="1" smtClean="0">
                <a:solidFill>
                  <a:srgbClr val="FF0000"/>
                </a:solidFill>
              </a:rPr>
              <a:t>boolean</a:t>
            </a:r>
            <a:r>
              <a:rPr lang="en-US" sz="2800" dirty="0" smtClean="0"/>
              <a:t>” for primitive types</a:t>
            </a:r>
          </a:p>
          <a:p>
            <a:r>
              <a:rPr lang="en-US" sz="2800" dirty="0" smtClean="0"/>
              <a:t>Returns “</a:t>
            </a:r>
            <a:r>
              <a:rPr lang="en-US" sz="2800" dirty="0" smtClean="0">
                <a:solidFill>
                  <a:srgbClr val="FF0000"/>
                </a:solidFill>
              </a:rPr>
              <a:t>object</a:t>
            </a:r>
            <a:r>
              <a:rPr lang="en-US" sz="2800" dirty="0" smtClean="0"/>
              <a:t>” for an object or null</a:t>
            </a:r>
          </a:p>
          <a:p>
            <a:r>
              <a:rPr lang="en-IN" sz="2800" dirty="0"/>
              <a:t>If the operand is a variable that has not been assigned </a:t>
            </a:r>
            <a:r>
              <a:rPr lang="en-IN" sz="2800" dirty="0" smtClean="0"/>
              <a:t>a value</a:t>
            </a:r>
            <a:r>
              <a:rPr lang="en-IN" sz="2800" dirty="0"/>
              <a:t>, </a:t>
            </a:r>
            <a:r>
              <a:rPr lang="en-IN" sz="2800" dirty="0" err="1"/>
              <a:t>typeof</a:t>
            </a:r>
            <a:r>
              <a:rPr lang="en-IN" sz="2800" dirty="0"/>
              <a:t> produces “</a:t>
            </a:r>
            <a:r>
              <a:rPr lang="en-IN" sz="2800" dirty="0">
                <a:solidFill>
                  <a:srgbClr val="FF0000"/>
                </a:solidFill>
              </a:rPr>
              <a:t>undefined</a:t>
            </a:r>
            <a:r>
              <a:rPr lang="en-IN" sz="2800" dirty="0"/>
              <a:t>”</a:t>
            </a:r>
            <a:endParaRPr lang="en-US" sz="2800" dirty="0" smtClean="0"/>
          </a:p>
          <a:p>
            <a:r>
              <a:rPr lang="en-US" sz="2800" dirty="0" smtClean="0"/>
              <a:t>Two syntactic forms</a:t>
            </a:r>
          </a:p>
          <a:p>
            <a:pPr lvl="1"/>
            <a:r>
              <a:rPr lang="en-US" dirty="0" err="1" smtClean="0">
                <a:latin typeface="Courier New" pitchFamily="49" charset="0"/>
              </a:rPr>
              <a:t>typeof</a:t>
            </a:r>
            <a:r>
              <a:rPr lang="en-US" dirty="0" smtClean="0">
                <a:latin typeface="Courier New" pitchFamily="49" charset="0"/>
              </a:rPr>
              <a:t> x</a:t>
            </a:r>
          </a:p>
          <a:p>
            <a:pPr lvl="1"/>
            <a:r>
              <a:rPr lang="en-US" dirty="0" err="1" smtClean="0">
                <a:latin typeface="Courier New" pitchFamily="49" charset="0"/>
              </a:rPr>
              <a:t>typeof</a:t>
            </a:r>
            <a:r>
              <a:rPr lang="en-US" dirty="0" smtClean="0">
                <a:latin typeface="Courier New" pitchFamily="49" charset="0"/>
              </a:rPr>
              <a:t>(x)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97168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dirty="0" smtClean="0"/>
              <a:t>13. Assignment </a:t>
            </a:r>
            <a:r>
              <a:rPr lang="en-IN" sz="3200" dirty="0"/>
              <a:t>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Plain assignment indicated by =</a:t>
            </a:r>
          </a:p>
          <a:p>
            <a:r>
              <a:rPr lang="en-US" sz="2800" dirty="0" smtClean="0"/>
              <a:t>Compound assignment with</a:t>
            </a:r>
          </a:p>
          <a:p>
            <a:pPr lvl="1"/>
            <a:r>
              <a:rPr lang="en-US" dirty="0" smtClean="0">
                <a:latin typeface="Courier New" pitchFamily="49" charset="0"/>
              </a:rPr>
              <a:t>+=   -=   /=   *=  %=</a:t>
            </a:r>
            <a:r>
              <a:rPr lang="en-US" dirty="0" smtClean="0"/>
              <a:t>    …</a:t>
            </a:r>
          </a:p>
          <a:p>
            <a:r>
              <a:rPr lang="en-US" sz="2800" dirty="0" smtClean="0"/>
              <a:t>a += 7  means the same as</a:t>
            </a:r>
          </a:p>
          <a:p>
            <a:pPr marL="0" indent="0">
              <a:buNone/>
            </a:pPr>
            <a:r>
              <a:rPr lang="en-US" sz="2800" dirty="0" smtClean="0"/>
              <a:t>	a = a + 7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99317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dirty="0" smtClean="0"/>
              <a:t>14.The </a:t>
            </a:r>
            <a:r>
              <a:rPr lang="en-IN" sz="3200" b="1" dirty="0"/>
              <a:t>Date </a:t>
            </a:r>
            <a:r>
              <a:rPr lang="en-IN" sz="3200" dirty="0"/>
              <a:t>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US" dirty="0" smtClean="0"/>
              <a:t>A Date object represents a </a:t>
            </a:r>
            <a:r>
              <a:rPr lang="en-US" i="1" dirty="0" smtClean="0"/>
              <a:t>time stamp</a:t>
            </a:r>
            <a:r>
              <a:rPr lang="en-US" dirty="0" smtClean="0"/>
              <a:t>, that is, a point in time</a:t>
            </a:r>
          </a:p>
          <a:p>
            <a:r>
              <a:rPr lang="en-US" dirty="0" smtClean="0"/>
              <a:t>A Date object is created with the new operator </a:t>
            </a:r>
            <a:r>
              <a:rPr lang="en-IN" dirty="0"/>
              <a:t>and the Date constructor</a:t>
            </a:r>
            <a:endParaRPr lang="en-US" dirty="0" smtClean="0"/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now= new Date();</a:t>
            </a:r>
          </a:p>
          <a:p>
            <a:pPr lvl="1"/>
            <a:r>
              <a:rPr lang="en-US" dirty="0" smtClean="0"/>
              <a:t>This creates a Date object for the time at which it was created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938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r>
              <a:rPr lang="en-IN" dirty="0"/>
              <a:t>JavaScript can be divided into </a:t>
            </a:r>
            <a:r>
              <a:rPr lang="en-IN" dirty="0">
                <a:solidFill>
                  <a:srgbClr val="FF0000"/>
                </a:solidFill>
              </a:rPr>
              <a:t>three parts</a:t>
            </a:r>
            <a:r>
              <a:rPr lang="en-IN" dirty="0" smtClean="0"/>
              <a:t>:</a:t>
            </a:r>
          </a:p>
          <a:p>
            <a:pPr lvl="1"/>
            <a:r>
              <a:rPr lang="en-IN" dirty="0"/>
              <a:t>The </a:t>
            </a:r>
            <a:r>
              <a:rPr lang="en-IN" dirty="0">
                <a:solidFill>
                  <a:srgbClr val="FF0000"/>
                </a:solidFill>
              </a:rPr>
              <a:t>core</a:t>
            </a:r>
            <a:r>
              <a:rPr lang="en-IN" dirty="0"/>
              <a:t> is the heart of the language, including its operators, </a:t>
            </a:r>
            <a:r>
              <a:rPr lang="en-IN" dirty="0" smtClean="0"/>
              <a:t>expressions, statements</a:t>
            </a:r>
            <a:r>
              <a:rPr lang="en-IN" dirty="0"/>
              <a:t>, and </a:t>
            </a:r>
            <a:r>
              <a:rPr lang="en-IN" dirty="0" smtClean="0"/>
              <a:t>subprograms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Client-side </a:t>
            </a:r>
            <a:r>
              <a:rPr lang="en-IN" dirty="0" smtClean="0">
                <a:solidFill>
                  <a:srgbClr val="FF0000"/>
                </a:solidFill>
              </a:rPr>
              <a:t>JavaScript</a:t>
            </a:r>
            <a:r>
              <a:rPr lang="en-IN" dirty="0" smtClean="0"/>
              <a:t>-</a:t>
            </a:r>
            <a:r>
              <a:rPr lang="en-IN" dirty="0"/>
              <a:t>collection of objects that support the control of a browser and interactions with </a:t>
            </a:r>
            <a:r>
              <a:rPr lang="en-IN" dirty="0" smtClean="0"/>
              <a:t>users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Server-side </a:t>
            </a:r>
            <a:r>
              <a:rPr lang="en-IN" dirty="0" smtClean="0">
                <a:solidFill>
                  <a:srgbClr val="FF0000"/>
                </a:solidFill>
              </a:rPr>
              <a:t>JavaScript- </a:t>
            </a:r>
            <a:r>
              <a:rPr lang="en-IN" dirty="0"/>
              <a:t>collection of </a:t>
            </a:r>
            <a:r>
              <a:rPr lang="en-IN" dirty="0" smtClean="0"/>
              <a:t>objects that </a:t>
            </a:r>
            <a:r>
              <a:rPr lang="en-IN" dirty="0"/>
              <a:t>make the language useful on a Web server</a:t>
            </a:r>
          </a:p>
        </p:txBody>
      </p:sp>
    </p:spTree>
    <p:extLst>
      <p:ext uri="{BB962C8B-B14F-4D97-AF65-F5344CB8AC3E}">
        <p14:creationId xmlns:p14="http://schemas.microsoft.com/office/powerpoint/2010/main" val="33652715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>
                <a:latin typeface="+mn-lt"/>
              </a:rPr>
              <a:t>The Date Object: Methods</a:t>
            </a:r>
            <a:endParaRPr lang="en-IN" sz="3200" dirty="0">
              <a:latin typeface="+mn-lt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0728"/>
            <a:ext cx="8640960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194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868958"/>
          </a:xfrm>
        </p:spPr>
        <p:txBody>
          <a:bodyPr/>
          <a:lstStyle/>
          <a:p>
            <a:r>
              <a:rPr lang="en-IN" dirty="0" smtClean="0"/>
              <a:t>Simple JavaScript example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5616624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420888"/>
            <a:ext cx="3347864" cy="1700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5220072" y="1412776"/>
            <a:ext cx="72008" cy="5445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36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dirty="0"/>
              <a:t>5</a:t>
            </a:r>
            <a:r>
              <a:rPr lang="en-IN" sz="3200" dirty="0" smtClean="0"/>
              <a:t>. </a:t>
            </a:r>
            <a:r>
              <a:rPr lang="en-IN" sz="3200" u="sng" dirty="0" smtClean="0"/>
              <a:t>Screen </a:t>
            </a:r>
            <a:r>
              <a:rPr lang="en-IN" sz="3200" u="sng" dirty="0"/>
              <a:t>Output and Keyboard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r>
              <a:rPr lang="en-IN" dirty="0" smtClean="0"/>
              <a:t>The normal output </a:t>
            </a:r>
            <a:r>
              <a:rPr lang="en-IN" dirty="0"/>
              <a:t>screen for JavaScript is the same as the screen in which the content of the host </a:t>
            </a:r>
            <a:r>
              <a:rPr lang="en-IN" dirty="0" smtClean="0"/>
              <a:t>HTML </a:t>
            </a:r>
            <a:r>
              <a:rPr lang="en-IN" dirty="0"/>
              <a:t>document is displayed</a:t>
            </a:r>
            <a:r>
              <a:rPr lang="en-IN" dirty="0" smtClean="0"/>
              <a:t>.</a:t>
            </a:r>
          </a:p>
          <a:p>
            <a:r>
              <a:rPr lang="en-IN" dirty="0"/>
              <a:t>JavaScript models the </a:t>
            </a:r>
            <a:r>
              <a:rPr lang="en-IN" dirty="0" smtClean="0"/>
              <a:t>HTML </a:t>
            </a:r>
            <a:r>
              <a:rPr lang="en-IN" dirty="0"/>
              <a:t>document </a:t>
            </a:r>
            <a:r>
              <a:rPr lang="en-IN" dirty="0" smtClean="0"/>
              <a:t>with the </a:t>
            </a:r>
            <a:r>
              <a:rPr lang="en-IN" dirty="0">
                <a:solidFill>
                  <a:srgbClr val="FF0000"/>
                </a:solidFill>
              </a:rPr>
              <a:t>Document object</a:t>
            </a:r>
            <a:r>
              <a:rPr lang="en-IN" dirty="0" smtClean="0"/>
              <a:t>.</a:t>
            </a:r>
          </a:p>
          <a:p>
            <a:r>
              <a:rPr lang="en-IN" dirty="0"/>
              <a:t>The window in which the browser displays an </a:t>
            </a:r>
            <a:r>
              <a:rPr lang="en-IN" dirty="0" smtClean="0"/>
              <a:t>HTML </a:t>
            </a:r>
            <a:r>
              <a:rPr lang="en-IN" dirty="0"/>
              <a:t>document is </a:t>
            </a:r>
            <a:r>
              <a:rPr lang="en-IN" dirty="0" err="1"/>
              <a:t>modeled</a:t>
            </a:r>
            <a:r>
              <a:rPr lang="en-IN" dirty="0"/>
              <a:t> with the </a:t>
            </a:r>
            <a:r>
              <a:rPr lang="en-IN" dirty="0" smtClean="0">
                <a:solidFill>
                  <a:srgbClr val="FF0000"/>
                </a:solidFill>
              </a:rPr>
              <a:t>Window </a:t>
            </a:r>
            <a:r>
              <a:rPr lang="en-IN" dirty="0">
                <a:solidFill>
                  <a:srgbClr val="FF0000"/>
                </a:solidFill>
              </a:rPr>
              <a:t>object.</a:t>
            </a:r>
          </a:p>
        </p:txBody>
      </p:sp>
    </p:spTree>
    <p:extLst>
      <p:ext uri="{BB962C8B-B14F-4D97-AF65-F5344CB8AC3E}">
        <p14:creationId xmlns:p14="http://schemas.microsoft.com/office/powerpoint/2010/main" val="47705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1926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5</a:t>
            </a:r>
            <a:r>
              <a:rPr lang="en-IN" dirty="0" smtClean="0"/>
              <a:t>.1 </a:t>
            </a:r>
            <a:r>
              <a:rPr lang="en-IN" u="sng" dirty="0" smtClean="0"/>
              <a:t>Document object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sz="2800" dirty="0" smtClean="0"/>
              <a:t>The </a:t>
            </a:r>
            <a:r>
              <a:rPr lang="en-IN" sz="2800" dirty="0"/>
              <a:t>Document object has several properties and </a:t>
            </a:r>
            <a:r>
              <a:rPr lang="en-IN" sz="2800" dirty="0" smtClean="0"/>
              <a:t>methods.</a:t>
            </a:r>
          </a:p>
          <a:p>
            <a:r>
              <a:rPr lang="en-IN" sz="2800" dirty="0" smtClean="0"/>
              <a:t>One method is </a:t>
            </a:r>
            <a:r>
              <a:rPr lang="en-IN" sz="2800" dirty="0" smtClean="0">
                <a:solidFill>
                  <a:srgbClr val="FF0000"/>
                </a:solidFill>
              </a:rPr>
              <a:t>write</a:t>
            </a:r>
            <a:r>
              <a:rPr lang="en-IN" sz="2800" dirty="0"/>
              <a:t>-</a:t>
            </a:r>
            <a:r>
              <a:rPr lang="en-IN" sz="2800" dirty="0" smtClean="0"/>
              <a:t> </a:t>
            </a:r>
            <a:r>
              <a:rPr lang="en-IN" sz="2800" dirty="0"/>
              <a:t>used to </a:t>
            </a:r>
            <a:r>
              <a:rPr lang="en-IN" sz="2800" dirty="0" smtClean="0"/>
              <a:t>create script output which </a:t>
            </a:r>
            <a:r>
              <a:rPr lang="en-IN" sz="2800" dirty="0"/>
              <a:t>is dynamically created </a:t>
            </a:r>
            <a:r>
              <a:rPr lang="en-IN" sz="2800" dirty="0" smtClean="0"/>
              <a:t>HTML </a:t>
            </a:r>
            <a:r>
              <a:rPr lang="en-IN" sz="2800" dirty="0"/>
              <a:t>document </a:t>
            </a:r>
            <a:r>
              <a:rPr lang="en-IN" sz="2800" dirty="0" smtClean="0"/>
              <a:t>content.</a:t>
            </a:r>
          </a:p>
          <a:p>
            <a:r>
              <a:rPr lang="en-IN" sz="2800" dirty="0" smtClean="0"/>
              <a:t>This </a:t>
            </a:r>
            <a:r>
              <a:rPr lang="en-IN" sz="2800" dirty="0">
                <a:solidFill>
                  <a:srgbClr val="FF0000"/>
                </a:solidFill>
              </a:rPr>
              <a:t>content is specified in the parameter </a:t>
            </a:r>
            <a:r>
              <a:rPr lang="en-IN" sz="2800" dirty="0"/>
              <a:t>of write. </a:t>
            </a:r>
            <a:endParaRPr lang="en-IN" sz="2800" dirty="0" smtClean="0"/>
          </a:p>
          <a:p>
            <a:r>
              <a:rPr lang="en-IN" sz="2800" dirty="0"/>
              <a:t>parameter of write can include any </a:t>
            </a:r>
            <a:r>
              <a:rPr lang="en-IN" sz="2800" dirty="0" smtClean="0"/>
              <a:t>HTML </a:t>
            </a:r>
            <a:r>
              <a:rPr lang="en-IN" sz="2800" dirty="0"/>
              <a:t>tags and content</a:t>
            </a:r>
            <a:r>
              <a:rPr lang="en-IN" sz="2800" dirty="0" smtClean="0"/>
              <a:t>.</a:t>
            </a:r>
          </a:p>
          <a:p>
            <a:r>
              <a:rPr lang="en-IN" sz="2800" dirty="0"/>
              <a:t>W</a:t>
            </a:r>
            <a:r>
              <a:rPr lang="en-IN" sz="2800" dirty="0" smtClean="0"/>
              <a:t>rite </a:t>
            </a:r>
            <a:r>
              <a:rPr lang="en-IN" sz="2800" dirty="0"/>
              <a:t>method </a:t>
            </a:r>
            <a:r>
              <a:rPr lang="en-IN" sz="2800" dirty="0" smtClean="0"/>
              <a:t>can </a:t>
            </a:r>
            <a:r>
              <a:rPr lang="en-IN" sz="2800" dirty="0"/>
              <a:t>take </a:t>
            </a:r>
            <a:r>
              <a:rPr lang="en-IN" sz="2800" dirty="0">
                <a:solidFill>
                  <a:srgbClr val="FF0000"/>
                </a:solidFill>
              </a:rPr>
              <a:t>any number of parameters</a:t>
            </a:r>
            <a:r>
              <a:rPr lang="en-IN" sz="2800" dirty="0"/>
              <a:t>. Multiple parameters are concatenated and placed in the output.</a:t>
            </a:r>
            <a:endParaRPr lang="en-IN" sz="2800" dirty="0" smtClean="0"/>
          </a:p>
          <a:p>
            <a:pPr marL="0" indent="0">
              <a:buNone/>
            </a:pPr>
            <a:r>
              <a:rPr lang="en-IN" sz="2800" dirty="0"/>
              <a:t> </a:t>
            </a:r>
            <a:r>
              <a:rPr lang="en-IN" sz="2800" dirty="0" smtClean="0"/>
              <a:t>    </a:t>
            </a:r>
            <a:endParaRPr lang="en-IN" sz="2800" i="1" dirty="0" smtClean="0"/>
          </a:p>
          <a:p>
            <a:pPr marL="0" indent="0">
              <a:buNone/>
            </a:pPr>
            <a:endParaRPr lang="en-IN" sz="2800" i="1" dirty="0"/>
          </a:p>
          <a:p>
            <a:pPr marL="0" indent="0">
              <a:buNone/>
            </a:pPr>
            <a:endParaRPr lang="en-IN" sz="2800" i="1" dirty="0"/>
          </a:p>
        </p:txBody>
      </p:sp>
    </p:spTree>
    <p:extLst>
      <p:ext uri="{BB962C8B-B14F-4D97-AF65-F5344CB8AC3E}">
        <p14:creationId xmlns:p14="http://schemas.microsoft.com/office/powerpoint/2010/main" val="211266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20688"/>
            <a:ext cx="7992887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766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5</a:t>
            </a:r>
            <a:r>
              <a:rPr lang="en-IN" dirty="0" smtClean="0"/>
              <a:t>.2 </a:t>
            </a:r>
            <a:r>
              <a:rPr lang="en-IN" u="sng" dirty="0" smtClean="0"/>
              <a:t>Window </a:t>
            </a:r>
            <a:r>
              <a:rPr lang="en-IN" u="sng" dirty="0"/>
              <a:t>object</a:t>
            </a:r>
            <a:endParaRPr lang="en-IN" u="sng" dirty="0" smtClean="0"/>
          </a:p>
          <a:p>
            <a:r>
              <a:rPr lang="en-IN" sz="2800" dirty="0"/>
              <a:t>T</a:t>
            </a:r>
            <a:r>
              <a:rPr lang="en-IN" sz="2800" dirty="0" smtClean="0"/>
              <a:t>he </a:t>
            </a:r>
            <a:r>
              <a:rPr lang="en-IN" sz="2800" dirty="0"/>
              <a:t>Window object is the JavaScript model for the browser </a:t>
            </a:r>
            <a:r>
              <a:rPr lang="en-IN" sz="2800" dirty="0" smtClean="0"/>
              <a:t>window</a:t>
            </a:r>
          </a:p>
          <a:p>
            <a:r>
              <a:rPr lang="en-IN" sz="2800" dirty="0"/>
              <a:t>Window includes </a:t>
            </a:r>
            <a:r>
              <a:rPr lang="en-IN" sz="2800" dirty="0">
                <a:solidFill>
                  <a:srgbClr val="FF0000"/>
                </a:solidFill>
              </a:rPr>
              <a:t>three methods </a:t>
            </a:r>
            <a:r>
              <a:rPr lang="en-IN" sz="2800" dirty="0"/>
              <a:t>that create dialog boxes for </a:t>
            </a:r>
            <a:r>
              <a:rPr lang="en-IN" sz="2800" dirty="0" smtClean="0"/>
              <a:t>three specific </a:t>
            </a:r>
            <a:r>
              <a:rPr lang="en-IN" sz="2800" dirty="0"/>
              <a:t>kinds of user interactions</a:t>
            </a:r>
            <a:r>
              <a:rPr lang="en-IN" sz="2800" dirty="0" smtClean="0"/>
              <a:t>.</a:t>
            </a:r>
          </a:p>
          <a:p>
            <a:pPr lvl="2"/>
            <a:r>
              <a:rPr lang="en-IN" sz="2800" dirty="0" smtClean="0">
                <a:solidFill>
                  <a:srgbClr val="FF0000"/>
                </a:solidFill>
              </a:rPr>
              <a:t>alert</a:t>
            </a:r>
          </a:p>
          <a:p>
            <a:pPr lvl="2"/>
            <a:r>
              <a:rPr lang="en-IN" sz="2800" dirty="0" smtClean="0">
                <a:solidFill>
                  <a:srgbClr val="FF0000"/>
                </a:solidFill>
              </a:rPr>
              <a:t>confirm</a:t>
            </a:r>
          </a:p>
          <a:p>
            <a:pPr lvl="2"/>
            <a:r>
              <a:rPr lang="en-IN" sz="2800" dirty="0" smtClean="0">
                <a:solidFill>
                  <a:srgbClr val="FF0000"/>
                </a:solidFill>
              </a:rPr>
              <a:t>prompt</a:t>
            </a:r>
          </a:p>
          <a:p>
            <a:r>
              <a:rPr lang="en-IN" sz="2800" dirty="0">
                <a:solidFill>
                  <a:srgbClr val="FF0000"/>
                </a:solidFill>
              </a:rPr>
              <a:t>D</a:t>
            </a:r>
            <a:r>
              <a:rPr lang="en-IN" sz="2800" dirty="0" smtClean="0">
                <a:solidFill>
                  <a:srgbClr val="FF0000"/>
                </a:solidFill>
              </a:rPr>
              <a:t>efault </a:t>
            </a:r>
            <a:r>
              <a:rPr lang="en-IN" sz="2800" dirty="0">
                <a:solidFill>
                  <a:srgbClr val="FF0000"/>
                </a:solidFill>
              </a:rPr>
              <a:t>object </a:t>
            </a:r>
            <a:r>
              <a:rPr lang="en-IN" sz="2800" dirty="0"/>
              <a:t>for JavaScript is the Window </a:t>
            </a:r>
            <a:r>
              <a:rPr lang="en-IN" sz="2800" dirty="0" smtClean="0"/>
              <a:t>object-</a:t>
            </a:r>
            <a:r>
              <a:rPr lang="en-IN" sz="2800" dirty="0"/>
              <a:t> so calls to these methods need not include </a:t>
            </a:r>
            <a:r>
              <a:rPr lang="en-IN" sz="2800" dirty="0" smtClean="0"/>
              <a:t>an object </a:t>
            </a:r>
            <a:r>
              <a:rPr lang="en-IN" sz="2800" dirty="0"/>
              <a:t>reference.</a:t>
            </a:r>
          </a:p>
        </p:txBody>
      </p:sp>
    </p:spTree>
    <p:extLst>
      <p:ext uri="{BB962C8B-B14F-4D97-AF65-F5344CB8AC3E}">
        <p14:creationId xmlns:p14="http://schemas.microsoft.com/office/powerpoint/2010/main" val="132527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IN" sz="3200" dirty="0"/>
              <a:t>5</a:t>
            </a:r>
            <a:r>
              <a:rPr lang="en-IN" sz="3200" dirty="0" smtClean="0"/>
              <a:t>.2.1 </a:t>
            </a:r>
            <a:r>
              <a:rPr lang="en-IN" sz="3200" u="sng" dirty="0" smtClean="0"/>
              <a:t>The </a:t>
            </a:r>
            <a:r>
              <a:rPr lang="en-IN" sz="3200" u="sng" dirty="0"/>
              <a:t>alert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r>
              <a:rPr lang="en-IN" sz="2800" dirty="0"/>
              <a:t>The alert method opens a dialog window and </a:t>
            </a:r>
            <a:r>
              <a:rPr lang="en-IN" sz="2800" dirty="0">
                <a:solidFill>
                  <a:srgbClr val="FF0000"/>
                </a:solidFill>
              </a:rPr>
              <a:t>displays its parameter </a:t>
            </a:r>
            <a:r>
              <a:rPr lang="en-IN" sz="2800" dirty="0"/>
              <a:t>in that window</a:t>
            </a:r>
            <a:r>
              <a:rPr lang="en-IN" sz="2800" dirty="0" smtClean="0"/>
              <a:t>.</a:t>
            </a:r>
          </a:p>
          <a:p>
            <a:r>
              <a:rPr lang="en-IN" sz="2800" dirty="0"/>
              <a:t>It also displays an </a:t>
            </a:r>
            <a:r>
              <a:rPr lang="en-IN" sz="2800" dirty="0">
                <a:solidFill>
                  <a:srgbClr val="FF0000"/>
                </a:solidFill>
              </a:rPr>
              <a:t>OK </a:t>
            </a:r>
            <a:r>
              <a:rPr lang="en-IN" sz="2800" dirty="0" smtClean="0"/>
              <a:t>button</a:t>
            </a:r>
          </a:p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36912"/>
            <a:ext cx="6696744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660232" y="6019147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hlinkClick r:id="rId3" action="ppaction://hlinkfile"/>
              </a:rPr>
              <a:t>alert.html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930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pPr algn="l"/>
            <a:r>
              <a:rPr lang="en-IN" sz="3200" dirty="0"/>
              <a:t>5</a:t>
            </a:r>
            <a:r>
              <a:rPr lang="en-IN" sz="3200" dirty="0" smtClean="0"/>
              <a:t>.2.2 </a:t>
            </a:r>
            <a:r>
              <a:rPr lang="en-IN" sz="3200" u="sng" dirty="0"/>
              <a:t>The confirm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507288" cy="4785395"/>
          </a:xfrm>
        </p:spPr>
        <p:txBody>
          <a:bodyPr>
            <a:normAutofit/>
          </a:bodyPr>
          <a:lstStyle/>
          <a:p>
            <a:r>
              <a:rPr lang="en-IN" sz="2800" dirty="0"/>
              <a:t>The confirm method opens a dialog window in which the method </a:t>
            </a:r>
            <a:r>
              <a:rPr lang="en-IN" sz="2800" dirty="0">
                <a:solidFill>
                  <a:srgbClr val="FF0000"/>
                </a:solidFill>
              </a:rPr>
              <a:t>displays its string </a:t>
            </a:r>
            <a:r>
              <a:rPr lang="en-IN" sz="2800" dirty="0" smtClean="0">
                <a:solidFill>
                  <a:srgbClr val="FF0000"/>
                </a:solidFill>
              </a:rPr>
              <a:t>parameter</a:t>
            </a:r>
          </a:p>
          <a:p>
            <a:r>
              <a:rPr lang="en-IN" sz="2800" dirty="0"/>
              <a:t>two buttons: </a:t>
            </a:r>
            <a:r>
              <a:rPr lang="en-IN" sz="2800" dirty="0">
                <a:solidFill>
                  <a:srgbClr val="FF0000"/>
                </a:solidFill>
              </a:rPr>
              <a:t>OK and </a:t>
            </a:r>
            <a:r>
              <a:rPr lang="en-IN" sz="2800" dirty="0" smtClean="0">
                <a:solidFill>
                  <a:srgbClr val="FF0000"/>
                </a:solidFill>
              </a:rPr>
              <a:t>Cancel</a:t>
            </a:r>
          </a:p>
          <a:p>
            <a:r>
              <a:rPr lang="en-IN" sz="2800" dirty="0"/>
              <a:t>confirm </a:t>
            </a:r>
            <a:r>
              <a:rPr lang="en-IN" sz="2800" dirty="0">
                <a:solidFill>
                  <a:srgbClr val="FF0000"/>
                </a:solidFill>
              </a:rPr>
              <a:t>returns </a:t>
            </a:r>
            <a:r>
              <a:rPr lang="en-IN" sz="2800" dirty="0" smtClean="0">
                <a:solidFill>
                  <a:srgbClr val="FF0000"/>
                </a:solidFill>
              </a:rPr>
              <a:t>a Boolean </a:t>
            </a:r>
            <a:r>
              <a:rPr lang="en-IN" sz="2800" dirty="0">
                <a:solidFill>
                  <a:srgbClr val="FF0000"/>
                </a:solidFill>
              </a:rPr>
              <a:t>value </a:t>
            </a:r>
            <a:r>
              <a:rPr lang="en-IN" sz="2800" dirty="0"/>
              <a:t>that indicates the user’s button input</a:t>
            </a:r>
            <a:r>
              <a:rPr lang="en-IN" sz="2800" dirty="0" smtClean="0"/>
              <a:t>:</a:t>
            </a:r>
          </a:p>
          <a:p>
            <a:pPr lvl="2"/>
            <a:r>
              <a:rPr lang="en-IN" sz="2800" dirty="0"/>
              <a:t>true for OK and false for Cancel.</a:t>
            </a:r>
          </a:p>
        </p:txBody>
      </p:sp>
    </p:spTree>
    <p:extLst>
      <p:ext uri="{BB962C8B-B14F-4D97-AF65-F5344CB8AC3E}">
        <p14:creationId xmlns:p14="http://schemas.microsoft.com/office/powerpoint/2010/main" val="343760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764703"/>
            <a:ext cx="7344816" cy="4754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84168" y="583662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hlinkClick r:id="rId3" action="ppaction://hlinkfile"/>
              </a:rPr>
              <a:t>confirm.html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134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pPr algn="l"/>
            <a:r>
              <a:rPr lang="en-IN" sz="3200" dirty="0"/>
              <a:t>5</a:t>
            </a:r>
            <a:r>
              <a:rPr lang="en-IN" sz="3200" dirty="0" smtClean="0"/>
              <a:t>.2.3 </a:t>
            </a:r>
            <a:r>
              <a:rPr lang="en-IN" sz="3200" u="sng" dirty="0" smtClean="0"/>
              <a:t>The </a:t>
            </a:r>
            <a:r>
              <a:rPr lang="en-IN" sz="3200" u="sng" dirty="0"/>
              <a:t>prompt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r>
              <a:rPr lang="en-IN" sz="2800" dirty="0"/>
              <a:t>The prompt method creates a dialog window that </a:t>
            </a:r>
            <a:r>
              <a:rPr lang="en-IN" sz="2800" dirty="0">
                <a:solidFill>
                  <a:srgbClr val="FF0000"/>
                </a:solidFill>
              </a:rPr>
              <a:t>contains a text </a:t>
            </a:r>
            <a:r>
              <a:rPr lang="en-IN" sz="2800" dirty="0" smtClean="0">
                <a:solidFill>
                  <a:srgbClr val="FF0000"/>
                </a:solidFill>
              </a:rPr>
              <a:t>box</a:t>
            </a:r>
          </a:p>
          <a:p>
            <a:r>
              <a:rPr lang="en-IN" sz="2800" dirty="0"/>
              <a:t>used to collect a string of input from the user, which prompt returns as its </a:t>
            </a:r>
            <a:r>
              <a:rPr lang="en-IN" sz="2800" dirty="0" smtClean="0"/>
              <a:t>value</a:t>
            </a:r>
          </a:p>
          <a:p>
            <a:r>
              <a:rPr lang="en-IN" sz="2800" dirty="0"/>
              <a:t>two buttons: </a:t>
            </a:r>
            <a:r>
              <a:rPr lang="en-IN" sz="2800" dirty="0">
                <a:solidFill>
                  <a:srgbClr val="FF0000"/>
                </a:solidFill>
              </a:rPr>
              <a:t>OK and </a:t>
            </a:r>
            <a:r>
              <a:rPr lang="en-IN" sz="2800" dirty="0" smtClean="0">
                <a:solidFill>
                  <a:srgbClr val="FF0000"/>
                </a:solidFill>
              </a:rPr>
              <a:t>Cancel</a:t>
            </a:r>
          </a:p>
          <a:p>
            <a:r>
              <a:rPr lang="en-IN" sz="2800" dirty="0"/>
              <a:t>prompt takes </a:t>
            </a:r>
            <a:r>
              <a:rPr lang="en-IN" sz="2800" dirty="0">
                <a:solidFill>
                  <a:srgbClr val="FF0000"/>
                </a:solidFill>
              </a:rPr>
              <a:t>two parameters</a:t>
            </a:r>
            <a:r>
              <a:rPr lang="en-IN" sz="2800" dirty="0"/>
              <a:t>: the string that prompts the user for input and a default </a:t>
            </a:r>
            <a:r>
              <a:rPr lang="en-IN" sz="2800" dirty="0" smtClean="0"/>
              <a:t>string</a:t>
            </a:r>
          </a:p>
          <a:p>
            <a:r>
              <a:rPr lang="en-IN" sz="2800" dirty="0"/>
              <a:t>In many cases, an empty string is used for the default input</a:t>
            </a:r>
          </a:p>
        </p:txBody>
      </p:sp>
    </p:spTree>
    <p:extLst>
      <p:ext uri="{BB962C8B-B14F-4D97-AF65-F5344CB8AC3E}">
        <p14:creationId xmlns:p14="http://schemas.microsoft.com/office/powerpoint/2010/main" val="4981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78098"/>
          </a:xfrm>
        </p:spPr>
        <p:txBody>
          <a:bodyPr>
            <a:normAutofit/>
          </a:bodyPr>
          <a:lstStyle/>
          <a:p>
            <a:r>
              <a:rPr lang="en-IN" sz="3200" dirty="0" smtClean="0"/>
              <a:t>1.1 JavaScript </a:t>
            </a:r>
            <a:r>
              <a:rPr lang="en-IN" sz="3200" dirty="0"/>
              <a:t>and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8863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Difference</a:t>
            </a:r>
          </a:p>
          <a:p>
            <a:r>
              <a:rPr lang="en-IN" dirty="0" smtClean="0"/>
              <a:t>JavaScript </a:t>
            </a:r>
            <a:r>
              <a:rPr lang="en-IN" dirty="0"/>
              <a:t>does not support the object-oriented software development paradigm</a:t>
            </a:r>
            <a:r>
              <a:rPr lang="en-IN" dirty="0" smtClean="0"/>
              <a:t>.</a:t>
            </a:r>
          </a:p>
          <a:p>
            <a:r>
              <a:rPr lang="en-IN" dirty="0"/>
              <a:t>Java is a strongly typed </a:t>
            </a:r>
            <a:r>
              <a:rPr lang="en-IN" dirty="0" smtClean="0"/>
              <a:t>language- </a:t>
            </a:r>
            <a:r>
              <a:rPr lang="en-IN" dirty="0"/>
              <a:t>Types are all known at compile time, and operand types are checked for </a:t>
            </a:r>
            <a:r>
              <a:rPr lang="en-IN" dirty="0" smtClean="0"/>
              <a:t>compatibility</a:t>
            </a:r>
          </a:p>
          <a:p>
            <a:r>
              <a:rPr lang="en-IN" dirty="0"/>
              <a:t>Variables in JavaScript need not </a:t>
            </a:r>
            <a:r>
              <a:rPr lang="en-IN" dirty="0" smtClean="0"/>
              <a:t>be declared </a:t>
            </a:r>
            <a:r>
              <a:rPr lang="en-IN" dirty="0"/>
              <a:t>and are dynamically </a:t>
            </a:r>
            <a:r>
              <a:rPr lang="en-IN" dirty="0" smtClean="0"/>
              <a:t>typed</a:t>
            </a:r>
          </a:p>
          <a:p>
            <a:r>
              <a:rPr lang="en-IN" dirty="0"/>
              <a:t>objects </a:t>
            </a:r>
            <a:r>
              <a:rPr lang="en-IN" dirty="0" smtClean="0"/>
              <a:t>in Java </a:t>
            </a:r>
            <a:r>
              <a:rPr lang="en-IN" dirty="0"/>
              <a:t>are static in the sense that their collection of data members and methods is fixed at compile time</a:t>
            </a:r>
            <a:r>
              <a:rPr lang="en-IN" dirty="0" smtClean="0"/>
              <a:t>.</a:t>
            </a:r>
          </a:p>
          <a:p>
            <a:r>
              <a:rPr lang="en-IN" dirty="0"/>
              <a:t>JavaScript objects are dynamic: The number of data </a:t>
            </a:r>
            <a:r>
              <a:rPr lang="en-IN" dirty="0" smtClean="0"/>
              <a:t>members and </a:t>
            </a:r>
            <a:r>
              <a:rPr lang="en-IN" dirty="0"/>
              <a:t>methods of an object can change during execution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main </a:t>
            </a:r>
            <a:r>
              <a:rPr lang="en-IN" dirty="0" smtClean="0">
                <a:solidFill>
                  <a:srgbClr val="FF0000"/>
                </a:solidFill>
              </a:rPr>
              <a:t>similarity- </a:t>
            </a:r>
            <a:r>
              <a:rPr lang="en-IN" dirty="0" smtClean="0"/>
              <a:t>in the syntax </a:t>
            </a:r>
            <a:r>
              <a:rPr lang="en-IN" dirty="0"/>
              <a:t>of their expressions, assignment statements, and control statements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96794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4664"/>
            <a:ext cx="7929885" cy="4484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63888" y="5445224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 smtClean="0">
                <a:hlinkClick r:id="rId3" action="ppaction://hlinkfile"/>
              </a:rPr>
              <a:t>prompt.html</a:t>
            </a:r>
            <a:endParaRPr lang="en-IN" dirty="0"/>
          </a:p>
        </p:txBody>
      </p:sp>
      <p:sp>
        <p:nvSpPr>
          <p:cNvPr id="2" name="TextBox 1">
            <a:hlinkClick r:id="rId4" action="ppaction://hlinkfile"/>
          </p:cNvPr>
          <p:cNvSpPr txBox="1"/>
          <p:nvPr/>
        </p:nvSpPr>
        <p:spPr>
          <a:xfrm>
            <a:off x="1835696" y="5814556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Example program:   </a:t>
            </a:r>
            <a:r>
              <a:rPr lang="en-IN" dirty="0" smtClean="0">
                <a:hlinkClick r:id="rId4" action="ppaction://hlinkfile"/>
              </a:rPr>
              <a:t>roots.html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713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6</a:t>
            </a:r>
            <a:r>
              <a:rPr lang="en-IN" dirty="0" smtClean="0"/>
              <a:t>. </a:t>
            </a:r>
            <a:r>
              <a:rPr lang="en-IN" u="sng" dirty="0" smtClean="0"/>
              <a:t>Control </a:t>
            </a:r>
            <a:r>
              <a:rPr lang="en-IN" u="sng" dirty="0"/>
              <a:t>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compound statement </a:t>
            </a:r>
            <a:r>
              <a:rPr lang="en-IN" dirty="0"/>
              <a:t>in JavaScript is a sequence of statements delimited by braces</a:t>
            </a:r>
            <a:r>
              <a:rPr lang="en-IN" dirty="0" smtClean="0"/>
              <a:t>.</a:t>
            </a:r>
          </a:p>
          <a:p>
            <a:r>
              <a:rPr lang="en-IN" dirty="0"/>
              <a:t>A </a:t>
            </a:r>
            <a:r>
              <a:rPr lang="en-IN" dirty="0">
                <a:solidFill>
                  <a:srgbClr val="FF0000"/>
                </a:solidFill>
              </a:rPr>
              <a:t>control construct </a:t>
            </a:r>
            <a:r>
              <a:rPr lang="en-IN" dirty="0"/>
              <a:t>is a control statement together </a:t>
            </a:r>
            <a:r>
              <a:rPr lang="en-IN" dirty="0" smtClean="0"/>
              <a:t>with the </a:t>
            </a:r>
            <a:r>
              <a:rPr lang="en-IN" dirty="0"/>
              <a:t>statement or compound statement whose execution it controls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140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dirty="0"/>
              <a:t>6</a:t>
            </a:r>
            <a:r>
              <a:rPr lang="en-IN" sz="3200" dirty="0" smtClean="0"/>
              <a:t>.1 Control </a:t>
            </a:r>
            <a:r>
              <a:rPr lang="en-IN" sz="3200" dirty="0"/>
              <a:t>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2800" dirty="0"/>
              <a:t>The expressions upon which </a:t>
            </a:r>
            <a:r>
              <a:rPr lang="en-IN" sz="2800" dirty="0">
                <a:solidFill>
                  <a:srgbClr val="FF0000"/>
                </a:solidFill>
              </a:rPr>
              <a:t>statement flow can be </a:t>
            </a:r>
            <a:r>
              <a:rPr lang="en-IN" sz="2800" dirty="0" smtClean="0">
                <a:solidFill>
                  <a:srgbClr val="FF0000"/>
                </a:solidFill>
              </a:rPr>
              <a:t>controlled</a:t>
            </a:r>
            <a:r>
              <a:rPr lang="en-IN" sz="2800" dirty="0" smtClean="0"/>
              <a:t> is based </a:t>
            </a:r>
            <a:r>
              <a:rPr lang="en-IN" sz="2800" dirty="0"/>
              <a:t>include primitive values, relational expressions, and compound </a:t>
            </a:r>
            <a:r>
              <a:rPr lang="en-IN" sz="2800" dirty="0" smtClean="0"/>
              <a:t>expressions</a:t>
            </a:r>
          </a:p>
          <a:p>
            <a:pPr algn="just"/>
            <a:r>
              <a:rPr lang="en-IN" sz="2800" dirty="0"/>
              <a:t>The result of </a:t>
            </a:r>
            <a:r>
              <a:rPr lang="en-IN" sz="2800" dirty="0" smtClean="0"/>
              <a:t>evaluating a </a:t>
            </a:r>
            <a:r>
              <a:rPr lang="en-IN" sz="2800" dirty="0"/>
              <a:t>control expression is one of the Boolean values true and false</a:t>
            </a:r>
            <a:r>
              <a:rPr lang="en-IN" sz="2800" dirty="0" smtClean="0"/>
              <a:t>.</a:t>
            </a:r>
          </a:p>
          <a:p>
            <a:pPr algn="just"/>
            <a:r>
              <a:rPr lang="en-IN" sz="2800" dirty="0"/>
              <a:t>A relational expression has two operands and one relational </a:t>
            </a:r>
            <a:r>
              <a:rPr lang="en-IN" sz="2800" dirty="0" smtClean="0"/>
              <a:t>operator</a:t>
            </a:r>
          </a:p>
          <a:p>
            <a:pPr algn="just"/>
            <a:r>
              <a:rPr lang="en-US" dirty="0"/>
              <a:t>Comparison operators</a:t>
            </a:r>
          </a:p>
          <a:p>
            <a:pPr marL="457200" lvl="1" indent="0" algn="just">
              <a:buNone/>
            </a:pPr>
            <a:r>
              <a:rPr lang="en-US" sz="1800" dirty="0" smtClean="0">
                <a:latin typeface="Courier New" pitchFamily="49" charset="0"/>
              </a:rPr>
              <a:t>	==   </a:t>
            </a:r>
            <a:r>
              <a:rPr lang="en-US" sz="1800" dirty="0">
                <a:latin typeface="Courier New" pitchFamily="49" charset="0"/>
              </a:rPr>
              <a:t>!=  &lt;  &lt;=  &gt;  </a:t>
            </a:r>
            <a:r>
              <a:rPr lang="en-US" sz="1800" dirty="0" smtClean="0">
                <a:latin typeface="Courier New" pitchFamily="49" charset="0"/>
              </a:rPr>
              <a:t>&gt;= === !==</a:t>
            </a:r>
          </a:p>
          <a:p>
            <a:pPr algn="just"/>
            <a:r>
              <a:rPr lang="en-US" dirty="0"/>
              <a:t>Boolean operators</a:t>
            </a:r>
          </a:p>
          <a:p>
            <a:pPr marL="457200" lvl="1" indent="0" algn="just">
              <a:buNone/>
            </a:pPr>
            <a:r>
              <a:rPr lang="en-US" sz="1800" dirty="0" smtClean="0">
                <a:latin typeface="Courier New" pitchFamily="49" charset="0"/>
              </a:rPr>
              <a:t>	&amp;&amp;(AND)    ||(OR)    !(NOT)</a:t>
            </a:r>
            <a:endParaRPr lang="en-US" sz="1800" dirty="0">
              <a:latin typeface="Courier New" pitchFamily="49" charset="0"/>
            </a:endParaRPr>
          </a:p>
          <a:p>
            <a:pPr marL="457200" lvl="1" indent="0" algn="just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5923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dirty="0"/>
              <a:t>6</a:t>
            </a:r>
            <a:r>
              <a:rPr lang="en-IN" sz="3200" dirty="0" smtClean="0"/>
              <a:t>.2 Selection </a:t>
            </a:r>
            <a:r>
              <a:rPr lang="en-IN" sz="3200" dirty="0"/>
              <a:t>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selection </a:t>
            </a:r>
            <a:r>
              <a:rPr lang="en-IN" dirty="0" smtClean="0"/>
              <a:t>statements </a:t>
            </a:r>
            <a:r>
              <a:rPr lang="en-IN" dirty="0"/>
              <a:t>(</a:t>
            </a:r>
            <a:r>
              <a:rPr lang="en-IN" dirty="0">
                <a:solidFill>
                  <a:srgbClr val="FF0000"/>
                </a:solidFill>
              </a:rPr>
              <a:t>if-then and if-then-else</a:t>
            </a:r>
            <a:r>
              <a:rPr lang="en-IN" dirty="0" smtClean="0"/>
              <a:t>)</a:t>
            </a:r>
          </a:p>
          <a:p>
            <a:r>
              <a:rPr lang="en-IN" dirty="0"/>
              <a:t>Either single statements </a:t>
            </a:r>
            <a:r>
              <a:rPr lang="en-IN" dirty="0" smtClean="0"/>
              <a:t>or compound </a:t>
            </a:r>
            <a:r>
              <a:rPr lang="en-IN" dirty="0"/>
              <a:t>statements can be </a:t>
            </a:r>
            <a:r>
              <a:rPr lang="en-IN" dirty="0" smtClean="0"/>
              <a:t>selected</a:t>
            </a:r>
          </a:p>
          <a:p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501008"/>
            <a:ext cx="7420447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69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dirty="0"/>
              <a:t>6</a:t>
            </a:r>
            <a:r>
              <a:rPr lang="en-IN" sz="3200" dirty="0" smtClean="0"/>
              <a:t>.3 The </a:t>
            </a:r>
            <a:r>
              <a:rPr lang="en-IN" sz="3200" b="1" dirty="0"/>
              <a:t>switch </a:t>
            </a:r>
            <a:r>
              <a:rPr lang="en-IN" sz="3200" dirty="0"/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Autofit/>
          </a:bodyPr>
          <a:lstStyle/>
          <a:p>
            <a:r>
              <a:rPr lang="en-IN" sz="2800" dirty="0"/>
              <a:t>JavaScript has a </a:t>
            </a:r>
            <a:r>
              <a:rPr lang="en-IN" sz="2800" dirty="0">
                <a:solidFill>
                  <a:srgbClr val="FF0000"/>
                </a:solidFill>
              </a:rPr>
              <a:t>switch</a:t>
            </a:r>
            <a:r>
              <a:rPr lang="en-IN" sz="2800" dirty="0"/>
              <a:t> statement that is similar to that of Java</a:t>
            </a:r>
            <a:r>
              <a:rPr lang="en-IN" sz="2800" dirty="0" smtClean="0"/>
              <a:t>.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</a:rPr>
              <a:t>switch </a:t>
            </a:r>
            <a:r>
              <a:rPr lang="en-US" sz="2000" dirty="0">
                <a:latin typeface="Courier New" pitchFamily="49" charset="0"/>
              </a:rPr>
              <a:t>(</a:t>
            </a:r>
            <a:r>
              <a:rPr lang="en-US" sz="2000" i="1" dirty="0">
                <a:latin typeface="Courier New" pitchFamily="49" charset="0"/>
              </a:rPr>
              <a:t>expression</a:t>
            </a:r>
            <a:r>
              <a:rPr lang="en-US" sz="2000" dirty="0">
                <a:latin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</a:rPr>
              <a:t>		case </a:t>
            </a:r>
            <a:r>
              <a:rPr lang="en-US" sz="2000" i="1" dirty="0">
                <a:latin typeface="Courier New" pitchFamily="49" charset="0"/>
              </a:rPr>
              <a:t>value_1</a:t>
            </a:r>
            <a:r>
              <a:rPr lang="en-US" sz="2000" dirty="0">
                <a:latin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</a:rPr>
              <a:t>			// </a:t>
            </a:r>
            <a:r>
              <a:rPr lang="en-US" sz="2000" i="1" dirty="0">
                <a:latin typeface="Courier New" pitchFamily="49" charset="0"/>
              </a:rPr>
              <a:t>statement(s)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</a:rPr>
              <a:t>		case </a:t>
            </a:r>
            <a:r>
              <a:rPr lang="en-US" sz="2000" i="1" dirty="0">
                <a:latin typeface="Courier New" pitchFamily="49" charset="0"/>
              </a:rPr>
              <a:t>value_2</a:t>
            </a:r>
            <a:r>
              <a:rPr lang="en-US" sz="2000" dirty="0">
                <a:latin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</a:rPr>
              <a:t>			// </a:t>
            </a:r>
            <a:r>
              <a:rPr lang="en-US" sz="2000" i="1" dirty="0">
                <a:latin typeface="Courier New" pitchFamily="49" charset="0"/>
              </a:rPr>
              <a:t>statement(s)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</a:rPr>
              <a:t>		...</a:t>
            </a:r>
            <a:endParaRPr lang="en-US" sz="2000" dirty="0">
              <a:latin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</a:rPr>
              <a:t>		[</a:t>
            </a:r>
            <a:r>
              <a:rPr lang="en-US" sz="2000" dirty="0">
                <a:latin typeface="Courier New" pitchFamily="49" charset="0"/>
              </a:rPr>
              <a:t>default: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</a:rPr>
              <a:t>			// </a:t>
            </a:r>
            <a:r>
              <a:rPr lang="en-US" sz="2000" i="1" dirty="0">
                <a:latin typeface="Courier New" pitchFamily="49" charset="0"/>
              </a:rPr>
              <a:t>statement(s)</a:t>
            </a:r>
            <a:r>
              <a:rPr lang="en-US" sz="2000" dirty="0">
                <a:latin typeface="Courier New" pitchFamily="49" charset="0"/>
              </a:rPr>
              <a:t>]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</a:rPr>
              <a:t>		}</a:t>
            </a:r>
            <a:endParaRPr lang="en-US" sz="2000" dirty="0">
              <a:latin typeface="Courier New" pitchFamily="49" charset="0"/>
            </a:endParaRP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0053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dirty="0"/>
              <a:t>6</a:t>
            </a:r>
            <a:r>
              <a:rPr lang="en-IN" sz="3200" dirty="0" smtClean="0"/>
              <a:t>.4 Loop </a:t>
            </a:r>
            <a:r>
              <a:rPr lang="en-IN" sz="3200" dirty="0"/>
              <a:t>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Autofit/>
          </a:bodyPr>
          <a:lstStyle/>
          <a:p>
            <a:r>
              <a:rPr lang="en-US" sz="2800" dirty="0"/>
              <a:t>Loop statements in JavaScript are similar to those in C/C++/Java</a:t>
            </a:r>
          </a:p>
          <a:p>
            <a:r>
              <a:rPr lang="en-US" sz="2800" dirty="0">
                <a:solidFill>
                  <a:srgbClr val="FF0000"/>
                </a:solidFill>
              </a:rPr>
              <a:t>While</a:t>
            </a:r>
          </a:p>
          <a:p>
            <a:pPr lvl="1">
              <a:buFontTx/>
              <a:buNone/>
            </a:pPr>
            <a:r>
              <a:rPr lang="en-US" sz="2000" dirty="0">
                <a:latin typeface="Courier New" pitchFamily="49" charset="0"/>
              </a:rPr>
              <a:t>while (</a:t>
            </a:r>
            <a:r>
              <a:rPr lang="en-US" sz="2000" i="1" dirty="0"/>
              <a:t>control expression</a:t>
            </a:r>
            <a:r>
              <a:rPr lang="en-US" sz="2000" dirty="0">
                <a:latin typeface="Courier New" pitchFamily="49" charset="0"/>
              </a:rPr>
              <a:t>)</a:t>
            </a:r>
          </a:p>
          <a:p>
            <a:pPr lvl="1">
              <a:buFontTx/>
              <a:buNone/>
            </a:pPr>
            <a:r>
              <a:rPr lang="en-US" sz="2000" i="1" dirty="0"/>
              <a:t>	statement or compound statement</a:t>
            </a:r>
            <a:endParaRPr lang="en-US" sz="2000" dirty="0"/>
          </a:p>
          <a:p>
            <a:r>
              <a:rPr lang="en-US" sz="2800" dirty="0">
                <a:solidFill>
                  <a:srgbClr val="FF0000"/>
                </a:solidFill>
              </a:rPr>
              <a:t>For</a:t>
            </a:r>
          </a:p>
          <a:p>
            <a:pPr lvl="1">
              <a:buFontTx/>
              <a:buNone/>
            </a:pPr>
            <a:r>
              <a:rPr lang="en-US" sz="2000" dirty="0">
                <a:latin typeface="Courier New" pitchFamily="49" charset="0"/>
              </a:rPr>
              <a:t>for</a:t>
            </a:r>
            <a:r>
              <a:rPr lang="en-US" sz="2000" dirty="0"/>
              <a:t> (</a:t>
            </a:r>
            <a:r>
              <a:rPr lang="en-US" sz="2000" i="1" dirty="0"/>
              <a:t>initial expression; control expression; increment expression</a:t>
            </a:r>
            <a:r>
              <a:rPr lang="en-US" sz="2000" dirty="0"/>
              <a:t>)</a:t>
            </a:r>
          </a:p>
          <a:p>
            <a:pPr lvl="1">
              <a:buFontTx/>
              <a:buNone/>
            </a:pPr>
            <a:r>
              <a:rPr lang="en-US" sz="2000" i="1" dirty="0"/>
              <a:t>	statement or compound statement</a:t>
            </a:r>
            <a:endParaRPr lang="en-US" sz="2000" dirty="0"/>
          </a:p>
          <a:p>
            <a:r>
              <a:rPr lang="en-US" sz="2800" dirty="0">
                <a:solidFill>
                  <a:srgbClr val="FF0000"/>
                </a:solidFill>
              </a:rPr>
              <a:t>do/while</a:t>
            </a:r>
          </a:p>
          <a:p>
            <a:pPr lvl="1">
              <a:buFontTx/>
              <a:buNone/>
            </a:pPr>
            <a:r>
              <a:rPr lang="en-US" sz="2000" dirty="0">
                <a:latin typeface="Courier New" pitchFamily="49" charset="0"/>
              </a:rPr>
              <a:t>do </a:t>
            </a:r>
            <a:r>
              <a:rPr lang="en-US" sz="2000" i="1" dirty="0"/>
              <a:t>statement or compound statement</a:t>
            </a:r>
          </a:p>
          <a:p>
            <a:pPr lvl="1">
              <a:buFontTx/>
              <a:buNone/>
            </a:pPr>
            <a:r>
              <a:rPr lang="en-US" sz="2000" dirty="0">
                <a:latin typeface="Courier New" pitchFamily="49" charset="0"/>
              </a:rPr>
              <a:t>while</a:t>
            </a:r>
            <a:r>
              <a:rPr lang="en-US" sz="2000" dirty="0"/>
              <a:t> (</a:t>
            </a:r>
            <a:r>
              <a:rPr lang="en-US" sz="2000" i="1" dirty="0"/>
              <a:t>control expression</a:t>
            </a:r>
            <a:r>
              <a:rPr lang="en-US" sz="2000" dirty="0"/>
              <a:t>)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91787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dirty="0"/>
              <a:t>7</a:t>
            </a:r>
            <a:r>
              <a:rPr lang="en-IN" sz="3200" dirty="0" smtClean="0"/>
              <a:t>. Object </a:t>
            </a:r>
            <a:r>
              <a:rPr lang="en-IN" sz="3200" dirty="0"/>
              <a:t>Creation and Modification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Autofit/>
          </a:bodyPr>
          <a:lstStyle/>
          <a:p>
            <a:r>
              <a:rPr lang="en-IN" sz="2800" dirty="0"/>
              <a:t>Objects are often created with a </a:t>
            </a:r>
            <a:r>
              <a:rPr lang="en-IN" sz="2800" i="1" dirty="0">
                <a:solidFill>
                  <a:srgbClr val="FF0000"/>
                </a:solidFill>
              </a:rPr>
              <a:t>new </a:t>
            </a:r>
            <a:r>
              <a:rPr lang="en-IN" sz="2800" dirty="0"/>
              <a:t>expression, which must include a </a:t>
            </a:r>
            <a:r>
              <a:rPr lang="en-IN" sz="2800" dirty="0">
                <a:solidFill>
                  <a:srgbClr val="FF0000"/>
                </a:solidFill>
              </a:rPr>
              <a:t>call to a constructor </a:t>
            </a:r>
            <a:r>
              <a:rPr lang="en-IN" sz="2800" dirty="0" smtClean="0">
                <a:solidFill>
                  <a:srgbClr val="FF0000"/>
                </a:solidFill>
              </a:rPr>
              <a:t>method</a:t>
            </a:r>
          </a:p>
          <a:p>
            <a:r>
              <a:rPr lang="en-IN" sz="2800" dirty="0"/>
              <a:t>The </a:t>
            </a:r>
            <a:r>
              <a:rPr lang="en-IN" sz="2800" dirty="0" smtClean="0"/>
              <a:t>constructor </a:t>
            </a:r>
            <a:r>
              <a:rPr lang="en-IN" sz="2800" dirty="0"/>
              <a:t>creates </a:t>
            </a:r>
            <a:r>
              <a:rPr lang="en-IN" sz="2800" dirty="0" smtClean="0"/>
              <a:t>the properties </a:t>
            </a:r>
            <a:r>
              <a:rPr lang="en-IN" sz="2800" dirty="0"/>
              <a:t>that characterize the new object</a:t>
            </a:r>
            <a:r>
              <a:rPr lang="en-IN" sz="2800" dirty="0" smtClean="0"/>
              <a:t>.</a:t>
            </a:r>
          </a:p>
          <a:p>
            <a:r>
              <a:rPr lang="en-IN" sz="2800" dirty="0"/>
              <a:t>the new operator creates a </a:t>
            </a:r>
            <a:r>
              <a:rPr lang="en-IN" sz="2800" dirty="0" smtClean="0">
                <a:solidFill>
                  <a:srgbClr val="FF0000"/>
                </a:solidFill>
              </a:rPr>
              <a:t>blank object</a:t>
            </a:r>
            <a:r>
              <a:rPr lang="en-IN" sz="2800" dirty="0" smtClean="0"/>
              <a:t>(</a:t>
            </a:r>
            <a:r>
              <a:rPr lang="en-IN" sz="2800" dirty="0"/>
              <a:t>one with no </a:t>
            </a:r>
            <a:r>
              <a:rPr lang="en-IN" sz="2800" dirty="0" smtClean="0"/>
              <a:t>properties)</a:t>
            </a:r>
          </a:p>
          <a:p>
            <a:r>
              <a:rPr lang="en-IN" sz="2800" dirty="0"/>
              <a:t>JavaScript objects do not have </a:t>
            </a:r>
            <a:r>
              <a:rPr lang="en-IN" sz="2800" dirty="0" smtClean="0"/>
              <a:t>types</a:t>
            </a:r>
          </a:p>
          <a:p>
            <a:r>
              <a:rPr lang="en-IN" sz="2800" dirty="0"/>
              <a:t>The constructor both creates and initializes the properties</a:t>
            </a:r>
            <a:r>
              <a:rPr lang="en-IN" sz="2800" dirty="0" smtClean="0"/>
              <a:t>.</a:t>
            </a:r>
          </a:p>
          <a:p>
            <a:pPr marL="0" indent="0">
              <a:buNone/>
            </a:pPr>
            <a:r>
              <a:rPr lang="en-IN" sz="2800" dirty="0" smtClean="0"/>
              <a:t>		</a:t>
            </a:r>
            <a:r>
              <a:rPr lang="en-IN" sz="2400" dirty="0" err="1" smtClean="0">
                <a:solidFill>
                  <a:srgbClr val="FF0000"/>
                </a:solidFill>
              </a:rPr>
              <a:t>var</a:t>
            </a:r>
            <a:r>
              <a:rPr lang="en-IN" sz="2400" dirty="0" smtClean="0">
                <a:solidFill>
                  <a:srgbClr val="FF0000"/>
                </a:solidFill>
              </a:rPr>
              <a:t> </a:t>
            </a:r>
            <a:r>
              <a:rPr lang="en-IN" sz="2400" dirty="0" err="1">
                <a:solidFill>
                  <a:srgbClr val="FF0000"/>
                </a:solidFill>
              </a:rPr>
              <a:t>my_object</a:t>
            </a:r>
            <a:r>
              <a:rPr lang="en-IN" sz="2400" dirty="0">
                <a:solidFill>
                  <a:srgbClr val="FF0000"/>
                </a:solidFill>
              </a:rPr>
              <a:t> = new Object</a:t>
            </a:r>
            <a:r>
              <a:rPr lang="en-IN" sz="2400" dirty="0" smtClean="0">
                <a:solidFill>
                  <a:srgbClr val="FF0000"/>
                </a:solidFill>
              </a:rPr>
              <a:t>();</a:t>
            </a:r>
          </a:p>
          <a:p>
            <a:pPr marL="0" indent="0" algn="ctr">
              <a:buNone/>
            </a:pPr>
            <a:r>
              <a:rPr lang="en-IN" sz="2400" dirty="0"/>
              <a:t>statement creates an object that has no properties</a:t>
            </a:r>
            <a:endParaRPr lang="en-I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52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Autofit/>
          </a:bodyPr>
          <a:lstStyle/>
          <a:p>
            <a:r>
              <a:rPr lang="en-IN" sz="2800" dirty="0"/>
              <a:t>The </a:t>
            </a:r>
            <a:r>
              <a:rPr lang="en-IN" sz="2800" dirty="0">
                <a:solidFill>
                  <a:srgbClr val="FF0000"/>
                </a:solidFill>
              </a:rPr>
              <a:t>properties </a:t>
            </a:r>
            <a:r>
              <a:rPr lang="en-IN" sz="2800" dirty="0"/>
              <a:t>of an object can be </a:t>
            </a:r>
            <a:r>
              <a:rPr lang="en-IN" sz="2800" dirty="0">
                <a:solidFill>
                  <a:srgbClr val="FF0000"/>
                </a:solidFill>
              </a:rPr>
              <a:t>accessed</a:t>
            </a:r>
            <a:r>
              <a:rPr lang="en-IN" sz="2800" dirty="0"/>
              <a:t> with dot </a:t>
            </a:r>
            <a:r>
              <a:rPr lang="en-IN" sz="2800" dirty="0" smtClean="0"/>
              <a:t>notation</a:t>
            </a:r>
          </a:p>
          <a:p>
            <a:r>
              <a:rPr lang="en-IN" sz="2800" dirty="0"/>
              <a:t>the first word is the object name and the second is the property name</a:t>
            </a:r>
            <a:r>
              <a:rPr lang="en-IN" sz="2800" dirty="0" smtClean="0"/>
              <a:t>.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dirty="0" smtClean="0"/>
              <a:t>	</a:t>
            </a:r>
            <a:r>
              <a:rPr lang="en-IN" sz="2400" dirty="0" err="1" smtClean="0">
                <a:solidFill>
                  <a:srgbClr val="FF0000"/>
                </a:solidFill>
              </a:rPr>
              <a:t>object_name.property_name</a:t>
            </a:r>
            <a:endParaRPr lang="en-IN" sz="2400" dirty="0" smtClean="0">
              <a:solidFill>
                <a:srgbClr val="FF0000"/>
              </a:solidFill>
            </a:endParaRPr>
          </a:p>
          <a:p>
            <a:r>
              <a:rPr lang="en-IN" sz="2800" dirty="0"/>
              <a:t>Properties are </a:t>
            </a:r>
            <a:r>
              <a:rPr lang="en-IN" sz="2800" dirty="0" smtClean="0"/>
              <a:t>not actually </a:t>
            </a:r>
            <a:r>
              <a:rPr lang="en-IN" sz="2800" dirty="0"/>
              <a:t>variables—they are just the names of </a:t>
            </a:r>
            <a:r>
              <a:rPr lang="en-IN" sz="2800" dirty="0" smtClean="0"/>
              <a:t>values</a:t>
            </a:r>
            <a:r>
              <a:rPr lang="en-IN" sz="2800" dirty="0"/>
              <a:t> </a:t>
            </a:r>
            <a:r>
              <a:rPr lang="en-IN" sz="2800" dirty="0" smtClean="0"/>
              <a:t>( need not to be declared)</a:t>
            </a:r>
          </a:p>
          <a:p>
            <a:r>
              <a:rPr lang="en-IN" sz="2800" dirty="0"/>
              <a:t>They are used with object variables to access property values</a:t>
            </a:r>
            <a:r>
              <a:rPr lang="en-IN" sz="2800" dirty="0" smtClean="0"/>
              <a:t>.</a:t>
            </a:r>
          </a:p>
          <a:p>
            <a:r>
              <a:rPr lang="en-IN" sz="2800" dirty="0"/>
              <a:t>The </a:t>
            </a:r>
            <a:r>
              <a:rPr lang="en-IN" sz="2800" dirty="0">
                <a:solidFill>
                  <a:srgbClr val="FF0000"/>
                </a:solidFill>
              </a:rPr>
              <a:t>number of properties </a:t>
            </a:r>
            <a:r>
              <a:rPr lang="en-IN" sz="2800" dirty="0"/>
              <a:t>in a JavaScript object is </a:t>
            </a:r>
            <a:r>
              <a:rPr lang="en-IN" sz="2800" dirty="0" smtClean="0">
                <a:solidFill>
                  <a:srgbClr val="FF0000"/>
                </a:solidFill>
              </a:rPr>
              <a:t>dynamic</a:t>
            </a:r>
          </a:p>
          <a:p>
            <a:r>
              <a:rPr lang="en-IN" sz="2800" dirty="0"/>
              <a:t>properties can be added to or deleted from an </a:t>
            </a:r>
            <a:r>
              <a:rPr lang="en-IN" sz="2800" dirty="0" smtClean="0"/>
              <a:t>object at any </a:t>
            </a:r>
            <a:r>
              <a:rPr lang="en-IN" sz="2800" dirty="0"/>
              <a:t>time during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379836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algn="just"/>
            <a:r>
              <a:rPr lang="en-IN" dirty="0"/>
              <a:t>A property for an object is </a:t>
            </a:r>
            <a:r>
              <a:rPr lang="en-IN" dirty="0">
                <a:solidFill>
                  <a:srgbClr val="FF0000"/>
                </a:solidFill>
              </a:rPr>
              <a:t>created by </a:t>
            </a:r>
            <a:r>
              <a:rPr lang="en-IN" dirty="0" smtClean="0">
                <a:solidFill>
                  <a:srgbClr val="FF0000"/>
                </a:solidFill>
              </a:rPr>
              <a:t>assigning </a:t>
            </a:r>
            <a:r>
              <a:rPr lang="en-IN" dirty="0">
                <a:solidFill>
                  <a:srgbClr val="FF0000"/>
                </a:solidFill>
              </a:rPr>
              <a:t>a value to that </a:t>
            </a:r>
            <a:r>
              <a:rPr lang="en-IN" dirty="0" smtClean="0">
                <a:solidFill>
                  <a:srgbClr val="FF0000"/>
                </a:solidFill>
              </a:rPr>
              <a:t>property’s </a:t>
            </a:r>
            <a:r>
              <a:rPr lang="en-IN" dirty="0">
                <a:solidFill>
                  <a:srgbClr val="FF0000"/>
                </a:solidFill>
              </a:rPr>
              <a:t>name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60848"/>
            <a:ext cx="7344815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1560" y="4869160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abbreviated way to create an object and its properties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187624" y="5733256"/>
            <a:ext cx="66247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err="1"/>
              <a:t>var</a:t>
            </a:r>
            <a:r>
              <a:rPr lang="en-IN" sz="2400" dirty="0"/>
              <a:t> </a:t>
            </a:r>
            <a:r>
              <a:rPr lang="en-IN" sz="2400" dirty="0" err="1"/>
              <a:t>my_car</a:t>
            </a:r>
            <a:r>
              <a:rPr lang="en-IN" sz="2400" dirty="0"/>
              <a:t> = {make: “Ford”, model: “Contour SVT”};</a:t>
            </a:r>
          </a:p>
        </p:txBody>
      </p:sp>
    </p:spTree>
    <p:extLst>
      <p:ext uri="{BB962C8B-B14F-4D97-AF65-F5344CB8AC3E}">
        <p14:creationId xmlns:p14="http://schemas.microsoft.com/office/powerpoint/2010/main" val="62677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objects can be </a:t>
            </a:r>
            <a:r>
              <a:rPr lang="en-IN" dirty="0" smtClean="0"/>
              <a:t>nested - create </a:t>
            </a:r>
            <a:r>
              <a:rPr lang="en-IN" dirty="0"/>
              <a:t>a new object that is a property of </a:t>
            </a:r>
            <a:r>
              <a:rPr lang="en-IN" dirty="0" err="1"/>
              <a:t>my_car</a:t>
            </a:r>
            <a:r>
              <a:rPr lang="en-IN" dirty="0"/>
              <a:t> with properties of its own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First</a:t>
            </a:r>
            <a:r>
              <a:rPr lang="en-IN" dirty="0"/>
              <a:t>, any property can be accessed in the same way it is assigned a </a:t>
            </a:r>
            <a:r>
              <a:rPr lang="en-IN" dirty="0" smtClean="0"/>
              <a:t>value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var</a:t>
            </a:r>
            <a:r>
              <a:rPr lang="en-IN" dirty="0" smtClean="0"/>
              <a:t> </a:t>
            </a:r>
            <a:r>
              <a:rPr lang="en-IN" dirty="0"/>
              <a:t>prop1 = </a:t>
            </a:r>
            <a:r>
              <a:rPr lang="en-IN" dirty="0" err="1"/>
              <a:t>my_car.make</a:t>
            </a:r>
            <a:r>
              <a:rPr lang="en-IN" dirty="0" smtClean="0"/>
              <a:t>;</a:t>
            </a:r>
          </a:p>
          <a:p>
            <a:r>
              <a:rPr lang="en-IN" dirty="0"/>
              <a:t>Second, the property names of an object can be accessed as if they were elements of an </a:t>
            </a:r>
            <a:r>
              <a:rPr lang="en-IN" dirty="0" smtClean="0"/>
              <a:t>array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var</a:t>
            </a:r>
            <a:r>
              <a:rPr lang="en-IN" dirty="0" smtClean="0"/>
              <a:t> </a:t>
            </a:r>
            <a:r>
              <a:rPr lang="en-IN" dirty="0"/>
              <a:t>prop2 = </a:t>
            </a:r>
            <a:r>
              <a:rPr lang="en-IN" dirty="0" err="1"/>
              <a:t>my_car</a:t>
            </a:r>
            <a:r>
              <a:rPr lang="en-IN" dirty="0"/>
              <a:t>[“make”];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014" y="1556792"/>
            <a:ext cx="6630275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755576" y="2940833"/>
            <a:ext cx="68345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Properties can be </a:t>
            </a:r>
            <a:r>
              <a:rPr lang="en-IN" sz="2800" dirty="0">
                <a:solidFill>
                  <a:srgbClr val="FF0000"/>
                </a:solidFill>
              </a:rPr>
              <a:t>accessed in two </a:t>
            </a:r>
            <a:r>
              <a:rPr lang="en-IN" sz="2800" dirty="0" smtClean="0">
                <a:solidFill>
                  <a:srgbClr val="FF0000"/>
                </a:solidFill>
              </a:rPr>
              <a:t>ways</a:t>
            </a:r>
          </a:p>
        </p:txBody>
      </p:sp>
    </p:spTree>
    <p:extLst>
      <p:ext uri="{BB962C8B-B14F-4D97-AF65-F5344CB8AC3E}">
        <p14:creationId xmlns:p14="http://schemas.microsoft.com/office/powerpoint/2010/main" val="185126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IN" sz="3200" dirty="0" smtClean="0"/>
              <a:t>1.2 Uses </a:t>
            </a:r>
            <a:r>
              <a:rPr lang="en-IN" sz="3200" dirty="0"/>
              <a:t>of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to provide </a:t>
            </a:r>
            <a:r>
              <a:rPr lang="en-IN" dirty="0">
                <a:solidFill>
                  <a:srgbClr val="FF0000"/>
                </a:solidFill>
              </a:rPr>
              <a:t>programming capability </a:t>
            </a:r>
            <a:r>
              <a:rPr lang="en-IN" dirty="0"/>
              <a:t>at both the server and the client ends of a Web </a:t>
            </a:r>
            <a:r>
              <a:rPr lang="en-IN" dirty="0" smtClean="0"/>
              <a:t>connection</a:t>
            </a:r>
          </a:p>
          <a:p>
            <a:r>
              <a:rPr lang="en-IN" dirty="0">
                <a:solidFill>
                  <a:srgbClr val="FF0000"/>
                </a:solidFill>
              </a:rPr>
              <a:t>transfer of load </a:t>
            </a:r>
            <a:r>
              <a:rPr lang="en-IN" dirty="0"/>
              <a:t>from the often overloaded server to the often </a:t>
            </a:r>
            <a:r>
              <a:rPr lang="en-IN" dirty="0" err="1"/>
              <a:t>underloaded</a:t>
            </a:r>
            <a:r>
              <a:rPr lang="en-IN" dirty="0"/>
              <a:t> </a:t>
            </a:r>
            <a:r>
              <a:rPr lang="en-IN" dirty="0" smtClean="0"/>
              <a:t>client</a:t>
            </a:r>
          </a:p>
          <a:p>
            <a:r>
              <a:rPr lang="en-IN" dirty="0">
                <a:solidFill>
                  <a:srgbClr val="FF0000"/>
                </a:solidFill>
              </a:rPr>
              <a:t>Interactions with users </a:t>
            </a:r>
            <a:r>
              <a:rPr lang="en-IN" dirty="0"/>
              <a:t>through form elements, such as buttons and </a:t>
            </a:r>
            <a:r>
              <a:rPr lang="en-IN" dirty="0" smtClean="0"/>
              <a:t>menus</a:t>
            </a:r>
          </a:p>
          <a:p>
            <a:r>
              <a:rPr lang="en-IN" dirty="0"/>
              <a:t>Document Object Model (DOM</a:t>
            </a:r>
            <a:r>
              <a:rPr lang="en-IN" dirty="0" smtClean="0"/>
              <a:t>), </a:t>
            </a:r>
            <a:r>
              <a:rPr lang="en-IN" dirty="0"/>
              <a:t>allows JavaScript scripts </a:t>
            </a:r>
            <a:r>
              <a:rPr lang="en-IN" dirty="0" smtClean="0"/>
              <a:t>to </a:t>
            </a:r>
            <a:r>
              <a:rPr lang="en-IN" dirty="0" smtClean="0">
                <a:solidFill>
                  <a:srgbClr val="FF0000"/>
                </a:solidFill>
              </a:rPr>
              <a:t>access </a:t>
            </a:r>
            <a:r>
              <a:rPr lang="en-IN" dirty="0">
                <a:solidFill>
                  <a:srgbClr val="FF0000"/>
                </a:solidFill>
              </a:rPr>
              <a:t>and modify </a:t>
            </a:r>
            <a:r>
              <a:rPr lang="en-IN" dirty="0"/>
              <a:t>the CSS properties and content of the elements of a displayed XHTML </a:t>
            </a:r>
            <a:r>
              <a:rPr lang="en-IN" dirty="0" smtClean="0"/>
              <a:t>document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05363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r>
              <a:rPr lang="en-IN" sz="2800" dirty="0" smtClean="0"/>
              <a:t>An attempt to </a:t>
            </a:r>
            <a:r>
              <a:rPr lang="en-IN" sz="2800" dirty="0"/>
              <a:t>access a property of an object that does not exist, the </a:t>
            </a:r>
            <a:r>
              <a:rPr lang="en-IN" sz="2800" dirty="0" smtClean="0"/>
              <a:t>value will be </a:t>
            </a:r>
            <a:r>
              <a:rPr lang="en-IN" sz="2800" dirty="0"/>
              <a:t>undefined </a:t>
            </a:r>
            <a:r>
              <a:rPr lang="en-IN" sz="2800" dirty="0" smtClean="0"/>
              <a:t>.</a:t>
            </a:r>
          </a:p>
          <a:p>
            <a:r>
              <a:rPr lang="en-IN" sz="2800" dirty="0"/>
              <a:t>A property can be deleted with </a:t>
            </a:r>
            <a:r>
              <a:rPr lang="en-IN" sz="2800" dirty="0" smtClean="0"/>
              <a:t>delete</a:t>
            </a:r>
          </a:p>
          <a:p>
            <a:pPr marL="0" indent="0" algn="ctr">
              <a:buNone/>
            </a:pPr>
            <a:r>
              <a:rPr lang="en-IN" sz="2800" dirty="0" smtClean="0"/>
              <a:t>	</a:t>
            </a:r>
            <a:r>
              <a:rPr lang="en-IN" sz="2800" dirty="0" smtClean="0">
                <a:solidFill>
                  <a:srgbClr val="FF0000"/>
                </a:solidFill>
              </a:rPr>
              <a:t>delete</a:t>
            </a:r>
            <a:r>
              <a:rPr lang="en-IN" sz="2800" dirty="0" smtClean="0"/>
              <a:t> </a:t>
            </a:r>
            <a:r>
              <a:rPr lang="en-IN" sz="2800" dirty="0" err="1">
                <a:solidFill>
                  <a:srgbClr val="FF0000"/>
                </a:solidFill>
              </a:rPr>
              <a:t>my_car.model</a:t>
            </a:r>
            <a:r>
              <a:rPr lang="en-IN" sz="2800" dirty="0" smtClean="0"/>
              <a:t>;</a:t>
            </a:r>
          </a:p>
          <a:p>
            <a:pPr marL="0" indent="0">
              <a:buNone/>
            </a:pPr>
            <a:r>
              <a:rPr lang="en-IN" sz="2800" dirty="0"/>
              <a:t>JavaScript has a loop statement, for-in, that is perfect for listing the properties of an </a:t>
            </a:r>
            <a:r>
              <a:rPr lang="en-IN" sz="2800" dirty="0" smtClean="0"/>
              <a:t>object</a:t>
            </a:r>
          </a:p>
          <a:p>
            <a:pPr marL="0" indent="0">
              <a:buNone/>
            </a:pPr>
            <a:r>
              <a:rPr lang="en-IN" sz="2800" dirty="0"/>
              <a:t>	</a:t>
            </a:r>
            <a:r>
              <a:rPr lang="en-US" sz="2800" dirty="0" smtClean="0"/>
              <a:t>Syntax</a:t>
            </a:r>
            <a:endParaRPr lang="en-US" sz="2800" dirty="0"/>
          </a:p>
          <a:p>
            <a:pPr lvl="1">
              <a:buFontTx/>
              <a:buNone/>
            </a:pPr>
            <a:r>
              <a:rPr lang="en-US" dirty="0" smtClean="0"/>
              <a:t>				</a:t>
            </a:r>
            <a:r>
              <a:rPr lang="en-US" dirty="0" smtClean="0">
                <a:solidFill>
                  <a:srgbClr val="FF0000"/>
                </a:solidFill>
              </a:rPr>
              <a:t>for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i="1" dirty="0">
                <a:solidFill>
                  <a:srgbClr val="FF0000"/>
                </a:solidFill>
              </a:rPr>
              <a:t>identifier </a:t>
            </a:r>
            <a:r>
              <a:rPr lang="en-US" dirty="0">
                <a:solidFill>
                  <a:srgbClr val="FF0000"/>
                </a:solidFill>
              </a:rPr>
              <a:t>in </a:t>
            </a:r>
            <a:r>
              <a:rPr lang="en-US" i="1" dirty="0">
                <a:solidFill>
                  <a:srgbClr val="FF0000"/>
                </a:solidFill>
              </a:rPr>
              <a:t>object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lvl="1">
              <a:buFontTx/>
              <a:buNone/>
            </a:pPr>
            <a:r>
              <a:rPr lang="en-US" i="1" dirty="0" smtClean="0">
                <a:solidFill>
                  <a:srgbClr val="FF0000"/>
                </a:solidFill>
              </a:rPr>
              <a:t>				statement </a:t>
            </a:r>
            <a:r>
              <a:rPr lang="en-US" i="1" dirty="0">
                <a:solidFill>
                  <a:srgbClr val="FF0000"/>
                </a:solidFill>
              </a:rPr>
              <a:t>or compound statement</a:t>
            </a:r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97667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92088"/>
          </a:xfrm>
        </p:spPr>
        <p:txBody>
          <a:bodyPr>
            <a:normAutofit/>
          </a:bodyPr>
          <a:lstStyle/>
          <a:p>
            <a:r>
              <a:rPr lang="en-IN" sz="3200" dirty="0" smtClean="0"/>
              <a:t>8. Arrays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IN" dirty="0"/>
              <a:t>arrays are objects that have some special </a:t>
            </a:r>
            <a:r>
              <a:rPr lang="en-IN" dirty="0" smtClean="0"/>
              <a:t>functionality</a:t>
            </a:r>
          </a:p>
          <a:p>
            <a:r>
              <a:rPr lang="en-IN" dirty="0"/>
              <a:t>Array elements can be </a:t>
            </a:r>
            <a:r>
              <a:rPr lang="en-IN" dirty="0">
                <a:solidFill>
                  <a:srgbClr val="FF0000"/>
                </a:solidFill>
              </a:rPr>
              <a:t>primitive values or references to other objects</a:t>
            </a:r>
            <a:r>
              <a:rPr lang="en-IN" dirty="0"/>
              <a:t>, including other arrays</a:t>
            </a:r>
            <a:r>
              <a:rPr lang="en-IN" dirty="0" smtClean="0"/>
              <a:t>.</a:t>
            </a:r>
          </a:p>
          <a:p>
            <a:r>
              <a:rPr lang="en-IN" dirty="0"/>
              <a:t>JavaScript arrays have </a:t>
            </a:r>
            <a:r>
              <a:rPr lang="en-IN" dirty="0">
                <a:solidFill>
                  <a:srgbClr val="FF0000"/>
                </a:solidFill>
              </a:rPr>
              <a:t>dynamic lengths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67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b="1" dirty="0"/>
              <a:t>8</a:t>
            </a:r>
            <a:r>
              <a:rPr lang="en-IN" sz="3200" b="1" dirty="0" smtClean="0"/>
              <a:t>.1 Array </a:t>
            </a:r>
            <a:r>
              <a:rPr lang="en-IN" sz="3200" dirty="0"/>
              <a:t>Object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579296" cy="51125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800" dirty="0"/>
              <a:t>Array objects</a:t>
            </a:r>
            <a:r>
              <a:rPr lang="en-IN" sz="2800" dirty="0" smtClean="0"/>
              <a:t>, </a:t>
            </a:r>
            <a:r>
              <a:rPr lang="en-IN" sz="2800" dirty="0"/>
              <a:t>can be created in two distinct ways</a:t>
            </a:r>
            <a:r>
              <a:rPr lang="en-IN" sz="2800" dirty="0" smtClean="0"/>
              <a:t>.</a:t>
            </a:r>
          </a:p>
          <a:p>
            <a:pPr marL="0" indent="0">
              <a:buNone/>
            </a:pPr>
            <a:endParaRPr lang="en-IN" sz="3000" dirty="0" smtClean="0"/>
          </a:p>
          <a:p>
            <a:pPr marL="0" indent="0">
              <a:buNone/>
            </a:pPr>
            <a:r>
              <a:rPr lang="en-IN" sz="3000" dirty="0" smtClean="0"/>
              <a:t>1. The </a:t>
            </a:r>
            <a:r>
              <a:rPr lang="en-IN" sz="3000" dirty="0"/>
              <a:t>usual way to create any object is with the new operator and a call to </a:t>
            </a:r>
            <a:r>
              <a:rPr lang="en-IN" sz="3000" dirty="0" smtClean="0"/>
              <a:t>a constructor.</a:t>
            </a:r>
          </a:p>
          <a:p>
            <a:pPr lvl="1"/>
            <a:r>
              <a:rPr lang="en-IN" sz="2600" dirty="0"/>
              <a:t>In the case of arrays, the constructor is named </a:t>
            </a:r>
            <a:r>
              <a:rPr lang="en-IN" sz="2600" dirty="0" smtClean="0"/>
              <a:t>Array: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sz="2000" dirty="0" err="1" smtClean="0">
                <a:solidFill>
                  <a:srgbClr val="FF0000"/>
                </a:solidFill>
              </a:rPr>
              <a:t>var</a:t>
            </a:r>
            <a:r>
              <a:rPr lang="en-IN" sz="2000" dirty="0" smtClean="0">
                <a:solidFill>
                  <a:srgbClr val="FF0000"/>
                </a:solidFill>
              </a:rPr>
              <a:t> </a:t>
            </a:r>
            <a:r>
              <a:rPr lang="en-IN" sz="2000" dirty="0" err="1" smtClean="0">
                <a:solidFill>
                  <a:srgbClr val="FF0000"/>
                </a:solidFill>
              </a:rPr>
              <a:t>my_list</a:t>
            </a:r>
            <a:r>
              <a:rPr lang="en-IN" sz="2000" dirty="0" smtClean="0">
                <a:solidFill>
                  <a:srgbClr val="FF0000"/>
                </a:solidFill>
              </a:rPr>
              <a:t>= new Array(1,2,”three”,”four”);	</a:t>
            </a:r>
            <a:r>
              <a:rPr lang="en-IN" sz="2000" dirty="0" smtClean="0"/>
              <a:t>	// length 4</a:t>
            </a:r>
          </a:p>
          <a:p>
            <a:pPr marL="914400" lvl="2" indent="0">
              <a:buNone/>
            </a:pPr>
            <a:r>
              <a:rPr lang="en-IN" sz="2000" dirty="0" err="1" smtClean="0">
                <a:solidFill>
                  <a:srgbClr val="FF0000"/>
                </a:solidFill>
              </a:rPr>
              <a:t>Var</a:t>
            </a:r>
            <a:r>
              <a:rPr lang="en-IN" sz="2000" dirty="0" smtClean="0">
                <a:solidFill>
                  <a:srgbClr val="FF0000"/>
                </a:solidFill>
              </a:rPr>
              <a:t> </a:t>
            </a:r>
            <a:r>
              <a:rPr lang="en-IN" sz="2000" dirty="0" err="1" smtClean="0">
                <a:solidFill>
                  <a:srgbClr val="FF0000"/>
                </a:solidFill>
              </a:rPr>
              <a:t>your_list</a:t>
            </a:r>
            <a:r>
              <a:rPr lang="en-IN" sz="2000" dirty="0" smtClean="0">
                <a:solidFill>
                  <a:srgbClr val="FF0000"/>
                </a:solidFill>
              </a:rPr>
              <a:t>= new Array(100);</a:t>
            </a:r>
            <a:r>
              <a:rPr lang="en-IN" sz="2000" dirty="0" smtClean="0"/>
              <a:t>			// length 100</a:t>
            </a:r>
          </a:p>
          <a:p>
            <a:pPr marL="914400" lvl="2" indent="0">
              <a:buNone/>
            </a:pPr>
            <a:endParaRPr lang="en-IN" sz="2000" dirty="0" smtClean="0"/>
          </a:p>
          <a:p>
            <a:pPr lvl="1"/>
            <a:r>
              <a:rPr lang="en-IN" sz="2600" dirty="0"/>
              <a:t>Whenever a call to the Array constructor has a single </a:t>
            </a:r>
            <a:r>
              <a:rPr lang="en-IN" sz="2600" dirty="0" smtClean="0"/>
              <a:t>parameter, that </a:t>
            </a:r>
            <a:r>
              <a:rPr lang="en-IN" sz="2600" dirty="0"/>
              <a:t>parameter is taken to be the number of elements</a:t>
            </a:r>
            <a:endParaRPr lang="en-IN" sz="6700" dirty="0" smtClean="0"/>
          </a:p>
        </p:txBody>
      </p:sp>
    </p:spTree>
    <p:extLst>
      <p:ext uri="{BB962C8B-B14F-4D97-AF65-F5344CB8AC3E}">
        <p14:creationId xmlns:p14="http://schemas.microsoft.com/office/powerpoint/2010/main" val="94961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indent="0">
              <a:buNone/>
            </a:pPr>
            <a:endParaRPr lang="en-IN" sz="2800" dirty="0" smtClean="0"/>
          </a:p>
          <a:p>
            <a:pPr marL="514350" indent="-514350">
              <a:buAutoNum type="arabicPeriod" startAt="2"/>
            </a:pPr>
            <a:r>
              <a:rPr lang="en-IN" sz="2800" dirty="0" smtClean="0"/>
              <a:t>To </a:t>
            </a:r>
            <a:r>
              <a:rPr lang="en-IN" sz="2800" dirty="0"/>
              <a:t>create an Array </a:t>
            </a:r>
            <a:r>
              <a:rPr lang="en-IN" sz="2800" dirty="0" smtClean="0"/>
              <a:t>object </a:t>
            </a:r>
            <a:r>
              <a:rPr lang="en-IN" sz="2800" dirty="0"/>
              <a:t>with a literal array </a:t>
            </a:r>
            <a:r>
              <a:rPr lang="en-IN" sz="2800" dirty="0" smtClean="0"/>
              <a:t>value- </a:t>
            </a:r>
            <a:r>
              <a:rPr lang="en-IN" sz="2800" dirty="0"/>
              <a:t>list of values enclosed in </a:t>
            </a:r>
            <a:r>
              <a:rPr lang="en-IN" sz="2800" dirty="0" smtClean="0"/>
              <a:t>brackets</a:t>
            </a:r>
          </a:p>
          <a:p>
            <a:pPr marL="514350" indent="-514350">
              <a:buAutoNum type="arabicPeriod" startAt="2"/>
            </a:pPr>
            <a:endParaRPr lang="en-IN" sz="2800" dirty="0" smtClean="0"/>
          </a:p>
          <a:p>
            <a:pPr marL="0" indent="0" algn="ctr">
              <a:buNone/>
            </a:pPr>
            <a:r>
              <a:rPr lang="en-IN" sz="2400" dirty="0" err="1">
                <a:solidFill>
                  <a:srgbClr val="FF0000"/>
                </a:solidFill>
              </a:rPr>
              <a:t>var</a:t>
            </a:r>
            <a:r>
              <a:rPr lang="en-IN" sz="2400" dirty="0">
                <a:solidFill>
                  <a:srgbClr val="FF0000"/>
                </a:solidFill>
              </a:rPr>
              <a:t> my_list_2 = [1, 2, “three”, “four</a:t>
            </a:r>
            <a:r>
              <a:rPr lang="en-IN" sz="2400" dirty="0" smtClean="0">
                <a:solidFill>
                  <a:srgbClr val="FF0000"/>
                </a:solidFill>
              </a:rPr>
              <a:t>”];</a:t>
            </a:r>
          </a:p>
          <a:p>
            <a:pPr marL="0" indent="0" algn="ctr">
              <a:buNone/>
            </a:pPr>
            <a:endParaRPr lang="en-I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38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8.2 Characteristics </a:t>
            </a:r>
            <a:r>
              <a:rPr lang="en-IN" dirty="0"/>
              <a:t>of </a:t>
            </a:r>
            <a:r>
              <a:rPr lang="en-IN" b="1" dirty="0"/>
              <a:t>Array </a:t>
            </a:r>
            <a:r>
              <a:rPr lang="en-IN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Access </a:t>
            </a:r>
            <a:r>
              <a:rPr lang="en-IN" dirty="0"/>
              <a:t>to the elements of an array is specified with numeric subscript expressions placed in brackets</a:t>
            </a:r>
            <a:r>
              <a:rPr lang="en-IN" dirty="0" smtClean="0"/>
              <a:t>.</a:t>
            </a:r>
          </a:p>
          <a:p>
            <a:r>
              <a:rPr lang="en-IN" dirty="0"/>
              <a:t>The length </a:t>
            </a:r>
            <a:r>
              <a:rPr lang="en-IN" dirty="0" smtClean="0"/>
              <a:t>of an array= </a:t>
            </a:r>
            <a:r>
              <a:rPr lang="en-IN" dirty="0"/>
              <a:t>highest subscript </a:t>
            </a:r>
            <a:r>
              <a:rPr lang="en-IN" dirty="0" smtClean="0"/>
              <a:t>to which a value has been assigned, plus </a:t>
            </a:r>
            <a:r>
              <a:rPr lang="en-IN" dirty="0"/>
              <a:t>1</a:t>
            </a:r>
            <a:r>
              <a:rPr lang="en-IN" dirty="0" smtClean="0"/>
              <a:t>.</a:t>
            </a:r>
          </a:p>
          <a:p>
            <a:r>
              <a:rPr lang="en-IN" dirty="0"/>
              <a:t>The length of an array is both read and write accessible through the </a:t>
            </a:r>
            <a:r>
              <a:rPr lang="en-IN" dirty="0">
                <a:solidFill>
                  <a:srgbClr val="FF0000"/>
                </a:solidFill>
              </a:rPr>
              <a:t>length</a:t>
            </a:r>
            <a:r>
              <a:rPr lang="en-IN" dirty="0"/>
              <a:t> </a:t>
            </a:r>
            <a:r>
              <a:rPr lang="en-IN" dirty="0" smtClean="0"/>
              <a:t>property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925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8.3 Array </a:t>
            </a:r>
            <a:r>
              <a:rPr lang="en-IN" sz="3200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58924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join</a:t>
            </a:r>
            <a:r>
              <a:rPr lang="en-IN" dirty="0"/>
              <a:t> </a:t>
            </a:r>
            <a:r>
              <a:rPr lang="en-IN" dirty="0" smtClean="0"/>
              <a:t>method</a:t>
            </a:r>
          </a:p>
          <a:p>
            <a:pPr lvl="1"/>
            <a:r>
              <a:rPr lang="en-IN" dirty="0" smtClean="0"/>
              <a:t> </a:t>
            </a:r>
            <a:r>
              <a:rPr lang="en-IN" dirty="0"/>
              <a:t>converts all of the elements of an array to </a:t>
            </a:r>
            <a:r>
              <a:rPr lang="en-IN" dirty="0" smtClean="0"/>
              <a:t>strings and </a:t>
            </a:r>
            <a:r>
              <a:rPr lang="en-IN" dirty="0" err="1"/>
              <a:t>catenates</a:t>
            </a:r>
            <a:r>
              <a:rPr lang="en-IN" dirty="0"/>
              <a:t> them into a </a:t>
            </a:r>
            <a:r>
              <a:rPr lang="en-IN" dirty="0">
                <a:solidFill>
                  <a:srgbClr val="FF0000"/>
                </a:solidFill>
              </a:rPr>
              <a:t>single string</a:t>
            </a:r>
            <a:r>
              <a:rPr lang="en-IN" dirty="0" smtClean="0"/>
              <a:t>.</a:t>
            </a:r>
          </a:p>
          <a:p>
            <a:pPr lvl="1"/>
            <a:r>
              <a:rPr lang="en-IN" dirty="0"/>
              <a:t>If no parameter is provided to join, the values in the new string are separated by commas</a:t>
            </a:r>
            <a:r>
              <a:rPr lang="en-IN" dirty="0" smtClean="0"/>
              <a:t>.</a:t>
            </a:r>
          </a:p>
          <a:p>
            <a:pPr lvl="1"/>
            <a:r>
              <a:rPr lang="en-IN" dirty="0"/>
              <a:t>If a string parameter is provided, </a:t>
            </a:r>
            <a:r>
              <a:rPr lang="en-IN" dirty="0" smtClean="0"/>
              <a:t>it is </a:t>
            </a:r>
            <a:r>
              <a:rPr lang="en-IN" dirty="0"/>
              <a:t>used as the element separator</a:t>
            </a:r>
            <a:r>
              <a:rPr lang="en-IN" dirty="0" smtClean="0"/>
              <a:t>.</a:t>
            </a:r>
          </a:p>
          <a:p>
            <a:pPr lvl="1"/>
            <a:endParaRPr lang="en-IN" dirty="0" smtClean="0"/>
          </a:p>
          <a:p>
            <a:pPr lvl="1"/>
            <a:endParaRPr lang="en-IN" dirty="0"/>
          </a:p>
          <a:p>
            <a:pPr lvl="1"/>
            <a:r>
              <a:rPr lang="en-IN" dirty="0"/>
              <a:t>The value of </a:t>
            </a:r>
            <a:r>
              <a:rPr lang="en-IN" dirty="0" err="1"/>
              <a:t>name_string</a:t>
            </a:r>
            <a:r>
              <a:rPr lang="en-IN" dirty="0"/>
              <a:t> is now “Mary : Murray : Murphy : Max”.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725144"/>
            <a:ext cx="6624736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179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19268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revers</a:t>
            </a:r>
            <a:r>
              <a:rPr lang="en-IN" dirty="0"/>
              <a:t>e </a:t>
            </a:r>
            <a:r>
              <a:rPr lang="en-IN" dirty="0" smtClean="0"/>
              <a:t>method</a:t>
            </a:r>
          </a:p>
          <a:p>
            <a:pPr lvl="1"/>
            <a:r>
              <a:rPr lang="en-IN" dirty="0" smtClean="0"/>
              <a:t>It </a:t>
            </a:r>
            <a:r>
              <a:rPr lang="en-IN" dirty="0"/>
              <a:t>reverses the order of the elements of the Array </a:t>
            </a:r>
            <a:r>
              <a:rPr lang="en-IN" dirty="0" smtClean="0"/>
              <a:t>object</a:t>
            </a:r>
          </a:p>
          <a:p>
            <a:r>
              <a:rPr lang="en-IN" dirty="0">
                <a:solidFill>
                  <a:srgbClr val="FF0000"/>
                </a:solidFill>
              </a:rPr>
              <a:t>sort</a:t>
            </a:r>
            <a:r>
              <a:rPr lang="en-IN" dirty="0"/>
              <a:t> </a:t>
            </a:r>
            <a:r>
              <a:rPr lang="en-IN" dirty="0" smtClean="0"/>
              <a:t>method</a:t>
            </a:r>
          </a:p>
          <a:p>
            <a:pPr lvl="1"/>
            <a:r>
              <a:rPr lang="en-IN" dirty="0" smtClean="0"/>
              <a:t>Sorts </a:t>
            </a:r>
            <a:r>
              <a:rPr lang="en-IN" dirty="0"/>
              <a:t>elements of the array </a:t>
            </a:r>
            <a:r>
              <a:rPr lang="en-IN" dirty="0" smtClean="0"/>
              <a:t>alphabetically</a:t>
            </a:r>
          </a:p>
          <a:p>
            <a:r>
              <a:rPr lang="en-IN" dirty="0" err="1">
                <a:solidFill>
                  <a:srgbClr val="FF0000"/>
                </a:solidFill>
              </a:rPr>
              <a:t>concat</a:t>
            </a:r>
            <a:r>
              <a:rPr lang="en-IN" dirty="0"/>
              <a:t> </a:t>
            </a:r>
            <a:r>
              <a:rPr lang="en-IN" dirty="0" smtClean="0"/>
              <a:t>method</a:t>
            </a:r>
          </a:p>
          <a:p>
            <a:pPr lvl="1"/>
            <a:r>
              <a:rPr lang="en-IN" dirty="0" err="1" smtClean="0"/>
              <a:t>catenates</a:t>
            </a:r>
            <a:r>
              <a:rPr lang="en-IN" dirty="0" smtClean="0"/>
              <a:t> </a:t>
            </a:r>
            <a:r>
              <a:rPr lang="en-IN" dirty="0"/>
              <a:t>its actual parameters to the end of the Array </a:t>
            </a:r>
            <a:r>
              <a:rPr lang="en-IN" dirty="0" smtClean="0"/>
              <a:t>object</a:t>
            </a:r>
          </a:p>
          <a:p>
            <a:pPr lvl="1"/>
            <a:endParaRPr lang="en-IN" dirty="0"/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The value of </a:t>
            </a:r>
            <a:r>
              <a:rPr lang="en-IN" dirty="0" err="1" smtClean="0"/>
              <a:t>new_names</a:t>
            </a:r>
            <a:r>
              <a:rPr lang="en-IN" dirty="0" smtClean="0"/>
              <a:t> array is </a:t>
            </a:r>
          </a:p>
          <a:p>
            <a:pPr marL="457200" lvl="1" indent="0">
              <a:buNone/>
            </a:pPr>
            <a:r>
              <a:rPr lang="en-IN" sz="2400" dirty="0" smtClean="0"/>
              <a:t>“Mary”, ”Murray”, ”Murphy”, ”Max”, ”Moo”, ”Meow”</a:t>
            </a:r>
          </a:p>
          <a:p>
            <a:pPr lvl="1"/>
            <a:endParaRPr lang="en-I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581128"/>
            <a:ext cx="6984776" cy="869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031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638132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slice</a:t>
            </a:r>
            <a:r>
              <a:rPr lang="en-IN" dirty="0"/>
              <a:t> </a:t>
            </a:r>
            <a:r>
              <a:rPr lang="en-IN" dirty="0" smtClean="0"/>
              <a:t>method</a:t>
            </a:r>
          </a:p>
          <a:p>
            <a:pPr lvl="1"/>
            <a:r>
              <a:rPr lang="en-IN" sz="2400" dirty="0"/>
              <a:t>returning the part of the Array object specified by its parameters, </a:t>
            </a:r>
            <a:r>
              <a:rPr lang="en-IN" sz="2400" dirty="0" smtClean="0"/>
              <a:t>which are </a:t>
            </a:r>
            <a:r>
              <a:rPr lang="en-IN" sz="2400" dirty="0"/>
              <a:t>used as subscripts</a:t>
            </a:r>
            <a:r>
              <a:rPr lang="en-IN" sz="2400" dirty="0" smtClean="0"/>
              <a:t>.</a:t>
            </a:r>
          </a:p>
          <a:p>
            <a:pPr lvl="1"/>
            <a:r>
              <a:rPr lang="en-IN" sz="2400" dirty="0"/>
              <a:t>from the first parameter up to, but not including, the </a:t>
            </a:r>
            <a:r>
              <a:rPr lang="en-IN" sz="2400" dirty="0" smtClean="0"/>
              <a:t>second parameter.</a:t>
            </a:r>
          </a:p>
          <a:p>
            <a:pPr lvl="1"/>
            <a:endParaRPr lang="en-IN" sz="2400" dirty="0"/>
          </a:p>
          <a:p>
            <a:pPr lvl="1"/>
            <a:endParaRPr lang="en-IN" sz="2400" dirty="0" smtClean="0"/>
          </a:p>
          <a:p>
            <a:pPr lvl="1"/>
            <a:r>
              <a:rPr lang="en-IN" sz="2400" dirty="0"/>
              <a:t>The value of list2 is now [4, 6</a:t>
            </a:r>
            <a:r>
              <a:rPr lang="en-IN" sz="2400" dirty="0" smtClean="0"/>
              <a:t>].</a:t>
            </a:r>
          </a:p>
          <a:p>
            <a:pPr lvl="1"/>
            <a:r>
              <a:rPr lang="en-IN" sz="2400" dirty="0"/>
              <a:t>If slice is given just one parameter, the array that is returned has all of the elements of the object, starting with the </a:t>
            </a:r>
            <a:r>
              <a:rPr lang="en-IN" sz="2400" dirty="0" smtClean="0"/>
              <a:t>specified index</a:t>
            </a:r>
            <a:r>
              <a:rPr lang="en-IN" sz="2400" dirty="0"/>
              <a:t>.</a:t>
            </a:r>
            <a:endParaRPr lang="en-IN" sz="2400" dirty="0" smtClean="0"/>
          </a:p>
          <a:p>
            <a:pPr lvl="1"/>
            <a:endParaRPr lang="en-IN" dirty="0"/>
          </a:p>
          <a:p>
            <a:pPr lvl="1"/>
            <a:endParaRPr lang="en-IN" dirty="0" smtClean="0"/>
          </a:p>
          <a:p>
            <a:pPr lvl="1"/>
            <a:r>
              <a:rPr lang="en-IN" dirty="0"/>
              <a:t>the value of </a:t>
            </a:r>
            <a:r>
              <a:rPr lang="en-IN" dirty="0" err="1"/>
              <a:t>listette</a:t>
            </a:r>
            <a:r>
              <a:rPr lang="en-IN" dirty="0"/>
              <a:t> is [“Jill”, “dill”].</a:t>
            </a:r>
            <a:endParaRPr lang="en-IN" dirty="0" smtClean="0"/>
          </a:p>
          <a:p>
            <a:pPr lvl="1"/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780928"/>
            <a:ext cx="5544616" cy="760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5229200"/>
            <a:ext cx="612068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662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r>
              <a:rPr lang="en-IN" dirty="0"/>
              <a:t>The </a:t>
            </a:r>
            <a:r>
              <a:rPr lang="en-IN" dirty="0">
                <a:solidFill>
                  <a:srgbClr val="FF0000"/>
                </a:solidFill>
              </a:rPr>
              <a:t>pop</a:t>
            </a:r>
            <a:r>
              <a:rPr lang="en-IN" dirty="0"/>
              <a:t> and </a:t>
            </a:r>
            <a:r>
              <a:rPr lang="en-IN" dirty="0">
                <a:solidFill>
                  <a:srgbClr val="FF0000"/>
                </a:solidFill>
              </a:rPr>
              <a:t>push</a:t>
            </a:r>
            <a:r>
              <a:rPr lang="en-IN" dirty="0"/>
              <a:t> </a:t>
            </a:r>
            <a:r>
              <a:rPr lang="en-IN" dirty="0" smtClean="0"/>
              <a:t>methods respectively </a:t>
            </a:r>
            <a:r>
              <a:rPr lang="en-IN" dirty="0"/>
              <a:t>remove and add an element to the high end of an </a:t>
            </a:r>
            <a:r>
              <a:rPr lang="en-IN" dirty="0" smtClean="0"/>
              <a:t>array</a:t>
            </a:r>
          </a:p>
          <a:p>
            <a:r>
              <a:rPr lang="en-IN" dirty="0"/>
              <a:t>The </a:t>
            </a:r>
            <a:r>
              <a:rPr lang="en-IN" dirty="0">
                <a:solidFill>
                  <a:srgbClr val="FF0000"/>
                </a:solidFill>
              </a:rPr>
              <a:t>shift</a:t>
            </a:r>
            <a:r>
              <a:rPr lang="en-IN" dirty="0"/>
              <a:t> and </a:t>
            </a:r>
            <a:r>
              <a:rPr lang="en-IN" dirty="0" err="1">
                <a:solidFill>
                  <a:srgbClr val="FF0000"/>
                </a:solidFill>
              </a:rPr>
              <a:t>unshift</a:t>
            </a:r>
            <a:r>
              <a:rPr lang="en-IN" dirty="0"/>
              <a:t> methods respectively remove and add an element to the beginning of an array</a:t>
            </a:r>
            <a:r>
              <a:rPr lang="en-IN" dirty="0" smtClean="0"/>
              <a:t>.</a:t>
            </a:r>
          </a:p>
          <a:p>
            <a:r>
              <a:rPr lang="en-IN" dirty="0"/>
              <a:t>A </a:t>
            </a:r>
            <a:r>
              <a:rPr lang="en-IN" dirty="0">
                <a:solidFill>
                  <a:srgbClr val="FF0000"/>
                </a:solidFill>
              </a:rPr>
              <a:t>two-dimensional array</a:t>
            </a:r>
            <a:r>
              <a:rPr lang="en-IN" dirty="0"/>
              <a:t> is implemented in JavaScript as an array of </a:t>
            </a:r>
            <a:r>
              <a:rPr lang="en-IN" dirty="0" smtClean="0"/>
              <a:t>arrays.</a:t>
            </a:r>
          </a:p>
          <a:p>
            <a:pPr lvl="1"/>
            <a:r>
              <a:rPr lang="en-IN" dirty="0" smtClean="0"/>
              <a:t>can </a:t>
            </a:r>
            <a:r>
              <a:rPr lang="en-IN" dirty="0"/>
              <a:t>be done with the new operator or with nested array literals</a:t>
            </a:r>
          </a:p>
        </p:txBody>
      </p:sp>
    </p:spTree>
    <p:extLst>
      <p:ext uri="{BB962C8B-B14F-4D97-AF65-F5344CB8AC3E}">
        <p14:creationId xmlns:p14="http://schemas.microsoft.com/office/powerpoint/2010/main" val="121476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9</a:t>
            </a:r>
            <a:r>
              <a:rPr lang="en-IN" sz="3200" dirty="0" smtClean="0"/>
              <a:t>. Functions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IN" sz="2800" dirty="0"/>
              <a:t>JavaScript functions are similar to those of other C-based languages, such as C and C</a:t>
            </a:r>
            <a:r>
              <a:rPr lang="en-IN" sz="2800" dirty="0" smtClean="0"/>
              <a:t>++.</a:t>
            </a:r>
          </a:p>
          <a:p>
            <a:pPr algn="just"/>
            <a:r>
              <a:rPr lang="en-IN" sz="2800" dirty="0"/>
              <a:t>A </a:t>
            </a:r>
            <a:r>
              <a:rPr lang="en-IN" sz="2800" dirty="0">
                <a:solidFill>
                  <a:srgbClr val="FF0000"/>
                </a:solidFill>
              </a:rPr>
              <a:t>function definition</a:t>
            </a:r>
            <a:r>
              <a:rPr lang="en-IN" sz="2800" dirty="0"/>
              <a:t> consists of the </a:t>
            </a:r>
            <a:r>
              <a:rPr lang="en-IN" sz="2800" dirty="0">
                <a:solidFill>
                  <a:srgbClr val="FF0000"/>
                </a:solidFill>
              </a:rPr>
              <a:t>function’s</a:t>
            </a:r>
            <a:r>
              <a:rPr lang="en-IN" sz="2800" dirty="0"/>
              <a:t> </a:t>
            </a:r>
            <a:r>
              <a:rPr lang="en-IN" sz="2800" dirty="0">
                <a:solidFill>
                  <a:srgbClr val="FF0000"/>
                </a:solidFill>
              </a:rPr>
              <a:t>header</a:t>
            </a:r>
            <a:r>
              <a:rPr lang="en-IN" sz="2800" dirty="0"/>
              <a:t> and a </a:t>
            </a:r>
            <a:r>
              <a:rPr lang="en-IN" sz="2800" dirty="0">
                <a:solidFill>
                  <a:srgbClr val="FF0000"/>
                </a:solidFill>
              </a:rPr>
              <a:t>compound statement</a:t>
            </a:r>
            <a:r>
              <a:rPr lang="en-IN" sz="2800" dirty="0"/>
              <a:t> that describes the actions of the function</a:t>
            </a:r>
            <a:r>
              <a:rPr lang="en-IN" sz="2800" dirty="0" smtClean="0"/>
              <a:t>.</a:t>
            </a:r>
          </a:p>
          <a:p>
            <a:pPr algn="just"/>
            <a:r>
              <a:rPr lang="en-IN" sz="2800" dirty="0"/>
              <a:t>compound statement is called the </a:t>
            </a:r>
            <a:r>
              <a:rPr lang="en-IN" sz="2800" dirty="0" smtClean="0">
                <a:solidFill>
                  <a:srgbClr val="FF0000"/>
                </a:solidFill>
              </a:rPr>
              <a:t>body</a:t>
            </a:r>
            <a:r>
              <a:rPr lang="en-IN" sz="2800" dirty="0" smtClean="0"/>
              <a:t> of </a:t>
            </a:r>
            <a:r>
              <a:rPr lang="en-IN" sz="2800" dirty="0"/>
              <a:t>the function</a:t>
            </a:r>
            <a:r>
              <a:rPr lang="en-IN" sz="2800" dirty="0" smtClean="0"/>
              <a:t>.</a:t>
            </a:r>
          </a:p>
          <a:p>
            <a:pPr algn="just"/>
            <a:r>
              <a:rPr lang="en-IN" sz="2800" dirty="0"/>
              <a:t>function header consists of the reserved word </a:t>
            </a:r>
            <a:r>
              <a:rPr lang="en-IN" sz="2800" dirty="0">
                <a:solidFill>
                  <a:srgbClr val="FF0000"/>
                </a:solidFill>
              </a:rPr>
              <a:t>function, the function’s name, and a parenthesized list of parameters</a:t>
            </a:r>
          </a:p>
        </p:txBody>
      </p:sp>
    </p:spTree>
    <p:extLst>
      <p:ext uri="{BB962C8B-B14F-4D97-AF65-F5344CB8AC3E}">
        <p14:creationId xmlns:p14="http://schemas.microsoft.com/office/powerpoint/2010/main" val="360643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2. Object </a:t>
            </a:r>
            <a:r>
              <a:rPr lang="en-IN" dirty="0"/>
              <a:t>Orientation and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JavaScript </a:t>
            </a:r>
            <a:r>
              <a:rPr lang="en-IN" dirty="0" smtClean="0"/>
              <a:t>is </a:t>
            </a:r>
            <a:r>
              <a:rPr lang="en-IN" dirty="0"/>
              <a:t>an object-based language</a:t>
            </a:r>
            <a:r>
              <a:rPr lang="en-IN" dirty="0" smtClean="0"/>
              <a:t>.</a:t>
            </a:r>
          </a:p>
          <a:p>
            <a:r>
              <a:rPr lang="en-IN" dirty="0"/>
              <a:t>JavaScript does not have </a:t>
            </a:r>
            <a:r>
              <a:rPr lang="en-IN" dirty="0" smtClean="0"/>
              <a:t>classes</a:t>
            </a:r>
          </a:p>
          <a:p>
            <a:r>
              <a:rPr lang="en-IN" dirty="0"/>
              <a:t>JavaScript cannot have class-based </a:t>
            </a:r>
            <a:r>
              <a:rPr lang="en-IN" dirty="0" smtClean="0"/>
              <a:t>inheritance</a:t>
            </a:r>
          </a:p>
          <a:p>
            <a:r>
              <a:rPr lang="en-IN" dirty="0"/>
              <a:t>support a technique that can be used to simulate some of the aspects of </a:t>
            </a:r>
            <a:r>
              <a:rPr lang="en-IN" dirty="0" smtClean="0"/>
              <a:t>inheritance- </a:t>
            </a:r>
            <a:r>
              <a:rPr lang="en-IN" dirty="0"/>
              <a:t>prototype-based </a:t>
            </a:r>
            <a:r>
              <a:rPr lang="en-IN" dirty="0" smtClean="0"/>
              <a:t>inheritance</a:t>
            </a:r>
          </a:p>
          <a:p>
            <a:r>
              <a:rPr lang="en-IN" dirty="0"/>
              <a:t>JavaScript cannot support polymorphism</a:t>
            </a:r>
          </a:p>
        </p:txBody>
      </p:sp>
    </p:spTree>
    <p:extLst>
      <p:ext uri="{BB962C8B-B14F-4D97-AF65-F5344CB8AC3E}">
        <p14:creationId xmlns:p14="http://schemas.microsoft.com/office/powerpoint/2010/main" val="15423788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r>
              <a:rPr lang="en-IN" sz="2800" dirty="0"/>
              <a:t>A </a:t>
            </a:r>
            <a:r>
              <a:rPr lang="en-IN" sz="2800" dirty="0">
                <a:solidFill>
                  <a:srgbClr val="FF0000"/>
                </a:solidFill>
              </a:rPr>
              <a:t>return statement </a:t>
            </a:r>
            <a:r>
              <a:rPr lang="en-IN" sz="2800" dirty="0"/>
              <a:t>returns control from the </a:t>
            </a:r>
            <a:r>
              <a:rPr lang="en-IN" sz="2800" dirty="0" smtClean="0"/>
              <a:t>function</a:t>
            </a:r>
          </a:p>
          <a:p>
            <a:r>
              <a:rPr lang="en-IN" sz="2800" dirty="0"/>
              <a:t>The </a:t>
            </a:r>
            <a:r>
              <a:rPr lang="en-IN" sz="2800" dirty="0">
                <a:solidFill>
                  <a:srgbClr val="FF0000"/>
                </a:solidFill>
              </a:rPr>
              <a:t>scope</a:t>
            </a:r>
            <a:r>
              <a:rPr lang="en-IN" sz="2800" dirty="0"/>
              <a:t> of a variable is the range of statements over which it is visible</a:t>
            </a:r>
            <a:r>
              <a:rPr lang="en-IN" sz="2800" dirty="0" smtClean="0"/>
              <a:t>.</a:t>
            </a:r>
          </a:p>
          <a:p>
            <a:r>
              <a:rPr lang="en-IN" sz="2800" dirty="0"/>
              <a:t>Variables </a:t>
            </a:r>
            <a:r>
              <a:rPr lang="en-IN" sz="2800" dirty="0" smtClean="0"/>
              <a:t>that are </a:t>
            </a:r>
            <a:r>
              <a:rPr lang="en-IN" sz="2800" dirty="0">
                <a:solidFill>
                  <a:srgbClr val="FF0000"/>
                </a:solidFill>
              </a:rPr>
              <a:t>implicitly </a:t>
            </a:r>
            <a:r>
              <a:rPr lang="en-IN" sz="2800" dirty="0"/>
              <a:t>declared have </a:t>
            </a:r>
            <a:r>
              <a:rPr lang="en-IN" sz="2800" dirty="0">
                <a:solidFill>
                  <a:srgbClr val="FF0000"/>
                </a:solidFill>
              </a:rPr>
              <a:t>global </a:t>
            </a:r>
            <a:r>
              <a:rPr lang="en-IN" sz="2800" dirty="0" smtClean="0">
                <a:solidFill>
                  <a:srgbClr val="FF0000"/>
                </a:solidFill>
              </a:rPr>
              <a:t>scope</a:t>
            </a:r>
          </a:p>
          <a:p>
            <a:r>
              <a:rPr lang="en-IN" sz="2800" dirty="0"/>
              <a:t>Variables that are </a:t>
            </a:r>
            <a:r>
              <a:rPr lang="en-IN" sz="2800" dirty="0">
                <a:solidFill>
                  <a:srgbClr val="FF0000"/>
                </a:solidFill>
              </a:rPr>
              <a:t>explicitly declared outside function </a:t>
            </a:r>
            <a:r>
              <a:rPr lang="en-IN" sz="2800" dirty="0"/>
              <a:t>definitions also have </a:t>
            </a:r>
            <a:r>
              <a:rPr lang="en-IN" sz="2800" dirty="0">
                <a:solidFill>
                  <a:srgbClr val="FF0000"/>
                </a:solidFill>
              </a:rPr>
              <a:t>global scope</a:t>
            </a:r>
            <a:r>
              <a:rPr lang="en-IN" sz="2800" dirty="0" smtClean="0"/>
              <a:t>.</a:t>
            </a:r>
          </a:p>
          <a:p>
            <a:r>
              <a:rPr lang="en-IN" sz="2800" dirty="0"/>
              <a:t>variable </a:t>
            </a:r>
            <a:r>
              <a:rPr lang="en-IN" sz="2800" dirty="0">
                <a:solidFill>
                  <a:srgbClr val="FF0000"/>
                </a:solidFill>
              </a:rPr>
              <a:t>explicitly declared with </a:t>
            </a:r>
            <a:r>
              <a:rPr lang="en-IN" sz="2800" dirty="0" err="1">
                <a:solidFill>
                  <a:srgbClr val="FF0000"/>
                </a:solidFill>
              </a:rPr>
              <a:t>var</a:t>
            </a:r>
            <a:r>
              <a:rPr lang="en-IN" sz="2800" dirty="0">
                <a:solidFill>
                  <a:srgbClr val="FF0000"/>
                </a:solidFill>
              </a:rPr>
              <a:t> in the body of a function has local scope</a:t>
            </a:r>
            <a:r>
              <a:rPr lang="en-IN" sz="2800" dirty="0" smtClean="0"/>
              <a:t>.</a:t>
            </a:r>
          </a:p>
          <a:p>
            <a:r>
              <a:rPr lang="en-IN" sz="2800" dirty="0"/>
              <a:t>If a variable that is defined both as a local variable and as a global variable appears in a function, the </a:t>
            </a:r>
            <a:r>
              <a:rPr lang="en-IN" sz="2800" dirty="0">
                <a:solidFill>
                  <a:srgbClr val="FF0000"/>
                </a:solidFill>
              </a:rPr>
              <a:t>local variable has </a:t>
            </a:r>
            <a:r>
              <a:rPr lang="en-IN" sz="2800" dirty="0" smtClean="0">
                <a:solidFill>
                  <a:srgbClr val="FF0000"/>
                </a:solidFill>
              </a:rPr>
              <a:t>precedence</a:t>
            </a:r>
            <a:endParaRPr lang="en-I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65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620688"/>
            <a:ext cx="8229600" cy="5544616"/>
          </a:xfrm>
        </p:spPr>
        <p:txBody>
          <a:bodyPr>
            <a:normAutofit/>
          </a:bodyPr>
          <a:lstStyle/>
          <a:p>
            <a:r>
              <a:rPr lang="en-IN" sz="3600" dirty="0" smtClean="0"/>
              <a:t>Parameters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actual </a:t>
            </a:r>
            <a:r>
              <a:rPr lang="en-IN" dirty="0" smtClean="0">
                <a:solidFill>
                  <a:srgbClr val="FF0000"/>
                </a:solidFill>
              </a:rPr>
              <a:t>parameters</a:t>
            </a:r>
          </a:p>
          <a:p>
            <a:pPr lvl="2"/>
            <a:r>
              <a:rPr lang="en-IN" sz="2800" dirty="0"/>
              <a:t>parameter values that appear in a call to a function</a:t>
            </a:r>
            <a:endParaRPr lang="en-IN" sz="2800" dirty="0" smtClean="0"/>
          </a:p>
          <a:p>
            <a:pPr lvl="1"/>
            <a:r>
              <a:rPr lang="en-IN" dirty="0">
                <a:solidFill>
                  <a:srgbClr val="FF0000"/>
                </a:solidFill>
              </a:rPr>
              <a:t>formal parameters</a:t>
            </a:r>
            <a:r>
              <a:rPr lang="en-IN" dirty="0" smtClean="0"/>
              <a:t>.</a:t>
            </a:r>
          </a:p>
          <a:p>
            <a:pPr lvl="2"/>
            <a:r>
              <a:rPr lang="en-IN" sz="2800" dirty="0"/>
              <a:t>parameter names that appear in the header of a function </a:t>
            </a:r>
            <a:r>
              <a:rPr lang="en-IN" sz="2800" dirty="0" smtClean="0"/>
              <a:t>definition</a:t>
            </a:r>
          </a:p>
          <a:p>
            <a:r>
              <a:rPr lang="en-IN" sz="2800" dirty="0"/>
              <a:t>JavaScript uses the </a:t>
            </a:r>
            <a:r>
              <a:rPr lang="en-IN" sz="2800" dirty="0">
                <a:solidFill>
                  <a:srgbClr val="FF0000"/>
                </a:solidFill>
              </a:rPr>
              <a:t>pass-by-value</a:t>
            </a:r>
            <a:r>
              <a:rPr lang="en-IN" sz="2800" dirty="0"/>
              <a:t> parameter-passing method</a:t>
            </a:r>
          </a:p>
        </p:txBody>
      </p:sp>
    </p:spTree>
    <p:extLst>
      <p:ext uri="{BB962C8B-B14F-4D97-AF65-F5344CB8AC3E}">
        <p14:creationId xmlns:p14="http://schemas.microsoft.com/office/powerpoint/2010/main" val="411307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6009" y="2967335"/>
            <a:ext cx="42119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you……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2439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3. General </a:t>
            </a:r>
            <a:r>
              <a:rPr lang="en-IN" dirty="0"/>
              <a:t>Syntactic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925144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JavaScript scripts are embedded, either </a:t>
            </a:r>
            <a:r>
              <a:rPr lang="en-IN" dirty="0">
                <a:solidFill>
                  <a:srgbClr val="FF0000"/>
                </a:solidFill>
              </a:rPr>
              <a:t>directly or indirectly</a:t>
            </a:r>
            <a:r>
              <a:rPr lang="en-IN" dirty="0"/>
              <a:t>, in XHTML documents</a:t>
            </a:r>
            <a:r>
              <a:rPr lang="en-IN" dirty="0" smtClean="0"/>
              <a:t>.</a:t>
            </a:r>
          </a:p>
          <a:p>
            <a:r>
              <a:rPr lang="en-IN" dirty="0"/>
              <a:t>Scripts can appear directly as the content of a </a:t>
            </a:r>
            <a:r>
              <a:rPr lang="en-IN" dirty="0">
                <a:solidFill>
                  <a:srgbClr val="FF0000"/>
                </a:solidFill>
              </a:rPr>
              <a:t>&lt;script&gt; </a:t>
            </a:r>
            <a:r>
              <a:rPr lang="en-IN" dirty="0"/>
              <a:t>tag</a:t>
            </a:r>
            <a:r>
              <a:rPr lang="en-IN" dirty="0" smtClean="0"/>
              <a:t>.</a:t>
            </a:r>
          </a:p>
          <a:p>
            <a:r>
              <a:rPr lang="en-IN" dirty="0"/>
              <a:t>The </a:t>
            </a:r>
            <a:r>
              <a:rPr lang="en-IN" dirty="0">
                <a:solidFill>
                  <a:srgbClr val="FF0000"/>
                </a:solidFill>
              </a:rPr>
              <a:t>type</a:t>
            </a:r>
            <a:r>
              <a:rPr lang="en-IN" dirty="0"/>
              <a:t> attribute of &lt;script&gt; must be set to </a:t>
            </a:r>
            <a:r>
              <a:rPr lang="en-IN" dirty="0">
                <a:solidFill>
                  <a:srgbClr val="FF0000"/>
                </a:solidFill>
              </a:rPr>
              <a:t>“text/</a:t>
            </a:r>
            <a:r>
              <a:rPr lang="en-IN" dirty="0" err="1">
                <a:solidFill>
                  <a:srgbClr val="FF0000"/>
                </a:solidFill>
              </a:rPr>
              <a:t>javascript</a:t>
            </a:r>
            <a:r>
              <a:rPr lang="en-IN" dirty="0" smtClean="0">
                <a:solidFill>
                  <a:srgbClr val="FF0000"/>
                </a:solidFill>
              </a:rPr>
              <a:t>”.</a:t>
            </a:r>
          </a:p>
          <a:p>
            <a:r>
              <a:rPr lang="en-IN" dirty="0"/>
              <a:t>The JavaScript script can be indirectly embedded in an XHTML document with </a:t>
            </a:r>
            <a:r>
              <a:rPr lang="en-IN" dirty="0" smtClean="0"/>
              <a:t>the </a:t>
            </a:r>
            <a:r>
              <a:rPr lang="en-IN" dirty="0" err="1" smtClean="0">
                <a:solidFill>
                  <a:srgbClr val="FF0000"/>
                </a:solidFill>
              </a:rPr>
              <a:t>src</a:t>
            </a:r>
            <a:r>
              <a:rPr lang="en-IN" dirty="0" smtClean="0"/>
              <a:t> </a:t>
            </a:r>
            <a:r>
              <a:rPr lang="en-IN" dirty="0"/>
              <a:t>attribute of a &lt;script&gt; tag, whose value is the </a:t>
            </a:r>
            <a:r>
              <a:rPr lang="en-IN" dirty="0">
                <a:solidFill>
                  <a:srgbClr val="FF0000"/>
                </a:solidFill>
              </a:rPr>
              <a:t>name of a file </a:t>
            </a:r>
            <a:r>
              <a:rPr lang="en-IN" dirty="0"/>
              <a:t>that contains the </a:t>
            </a:r>
            <a:r>
              <a:rPr lang="en-IN" dirty="0" smtClean="0"/>
              <a:t>script</a:t>
            </a:r>
          </a:p>
          <a:p>
            <a:endParaRPr lang="en-IN" dirty="0" smtClean="0"/>
          </a:p>
          <a:p>
            <a:pPr marL="0" indent="0" algn="ctr">
              <a:buNone/>
            </a:pPr>
            <a:r>
              <a:rPr lang="en-IN" dirty="0">
                <a:solidFill>
                  <a:srgbClr val="FF0000"/>
                </a:solidFill>
              </a:rPr>
              <a:t>&lt;script type = “text/</a:t>
            </a:r>
            <a:r>
              <a:rPr lang="en-IN" dirty="0" err="1">
                <a:solidFill>
                  <a:srgbClr val="FF0000"/>
                </a:solidFill>
              </a:rPr>
              <a:t>javascript</a:t>
            </a:r>
            <a:r>
              <a:rPr lang="en-IN" dirty="0">
                <a:solidFill>
                  <a:srgbClr val="FF0000"/>
                </a:solidFill>
              </a:rPr>
              <a:t>” </a:t>
            </a:r>
            <a:r>
              <a:rPr lang="en-IN" dirty="0" err="1">
                <a:solidFill>
                  <a:srgbClr val="FF0000"/>
                </a:solidFill>
              </a:rPr>
              <a:t>src</a:t>
            </a:r>
            <a:r>
              <a:rPr lang="en-IN" dirty="0">
                <a:solidFill>
                  <a:srgbClr val="FF0000"/>
                </a:solidFill>
              </a:rPr>
              <a:t> = “tst_number.js” </a:t>
            </a:r>
            <a:r>
              <a:rPr lang="en-IN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    &lt;/script&gt;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577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JavaScript </a:t>
            </a:r>
            <a:r>
              <a:rPr lang="en-IN" dirty="0" smtClean="0"/>
              <a:t>scripts </a:t>
            </a:r>
            <a:r>
              <a:rPr lang="en-IN" dirty="0"/>
              <a:t>can appear in either part of an XHTML document—the </a:t>
            </a:r>
            <a:r>
              <a:rPr lang="en-IN" dirty="0">
                <a:solidFill>
                  <a:srgbClr val="FF0000"/>
                </a:solidFill>
              </a:rPr>
              <a:t>head or the </a:t>
            </a:r>
            <a:r>
              <a:rPr lang="en-IN" dirty="0" smtClean="0">
                <a:solidFill>
                  <a:srgbClr val="FF0000"/>
                </a:solidFill>
              </a:rPr>
              <a:t>body</a:t>
            </a:r>
          </a:p>
          <a:p>
            <a:pPr lvl="1"/>
            <a:r>
              <a:rPr lang="en-IN" dirty="0"/>
              <a:t>scripts that produce content only when requested or that react to user interactions are placed in the head of the document</a:t>
            </a:r>
            <a:r>
              <a:rPr lang="en-IN" dirty="0" smtClean="0"/>
              <a:t>.</a:t>
            </a:r>
          </a:p>
          <a:p>
            <a:pPr lvl="1"/>
            <a:r>
              <a:rPr lang="en-IN" dirty="0"/>
              <a:t>scripts that are to be interpreted just once, when </a:t>
            </a:r>
            <a:r>
              <a:rPr lang="en-IN" dirty="0" smtClean="0"/>
              <a:t>the interpreter </a:t>
            </a:r>
            <a:r>
              <a:rPr lang="en-IN" dirty="0"/>
              <a:t>finds them, are placed in the document </a:t>
            </a:r>
            <a:r>
              <a:rPr lang="en-IN" dirty="0" smtClean="0"/>
              <a:t>body</a:t>
            </a:r>
          </a:p>
          <a:p>
            <a:r>
              <a:rPr lang="en-IN" dirty="0"/>
              <a:t>In JavaScript, </a:t>
            </a:r>
            <a:r>
              <a:rPr lang="en-IN" dirty="0">
                <a:solidFill>
                  <a:srgbClr val="FF0000"/>
                </a:solidFill>
              </a:rPr>
              <a:t>identifiers</a:t>
            </a:r>
            <a:r>
              <a:rPr lang="en-IN" dirty="0"/>
              <a:t>, or </a:t>
            </a:r>
            <a:r>
              <a:rPr lang="en-IN" dirty="0" smtClean="0"/>
              <a:t>names </a:t>
            </a:r>
            <a:r>
              <a:rPr lang="en-IN" dirty="0"/>
              <a:t>must begin with a letter, an underscore ( _ ), or a </a:t>
            </a:r>
            <a:r>
              <a:rPr lang="en-IN" dirty="0" smtClean="0"/>
              <a:t>dollar sign ($).</a:t>
            </a:r>
          </a:p>
          <a:p>
            <a:pPr lvl="1"/>
            <a:r>
              <a:rPr lang="en-IN" dirty="0"/>
              <a:t>There is no length limitation for identifiers</a:t>
            </a:r>
            <a:r>
              <a:rPr lang="en-IN" dirty="0" smtClean="0"/>
              <a:t>.</a:t>
            </a:r>
          </a:p>
          <a:p>
            <a:pPr lvl="1"/>
            <a:r>
              <a:rPr lang="en-IN" dirty="0"/>
              <a:t>variable name in JavaScript are case sensitive</a:t>
            </a:r>
          </a:p>
        </p:txBody>
      </p:sp>
    </p:spTree>
    <p:extLst>
      <p:ext uri="{BB962C8B-B14F-4D97-AF65-F5344CB8AC3E}">
        <p14:creationId xmlns:p14="http://schemas.microsoft.com/office/powerpoint/2010/main" val="3965607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r>
              <a:rPr lang="en-IN" dirty="0"/>
              <a:t>JavaScript has two forms of </a:t>
            </a:r>
            <a:r>
              <a:rPr lang="en-IN" dirty="0">
                <a:solidFill>
                  <a:srgbClr val="FF0000"/>
                </a:solidFill>
              </a:rPr>
              <a:t>comments</a:t>
            </a:r>
            <a:r>
              <a:rPr lang="en-IN" dirty="0" smtClean="0"/>
              <a:t>,</a:t>
            </a:r>
          </a:p>
          <a:p>
            <a:pPr lvl="1"/>
            <a:r>
              <a:rPr lang="en-IN" dirty="0"/>
              <a:t>two adjacent slashes </a:t>
            </a:r>
            <a:r>
              <a:rPr lang="en-IN" dirty="0" smtClean="0"/>
              <a:t>(//)</a:t>
            </a:r>
          </a:p>
          <a:p>
            <a:pPr lvl="1"/>
            <a:r>
              <a:rPr lang="en-IN" dirty="0"/>
              <a:t>/* may be used to introduce a comment, and */ to </a:t>
            </a:r>
            <a:r>
              <a:rPr lang="en-IN" dirty="0" smtClean="0"/>
              <a:t>terminate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2266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2989</Words>
  <Application>Microsoft Office PowerPoint</Application>
  <PresentationFormat>On-screen Show (4:3)</PresentationFormat>
  <Paragraphs>369</Paragraphs>
  <Slides>62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Office Theme</vt:lpstr>
      <vt:lpstr>JavaScript</vt:lpstr>
      <vt:lpstr>1. Origins</vt:lpstr>
      <vt:lpstr>PowerPoint Presentation</vt:lpstr>
      <vt:lpstr>1.1 JavaScript and Java</vt:lpstr>
      <vt:lpstr>1.2 Uses of JavaScript</vt:lpstr>
      <vt:lpstr>2. Object Orientation and JavaScript</vt:lpstr>
      <vt:lpstr>3. General Syntactic Characteristics</vt:lpstr>
      <vt:lpstr>PowerPoint Presentation</vt:lpstr>
      <vt:lpstr>PowerPoint Presentation</vt:lpstr>
      <vt:lpstr>PowerPoint Presentation</vt:lpstr>
      <vt:lpstr>PowerPoint Presentation</vt:lpstr>
      <vt:lpstr>4. Primitives, operations and expressions 1.Primitive types</vt:lpstr>
      <vt:lpstr>2. Numeric and String Literals</vt:lpstr>
      <vt:lpstr>3. Other Primitive Types</vt:lpstr>
      <vt:lpstr>4. Declaring Variables</vt:lpstr>
      <vt:lpstr>5.Numeric Operators</vt:lpstr>
      <vt:lpstr>PowerPoint Presentation</vt:lpstr>
      <vt:lpstr>PowerPoint Presentation</vt:lpstr>
      <vt:lpstr>6. The Math Object</vt:lpstr>
      <vt:lpstr>7. The Number Object</vt:lpstr>
      <vt:lpstr>8. The String Catenation Operator</vt:lpstr>
      <vt:lpstr>9. Implicit Type Conversions</vt:lpstr>
      <vt:lpstr>10. Explicit Type Conversions</vt:lpstr>
      <vt:lpstr>PowerPoint Presentation</vt:lpstr>
      <vt:lpstr>11. String Properties and Methods</vt:lpstr>
      <vt:lpstr>few of the most commonly used String methods are</vt:lpstr>
      <vt:lpstr>12. The typeof Operator</vt:lpstr>
      <vt:lpstr>13. Assignment Statements</vt:lpstr>
      <vt:lpstr>14.The Date Object</vt:lpstr>
      <vt:lpstr>The Date Object: Methods</vt:lpstr>
      <vt:lpstr>Simple JavaScript example</vt:lpstr>
      <vt:lpstr>5. Screen Output and Keyboard Input</vt:lpstr>
      <vt:lpstr>PowerPoint Presentation</vt:lpstr>
      <vt:lpstr>PowerPoint Presentation</vt:lpstr>
      <vt:lpstr>PowerPoint Presentation</vt:lpstr>
      <vt:lpstr>5.2.1 The alert method</vt:lpstr>
      <vt:lpstr>5.2.2 The confirm method</vt:lpstr>
      <vt:lpstr>PowerPoint Presentation</vt:lpstr>
      <vt:lpstr>5.2.3 The prompt method</vt:lpstr>
      <vt:lpstr>PowerPoint Presentation</vt:lpstr>
      <vt:lpstr>6. Control Statements</vt:lpstr>
      <vt:lpstr>6.1 Control Expressions</vt:lpstr>
      <vt:lpstr>6.2 Selection Statements</vt:lpstr>
      <vt:lpstr>6.3 The switch Statement</vt:lpstr>
      <vt:lpstr>6.4 Loop Statements</vt:lpstr>
      <vt:lpstr>7. Object Creation and Modification</vt:lpstr>
      <vt:lpstr>PowerPoint Presentation</vt:lpstr>
      <vt:lpstr>PowerPoint Presentation</vt:lpstr>
      <vt:lpstr>PowerPoint Presentation</vt:lpstr>
      <vt:lpstr>PowerPoint Presentation</vt:lpstr>
      <vt:lpstr>8. Arrays</vt:lpstr>
      <vt:lpstr>8.1 Array Object Creation</vt:lpstr>
      <vt:lpstr>PowerPoint Presentation</vt:lpstr>
      <vt:lpstr>8.2 Characteristics of Array Objects</vt:lpstr>
      <vt:lpstr>8.3 Array Methods</vt:lpstr>
      <vt:lpstr>PowerPoint Presentation</vt:lpstr>
      <vt:lpstr>PowerPoint Presentation</vt:lpstr>
      <vt:lpstr>PowerPoint Presentation</vt:lpstr>
      <vt:lpstr>9. Functions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Chaithu</dc:creator>
  <cp:lastModifiedBy>Chaithu</cp:lastModifiedBy>
  <cp:revision>64</cp:revision>
  <dcterms:created xsi:type="dcterms:W3CDTF">2018-02-27T18:14:35Z</dcterms:created>
  <dcterms:modified xsi:type="dcterms:W3CDTF">2018-03-08T18:05:01Z</dcterms:modified>
</cp:coreProperties>
</file>