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8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46BFC-0963-4A7A-8128-A5C957C56513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61BB2-A357-4896-B33D-6B2CDDDC1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0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xml%20example.doc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cs.edu/planeSchem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21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nested element </a:t>
            </a:r>
            <a:r>
              <a:rPr lang="en-IN" dirty="0"/>
              <a:t>should be </a:t>
            </a:r>
            <a:r>
              <a:rPr lang="en-IN" dirty="0" smtClean="0"/>
              <a:t>used if </a:t>
            </a:r>
            <a:r>
              <a:rPr lang="en-IN" dirty="0"/>
              <a:t>the data is </a:t>
            </a:r>
            <a:r>
              <a:rPr lang="en-IN" dirty="0" err="1"/>
              <a:t>subdata</a:t>
            </a:r>
            <a:r>
              <a:rPr lang="en-IN" dirty="0"/>
              <a:t> of the parent element’s </a:t>
            </a:r>
            <a:r>
              <a:rPr lang="en-IN" dirty="0" smtClean="0"/>
              <a:t>content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Attributes</a:t>
            </a:r>
            <a:r>
              <a:rPr lang="en-IN" dirty="0" smtClean="0"/>
              <a:t> are used to specify the information </a:t>
            </a:r>
            <a:r>
              <a:rPr lang="en-IN" dirty="0"/>
              <a:t>about the element</a:t>
            </a:r>
            <a:r>
              <a:rPr lang="en-IN" dirty="0" smtClean="0"/>
              <a:t>.</a:t>
            </a:r>
          </a:p>
          <a:p>
            <a:r>
              <a:rPr lang="en-IN" dirty="0"/>
              <a:t>three possible choices between tags and attributes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39491"/>
            <a:ext cx="746106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31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391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2582"/>
            <a:ext cx="7609737" cy="348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2667000"/>
            <a:ext cx="7838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8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/>
              <a:t>XML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IN" sz="2800" dirty="0"/>
              <a:t>An XML document often uses two </a:t>
            </a:r>
            <a:r>
              <a:rPr lang="en-IN" sz="2800" dirty="0">
                <a:solidFill>
                  <a:srgbClr val="FF0000"/>
                </a:solidFill>
              </a:rPr>
              <a:t>auxiliary files</a:t>
            </a:r>
            <a:r>
              <a:rPr lang="en-IN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IN" sz="2800" dirty="0"/>
              <a:t>one that defines its </a:t>
            </a:r>
            <a:r>
              <a:rPr lang="en-IN" sz="2800" dirty="0">
                <a:solidFill>
                  <a:srgbClr val="FF0000"/>
                </a:solidFill>
              </a:rPr>
              <a:t>tag set and structural syntactic </a:t>
            </a:r>
            <a:r>
              <a:rPr lang="en-IN" sz="2800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IN" sz="2800" dirty="0"/>
              <a:t>one that contains </a:t>
            </a:r>
            <a:r>
              <a:rPr lang="en-IN" sz="2800" dirty="0">
                <a:solidFill>
                  <a:srgbClr val="FF0000"/>
                </a:solidFill>
              </a:rPr>
              <a:t>a style sheet </a:t>
            </a:r>
            <a:r>
              <a:rPr lang="en-IN" sz="2800" dirty="0"/>
              <a:t>to describe how </a:t>
            </a:r>
            <a:r>
              <a:rPr lang="en-IN" sz="2800" dirty="0" smtClean="0"/>
              <a:t>the content </a:t>
            </a:r>
            <a:r>
              <a:rPr lang="en-IN" sz="2800" dirty="0"/>
              <a:t>of the document is to be printed or displayed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structural syntactic rules are given as either a </a:t>
            </a:r>
            <a:r>
              <a:rPr lang="en-IN" sz="2800" dirty="0">
                <a:solidFill>
                  <a:srgbClr val="FF0000"/>
                </a:solidFill>
              </a:rPr>
              <a:t>DTD or an XML schema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Two approaches to </a:t>
            </a:r>
            <a:r>
              <a:rPr lang="en-IN" sz="2800" dirty="0" smtClean="0"/>
              <a:t>style specification are using </a:t>
            </a:r>
            <a:r>
              <a:rPr lang="en-IN" sz="2800" dirty="0" smtClean="0">
                <a:solidFill>
                  <a:srgbClr val="FF0000"/>
                </a:solidFill>
              </a:rPr>
              <a:t>CSS </a:t>
            </a:r>
            <a:r>
              <a:rPr lang="en-IN" sz="2800" dirty="0" smtClean="0"/>
              <a:t>and </a:t>
            </a:r>
            <a:r>
              <a:rPr lang="en-IN" sz="2800" dirty="0" err="1"/>
              <a:t>eXtensible</a:t>
            </a:r>
            <a:r>
              <a:rPr lang="en-IN" sz="2800" dirty="0"/>
              <a:t> </a:t>
            </a:r>
            <a:r>
              <a:rPr lang="en-IN" sz="2800" dirty="0" err="1"/>
              <a:t>Stylesheet</a:t>
            </a:r>
            <a:r>
              <a:rPr lang="en-IN" sz="2800" dirty="0"/>
              <a:t> Language (</a:t>
            </a:r>
            <a:r>
              <a:rPr lang="en-IN" sz="2800" dirty="0">
                <a:solidFill>
                  <a:srgbClr val="FF0000"/>
                </a:solidFill>
              </a:rPr>
              <a:t>XSL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38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ocument is breakdown into </a:t>
            </a:r>
            <a:r>
              <a:rPr lang="en-IN" dirty="0"/>
              <a:t>multiple </a:t>
            </a:r>
            <a:r>
              <a:rPr lang="en-IN" dirty="0" smtClean="0"/>
              <a:t>logically </a:t>
            </a:r>
            <a:r>
              <a:rPr lang="en-IN" dirty="0"/>
              <a:t>related collections of </a:t>
            </a:r>
            <a:r>
              <a:rPr lang="en-IN" dirty="0" smtClean="0"/>
              <a:t>information- </a:t>
            </a:r>
            <a:r>
              <a:rPr lang="en-IN" dirty="0" smtClean="0">
                <a:solidFill>
                  <a:srgbClr val="FF0000"/>
                </a:solidFill>
              </a:rPr>
              <a:t>entities.</a:t>
            </a:r>
          </a:p>
          <a:p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 smtClean="0">
                <a:solidFill>
                  <a:srgbClr val="FF0000"/>
                </a:solidFill>
              </a:rPr>
              <a:t>ocument entity- </a:t>
            </a:r>
            <a:r>
              <a:rPr lang="en-IN" dirty="0"/>
              <a:t>it includes references to the names of entities that are stored </a:t>
            </a:r>
            <a:r>
              <a:rPr lang="en-IN" dirty="0" smtClean="0"/>
              <a:t>elsewhere</a:t>
            </a:r>
          </a:p>
          <a:p>
            <a:r>
              <a:rPr lang="en-IN" dirty="0"/>
              <a:t>Every entity except the </a:t>
            </a:r>
            <a:r>
              <a:rPr lang="en-IN" dirty="0" smtClean="0"/>
              <a:t>document entity </a:t>
            </a:r>
            <a:r>
              <a:rPr lang="en-IN" dirty="0"/>
              <a:t>must have a name</a:t>
            </a:r>
            <a:r>
              <a:rPr lang="en-IN" dirty="0" smtClean="0"/>
              <a:t>.</a:t>
            </a:r>
          </a:p>
          <a:p>
            <a:r>
              <a:rPr lang="en-IN" dirty="0"/>
              <a:t>XML processor encounters the name of a </a:t>
            </a:r>
            <a:r>
              <a:rPr lang="en-IN" dirty="0" err="1"/>
              <a:t>nonbinary</a:t>
            </a:r>
            <a:r>
              <a:rPr lang="en-IN" dirty="0"/>
              <a:t> entity in a document, it replaces the name with the value it </a:t>
            </a:r>
            <a:r>
              <a:rPr lang="en-IN" dirty="0" smtClean="0"/>
              <a:t>references.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99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/>
              <a:t>Entity names can be any length</a:t>
            </a:r>
            <a:r>
              <a:rPr lang="en-IN" dirty="0" smtClean="0"/>
              <a:t>.</a:t>
            </a:r>
          </a:p>
          <a:p>
            <a:r>
              <a:rPr lang="en-IN" dirty="0"/>
              <a:t>must begin with a letter, a dash, or a </a:t>
            </a:r>
            <a:r>
              <a:rPr lang="en-IN" dirty="0" smtClean="0"/>
              <a:t>colon</a:t>
            </a:r>
          </a:p>
          <a:p>
            <a:r>
              <a:rPr lang="en-IN" dirty="0"/>
              <a:t>After the first character, a name can have letters, digits, periods, </a:t>
            </a:r>
            <a:r>
              <a:rPr lang="en-IN" dirty="0" err="1" smtClean="0"/>
              <a:t>dashes,underscores</a:t>
            </a:r>
            <a:r>
              <a:rPr lang="en-IN" dirty="0"/>
              <a:t>, or colons</a:t>
            </a:r>
            <a:r>
              <a:rPr lang="en-IN" dirty="0" smtClean="0"/>
              <a:t>.</a:t>
            </a:r>
          </a:p>
          <a:p>
            <a:r>
              <a:rPr lang="en-IN" dirty="0"/>
              <a:t>A reference to an entity is its name together with a prepended ampersand and an appended semicolon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i="1" dirty="0">
                <a:solidFill>
                  <a:srgbClr val="FF0000"/>
                </a:solidFill>
              </a:rPr>
              <a:t>&amp;</a:t>
            </a:r>
            <a:r>
              <a:rPr lang="en-IN" i="1" dirty="0" err="1">
                <a:solidFill>
                  <a:srgbClr val="FF0000"/>
                </a:solidFill>
              </a:rPr>
              <a:t>apple_image</a:t>
            </a:r>
            <a:r>
              <a:rPr lang="en-IN" i="1" dirty="0" smtClean="0">
                <a:solidFill>
                  <a:srgbClr val="FF0000"/>
                </a:solidFill>
              </a:rPr>
              <a:t>;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47822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C</a:t>
            </a:r>
            <a:r>
              <a:rPr lang="en-IN" u="sng" dirty="0" smtClean="0"/>
              <a:t>haracter </a:t>
            </a:r>
            <a:r>
              <a:rPr lang="en-IN" u="sng" dirty="0"/>
              <a:t>data </a:t>
            </a:r>
            <a:r>
              <a:rPr lang="en-IN" u="sng" dirty="0" smtClean="0"/>
              <a:t>section</a:t>
            </a:r>
          </a:p>
          <a:p>
            <a:r>
              <a:rPr lang="en-IN" dirty="0"/>
              <a:t>The content of a character data section is not parsed by the XML </a:t>
            </a:r>
            <a:r>
              <a:rPr lang="en-IN" dirty="0" smtClean="0"/>
              <a:t>parser- </a:t>
            </a:r>
            <a:r>
              <a:rPr lang="en-IN" dirty="0"/>
              <a:t>any tags it may include are not recognized as tags</a:t>
            </a:r>
            <a:r>
              <a:rPr lang="en-IN" dirty="0" smtClean="0"/>
              <a:t>.</a:t>
            </a:r>
          </a:p>
          <a:p>
            <a:r>
              <a:rPr lang="en-IN" dirty="0"/>
              <a:t>The form of a character data section </a:t>
            </a:r>
            <a:r>
              <a:rPr lang="en-IN" dirty="0" smtClean="0"/>
              <a:t>is: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&lt;![CDATA[ </a:t>
            </a:r>
            <a:r>
              <a:rPr lang="en-IN" i="1" dirty="0">
                <a:solidFill>
                  <a:srgbClr val="FF0000"/>
                </a:solidFill>
              </a:rPr>
              <a:t>content </a:t>
            </a:r>
            <a:r>
              <a:rPr lang="en-IN" dirty="0" smtClean="0">
                <a:solidFill>
                  <a:srgbClr val="FF0000"/>
                </a:solidFill>
              </a:rPr>
              <a:t>]]&gt;</a:t>
            </a:r>
          </a:p>
          <a:p>
            <a:pPr marL="0" indent="0">
              <a:buNone/>
            </a:pPr>
            <a:r>
              <a:rPr lang="en-IN" sz="2800" dirty="0"/>
              <a:t>For example, instead of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The last word of the line is &amp;</a:t>
            </a:r>
            <a:r>
              <a:rPr lang="en-IN" sz="2800" dirty="0" err="1">
                <a:solidFill>
                  <a:srgbClr val="00B0F0"/>
                </a:solidFill>
              </a:rPr>
              <a:t>gt</a:t>
            </a:r>
            <a:r>
              <a:rPr lang="en-IN" sz="2800" dirty="0">
                <a:solidFill>
                  <a:srgbClr val="00B0F0"/>
                </a:solidFill>
              </a:rPr>
              <a:t>;&amp;</a:t>
            </a:r>
            <a:r>
              <a:rPr lang="en-IN" sz="2800" dirty="0" err="1">
                <a:solidFill>
                  <a:srgbClr val="00B0F0"/>
                </a:solidFill>
              </a:rPr>
              <a:t>gt</a:t>
            </a:r>
            <a:r>
              <a:rPr lang="en-IN" sz="2800" dirty="0">
                <a:solidFill>
                  <a:srgbClr val="00B0F0"/>
                </a:solidFill>
              </a:rPr>
              <a:t>;&amp;</a:t>
            </a:r>
            <a:r>
              <a:rPr lang="en-IN" sz="2800" dirty="0" err="1">
                <a:solidFill>
                  <a:srgbClr val="00B0F0"/>
                </a:solidFill>
              </a:rPr>
              <a:t>gt</a:t>
            </a:r>
            <a:r>
              <a:rPr lang="en-IN" sz="2800" dirty="0">
                <a:solidFill>
                  <a:srgbClr val="00B0F0"/>
                </a:solidFill>
              </a:rPr>
              <a:t>; </a:t>
            </a:r>
            <a:r>
              <a:rPr lang="en-IN" sz="2800" dirty="0" smtClean="0">
                <a:solidFill>
                  <a:srgbClr val="00B0F0"/>
                </a:solidFill>
              </a:rPr>
              <a:t>here &amp;</a:t>
            </a:r>
            <a:r>
              <a:rPr lang="en-IN" sz="2800" dirty="0" err="1" smtClean="0">
                <a:solidFill>
                  <a:srgbClr val="00B0F0"/>
                </a:solidFill>
              </a:rPr>
              <a:t>lt</a:t>
            </a:r>
            <a:r>
              <a:rPr lang="en-IN" sz="2800" dirty="0">
                <a:solidFill>
                  <a:srgbClr val="00B0F0"/>
                </a:solidFill>
              </a:rPr>
              <a:t>;&amp;</a:t>
            </a:r>
            <a:r>
              <a:rPr lang="en-IN" sz="2800" dirty="0" err="1">
                <a:solidFill>
                  <a:srgbClr val="00B0F0"/>
                </a:solidFill>
              </a:rPr>
              <a:t>lt</a:t>
            </a:r>
            <a:r>
              <a:rPr lang="en-IN" sz="2800" dirty="0">
                <a:solidFill>
                  <a:srgbClr val="00B0F0"/>
                </a:solidFill>
              </a:rPr>
              <a:t>;&amp;</a:t>
            </a:r>
            <a:r>
              <a:rPr lang="en-IN" sz="2800" dirty="0" err="1">
                <a:solidFill>
                  <a:srgbClr val="00B0F0"/>
                </a:solidFill>
              </a:rPr>
              <a:t>lt</a:t>
            </a:r>
            <a:r>
              <a:rPr lang="en-IN" sz="2800" dirty="0" smtClean="0">
                <a:solidFill>
                  <a:srgbClr val="00B0F0"/>
                </a:solidFill>
              </a:rPr>
              <a:t>;</a:t>
            </a:r>
            <a:endParaRPr lang="en-I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800" dirty="0"/>
              <a:t>the following could be used: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&lt;![CDATA[The last word of the line is &gt;&gt;&gt; here &lt;&lt;&lt;]]&gt;</a:t>
            </a:r>
          </a:p>
        </p:txBody>
      </p:sp>
    </p:spTree>
    <p:extLst>
      <p:ext uri="{BB962C8B-B14F-4D97-AF65-F5344CB8AC3E}">
        <p14:creationId xmlns:p14="http://schemas.microsoft.com/office/powerpoint/2010/main" val="330298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 </a:t>
            </a:r>
            <a:r>
              <a:rPr lang="en-IN" sz="3200" dirty="0"/>
              <a:t>Document Type </a:t>
            </a:r>
            <a:r>
              <a:rPr lang="en-IN" sz="3200" dirty="0" smtClean="0"/>
              <a:t>Definitions(DTD)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dirty="0" smtClean="0"/>
              <a:t>DTD </a:t>
            </a:r>
            <a:r>
              <a:rPr lang="en-IN" dirty="0"/>
              <a:t>is a </a:t>
            </a:r>
            <a:r>
              <a:rPr lang="en-IN" dirty="0">
                <a:solidFill>
                  <a:srgbClr val="FF0000"/>
                </a:solidFill>
              </a:rPr>
              <a:t>set of structural rules </a:t>
            </a:r>
            <a:r>
              <a:rPr lang="en-IN" dirty="0"/>
              <a:t>called </a:t>
            </a:r>
            <a:r>
              <a:rPr lang="en-IN" dirty="0" smtClean="0">
                <a:solidFill>
                  <a:srgbClr val="FF0000"/>
                </a:solidFill>
              </a:rPr>
              <a:t>declarations</a:t>
            </a:r>
          </a:p>
          <a:p>
            <a:r>
              <a:rPr lang="en-IN" dirty="0"/>
              <a:t>specify a set of elements and attributes that can appear in a document, as </a:t>
            </a:r>
            <a:r>
              <a:rPr lang="en-IN" dirty="0" smtClean="0"/>
              <a:t>well as </a:t>
            </a:r>
            <a:r>
              <a:rPr lang="en-IN" dirty="0"/>
              <a:t>how and where these elements and attributes may appear</a:t>
            </a:r>
            <a:r>
              <a:rPr lang="en-IN" dirty="0" smtClean="0"/>
              <a:t>.</a:t>
            </a:r>
          </a:p>
          <a:p>
            <a:r>
              <a:rPr lang="en-IN" dirty="0"/>
              <a:t>DTDs also provide entity definitions</a:t>
            </a:r>
            <a:r>
              <a:rPr lang="en-IN" dirty="0" smtClean="0"/>
              <a:t>.</a:t>
            </a:r>
          </a:p>
          <a:p>
            <a:r>
              <a:rPr lang="en-IN" dirty="0"/>
              <a:t>DTDs are </a:t>
            </a:r>
            <a:r>
              <a:rPr lang="en-IN" dirty="0" smtClean="0"/>
              <a:t>used when </a:t>
            </a:r>
            <a:r>
              <a:rPr lang="en-IN" dirty="0"/>
              <a:t>the same tag set definition is used by a collection of documents</a:t>
            </a:r>
          </a:p>
        </p:txBody>
      </p:sp>
    </p:spTree>
    <p:extLst>
      <p:ext uri="{BB962C8B-B14F-4D97-AF65-F5344CB8AC3E}">
        <p14:creationId xmlns:p14="http://schemas.microsoft.com/office/powerpoint/2010/main" val="115174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Internal DTD</a:t>
            </a:r>
          </a:p>
          <a:p>
            <a:r>
              <a:rPr lang="en-IN" dirty="0"/>
              <a:t>A DTD </a:t>
            </a:r>
            <a:r>
              <a:rPr lang="en-IN" dirty="0" smtClean="0"/>
              <a:t>is </a:t>
            </a:r>
            <a:r>
              <a:rPr lang="en-IN" dirty="0"/>
              <a:t>embedded in the XML document whose syntax rules it </a:t>
            </a:r>
            <a:r>
              <a:rPr lang="en-IN" dirty="0" smtClean="0"/>
              <a:t>describes.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External DTD</a:t>
            </a:r>
          </a:p>
          <a:p>
            <a:r>
              <a:rPr lang="en-IN" dirty="0" smtClean="0"/>
              <a:t>DTD stored </a:t>
            </a:r>
            <a:r>
              <a:rPr lang="en-IN" dirty="0"/>
              <a:t>in a separate </a:t>
            </a:r>
            <a:r>
              <a:rPr lang="en-IN" dirty="0" smtClean="0"/>
              <a:t>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30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IN" dirty="0"/>
              <a:t>DTD is a sequence of declarations, each of which has the form of a </a:t>
            </a:r>
            <a:r>
              <a:rPr lang="en-IN" dirty="0" err="1"/>
              <a:t>markup</a:t>
            </a:r>
            <a:r>
              <a:rPr lang="en-IN" dirty="0"/>
              <a:t> declaration: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&lt;!</a:t>
            </a:r>
            <a:r>
              <a:rPr lang="en-IN" dirty="0">
                <a:solidFill>
                  <a:srgbClr val="FF0000"/>
                </a:solidFill>
              </a:rPr>
              <a:t>keyword ... &gt;</a:t>
            </a:r>
          </a:p>
          <a:p>
            <a:r>
              <a:rPr lang="en-IN" dirty="0"/>
              <a:t>Four possible </a:t>
            </a:r>
            <a:r>
              <a:rPr lang="en-IN" dirty="0" smtClean="0"/>
              <a:t>keywords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ELEMENT</a:t>
            </a:r>
            <a:r>
              <a:rPr lang="en-IN" dirty="0"/>
              <a:t>, used to define </a:t>
            </a:r>
            <a:r>
              <a:rPr lang="en-IN" dirty="0" smtClean="0"/>
              <a:t>tags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ATTLIST</a:t>
            </a:r>
            <a:r>
              <a:rPr lang="en-IN" dirty="0"/>
              <a:t>, used to define tag </a:t>
            </a:r>
            <a:r>
              <a:rPr lang="en-IN" dirty="0" smtClean="0"/>
              <a:t>attributes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ENTITY</a:t>
            </a:r>
            <a:r>
              <a:rPr lang="en-IN" dirty="0"/>
              <a:t>, used to define </a:t>
            </a:r>
            <a:r>
              <a:rPr lang="en-IN" dirty="0" smtClean="0"/>
              <a:t>entities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NOTATION</a:t>
            </a:r>
            <a:r>
              <a:rPr lang="en-IN" dirty="0"/>
              <a:t>, used to define data type notations.</a:t>
            </a:r>
          </a:p>
        </p:txBody>
      </p:sp>
    </p:spTree>
    <p:extLst>
      <p:ext uri="{BB962C8B-B14F-4D97-AF65-F5344CB8AC3E}">
        <p14:creationId xmlns:p14="http://schemas.microsoft.com/office/powerpoint/2010/main" val="329701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4.1 </a:t>
            </a:r>
            <a:r>
              <a:rPr lang="en-IN" sz="3200" dirty="0"/>
              <a:t>Declaring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IN" dirty="0"/>
              <a:t>element declaration in a DTD specifies the structure of one category of elements</a:t>
            </a:r>
            <a:r>
              <a:rPr lang="en-IN" dirty="0" smtClean="0"/>
              <a:t>.</a:t>
            </a:r>
          </a:p>
          <a:p>
            <a:r>
              <a:rPr lang="en-IN" dirty="0"/>
              <a:t>declaration provides the name of the </a:t>
            </a:r>
            <a:r>
              <a:rPr lang="en-IN" dirty="0" smtClean="0"/>
              <a:t>element along </a:t>
            </a:r>
            <a:r>
              <a:rPr lang="en-IN" dirty="0"/>
              <a:t>with the specification of the structure of that element</a:t>
            </a:r>
            <a:r>
              <a:rPr lang="en-IN" dirty="0" smtClean="0"/>
              <a:t>.</a:t>
            </a:r>
          </a:p>
          <a:p>
            <a:r>
              <a:rPr lang="en-IN" dirty="0"/>
              <a:t>The form of an element </a:t>
            </a:r>
            <a:r>
              <a:rPr lang="en-IN" dirty="0" smtClean="0"/>
              <a:t>declaration: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&lt;!ELEMENT </a:t>
            </a:r>
            <a:r>
              <a:rPr lang="en-IN" i="1" dirty="0">
                <a:solidFill>
                  <a:srgbClr val="FF0000"/>
                </a:solidFill>
              </a:rPr>
              <a:t>element_name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i="1" dirty="0">
                <a:solidFill>
                  <a:srgbClr val="FF0000"/>
                </a:solidFill>
              </a:rPr>
              <a:t>list of names of child elements</a:t>
            </a:r>
            <a:r>
              <a:rPr lang="en-IN" dirty="0">
                <a:solidFill>
                  <a:srgbClr val="FF0000"/>
                </a:solidFill>
              </a:rPr>
              <a:t>)&gt;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0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XML was designed to be that simplified version of SGML</a:t>
            </a:r>
            <a:r>
              <a:rPr lang="en-IN" dirty="0" smtClean="0"/>
              <a:t>.</a:t>
            </a:r>
          </a:p>
          <a:p>
            <a:r>
              <a:rPr lang="en-IN" dirty="0"/>
              <a:t>allow users to define their own </a:t>
            </a:r>
            <a:r>
              <a:rPr lang="en-IN" dirty="0" err="1"/>
              <a:t>markup</a:t>
            </a:r>
            <a:r>
              <a:rPr lang="en-IN" dirty="0"/>
              <a:t> </a:t>
            </a:r>
            <a:r>
              <a:rPr lang="en-IN" dirty="0" smtClean="0"/>
              <a:t>languages.</a:t>
            </a:r>
          </a:p>
          <a:p>
            <a:r>
              <a:rPr lang="en-IN" dirty="0"/>
              <a:t>HTML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markup</a:t>
            </a:r>
            <a:r>
              <a:rPr lang="en-IN" dirty="0" smtClean="0"/>
              <a:t> </a:t>
            </a:r>
            <a:r>
              <a:rPr lang="en-IN" dirty="0"/>
              <a:t>language that is meant to describe the </a:t>
            </a:r>
            <a:r>
              <a:rPr lang="en-IN" dirty="0" smtClean="0"/>
              <a:t>	layout of </a:t>
            </a:r>
            <a:r>
              <a:rPr lang="en-IN" dirty="0"/>
              <a:t>general </a:t>
            </a:r>
            <a:r>
              <a:rPr lang="en-IN" dirty="0" smtClean="0"/>
              <a:t>information</a:t>
            </a:r>
          </a:p>
          <a:p>
            <a:pPr marL="0" indent="0">
              <a:buNone/>
            </a:pPr>
            <a:r>
              <a:rPr lang="en-IN" dirty="0" smtClean="0"/>
              <a:t>	provide </a:t>
            </a:r>
            <a:r>
              <a:rPr lang="en-IN" dirty="0"/>
              <a:t>some guidance as to how it should be </a:t>
            </a:r>
            <a:r>
              <a:rPr lang="en-IN" dirty="0" smtClean="0"/>
              <a:t>	displayed</a:t>
            </a:r>
          </a:p>
          <a:p>
            <a:r>
              <a:rPr lang="en-IN" dirty="0" smtClean="0"/>
              <a:t>XML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Metamarkup</a:t>
            </a:r>
            <a:r>
              <a:rPr lang="en-IN" dirty="0" smtClean="0"/>
              <a:t> language </a:t>
            </a:r>
            <a:r>
              <a:rPr lang="en-IN" dirty="0"/>
              <a:t>that provides a framework </a:t>
            </a:r>
            <a:r>
              <a:rPr lang="en-IN" dirty="0" smtClean="0"/>
              <a:t>	for defining </a:t>
            </a:r>
            <a:r>
              <a:rPr lang="en-IN" dirty="0"/>
              <a:t>specialized </a:t>
            </a:r>
            <a:r>
              <a:rPr lang="en-IN" dirty="0" err="1"/>
              <a:t>markup</a:t>
            </a:r>
            <a:r>
              <a:rPr lang="en-IN" dirty="0"/>
              <a:t> </a:t>
            </a:r>
            <a:r>
              <a:rPr lang="en-IN" dirty="0" smtClean="0"/>
              <a:t>languages</a:t>
            </a:r>
          </a:p>
          <a:p>
            <a:r>
              <a:rPr lang="en-IN" dirty="0"/>
              <a:t>XHTML </a:t>
            </a:r>
            <a:r>
              <a:rPr lang="en-IN" dirty="0" smtClean="0"/>
              <a:t>is an </a:t>
            </a:r>
            <a:r>
              <a:rPr lang="en-IN" dirty="0"/>
              <a:t>XML-based version of HTML.</a:t>
            </a:r>
          </a:p>
        </p:txBody>
      </p:sp>
    </p:spTree>
    <p:extLst>
      <p:ext uri="{BB962C8B-B14F-4D97-AF65-F5344CB8AC3E}">
        <p14:creationId xmlns:p14="http://schemas.microsoft.com/office/powerpoint/2010/main" val="309890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/>
              <a:t>For example, consider the following declaration:</a:t>
            </a:r>
          </a:p>
          <a:p>
            <a:pPr marL="0" indent="0">
              <a:buNone/>
            </a:pPr>
            <a:r>
              <a:rPr lang="en-IN" dirty="0" smtClean="0"/>
              <a:t>   &lt;!</a:t>
            </a:r>
            <a:r>
              <a:rPr lang="en-IN" dirty="0"/>
              <a:t>ELEMENT memo (from, to, date, re, body</a:t>
            </a:r>
            <a:r>
              <a:rPr lang="en-IN" dirty="0" smtClean="0"/>
              <a:t>)&gt;</a:t>
            </a:r>
          </a:p>
          <a:p>
            <a:r>
              <a:rPr lang="en-IN" dirty="0"/>
              <a:t>D</a:t>
            </a:r>
            <a:r>
              <a:rPr lang="en-IN" dirty="0" smtClean="0"/>
              <a:t>ocument </a:t>
            </a:r>
            <a:r>
              <a:rPr lang="en-IN" dirty="0"/>
              <a:t>tree </a:t>
            </a:r>
            <a:r>
              <a:rPr lang="en-IN" dirty="0" smtClean="0"/>
              <a:t>structure will be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586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90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/>
          <a:lstStyle/>
          <a:p>
            <a:r>
              <a:rPr lang="en-IN" dirty="0"/>
              <a:t>it is necessary to specify the </a:t>
            </a:r>
            <a:r>
              <a:rPr lang="en-IN" dirty="0">
                <a:solidFill>
                  <a:srgbClr val="FF0000"/>
                </a:solidFill>
              </a:rPr>
              <a:t>number of times </a:t>
            </a:r>
            <a:r>
              <a:rPr lang="en-IN" dirty="0"/>
              <a:t>that a child element may appear</a:t>
            </a:r>
            <a:r>
              <a:rPr lang="en-IN" dirty="0" smtClean="0"/>
              <a:t>.</a:t>
            </a:r>
          </a:p>
          <a:p>
            <a:r>
              <a:rPr lang="en-IN" dirty="0"/>
              <a:t>can be done in a DTD declaration by adding a </a:t>
            </a:r>
            <a:r>
              <a:rPr lang="en-IN" dirty="0">
                <a:solidFill>
                  <a:srgbClr val="FF0000"/>
                </a:solidFill>
              </a:rPr>
              <a:t>modifier</a:t>
            </a:r>
            <a:r>
              <a:rPr lang="en-IN" dirty="0"/>
              <a:t> to </a:t>
            </a:r>
            <a:r>
              <a:rPr lang="en-IN" dirty="0" smtClean="0"/>
              <a:t>the child </a:t>
            </a:r>
            <a:r>
              <a:rPr lang="en-IN" dirty="0"/>
              <a:t>element specification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 algn="ctr">
              <a:buNone/>
            </a:pPr>
            <a:r>
              <a:rPr lang="en-IN" sz="2000" dirty="0"/>
              <a:t>Child element specification modifiers</a:t>
            </a:r>
          </a:p>
        </p:txBody>
      </p:sp>
      <p:pic>
        <p:nvPicPr>
          <p:cNvPr id="4" name="Picture 4" descr="tbl07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886201"/>
            <a:ext cx="6705599" cy="168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999" y="5867400"/>
            <a:ext cx="838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&lt;!ELEMENT person (parent+, age, spouse?, sibling</a:t>
            </a:r>
            <a:r>
              <a:rPr lang="en-IN" dirty="0" smtClean="0">
                <a:solidFill>
                  <a:srgbClr val="FF0000"/>
                </a:solidFill>
              </a:rPr>
              <a:t>*)&gt;</a:t>
            </a:r>
          </a:p>
          <a:p>
            <a:r>
              <a:rPr lang="en-IN" dirty="0" smtClean="0"/>
              <a:t>One or more parent, one age, </a:t>
            </a:r>
            <a:r>
              <a:rPr lang="en-IN" dirty="0"/>
              <a:t>possibly a </a:t>
            </a:r>
            <a:r>
              <a:rPr lang="en-IN" dirty="0" smtClean="0"/>
              <a:t>spouse element</a:t>
            </a:r>
            <a:r>
              <a:rPr lang="en-IN" dirty="0"/>
              <a:t>, and zero or more sibling elements</a:t>
            </a:r>
          </a:p>
        </p:txBody>
      </p:sp>
    </p:spTree>
    <p:extLst>
      <p:ext uri="{BB962C8B-B14F-4D97-AF65-F5344CB8AC3E}">
        <p14:creationId xmlns:p14="http://schemas.microsoft.com/office/powerpoint/2010/main" val="151984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leaf nodes </a:t>
            </a:r>
            <a:r>
              <a:rPr lang="en-IN" dirty="0"/>
              <a:t>of a DTD specify the data types of the content of their parent </a:t>
            </a:r>
            <a:r>
              <a:rPr lang="en-IN" dirty="0" smtClean="0"/>
              <a:t>nodes</a:t>
            </a:r>
          </a:p>
          <a:p>
            <a:r>
              <a:rPr lang="en-IN" dirty="0"/>
              <a:t>the content of an element is </a:t>
            </a:r>
            <a:r>
              <a:rPr lang="en-IN" dirty="0" smtClean="0"/>
              <a:t>type </a:t>
            </a:r>
            <a:r>
              <a:rPr lang="en-IN" dirty="0" smtClean="0">
                <a:solidFill>
                  <a:srgbClr val="FF0000"/>
                </a:solidFill>
              </a:rPr>
              <a:t>PCDATA</a:t>
            </a:r>
            <a:r>
              <a:rPr lang="en-IN" dirty="0"/>
              <a:t>, for </a:t>
            </a:r>
            <a:r>
              <a:rPr lang="en-IN" dirty="0" err="1"/>
              <a:t>parsable</a:t>
            </a:r>
            <a:r>
              <a:rPr lang="en-IN" dirty="0"/>
              <a:t> character </a:t>
            </a:r>
            <a:r>
              <a:rPr lang="en-IN" dirty="0" smtClean="0"/>
              <a:t>data</a:t>
            </a:r>
          </a:p>
          <a:p>
            <a:r>
              <a:rPr lang="en-IN" dirty="0" err="1"/>
              <a:t>Parsable</a:t>
            </a:r>
            <a:r>
              <a:rPr lang="en-IN" dirty="0"/>
              <a:t> character data is a string of any printable characters except “less than” (&lt;), “greater than” (&gt;), and the ampersand </a:t>
            </a:r>
            <a:r>
              <a:rPr lang="en-IN" dirty="0" smtClean="0"/>
              <a:t>(&amp;).</a:t>
            </a:r>
          </a:p>
          <a:p>
            <a:r>
              <a:rPr lang="en-IN" dirty="0"/>
              <a:t>Two other content types can be specified: </a:t>
            </a:r>
            <a:r>
              <a:rPr lang="en-IN" dirty="0">
                <a:solidFill>
                  <a:srgbClr val="FF0000"/>
                </a:solidFill>
              </a:rPr>
              <a:t>EMPTY and ANY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IN" dirty="0"/>
              <a:t>The EMPTY type specifies that the element has no </a:t>
            </a:r>
            <a:r>
              <a:rPr lang="en-IN" dirty="0" smtClean="0"/>
              <a:t>content</a:t>
            </a:r>
          </a:p>
          <a:p>
            <a:pPr lvl="1"/>
            <a:r>
              <a:rPr lang="en-IN" dirty="0"/>
              <a:t>The ANY type is used when the element may contain literally any </a:t>
            </a:r>
            <a:r>
              <a:rPr lang="en-IN" dirty="0" smtClean="0"/>
              <a:t>content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&lt;!ELEMENT </a:t>
            </a:r>
            <a:r>
              <a:rPr lang="en-IN" i="1" dirty="0">
                <a:solidFill>
                  <a:srgbClr val="FF0000"/>
                </a:solidFill>
              </a:rPr>
              <a:t>element_name </a:t>
            </a:r>
            <a:r>
              <a:rPr lang="en-IN" dirty="0">
                <a:solidFill>
                  <a:srgbClr val="FF0000"/>
                </a:solidFill>
              </a:rPr>
              <a:t>(#PCDATA)&gt;</a:t>
            </a:r>
          </a:p>
        </p:txBody>
      </p:sp>
    </p:spTree>
    <p:extLst>
      <p:ext uri="{BB962C8B-B14F-4D97-AF65-F5344CB8AC3E}">
        <p14:creationId xmlns:p14="http://schemas.microsoft.com/office/powerpoint/2010/main" val="144845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4.2 </a:t>
            </a:r>
            <a:r>
              <a:rPr lang="en-IN" sz="3200" dirty="0"/>
              <a:t>Declaring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/>
          </a:bodyPr>
          <a:lstStyle/>
          <a:p>
            <a:r>
              <a:rPr lang="en-IN" sz="2800" dirty="0"/>
              <a:t>An attribute declaration must include the name of the element to which </a:t>
            </a:r>
            <a:r>
              <a:rPr lang="en-IN" sz="2800" dirty="0" smtClean="0"/>
              <a:t>the attribute </a:t>
            </a:r>
            <a:r>
              <a:rPr lang="en-IN" sz="2800" dirty="0"/>
              <a:t>belongs, the attribute’s name, its type, and a default option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general form of an attribute </a:t>
            </a:r>
            <a:r>
              <a:rPr lang="en-IN" sz="2800" dirty="0" smtClean="0"/>
              <a:t>declaration: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</a:rPr>
              <a:t>&lt;!ATTLIST element_name attribute_name attribute type </a:t>
            </a:r>
            <a:r>
              <a:rPr lang="en-IN" sz="2400" i="1" dirty="0" smtClean="0">
                <a:solidFill>
                  <a:srgbClr val="FF0000"/>
                </a:solidFill>
              </a:rPr>
              <a:t>								default_option&gt;</a:t>
            </a:r>
          </a:p>
          <a:p>
            <a:pPr marL="0" indent="0">
              <a:buNone/>
            </a:pPr>
            <a:r>
              <a:rPr lang="en-IN" sz="2800" dirty="0"/>
              <a:t>If more than one attribute is declared for a </a:t>
            </a:r>
            <a:r>
              <a:rPr lang="en-IN" sz="2800" dirty="0" smtClean="0"/>
              <a:t>given element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6781800" cy="195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894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sz="2800" dirty="0"/>
              <a:t>There are 10 different attribute types</a:t>
            </a:r>
            <a:r>
              <a:rPr lang="en-IN" sz="2800" dirty="0" smtClean="0"/>
              <a:t>.</a:t>
            </a:r>
          </a:p>
          <a:p>
            <a:pPr lvl="2"/>
            <a:r>
              <a:rPr lang="en-IN" sz="2000" dirty="0" smtClean="0">
                <a:solidFill>
                  <a:srgbClr val="FF0000"/>
                </a:solidFill>
              </a:rPr>
              <a:t>CDATA</a:t>
            </a:r>
            <a:r>
              <a:rPr lang="en-IN" sz="2000" dirty="0"/>
              <a:t> </a:t>
            </a:r>
            <a:r>
              <a:rPr lang="en-IN" sz="2000" dirty="0" smtClean="0"/>
              <a:t>is commonly  used</a:t>
            </a:r>
          </a:p>
          <a:p>
            <a:r>
              <a:rPr lang="en-IN" sz="2800" dirty="0"/>
              <a:t>default option in an attribute declaration can specify either an actual value or a requirement for the value of the </a:t>
            </a:r>
            <a:r>
              <a:rPr lang="en-IN" sz="2800" dirty="0" smtClean="0"/>
              <a:t>attribute</a:t>
            </a:r>
          </a:p>
          <a:p>
            <a:pPr marL="0" indent="0" algn="ctr">
              <a:buNone/>
            </a:pPr>
            <a:r>
              <a:rPr lang="en-IN" sz="2000" dirty="0"/>
              <a:t>Possible default options for attributes</a:t>
            </a:r>
          </a:p>
        </p:txBody>
      </p:sp>
      <p:pic>
        <p:nvPicPr>
          <p:cNvPr id="4" name="Picture 4" descr="tbl07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540625" cy="32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20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dirty="0"/>
              <a:t>For example, suppose the DTD included the following attribute specifications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4470"/>
            <a:ext cx="7352723" cy="152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1" y="4063801"/>
            <a:ext cx="7505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Then the following XML element would be valid for this DTD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r>
              <a:rPr lang="fr-FR" sz="2400" dirty="0"/>
              <a:t>&lt;</a:t>
            </a:r>
            <a:r>
              <a:rPr lang="fr-FR" sz="2400" dirty="0" err="1"/>
              <a:t>airplane</a:t>
            </a:r>
            <a:r>
              <a:rPr lang="fr-FR" sz="2400" dirty="0"/>
              <a:t> places = “10” </a:t>
            </a:r>
            <a:r>
              <a:rPr lang="fr-FR" sz="2400" dirty="0" err="1"/>
              <a:t>engine_type</a:t>
            </a:r>
            <a:r>
              <a:rPr lang="fr-FR" sz="2400" dirty="0"/>
              <a:t> = “jet”&gt; &lt;/</a:t>
            </a:r>
            <a:r>
              <a:rPr lang="fr-FR" sz="2400" dirty="0" err="1"/>
              <a:t>airplane</a:t>
            </a:r>
            <a:r>
              <a:rPr lang="fr-FR" sz="2400" dirty="0"/>
              <a:t>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042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4.3 </a:t>
            </a:r>
            <a:r>
              <a:rPr lang="en-IN" sz="3200" dirty="0"/>
              <a:t>Declaring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 smtClean="0"/>
              <a:t>Entities </a:t>
            </a:r>
            <a:r>
              <a:rPr lang="en-IN" sz="3000" dirty="0"/>
              <a:t>defined so that they can be referenced anywhere in the content of an XML </a:t>
            </a:r>
            <a:r>
              <a:rPr lang="en-IN" sz="3000" dirty="0" smtClean="0"/>
              <a:t>document- </a:t>
            </a:r>
            <a:r>
              <a:rPr lang="en-IN" sz="3000" dirty="0">
                <a:solidFill>
                  <a:srgbClr val="FF0000"/>
                </a:solidFill>
              </a:rPr>
              <a:t>general entities</a:t>
            </a:r>
            <a:r>
              <a:rPr lang="en-IN" sz="3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3000" dirty="0" smtClean="0"/>
              <a:t>Predefined entities </a:t>
            </a:r>
            <a:r>
              <a:rPr lang="en-IN" sz="3000" dirty="0"/>
              <a:t>are all general entities</a:t>
            </a:r>
            <a:r>
              <a:rPr lang="en-IN" sz="3000" dirty="0" smtClean="0"/>
              <a:t>.</a:t>
            </a:r>
          </a:p>
          <a:p>
            <a:r>
              <a:rPr lang="en-IN" sz="3000" dirty="0"/>
              <a:t>Entities </a:t>
            </a:r>
            <a:r>
              <a:rPr lang="en-IN" sz="3000" dirty="0" smtClean="0"/>
              <a:t>defined </a:t>
            </a:r>
            <a:r>
              <a:rPr lang="en-IN" sz="3000" dirty="0"/>
              <a:t>so that they can be referenced only in </a:t>
            </a:r>
            <a:r>
              <a:rPr lang="en-IN" sz="3000" dirty="0" smtClean="0"/>
              <a:t>DTDs- </a:t>
            </a:r>
            <a:r>
              <a:rPr lang="en-IN" sz="3000" dirty="0">
                <a:solidFill>
                  <a:srgbClr val="FF0000"/>
                </a:solidFill>
              </a:rPr>
              <a:t>parameter </a:t>
            </a:r>
            <a:r>
              <a:rPr lang="en-IN" sz="3000" dirty="0" smtClean="0">
                <a:solidFill>
                  <a:srgbClr val="FF0000"/>
                </a:solidFill>
              </a:rPr>
              <a:t>entities</a:t>
            </a:r>
          </a:p>
          <a:p>
            <a:r>
              <a:rPr lang="en-IN" sz="3000" dirty="0"/>
              <a:t>The form of an entity declaration is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600" i="1" dirty="0" smtClean="0">
                <a:solidFill>
                  <a:srgbClr val="FF0000"/>
                </a:solidFill>
              </a:rPr>
              <a:t>&lt;!</a:t>
            </a:r>
            <a:r>
              <a:rPr lang="en-IN" sz="2600" i="1" dirty="0">
                <a:solidFill>
                  <a:srgbClr val="FF0000"/>
                </a:solidFill>
              </a:rPr>
              <a:t>ENTITY [%] </a:t>
            </a:r>
            <a:r>
              <a:rPr lang="en-IN" sz="2600" i="1" dirty="0" err="1">
                <a:solidFill>
                  <a:srgbClr val="FF0000"/>
                </a:solidFill>
              </a:rPr>
              <a:t>entity_name</a:t>
            </a:r>
            <a:r>
              <a:rPr lang="en-IN" sz="2600" i="1" dirty="0">
                <a:solidFill>
                  <a:srgbClr val="FF0000"/>
                </a:solidFill>
              </a:rPr>
              <a:t> “</a:t>
            </a:r>
            <a:r>
              <a:rPr lang="en-IN" sz="2600" i="1" dirty="0" err="1">
                <a:solidFill>
                  <a:srgbClr val="FF0000"/>
                </a:solidFill>
              </a:rPr>
              <a:t>entity_value</a:t>
            </a:r>
            <a:r>
              <a:rPr lang="en-IN" sz="2600" i="1" dirty="0" smtClean="0">
                <a:solidFill>
                  <a:srgbClr val="FF0000"/>
                </a:solidFill>
              </a:rPr>
              <a:t>”&gt;</a:t>
            </a:r>
          </a:p>
          <a:p>
            <a:r>
              <a:rPr lang="en-IN" sz="3000" dirty="0"/>
              <a:t>the optional </a:t>
            </a:r>
            <a:r>
              <a:rPr lang="en-IN" sz="3000" dirty="0" err="1"/>
              <a:t>percent</a:t>
            </a:r>
            <a:r>
              <a:rPr lang="en-IN" sz="3000" dirty="0"/>
              <a:t> sign (%) is present in an entity </a:t>
            </a:r>
            <a:r>
              <a:rPr lang="en-IN" sz="3000" dirty="0" smtClean="0"/>
              <a:t>declaration- </a:t>
            </a:r>
            <a:r>
              <a:rPr lang="en-IN" sz="3000" dirty="0"/>
              <a:t>specifies that the entity is a parameter entity</a:t>
            </a:r>
            <a:endParaRPr lang="en-IN" sz="3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796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2484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example of an </a:t>
            </a:r>
            <a:r>
              <a:rPr lang="en-IN" dirty="0" smtClean="0"/>
              <a:t>entity</a:t>
            </a:r>
          </a:p>
          <a:p>
            <a:pPr marL="0" indent="0">
              <a:buNone/>
            </a:pPr>
            <a:r>
              <a:rPr lang="en-IN" sz="2800" i="1" dirty="0">
                <a:solidFill>
                  <a:srgbClr val="FF0000"/>
                </a:solidFill>
              </a:rPr>
              <a:t>&lt;!ENTITY </a:t>
            </a:r>
            <a:r>
              <a:rPr lang="en-IN" sz="2800" i="1" dirty="0" smtClean="0">
                <a:solidFill>
                  <a:srgbClr val="FF0000"/>
                </a:solidFill>
              </a:rPr>
              <a:t>mace “Mar Athanasius College of Engineering ”&gt;</a:t>
            </a:r>
          </a:p>
          <a:p>
            <a:endParaRPr lang="en-IN" dirty="0"/>
          </a:p>
          <a:p>
            <a:r>
              <a:rPr lang="en-IN" sz="2800" dirty="0"/>
              <a:t>Any XML document that uses a DTD that includes this declaration can specify the complete name with just the </a:t>
            </a:r>
            <a:r>
              <a:rPr lang="en-IN" sz="2800" dirty="0" smtClean="0"/>
              <a:t>reference </a:t>
            </a:r>
            <a:r>
              <a:rPr lang="en-IN" sz="2800" dirty="0" smtClean="0">
                <a:solidFill>
                  <a:srgbClr val="FF0000"/>
                </a:solidFill>
              </a:rPr>
              <a:t>&amp;mace;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When an entity is longer than a few words</a:t>
            </a:r>
            <a:r>
              <a:rPr lang="en-IN" sz="2800" dirty="0" smtClean="0"/>
              <a:t>,</a:t>
            </a:r>
            <a:r>
              <a:rPr lang="en-IN" sz="2800" dirty="0"/>
              <a:t> its text is defined outside the </a:t>
            </a:r>
            <a:r>
              <a:rPr lang="en-IN" sz="2800" dirty="0" smtClean="0"/>
              <a:t>DTD- </a:t>
            </a:r>
            <a:r>
              <a:rPr lang="en-IN" sz="2800" dirty="0"/>
              <a:t>external text </a:t>
            </a:r>
            <a:r>
              <a:rPr lang="en-IN" sz="2800" dirty="0" smtClean="0"/>
              <a:t>entity</a:t>
            </a:r>
          </a:p>
          <a:p>
            <a:r>
              <a:rPr lang="en-IN" sz="2800" dirty="0"/>
              <a:t>The form of the declaration of an external text entity </a:t>
            </a:r>
            <a:r>
              <a:rPr lang="en-IN" sz="2800" dirty="0" smtClean="0"/>
              <a:t>is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i="1" dirty="0" smtClean="0">
                <a:solidFill>
                  <a:srgbClr val="FF0000"/>
                </a:solidFill>
              </a:rPr>
              <a:t>&lt;!</a:t>
            </a:r>
            <a:r>
              <a:rPr lang="en-IN" sz="2800" i="1" dirty="0">
                <a:solidFill>
                  <a:srgbClr val="FF0000"/>
                </a:solidFill>
              </a:rPr>
              <a:t>ENTITY </a:t>
            </a:r>
            <a:r>
              <a:rPr lang="en-IN" sz="2800" i="1" dirty="0" err="1">
                <a:solidFill>
                  <a:srgbClr val="FF0000"/>
                </a:solidFill>
              </a:rPr>
              <a:t>entity_name</a:t>
            </a:r>
            <a:r>
              <a:rPr lang="en-IN" sz="2800" i="1" dirty="0">
                <a:solidFill>
                  <a:srgbClr val="FF0000"/>
                </a:solidFill>
              </a:rPr>
              <a:t> SYSTEM “</a:t>
            </a:r>
            <a:r>
              <a:rPr lang="en-IN" sz="2800" i="1" dirty="0" err="1">
                <a:solidFill>
                  <a:srgbClr val="FF0000"/>
                </a:solidFill>
              </a:rPr>
              <a:t>file_location</a:t>
            </a:r>
            <a:r>
              <a:rPr lang="en-IN" sz="2800" i="1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r>
              <a:rPr lang="en-IN" sz="2200" dirty="0" smtClean="0"/>
              <a:t>The </a:t>
            </a:r>
            <a:r>
              <a:rPr lang="en-IN" sz="2200" dirty="0"/>
              <a:t>keyword SYSTEM specifies that the definition of the entity is in a different file, which is specified as the string following SYSTEM.</a:t>
            </a:r>
            <a:endParaRPr lang="en-IN" sz="2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233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XML parsers </a:t>
            </a:r>
            <a:r>
              <a:rPr lang="en-IN" dirty="0"/>
              <a:t>check documents that have DTDs in order to ensure that the documents conform to the structure specified in the </a:t>
            </a:r>
            <a:r>
              <a:rPr lang="en-IN" dirty="0" smtClean="0"/>
              <a:t>DTDs</a:t>
            </a:r>
          </a:p>
          <a:p>
            <a:r>
              <a:rPr lang="en-IN" dirty="0"/>
              <a:t>These parsers </a:t>
            </a:r>
            <a:r>
              <a:rPr lang="en-IN" dirty="0" smtClean="0"/>
              <a:t>are called </a:t>
            </a:r>
            <a:r>
              <a:rPr lang="en-IN" dirty="0"/>
              <a:t>validating parsers</a:t>
            </a:r>
            <a:r>
              <a:rPr lang="en-IN" dirty="0" smtClean="0"/>
              <a:t>.</a:t>
            </a:r>
          </a:p>
          <a:p>
            <a:r>
              <a:rPr lang="en-IN" dirty="0"/>
              <a:t>Validating XML parsers detect and report all inconsistencies in documents relative to </a:t>
            </a:r>
            <a:r>
              <a:rPr lang="en-IN" dirty="0" smtClean="0"/>
              <a:t>their DTDs.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82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IN" sz="3200" dirty="0" smtClean="0"/>
              <a:t>4.5 </a:t>
            </a:r>
            <a:r>
              <a:rPr lang="en-IN" sz="3200" dirty="0"/>
              <a:t>Internal and External DTDs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 smtClean="0"/>
              <a:t>Internal DTD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DTD is included in the XML code, </a:t>
            </a:r>
            <a:r>
              <a:rPr lang="en-IN" sz="2800" dirty="0" smtClean="0"/>
              <a:t>it must </a:t>
            </a:r>
            <a:r>
              <a:rPr lang="en-IN" sz="2800" dirty="0"/>
              <a:t>be introduced </a:t>
            </a:r>
            <a:r>
              <a:rPr lang="en-IN" sz="2800" dirty="0" smtClean="0"/>
              <a:t>with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&lt;!DOCTYPE </a:t>
            </a:r>
            <a:r>
              <a:rPr lang="en-IN" sz="2800" dirty="0" err="1">
                <a:solidFill>
                  <a:srgbClr val="FF0000"/>
                </a:solidFill>
              </a:rPr>
              <a:t>root_name</a:t>
            </a:r>
            <a:r>
              <a:rPr lang="en-IN" sz="2800" dirty="0">
                <a:solidFill>
                  <a:srgbClr val="FF0000"/>
                </a:solidFill>
              </a:rPr>
              <a:t> [ </a:t>
            </a:r>
            <a:r>
              <a:rPr lang="en-IN" sz="2800" dirty="0"/>
              <a:t>and terminated with </a:t>
            </a:r>
            <a:r>
              <a:rPr lang="en-IN" sz="2800" dirty="0" smtClean="0">
                <a:solidFill>
                  <a:srgbClr val="FF0000"/>
                </a:solidFill>
              </a:rPr>
              <a:t>]&gt;</a:t>
            </a:r>
          </a:p>
          <a:p>
            <a:pPr marL="0" indent="0">
              <a:buNone/>
            </a:pPr>
            <a:r>
              <a:rPr lang="en-IN" sz="2800" dirty="0" err="1" smtClean="0"/>
              <a:t>Eg</a:t>
            </a:r>
            <a:r>
              <a:rPr lang="en-IN" sz="2800" dirty="0" smtClean="0"/>
              <a:t>:</a:t>
            </a:r>
          </a:p>
          <a:p>
            <a:pPr marL="0" indent="0" algn="ctr">
              <a:buNone/>
            </a:pPr>
            <a:r>
              <a:rPr lang="en-IN" sz="2400" dirty="0" smtClean="0"/>
              <a:t>&lt;? xml version=“1.0” encoding=“utf-8”?&gt;</a:t>
            </a:r>
          </a:p>
          <a:p>
            <a:pPr marL="0" indent="0" algn="ctr">
              <a:buNone/>
            </a:pPr>
            <a:r>
              <a:rPr lang="en-IN" sz="2400" dirty="0" smtClean="0"/>
              <a:t>&lt;!DOCTYPE </a:t>
            </a:r>
            <a:r>
              <a:rPr lang="en-IN" sz="2400" dirty="0" err="1" smtClean="0"/>
              <a:t>planes_for_sale</a:t>
            </a:r>
            <a:r>
              <a:rPr lang="en-IN" sz="2400" dirty="0" smtClean="0"/>
              <a:t> [ </a:t>
            </a:r>
          </a:p>
          <a:p>
            <a:pPr marL="0" indent="0" algn="ctr">
              <a:buNone/>
            </a:pPr>
            <a:r>
              <a:rPr lang="en-IN" sz="2400" dirty="0" smtClean="0"/>
              <a:t>	&lt;!-- DTD for Planes-- &gt;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       ]&gt;</a:t>
            </a:r>
          </a:p>
          <a:p>
            <a:pPr marL="0" indent="0" algn="ctr">
              <a:buNone/>
            </a:pPr>
            <a:r>
              <a:rPr lang="en-IN" sz="2400" dirty="0" smtClean="0"/>
              <a:t>&lt;!-- Xml document for planes-- 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89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/>
          </a:bodyPr>
          <a:lstStyle/>
          <a:p>
            <a:r>
              <a:rPr lang="en-IN" dirty="0"/>
              <a:t>It provides a </a:t>
            </a:r>
            <a:r>
              <a:rPr lang="en-IN" dirty="0">
                <a:solidFill>
                  <a:srgbClr val="FF0000"/>
                </a:solidFill>
              </a:rPr>
              <a:t>simple and universal</a:t>
            </a:r>
            <a:r>
              <a:rPr lang="en-IN" dirty="0"/>
              <a:t> way of storing any textual data</a:t>
            </a:r>
            <a:r>
              <a:rPr lang="en-IN" dirty="0" smtClean="0"/>
              <a:t>.</a:t>
            </a:r>
          </a:p>
          <a:p>
            <a:r>
              <a:rPr lang="en-IN" dirty="0"/>
              <a:t>XML is a </a:t>
            </a:r>
            <a:r>
              <a:rPr lang="en-IN" dirty="0">
                <a:solidFill>
                  <a:srgbClr val="FF0000"/>
                </a:solidFill>
              </a:rPr>
              <a:t>universal data interchange language</a:t>
            </a:r>
            <a:r>
              <a:rPr lang="en-IN" dirty="0" smtClean="0"/>
              <a:t>.</a:t>
            </a:r>
          </a:p>
          <a:p>
            <a:r>
              <a:rPr lang="en-IN" dirty="0"/>
              <a:t>XML is not a </a:t>
            </a:r>
            <a:r>
              <a:rPr lang="en-IN" dirty="0" err="1"/>
              <a:t>markup</a:t>
            </a:r>
            <a:r>
              <a:rPr lang="en-IN" dirty="0"/>
              <a:t> language; it is a </a:t>
            </a:r>
            <a:r>
              <a:rPr lang="en-IN" dirty="0">
                <a:solidFill>
                  <a:srgbClr val="FF0000"/>
                </a:solidFill>
              </a:rPr>
              <a:t>meta-</a:t>
            </a:r>
            <a:r>
              <a:rPr lang="en-IN" dirty="0" err="1">
                <a:solidFill>
                  <a:srgbClr val="FF0000"/>
                </a:solidFill>
              </a:rPr>
              <a:t>markup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language.</a:t>
            </a:r>
          </a:p>
          <a:p>
            <a:r>
              <a:rPr lang="en-IN" dirty="0"/>
              <a:t>specifies rules for creating </a:t>
            </a:r>
            <a:r>
              <a:rPr lang="en-IN" dirty="0" err="1"/>
              <a:t>markup</a:t>
            </a:r>
            <a:r>
              <a:rPr lang="en-IN" dirty="0"/>
              <a:t> </a:t>
            </a:r>
            <a:r>
              <a:rPr lang="en-IN" dirty="0" smtClean="0"/>
              <a:t>languages</a:t>
            </a:r>
          </a:p>
          <a:p>
            <a:r>
              <a:rPr lang="en-IN" dirty="0"/>
              <a:t>XML includes </a:t>
            </a:r>
            <a:r>
              <a:rPr lang="en-IN" dirty="0">
                <a:solidFill>
                  <a:srgbClr val="FF0000"/>
                </a:solidFill>
              </a:rPr>
              <a:t>no </a:t>
            </a:r>
            <a:r>
              <a:rPr lang="en-IN" dirty="0" smtClean="0">
                <a:solidFill>
                  <a:srgbClr val="FF0000"/>
                </a:solidFill>
              </a:rPr>
              <a:t>tags</a:t>
            </a:r>
          </a:p>
          <a:p>
            <a:r>
              <a:rPr lang="en-IN" dirty="0"/>
              <a:t>the designer must define a collection of tags that are useful in the intended area</a:t>
            </a:r>
            <a:r>
              <a:rPr lang="en-IN" dirty="0" smtClean="0"/>
              <a:t>.</a:t>
            </a:r>
          </a:p>
          <a:p>
            <a:r>
              <a:rPr lang="en-IN" dirty="0"/>
              <a:t>an XML tag and </a:t>
            </a:r>
            <a:r>
              <a:rPr lang="en-IN" dirty="0" smtClean="0"/>
              <a:t>its content</a:t>
            </a:r>
            <a:r>
              <a:rPr lang="en-IN" dirty="0"/>
              <a:t>, together with the closing tag, are called an </a:t>
            </a:r>
            <a:r>
              <a:rPr lang="en-IN" dirty="0">
                <a:solidFill>
                  <a:srgbClr val="FF0000"/>
                </a:solidFill>
              </a:rPr>
              <a:t>element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225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868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 err="1" smtClean="0"/>
              <a:t>Extrenal</a:t>
            </a:r>
            <a:r>
              <a:rPr lang="en-IN" sz="2800" u="sng" dirty="0" smtClean="0"/>
              <a:t> DTD</a:t>
            </a:r>
          </a:p>
          <a:p>
            <a:r>
              <a:rPr lang="en-IN" sz="2800" dirty="0"/>
              <a:t>the DTD is in a separate </a:t>
            </a:r>
            <a:r>
              <a:rPr lang="en-IN" sz="2800" dirty="0" smtClean="0"/>
              <a:t>file</a:t>
            </a:r>
          </a:p>
          <a:p>
            <a:r>
              <a:rPr lang="en-IN" sz="2800" dirty="0" smtClean="0"/>
              <a:t>declaration </a:t>
            </a:r>
            <a:r>
              <a:rPr lang="en-IN" sz="2800" dirty="0"/>
              <a:t>has the following </a:t>
            </a:r>
            <a:r>
              <a:rPr lang="en-IN" sz="2800" dirty="0" smtClean="0"/>
              <a:t>form: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&lt;!DOCTYPE </a:t>
            </a:r>
            <a:r>
              <a:rPr lang="en-IN" sz="2800" i="1" dirty="0" err="1">
                <a:solidFill>
                  <a:srgbClr val="FF0000"/>
                </a:solidFill>
              </a:rPr>
              <a:t>XML_document_root_name</a:t>
            </a:r>
            <a:r>
              <a:rPr lang="en-IN" sz="2800" i="1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SYSTEM “</a:t>
            </a:r>
            <a:r>
              <a:rPr lang="en-IN" sz="2800" i="1" dirty="0" err="1">
                <a:solidFill>
                  <a:srgbClr val="FF0000"/>
                </a:solidFill>
              </a:rPr>
              <a:t>DTD_file_name</a:t>
            </a:r>
            <a:r>
              <a:rPr lang="en-IN" sz="2800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err="1" smtClean="0"/>
              <a:t>Eg</a:t>
            </a:r>
            <a:r>
              <a:rPr lang="en-IN" sz="2800" dirty="0" smtClean="0"/>
              <a:t>: </a:t>
            </a:r>
            <a:r>
              <a:rPr lang="en-IN" sz="2800" dirty="0"/>
              <a:t>assuming that the DTD is stored in the file named </a:t>
            </a:r>
            <a:r>
              <a:rPr lang="en-IN" sz="2800" dirty="0" smtClean="0"/>
              <a:t>planes.dtd</a:t>
            </a:r>
          </a:p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&lt;!</a:t>
            </a:r>
            <a:r>
              <a:rPr lang="en-IN" sz="2800" dirty="0">
                <a:solidFill>
                  <a:srgbClr val="FF0000"/>
                </a:solidFill>
              </a:rPr>
              <a:t>DOCTYPE </a:t>
            </a:r>
            <a:r>
              <a:rPr lang="en-IN" sz="2800" dirty="0" err="1">
                <a:solidFill>
                  <a:srgbClr val="FF0000"/>
                </a:solidFill>
              </a:rPr>
              <a:t>planes_for_sale</a:t>
            </a:r>
            <a:r>
              <a:rPr lang="en-IN" sz="2800" dirty="0">
                <a:solidFill>
                  <a:srgbClr val="FF0000"/>
                </a:solidFill>
              </a:rPr>
              <a:t> SYSTEM </a:t>
            </a:r>
            <a:r>
              <a:rPr lang="en-IN" sz="2800" dirty="0" smtClean="0">
                <a:solidFill>
                  <a:srgbClr val="FF0000"/>
                </a:solidFill>
              </a:rPr>
              <a:t>  planes.dtd</a:t>
            </a:r>
            <a:r>
              <a:rPr lang="en-IN" sz="2800" dirty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17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xml example.docx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5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82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06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 </a:t>
            </a:r>
            <a:r>
              <a:rPr lang="en-IN" sz="3200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>
            <a:normAutofit/>
          </a:bodyPr>
          <a:lstStyle/>
          <a:p>
            <a:r>
              <a:rPr lang="en-IN" sz="2800" dirty="0"/>
              <a:t>XML namespace is a </a:t>
            </a:r>
            <a:r>
              <a:rPr lang="en-IN" sz="2800" dirty="0">
                <a:solidFill>
                  <a:srgbClr val="FF0000"/>
                </a:solidFill>
              </a:rPr>
              <a:t>collection of element and attribute names</a:t>
            </a:r>
            <a:r>
              <a:rPr lang="en-IN" sz="2800" dirty="0"/>
              <a:t> used in XML documents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name of a namespace usually has the form of a </a:t>
            </a:r>
            <a:r>
              <a:rPr lang="en-IN" sz="2800" dirty="0" smtClean="0">
                <a:solidFill>
                  <a:srgbClr val="FF0000"/>
                </a:solidFill>
              </a:rPr>
              <a:t>uniform resource </a:t>
            </a:r>
            <a:r>
              <a:rPr lang="en-IN" sz="2800" dirty="0">
                <a:solidFill>
                  <a:srgbClr val="FF0000"/>
                </a:solidFill>
              </a:rPr>
              <a:t>identifier (URI</a:t>
            </a:r>
            <a:r>
              <a:rPr lang="en-IN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sz="2800" dirty="0"/>
              <a:t>A namespace for the elements and </a:t>
            </a:r>
            <a:r>
              <a:rPr lang="en-IN" sz="2800" dirty="0" smtClean="0"/>
              <a:t>attributes </a:t>
            </a:r>
            <a:r>
              <a:rPr lang="en-IN" sz="2800" dirty="0"/>
              <a:t>is declared as the value of the attribute </a:t>
            </a:r>
            <a:r>
              <a:rPr lang="en-IN" sz="2800" dirty="0" err="1">
                <a:solidFill>
                  <a:srgbClr val="FF0000"/>
                </a:solidFill>
              </a:rPr>
              <a:t>xmlns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form of a namespace declaration for an element </a:t>
            </a:r>
            <a:r>
              <a:rPr lang="en-IN" sz="2800" dirty="0" smtClean="0"/>
              <a:t>is</a:t>
            </a:r>
          </a:p>
          <a:p>
            <a:pPr marL="0" indent="0" algn="ctr">
              <a:buNone/>
            </a:pPr>
            <a:r>
              <a:rPr lang="en-IN" sz="2800" dirty="0">
                <a:solidFill>
                  <a:srgbClr val="FF0000"/>
                </a:solidFill>
              </a:rPr>
              <a:t>&lt;</a:t>
            </a:r>
            <a:r>
              <a:rPr lang="en-IN" sz="2800" i="1" dirty="0" err="1">
                <a:solidFill>
                  <a:srgbClr val="FF0000"/>
                </a:solidFill>
              </a:rPr>
              <a:t>element_name</a:t>
            </a:r>
            <a:r>
              <a:rPr lang="en-IN" sz="2800" i="1" dirty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xmlns</a:t>
            </a:r>
            <a:r>
              <a:rPr lang="en-IN" sz="2800" dirty="0">
                <a:solidFill>
                  <a:srgbClr val="FF0000"/>
                </a:solidFill>
              </a:rPr>
              <a:t>[:</a:t>
            </a:r>
            <a:r>
              <a:rPr lang="en-IN" sz="2800" i="1" dirty="0">
                <a:solidFill>
                  <a:srgbClr val="FF0000"/>
                </a:solidFill>
              </a:rPr>
              <a:t>prefix</a:t>
            </a:r>
            <a:r>
              <a:rPr lang="en-IN" sz="2800" dirty="0">
                <a:solidFill>
                  <a:srgbClr val="FF0000"/>
                </a:solidFill>
              </a:rPr>
              <a:t>] = URI</a:t>
            </a:r>
            <a:r>
              <a:rPr lang="en-IN" sz="2800" dirty="0" smtClean="0">
                <a:solidFill>
                  <a:srgbClr val="FF00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IN" sz="2800" dirty="0" smtClean="0"/>
              <a:t>Prefix- optional,</a:t>
            </a:r>
            <a:r>
              <a:rPr lang="en-IN" sz="2800" dirty="0"/>
              <a:t> the name that must be attached to the names in the declared </a:t>
            </a:r>
            <a:r>
              <a:rPr lang="en-IN" sz="2800" dirty="0" smtClean="0"/>
              <a:t>namespace</a:t>
            </a:r>
          </a:p>
          <a:p>
            <a:r>
              <a:rPr lang="en-IN" sz="2400" dirty="0" err="1"/>
              <a:t>Eg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&lt;birds </a:t>
            </a:r>
            <a:r>
              <a:rPr lang="en-IN" sz="2400" dirty="0" err="1"/>
              <a:t>xmlns:bd</a:t>
            </a:r>
            <a:r>
              <a:rPr lang="en-IN" sz="2400" dirty="0"/>
              <a:t> = </a:t>
            </a:r>
            <a:r>
              <a:rPr lang="en-IN" sz="2400" dirty="0" smtClean="0"/>
              <a:t>“http</a:t>
            </a:r>
            <a:r>
              <a:rPr lang="en-IN" sz="2400" dirty="0"/>
              <a:t>://www.audubon.org/names/species”&gt;</a:t>
            </a: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2819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484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 </a:t>
            </a:r>
            <a:r>
              <a:rPr lang="en-IN" sz="3200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IN" dirty="0"/>
              <a:t>DTDs have several </a:t>
            </a:r>
            <a:r>
              <a:rPr lang="en-IN" dirty="0" smtClean="0"/>
              <a:t>disadvantages</a:t>
            </a:r>
          </a:p>
          <a:p>
            <a:pPr lvl="1"/>
            <a:r>
              <a:rPr lang="en-IN" dirty="0"/>
              <a:t>DTDs are written in a </a:t>
            </a:r>
            <a:r>
              <a:rPr lang="en-IN" dirty="0">
                <a:solidFill>
                  <a:srgbClr val="FF0000"/>
                </a:solidFill>
              </a:rPr>
              <a:t>syntax unrelated to </a:t>
            </a:r>
            <a:r>
              <a:rPr lang="en-IN" dirty="0" smtClean="0">
                <a:solidFill>
                  <a:srgbClr val="FF0000"/>
                </a:solidFill>
              </a:rPr>
              <a:t>XML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DTDs </a:t>
            </a:r>
            <a:r>
              <a:rPr lang="en-IN" dirty="0" smtClean="0">
                <a:solidFill>
                  <a:srgbClr val="FF0000"/>
                </a:solidFill>
              </a:rPr>
              <a:t>do not </a:t>
            </a:r>
            <a:r>
              <a:rPr lang="en-IN" dirty="0">
                <a:solidFill>
                  <a:srgbClr val="FF0000"/>
                </a:solidFill>
              </a:rPr>
              <a:t>allow restrictions </a:t>
            </a:r>
            <a:r>
              <a:rPr lang="en-IN" dirty="0"/>
              <a:t>on the form of data that can be the content of a particular tag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there are </a:t>
            </a:r>
            <a:r>
              <a:rPr lang="en-IN" dirty="0">
                <a:solidFill>
                  <a:srgbClr val="FF0000"/>
                </a:solidFill>
              </a:rPr>
              <a:t>only 10 data types</a:t>
            </a:r>
            <a:r>
              <a:rPr lang="en-IN" dirty="0"/>
              <a:t>, none of which is numeric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>the content of an element could be an integer number, a </a:t>
            </a:r>
            <a:r>
              <a:rPr lang="en-IN" dirty="0" smtClean="0"/>
              <a:t>floating-point number</a:t>
            </a:r>
            <a:r>
              <a:rPr lang="en-IN" dirty="0"/>
              <a:t>, or a range of numbers. All of these would be specified as </a:t>
            </a:r>
            <a:r>
              <a:rPr lang="en-IN" dirty="0" smtClean="0"/>
              <a:t>text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1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61722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XML Schema </a:t>
            </a:r>
            <a:r>
              <a:rPr lang="en-IN" sz="2800" dirty="0" smtClean="0"/>
              <a:t>standard </a:t>
            </a:r>
            <a:r>
              <a:rPr lang="en-IN" sz="2800" dirty="0"/>
              <a:t>was designed by the </a:t>
            </a:r>
            <a:r>
              <a:rPr lang="en-IN" sz="2800" dirty="0" smtClean="0">
                <a:solidFill>
                  <a:srgbClr val="FF0000"/>
                </a:solidFill>
              </a:rPr>
              <a:t>W3C</a:t>
            </a:r>
          </a:p>
          <a:p>
            <a:r>
              <a:rPr lang="en-IN" sz="2800" dirty="0" smtClean="0"/>
              <a:t>have </a:t>
            </a:r>
            <a:r>
              <a:rPr lang="en-IN" sz="2800" dirty="0"/>
              <a:t>been developed to attempt to overcome </a:t>
            </a:r>
            <a:r>
              <a:rPr lang="en-IN" sz="2800" dirty="0" smtClean="0"/>
              <a:t>the weakness of DTD</a:t>
            </a:r>
          </a:p>
          <a:p>
            <a:r>
              <a:rPr lang="de-DE" sz="2800" dirty="0"/>
              <a:t>An XML schema is an XML </a:t>
            </a:r>
            <a:r>
              <a:rPr lang="de-DE" sz="2800" dirty="0" smtClean="0"/>
              <a:t>document- </a:t>
            </a:r>
            <a:r>
              <a:rPr lang="en-IN" sz="2800" dirty="0"/>
              <a:t>can be parsed with an </a:t>
            </a:r>
            <a:r>
              <a:rPr lang="en-IN" sz="2800" dirty="0">
                <a:solidFill>
                  <a:srgbClr val="FF0000"/>
                </a:solidFill>
              </a:rPr>
              <a:t>XML </a:t>
            </a:r>
            <a:r>
              <a:rPr lang="en-IN" sz="2800" dirty="0" smtClean="0">
                <a:solidFill>
                  <a:srgbClr val="FF0000"/>
                </a:solidFill>
              </a:rPr>
              <a:t>parser</a:t>
            </a:r>
          </a:p>
          <a:p>
            <a:r>
              <a:rPr lang="en-IN" sz="2800" dirty="0"/>
              <a:t>provides far more control over data </a:t>
            </a:r>
            <a:r>
              <a:rPr lang="en-IN" sz="2800" dirty="0" smtClean="0"/>
              <a:t>types</a:t>
            </a:r>
          </a:p>
          <a:p>
            <a:r>
              <a:rPr lang="en-IN" sz="2800" dirty="0" smtClean="0"/>
              <a:t>There are </a:t>
            </a:r>
            <a:r>
              <a:rPr lang="en-IN" sz="2800" dirty="0" smtClean="0">
                <a:solidFill>
                  <a:srgbClr val="FF0000"/>
                </a:solidFill>
              </a:rPr>
              <a:t>44 </a:t>
            </a:r>
            <a:r>
              <a:rPr lang="en-IN" sz="2800" dirty="0">
                <a:solidFill>
                  <a:srgbClr val="FF0000"/>
                </a:solidFill>
              </a:rPr>
              <a:t>different data </a:t>
            </a:r>
            <a:r>
              <a:rPr lang="en-IN" sz="2800" dirty="0" smtClean="0">
                <a:solidFill>
                  <a:srgbClr val="FF0000"/>
                </a:solidFill>
              </a:rPr>
              <a:t>types</a:t>
            </a:r>
          </a:p>
          <a:p>
            <a:r>
              <a:rPr lang="en-IN" sz="2800" dirty="0" smtClean="0"/>
              <a:t>Also, the </a:t>
            </a:r>
            <a:r>
              <a:rPr lang="en-IN" sz="2800" dirty="0"/>
              <a:t>user can define new types with constraints on existing data types</a:t>
            </a:r>
            <a:r>
              <a:rPr lang="en-IN" sz="2800" dirty="0" smtClean="0"/>
              <a:t>.</a:t>
            </a:r>
          </a:p>
          <a:p>
            <a:pPr lvl="1"/>
            <a:r>
              <a:rPr lang="en-IN" sz="2400" dirty="0" err="1" smtClean="0"/>
              <a:t>Eg</a:t>
            </a:r>
            <a:r>
              <a:rPr lang="en-IN" sz="2400" dirty="0" smtClean="0"/>
              <a:t>: a </a:t>
            </a:r>
            <a:r>
              <a:rPr lang="en-IN" sz="2400" dirty="0"/>
              <a:t>numeric data value can be required to have exactly seven digits</a:t>
            </a:r>
            <a:r>
              <a:rPr lang="en-IN" sz="2400" dirty="0" smtClean="0"/>
              <a:t>.</a:t>
            </a:r>
          </a:p>
          <a:p>
            <a:r>
              <a:rPr lang="en-IN" sz="2800" dirty="0"/>
              <a:t>XML Schema was designed to allow any DTD to be automatically converted to an equivalent </a:t>
            </a:r>
            <a:r>
              <a:rPr lang="en-IN" sz="2800" dirty="0" smtClean="0"/>
              <a:t>XML schema</a:t>
            </a:r>
            <a:r>
              <a:rPr lang="en-IN" sz="3000" dirty="0"/>
              <a:t>.</a:t>
            </a:r>
            <a:endParaRPr lang="en-IN" sz="7800" dirty="0"/>
          </a:p>
        </p:txBody>
      </p:sp>
    </p:spTree>
    <p:extLst>
      <p:ext uri="{BB962C8B-B14F-4D97-AF65-F5344CB8AC3E}">
        <p14:creationId xmlns:p14="http://schemas.microsoft.com/office/powerpoint/2010/main" val="2499734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6.1 </a:t>
            </a:r>
            <a:r>
              <a:rPr lang="en-IN" sz="3200" dirty="0"/>
              <a:t>Schema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Schemas can </a:t>
            </a:r>
            <a:r>
              <a:rPr lang="en-IN" sz="2800" dirty="0"/>
              <a:t>be related to the idea of a </a:t>
            </a:r>
            <a:r>
              <a:rPr lang="en-IN" sz="2800" dirty="0">
                <a:solidFill>
                  <a:srgbClr val="FF0000"/>
                </a:solidFill>
              </a:rPr>
              <a:t>class and an </a:t>
            </a:r>
            <a:r>
              <a:rPr lang="en-IN" sz="2800" dirty="0" smtClean="0">
                <a:solidFill>
                  <a:srgbClr val="FF0000"/>
                </a:solidFill>
              </a:rPr>
              <a:t>object.</a:t>
            </a:r>
          </a:p>
          <a:p>
            <a:r>
              <a:rPr lang="en-IN" sz="2800" dirty="0"/>
              <a:t>A schema is similar to a class definition</a:t>
            </a:r>
            <a:r>
              <a:rPr lang="en-IN" sz="2800" dirty="0" smtClean="0"/>
              <a:t>;</a:t>
            </a:r>
          </a:p>
          <a:p>
            <a:r>
              <a:rPr lang="en-IN" sz="2800" dirty="0"/>
              <a:t>A schema is similar to a class definition; </a:t>
            </a:r>
            <a:r>
              <a:rPr lang="en-IN" sz="2800" dirty="0" smtClean="0"/>
              <a:t>an XML </a:t>
            </a:r>
            <a:r>
              <a:rPr lang="en-IN" sz="2800" dirty="0"/>
              <a:t>document that conforms to the structure defined in the schema is similar to an object of the schema’s </a:t>
            </a:r>
            <a:r>
              <a:rPr lang="en-IN" sz="2800" dirty="0" smtClean="0"/>
              <a:t>class</a:t>
            </a:r>
          </a:p>
          <a:p>
            <a:r>
              <a:rPr lang="en-IN" sz="2800" dirty="0"/>
              <a:t>Schemas have two primary </a:t>
            </a:r>
            <a:r>
              <a:rPr lang="en-IN" sz="2800" dirty="0" smtClean="0"/>
              <a:t>purposes</a:t>
            </a:r>
          </a:p>
          <a:p>
            <a:pPr lvl="1"/>
            <a:r>
              <a:rPr lang="en-IN" sz="2400" dirty="0"/>
              <a:t>schema </a:t>
            </a:r>
            <a:r>
              <a:rPr lang="en-IN" sz="2400" dirty="0">
                <a:solidFill>
                  <a:srgbClr val="FF0000"/>
                </a:solidFill>
              </a:rPr>
              <a:t>specifies the structure </a:t>
            </a:r>
            <a:r>
              <a:rPr lang="en-IN" sz="2400" dirty="0"/>
              <a:t>of its instance XML </a:t>
            </a:r>
            <a:r>
              <a:rPr lang="en-IN" sz="2400" dirty="0" smtClean="0"/>
              <a:t>documents</a:t>
            </a:r>
          </a:p>
          <a:p>
            <a:pPr lvl="1"/>
            <a:r>
              <a:rPr lang="en-IN" sz="2400" dirty="0"/>
              <a:t>a schema </a:t>
            </a:r>
            <a:r>
              <a:rPr lang="en-IN" sz="2400" dirty="0">
                <a:solidFill>
                  <a:srgbClr val="FF0000"/>
                </a:solidFill>
              </a:rPr>
              <a:t>specifies the data type</a:t>
            </a:r>
            <a:r>
              <a:rPr lang="en-IN" sz="2400" dirty="0"/>
              <a:t> of every element and attribute in its </a:t>
            </a:r>
            <a:r>
              <a:rPr lang="en-IN" sz="2400" dirty="0" smtClean="0"/>
              <a:t>instance XML </a:t>
            </a:r>
            <a:r>
              <a:rPr lang="en-IN" sz="2400" dirty="0"/>
              <a:t>documents.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31744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XML schemas are “namespace centric</a:t>
            </a:r>
            <a:r>
              <a:rPr lang="en-IN" dirty="0" smtClean="0"/>
              <a:t>.”</a:t>
            </a:r>
          </a:p>
          <a:p>
            <a:pPr lvl="1"/>
            <a:r>
              <a:rPr lang="en-IN" dirty="0"/>
              <a:t>namespaces are represented </a:t>
            </a:r>
            <a:r>
              <a:rPr lang="en-IN" dirty="0" smtClean="0"/>
              <a:t>by names </a:t>
            </a:r>
            <a:r>
              <a:rPr lang="en-IN" dirty="0"/>
              <a:t>that have the form of URIs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683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6.2 </a:t>
            </a:r>
            <a:r>
              <a:rPr lang="en-IN" sz="3200" dirty="0"/>
              <a:t>Defining a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2800" dirty="0"/>
              <a:t>Schemas themselves are written with the use of a collection of tags, or a </a:t>
            </a:r>
            <a:r>
              <a:rPr lang="en-IN" sz="2800" dirty="0" smtClean="0"/>
              <a:t>vocabulary, </a:t>
            </a:r>
            <a:r>
              <a:rPr lang="en-IN" sz="2800" dirty="0"/>
              <a:t>from a </a:t>
            </a:r>
            <a:r>
              <a:rPr lang="en-IN" sz="2800" dirty="0" smtClean="0"/>
              <a:t>namespace</a:t>
            </a:r>
          </a:p>
          <a:p>
            <a:r>
              <a:rPr lang="en-IN" sz="2800" dirty="0" smtClean="0"/>
              <a:t>The namespace used </a:t>
            </a:r>
            <a:r>
              <a:rPr lang="en-IN" sz="2800" dirty="0"/>
              <a:t>is </a:t>
            </a:r>
            <a:r>
              <a:rPr lang="en-IN" sz="2800" dirty="0">
                <a:hlinkClick r:id="rId2"/>
              </a:rPr>
              <a:t>http://www.w3.org/2001/XMLSchema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elements in the namespace are </a:t>
            </a:r>
            <a:endParaRPr lang="en-IN" sz="2800" dirty="0" smtClean="0"/>
          </a:p>
          <a:p>
            <a:pPr lvl="1"/>
            <a:r>
              <a:rPr lang="en-IN" sz="2400" dirty="0" smtClean="0"/>
              <a:t>element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schema,</a:t>
            </a:r>
          </a:p>
          <a:p>
            <a:pPr lvl="1"/>
            <a:r>
              <a:rPr lang="en-IN" sz="2400" dirty="0" smtClean="0"/>
              <a:t>sequence</a:t>
            </a:r>
            <a:r>
              <a:rPr lang="en-IN" sz="2400" dirty="0"/>
              <a:t>, and </a:t>
            </a:r>
            <a:endParaRPr lang="en-IN" sz="2400" dirty="0" smtClean="0"/>
          </a:p>
          <a:p>
            <a:pPr lvl="1"/>
            <a:r>
              <a:rPr lang="en-IN" sz="2400" dirty="0" smtClean="0"/>
              <a:t>string</a:t>
            </a:r>
            <a:r>
              <a:rPr lang="en-IN" sz="2400" dirty="0"/>
              <a:t>.</a:t>
            </a:r>
            <a:endParaRPr lang="en-IN" sz="24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83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IN" sz="2800" dirty="0"/>
              <a:t>XML-based </a:t>
            </a:r>
            <a:r>
              <a:rPr lang="en-IN" sz="2800" dirty="0" err="1"/>
              <a:t>markup</a:t>
            </a:r>
            <a:r>
              <a:rPr lang="en-IN" sz="2800" dirty="0"/>
              <a:t> language </a:t>
            </a:r>
            <a:r>
              <a:rPr lang="en-IN" sz="2800" dirty="0" smtClean="0"/>
              <a:t>known as </a:t>
            </a:r>
            <a:r>
              <a:rPr lang="en-IN" sz="2800" dirty="0"/>
              <a:t>a </a:t>
            </a:r>
            <a:r>
              <a:rPr lang="en-IN" sz="2800" dirty="0">
                <a:solidFill>
                  <a:srgbClr val="FF0000"/>
                </a:solidFill>
              </a:rPr>
              <a:t>tag </a:t>
            </a:r>
            <a:r>
              <a:rPr lang="en-IN" sz="2800" dirty="0" smtClean="0">
                <a:solidFill>
                  <a:srgbClr val="FF0000"/>
                </a:solidFill>
              </a:rPr>
              <a:t>set</a:t>
            </a:r>
          </a:p>
          <a:p>
            <a:r>
              <a:rPr lang="en-IN" sz="2800" dirty="0"/>
              <a:t>documents </a:t>
            </a:r>
            <a:r>
              <a:rPr lang="en-IN" sz="2800" dirty="0" smtClean="0"/>
              <a:t>that use </a:t>
            </a:r>
            <a:r>
              <a:rPr lang="en-IN" sz="2800" dirty="0"/>
              <a:t>an XML-based </a:t>
            </a:r>
            <a:r>
              <a:rPr lang="en-IN" sz="2800" dirty="0" err="1"/>
              <a:t>markup</a:t>
            </a:r>
            <a:r>
              <a:rPr lang="en-IN" sz="2800" dirty="0"/>
              <a:t> language </a:t>
            </a:r>
            <a:r>
              <a:rPr lang="en-IN" sz="2800" dirty="0">
                <a:solidFill>
                  <a:srgbClr val="FF0000"/>
                </a:solidFill>
              </a:rPr>
              <a:t>XML documents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data in an XML document can be displayed by browsers only if the presentation styles are provided by style sheets of some </a:t>
            </a:r>
            <a:r>
              <a:rPr lang="en-IN" sz="2800" dirty="0" smtClean="0"/>
              <a:t>kind</a:t>
            </a:r>
          </a:p>
          <a:p>
            <a:r>
              <a:rPr lang="en-IN" sz="2800" dirty="0"/>
              <a:t>XML </a:t>
            </a:r>
            <a:r>
              <a:rPr lang="en-IN" sz="2800" dirty="0" smtClean="0"/>
              <a:t>documents are analysed by </a:t>
            </a:r>
            <a:r>
              <a:rPr lang="en-IN" sz="2800" dirty="0">
                <a:solidFill>
                  <a:srgbClr val="FF0000"/>
                </a:solidFill>
              </a:rPr>
              <a:t>XML processor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IN" sz="2800" dirty="0" smtClean="0"/>
              <a:t>XML processor </a:t>
            </a:r>
            <a:r>
              <a:rPr lang="en-IN" sz="2800" dirty="0" smtClean="0">
                <a:solidFill>
                  <a:srgbClr val="FF0000"/>
                </a:solidFill>
              </a:rPr>
              <a:t>isolates</a:t>
            </a:r>
            <a:r>
              <a:rPr lang="en-IN" sz="2800" dirty="0" smtClean="0"/>
              <a:t> </a:t>
            </a:r>
            <a:r>
              <a:rPr lang="en-IN" sz="2800" dirty="0"/>
              <a:t>the constituent parts (such as tags, attributes, and </a:t>
            </a:r>
            <a:r>
              <a:rPr lang="en-IN" sz="2800" dirty="0" smtClean="0"/>
              <a:t>data strings</a:t>
            </a:r>
            <a:r>
              <a:rPr lang="en-IN" sz="2800" dirty="0"/>
              <a:t>) and provides them to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2892748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r>
              <a:rPr lang="en-IN" sz="2800" dirty="0"/>
              <a:t>Every schema has schema as its root element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schema element specifies the namespace for the schema of </a:t>
            </a:r>
            <a:r>
              <a:rPr lang="en-IN" sz="2800" dirty="0" smtClean="0"/>
              <a:t>schemas</a:t>
            </a:r>
          </a:p>
          <a:p>
            <a:r>
              <a:rPr lang="en-IN" sz="2800" dirty="0"/>
              <a:t>also specifies a prefix that will be used for the names in the schema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namespace specification appears as follows:</a:t>
            </a:r>
          </a:p>
          <a:p>
            <a:pPr marL="0" indent="0" algn="ctr">
              <a:buNone/>
            </a:pPr>
            <a:r>
              <a:rPr lang="en-IN" sz="2800" dirty="0" err="1"/>
              <a:t>xmlns:xsd</a:t>
            </a:r>
            <a:r>
              <a:rPr lang="en-IN" sz="2800" dirty="0"/>
              <a:t> = </a:t>
            </a:r>
            <a:r>
              <a:rPr lang="en-IN" sz="2800" dirty="0" smtClean="0">
                <a:hlinkClick r:id="rId2"/>
              </a:rPr>
              <a:t>http</a:t>
            </a:r>
            <a:r>
              <a:rPr lang="en-IN" sz="2800" dirty="0">
                <a:hlinkClick r:id="rId2"/>
              </a:rPr>
              <a:t>://</a:t>
            </a:r>
            <a:r>
              <a:rPr lang="en-IN" sz="2800" dirty="0" smtClean="0">
                <a:hlinkClick r:id="rId2"/>
              </a:rPr>
              <a:t>www.w3.org/2001/XMLSchema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39824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IN" sz="2800" dirty="0"/>
              <a:t>The name of the namespace defined by a schema must be specified with the </a:t>
            </a:r>
            <a:r>
              <a:rPr lang="en-IN" sz="2800" dirty="0" err="1">
                <a:solidFill>
                  <a:srgbClr val="FF0000"/>
                </a:solidFill>
              </a:rPr>
              <a:t>targetNamespace</a:t>
            </a:r>
            <a:r>
              <a:rPr lang="en-IN" sz="2800" dirty="0"/>
              <a:t> attribute of the schema element.</a:t>
            </a:r>
          </a:p>
          <a:p>
            <a:r>
              <a:rPr lang="en-IN" sz="2800" dirty="0"/>
              <a:t>The name of every top-level (not nested) element that appears in a schema is placed in the target namespace</a:t>
            </a:r>
          </a:p>
          <a:p>
            <a:pPr marL="0" indent="0" algn="ctr">
              <a:buNone/>
            </a:pPr>
            <a:r>
              <a:rPr lang="en-IN" sz="2800" dirty="0" err="1"/>
              <a:t>targetNamespace</a:t>
            </a:r>
            <a:r>
              <a:rPr lang="en-IN" sz="2800" dirty="0"/>
              <a:t> = </a:t>
            </a:r>
            <a:r>
              <a:rPr lang="en-IN" sz="2800" dirty="0" smtClean="0">
                <a:hlinkClick r:id="rId2"/>
              </a:rPr>
              <a:t>http</a:t>
            </a:r>
            <a:r>
              <a:rPr lang="en-IN" sz="2800" dirty="0">
                <a:hlinkClick r:id="rId2"/>
              </a:rPr>
              <a:t>://</a:t>
            </a:r>
            <a:r>
              <a:rPr lang="en-IN" sz="2800" dirty="0" smtClean="0">
                <a:hlinkClick r:id="rId2"/>
              </a:rPr>
              <a:t>cs.uccs.edu/planeSchema</a:t>
            </a:r>
            <a:endParaRPr lang="en-IN" sz="2800" dirty="0" smtClean="0"/>
          </a:p>
          <a:p>
            <a:pPr marL="0" indent="0" algn="ctr">
              <a:buNone/>
            </a:pPr>
            <a:endParaRPr lang="en-IN" sz="2800" dirty="0" smtClean="0"/>
          </a:p>
          <a:p>
            <a:r>
              <a:rPr lang="en-IN" sz="2800" dirty="0"/>
              <a:t>If the elements and </a:t>
            </a:r>
            <a:r>
              <a:rPr lang="en-IN" sz="2800" dirty="0" smtClean="0"/>
              <a:t>attributes </a:t>
            </a:r>
            <a:r>
              <a:rPr lang="en-IN" sz="2800" dirty="0"/>
              <a:t>are nested inside top-level </a:t>
            </a:r>
            <a:r>
              <a:rPr lang="en-IN" sz="2800" dirty="0" smtClean="0"/>
              <a:t>elements are </a:t>
            </a:r>
            <a:r>
              <a:rPr lang="en-IN" sz="2800" dirty="0"/>
              <a:t>to be included in the </a:t>
            </a:r>
            <a:r>
              <a:rPr lang="en-IN" sz="2800" dirty="0" smtClean="0"/>
              <a:t>target namespace- </a:t>
            </a:r>
            <a:r>
              <a:rPr lang="en-IN" sz="2800" dirty="0"/>
              <a:t>schema’s </a:t>
            </a:r>
            <a:r>
              <a:rPr lang="en-IN" sz="2800" dirty="0" err="1">
                <a:solidFill>
                  <a:srgbClr val="FF0000"/>
                </a:solidFill>
              </a:rPr>
              <a:t>elementFormDefault</a:t>
            </a:r>
            <a:r>
              <a:rPr lang="en-IN" sz="2800" dirty="0"/>
              <a:t> must be set to </a:t>
            </a:r>
            <a:r>
              <a:rPr lang="en-IN" sz="2800" dirty="0" smtClean="0"/>
              <a:t>qualified</a:t>
            </a:r>
          </a:p>
          <a:p>
            <a:pPr marL="0" indent="0" algn="ctr">
              <a:buNone/>
            </a:pPr>
            <a:r>
              <a:rPr lang="en-IN" sz="2800" dirty="0" err="1"/>
              <a:t>elementFormDefault</a:t>
            </a:r>
            <a:r>
              <a:rPr lang="en-IN" sz="2800" dirty="0"/>
              <a:t> = “qualified”</a:t>
            </a:r>
          </a:p>
        </p:txBody>
      </p:sp>
    </p:spTree>
    <p:extLst>
      <p:ext uri="{BB962C8B-B14F-4D97-AF65-F5344CB8AC3E}">
        <p14:creationId xmlns:p14="http://schemas.microsoft.com/office/powerpoint/2010/main" val="245989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02654" cy="176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838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Schema definition  example: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4017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6.3 </a:t>
            </a:r>
            <a:r>
              <a:rPr lang="en-IN" sz="3200" dirty="0"/>
              <a:t>Defining a Schema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r>
              <a:rPr lang="en-IN" sz="2800" dirty="0"/>
              <a:t>An instance of a schema must include specifications of the namespaces it uses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These specifications are given as attribute assignments in the tag for the root element </a:t>
            </a:r>
            <a:r>
              <a:rPr lang="en-IN" sz="2800" dirty="0" smtClean="0"/>
              <a:t>of the </a:t>
            </a:r>
            <a:r>
              <a:rPr lang="en-IN" sz="2800" dirty="0"/>
              <a:t>schema</a:t>
            </a:r>
            <a:r>
              <a:rPr lang="en-IN" sz="2800" dirty="0" smtClean="0"/>
              <a:t>.</a:t>
            </a:r>
          </a:p>
          <a:p>
            <a:pPr lvl="1"/>
            <a:r>
              <a:rPr lang="en-IN" dirty="0" smtClean="0"/>
              <a:t>First attribute specifies default </a:t>
            </a:r>
            <a:r>
              <a:rPr lang="en-IN" dirty="0"/>
              <a:t>namespace to be the one defined in its </a:t>
            </a:r>
            <a:r>
              <a:rPr lang="en-IN" dirty="0" smtClean="0"/>
              <a:t>schema</a:t>
            </a:r>
          </a:p>
          <a:p>
            <a:pPr marL="0" indent="0">
              <a:buNone/>
            </a:pPr>
            <a:r>
              <a:rPr lang="en-IN" sz="2400" dirty="0" smtClean="0"/>
              <a:t>		&lt;</a:t>
            </a:r>
            <a:r>
              <a:rPr lang="en-IN" sz="2400" dirty="0"/>
              <a:t>planes</a:t>
            </a:r>
          </a:p>
          <a:p>
            <a:pPr marL="0" indent="0">
              <a:buNone/>
            </a:pPr>
            <a:r>
              <a:rPr lang="en-IN" sz="2400" dirty="0" smtClean="0"/>
              <a:t>			</a:t>
            </a:r>
            <a:r>
              <a:rPr lang="en-IN" sz="2400" dirty="0" err="1" smtClean="0"/>
              <a:t>xmlns</a:t>
            </a:r>
            <a:r>
              <a:rPr lang="en-IN" sz="2400" dirty="0" smtClean="0"/>
              <a:t> </a:t>
            </a:r>
            <a:r>
              <a:rPr lang="en-IN" sz="2400" dirty="0"/>
              <a:t>= http://cs.uccs.edu/planeSchema</a:t>
            </a:r>
          </a:p>
          <a:p>
            <a:pPr marL="0" indent="0">
              <a:buNone/>
            </a:pPr>
            <a:r>
              <a:rPr lang="en-IN" sz="2400" dirty="0" smtClean="0"/>
              <a:t>			... </a:t>
            </a:r>
            <a:r>
              <a:rPr lang="en-IN" sz="2400" dirty="0"/>
              <a:t>&gt;</a:t>
            </a:r>
            <a:endParaRPr lang="en-IN" sz="8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85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1"/>
            <a:r>
              <a:rPr lang="en-IN" dirty="0"/>
              <a:t>second attribute is used to name the </a:t>
            </a:r>
            <a:r>
              <a:rPr lang="en-IN" dirty="0">
                <a:solidFill>
                  <a:srgbClr val="FF0000"/>
                </a:solidFill>
              </a:rPr>
              <a:t>standard namespace</a:t>
            </a:r>
            <a:r>
              <a:rPr lang="en-IN" dirty="0"/>
              <a:t> for instances- includes the name </a:t>
            </a:r>
            <a:r>
              <a:rPr lang="en-IN" dirty="0" err="1"/>
              <a:t>XMLSchema</a:t>
            </a:r>
            <a:r>
              <a:rPr lang="en-IN" dirty="0"/>
              <a:t>-instance.</a:t>
            </a:r>
          </a:p>
          <a:p>
            <a:pPr marL="457200" lvl="1" indent="0">
              <a:buNone/>
            </a:pPr>
            <a:r>
              <a:rPr lang="en-IN" sz="2400" dirty="0" err="1"/>
              <a:t>xmlns:xsi</a:t>
            </a:r>
            <a:r>
              <a:rPr lang="en-IN" sz="2400" dirty="0"/>
              <a:t> = </a:t>
            </a:r>
            <a:r>
              <a:rPr lang="en-IN" sz="2400" dirty="0" smtClean="0">
                <a:hlinkClick r:id="rId2"/>
              </a:rPr>
              <a:t>http</a:t>
            </a:r>
            <a:r>
              <a:rPr lang="en-IN" sz="2400" dirty="0">
                <a:hlinkClick r:id="rId2"/>
              </a:rPr>
              <a:t>://</a:t>
            </a:r>
            <a:r>
              <a:rPr lang="en-IN" sz="2400" dirty="0" smtClean="0">
                <a:hlinkClick r:id="rId2"/>
              </a:rPr>
              <a:t>www.w3.org/2001/XMLSchema-instance</a:t>
            </a:r>
            <a:endParaRPr lang="en-IN" sz="2400" dirty="0" smtClean="0"/>
          </a:p>
          <a:p>
            <a:pPr marL="457200" lvl="1" indent="0">
              <a:buNone/>
            </a:pPr>
            <a:endParaRPr lang="en-IN" sz="2400" dirty="0" smtClean="0"/>
          </a:p>
          <a:p>
            <a:pPr lvl="1"/>
            <a:r>
              <a:rPr lang="en-IN" dirty="0"/>
              <a:t>Third, the instance document must specify the </a:t>
            </a:r>
            <a:r>
              <a:rPr lang="en-IN" dirty="0">
                <a:solidFill>
                  <a:srgbClr val="FF0000"/>
                </a:solidFill>
              </a:rPr>
              <a:t>filename</a:t>
            </a:r>
            <a:r>
              <a:rPr lang="en-IN" dirty="0"/>
              <a:t> of the schema in which the default namespace is </a:t>
            </a:r>
            <a:r>
              <a:rPr lang="en-IN" dirty="0" smtClean="0"/>
              <a:t>defined</a:t>
            </a:r>
            <a:endParaRPr lang="en-IN" sz="2400" dirty="0" smtClean="0"/>
          </a:p>
          <a:p>
            <a:pPr lvl="2"/>
            <a:r>
              <a:rPr lang="en-IN" dirty="0" err="1">
                <a:solidFill>
                  <a:srgbClr val="FF0000"/>
                </a:solidFill>
              </a:rPr>
              <a:t>schemaLocation</a:t>
            </a:r>
            <a:r>
              <a:rPr lang="en-IN" dirty="0"/>
              <a:t> </a:t>
            </a:r>
            <a:r>
              <a:rPr lang="en-IN" dirty="0" smtClean="0"/>
              <a:t>attribute is used</a:t>
            </a:r>
          </a:p>
          <a:p>
            <a:pPr lvl="2"/>
            <a:r>
              <a:rPr lang="en-IN" dirty="0"/>
              <a:t>two values: the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of the schema and the </a:t>
            </a:r>
            <a:r>
              <a:rPr lang="en-IN" dirty="0">
                <a:solidFill>
                  <a:srgbClr val="FF0000"/>
                </a:solidFill>
              </a:rPr>
              <a:t>filename</a:t>
            </a:r>
            <a:r>
              <a:rPr lang="en-IN" dirty="0"/>
              <a:t> of the schema</a:t>
            </a:r>
            <a:r>
              <a:rPr lang="en-IN" dirty="0" smtClean="0"/>
              <a:t>.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10200"/>
            <a:ext cx="716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285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/>
              <a:t>the opening root tag of an XML instance of the planes.xsd schema, where the root element name in the instance is </a:t>
            </a:r>
            <a:r>
              <a:rPr lang="en-IN" sz="2800" dirty="0" smtClean="0"/>
              <a:t>planes</a:t>
            </a:r>
            <a:endParaRPr lang="en-IN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458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460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6.4 </a:t>
            </a:r>
            <a:r>
              <a:rPr lang="en-IN" sz="3200" dirty="0"/>
              <a:t>An Overview of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IN" sz="2800" dirty="0"/>
              <a:t>two categories of user-defined schema data types: </a:t>
            </a:r>
            <a:r>
              <a:rPr lang="en-IN" sz="2800" dirty="0">
                <a:solidFill>
                  <a:srgbClr val="FF0000"/>
                </a:solidFill>
              </a:rPr>
              <a:t>simple </a:t>
            </a:r>
            <a:r>
              <a:rPr lang="en-IN" sz="2800" dirty="0"/>
              <a:t>and</a:t>
            </a:r>
            <a:r>
              <a:rPr lang="en-IN" sz="2800" dirty="0">
                <a:solidFill>
                  <a:srgbClr val="FF0000"/>
                </a:solidFill>
              </a:rPr>
              <a:t> complex</a:t>
            </a:r>
            <a:r>
              <a:rPr lang="en-IN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800" dirty="0" smtClean="0"/>
              <a:t>A </a:t>
            </a:r>
            <a:r>
              <a:rPr lang="en-IN" sz="2800" dirty="0"/>
              <a:t>simple data type is a data type whose content is restricted to </a:t>
            </a:r>
            <a:r>
              <a:rPr lang="en-IN" sz="2800" dirty="0" smtClean="0">
                <a:solidFill>
                  <a:srgbClr val="FF0000"/>
                </a:solidFill>
              </a:rPr>
              <a:t>strings</a:t>
            </a:r>
          </a:p>
          <a:p>
            <a:pPr lvl="1"/>
            <a:r>
              <a:rPr lang="en-IN" sz="2400" dirty="0"/>
              <a:t>A simple </a:t>
            </a:r>
            <a:r>
              <a:rPr lang="en-IN" sz="2400" dirty="0" smtClean="0"/>
              <a:t>type </a:t>
            </a:r>
            <a:r>
              <a:rPr lang="en-IN" sz="2400" dirty="0" smtClean="0">
                <a:solidFill>
                  <a:srgbClr val="FF0000"/>
                </a:solidFill>
              </a:rPr>
              <a:t>cannot </a:t>
            </a:r>
            <a:r>
              <a:rPr lang="en-IN" sz="2400" dirty="0">
                <a:solidFill>
                  <a:srgbClr val="FF0000"/>
                </a:solidFill>
              </a:rPr>
              <a:t>have attributes or include nested elements</a:t>
            </a:r>
            <a:r>
              <a:rPr lang="en-IN" sz="2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IN" sz="2400" dirty="0"/>
              <a:t>a </a:t>
            </a:r>
            <a:r>
              <a:rPr lang="en-IN" sz="2400" dirty="0">
                <a:solidFill>
                  <a:srgbClr val="FF0000"/>
                </a:solidFill>
              </a:rPr>
              <a:t>large collection </a:t>
            </a:r>
            <a:r>
              <a:rPr lang="en-IN" sz="2400" dirty="0"/>
              <a:t>of predefined data types is included in the category</a:t>
            </a:r>
            <a:r>
              <a:rPr lang="en-IN" sz="2400" dirty="0" smtClean="0"/>
              <a:t>.</a:t>
            </a:r>
          </a:p>
          <a:p>
            <a:r>
              <a:rPr lang="en-IN" sz="2800" dirty="0"/>
              <a:t>A complex type </a:t>
            </a:r>
            <a:r>
              <a:rPr lang="en-IN" sz="2800" dirty="0" smtClean="0">
                <a:solidFill>
                  <a:srgbClr val="FF0000"/>
                </a:solidFill>
              </a:rPr>
              <a:t>can have </a:t>
            </a:r>
            <a:r>
              <a:rPr lang="en-IN" sz="2800" dirty="0">
                <a:solidFill>
                  <a:srgbClr val="FF0000"/>
                </a:solidFill>
              </a:rPr>
              <a:t>attributes and include other data types as child elements.</a:t>
            </a:r>
          </a:p>
        </p:txBody>
      </p:sp>
    </p:spTree>
    <p:extLst>
      <p:ext uri="{BB962C8B-B14F-4D97-AF65-F5344CB8AC3E}">
        <p14:creationId xmlns:p14="http://schemas.microsoft.com/office/powerpoint/2010/main" val="1577610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715000"/>
          </a:xfrm>
        </p:spPr>
        <p:txBody>
          <a:bodyPr>
            <a:normAutofit/>
          </a:bodyPr>
          <a:lstStyle/>
          <a:p>
            <a:r>
              <a:rPr lang="en-IN" sz="2800" dirty="0"/>
              <a:t>The XML Schema defines </a:t>
            </a:r>
            <a:r>
              <a:rPr lang="en-IN" sz="2800" dirty="0">
                <a:solidFill>
                  <a:srgbClr val="FF0000"/>
                </a:solidFill>
              </a:rPr>
              <a:t>44 data types</a:t>
            </a:r>
            <a:r>
              <a:rPr lang="en-IN" sz="2800" dirty="0"/>
              <a:t>, </a:t>
            </a:r>
            <a:r>
              <a:rPr lang="en-IN" sz="2800" dirty="0">
                <a:solidFill>
                  <a:srgbClr val="FF0000"/>
                </a:solidFill>
              </a:rPr>
              <a:t>19</a:t>
            </a:r>
            <a:r>
              <a:rPr lang="en-IN" sz="2800" dirty="0"/>
              <a:t> of which are </a:t>
            </a:r>
            <a:r>
              <a:rPr lang="en-IN" sz="2800" dirty="0">
                <a:solidFill>
                  <a:srgbClr val="FF0000"/>
                </a:solidFill>
              </a:rPr>
              <a:t>primitive</a:t>
            </a:r>
            <a:r>
              <a:rPr lang="en-IN" sz="2800" dirty="0"/>
              <a:t> and </a:t>
            </a:r>
            <a:r>
              <a:rPr lang="en-IN" sz="2800" dirty="0">
                <a:solidFill>
                  <a:srgbClr val="FF0000"/>
                </a:solidFill>
              </a:rPr>
              <a:t>25</a:t>
            </a:r>
            <a:r>
              <a:rPr lang="en-IN" sz="2800" dirty="0"/>
              <a:t> of which are </a:t>
            </a:r>
            <a:r>
              <a:rPr lang="en-IN" sz="2800" dirty="0">
                <a:solidFill>
                  <a:srgbClr val="FF0000"/>
                </a:solidFill>
              </a:rPr>
              <a:t>derived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primitive data types </a:t>
            </a:r>
            <a:r>
              <a:rPr lang="en-IN" sz="2800" dirty="0" smtClean="0"/>
              <a:t>include</a:t>
            </a:r>
          </a:p>
          <a:p>
            <a:pPr lvl="1"/>
            <a:r>
              <a:rPr lang="en-IN" sz="2400" dirty="0">
                <a:solidFill>
                  <a:srgbClr val="FF0000"/>
                </a:solidFill>
              </a:rPr>
              <a:t>string, Boolean, </a:t>
            </a:r>
            <a:r>
              <a:rPr lang="en-IN" sz="2400" dirty="0" smtClean="0">
                <a:solidFill>
                  <a:srgbClr val="FF0000"/>
                </a:solidFill>
              </a:rPr>
              <a:t>float, time</a:t>
            </a:r>
            <a:r>
              <a:rPr lang="en-IN" sz="2400" dirty="0">
                <a:solidFill>
                  <a:srgbClr val="FF0000"/>
                </a:solidFill>
              </a:rPr>
              <a:t>, and </a:t>
            </a:r>
            <a:r>
              <a:rPr lang="en-IN" sz="2400" dirty="0" err="1">
                <a:solidFill>
                  <a:srgbClr val="FF0000"/>
                </a:solidFill>
              </a:rPr>
              <a:t>anyURI</a:t>
            </a:r>
            <a:r>
              <a:rPr lang="en-IN" sz="2400" dirty="0" smtClean="0"/>
              <a:t>.</a:t>
            </a:r>
          </a:p>
          <a:p>
            <a:r>
              <a:rPr lang="en-IN" sz="2800" dirty="0"/>
              <a:t>The predefined derived types include </a:t>
            </a:r>
            <a:r>
              <a:rPr lang="en-IN" sz="2800" dirty="0">
                <a:solidFill>
                  <a:srgbClr val="FF0000"/>
                </a:solidFill>
              </a:rPr>
              <a:t>byte, long, decimal, </a:t>
            </a:r>
            <a:r>
              <a:rPr lang="en-IN" sz="2800" dirty="0" err="1">
                <a:solidFill>
                  <a:srgbClr val="FF0000"/>
                </a:solidFill>
              </a:rPr>
              <a:t>unsignedInt</a:t>
            </a:r>
            <a:r>
              <a:rPr lang="en-IN" sz="2800" dirty="0">
                <a:solidFill>
                  <a:srgbClr val="FF0000"/>
                </a:solidFill>
              </a:rPr>
              <a:t>, </a:t>
            </a:r>
            <a:r>
              <a:rPr lang="en-IN" sz="2800" dirty="0" err="1">
                <a:solidFill>
                  <a:srgbClr val="FF0000"/>
                </a:solidFill>
              </a:rPr>
              <a:t>positiveInteger</a:t>
            </a:r>
            <a:r>
              <a:rPr lang="en-IN" sz="2800" dirty="0">
                <a:solidFill>
                  <a:srgbClr val="FF0000"/>
                </a:solidFill>
              </a:rPr>
              <a:t>, and </a:t>
            </a:r>
            <a:r>
              <a:rPr lang="en-IN" sz="2800" dirty="0" smtClean="0">
                <a:solidFill>
                  <a:srgbClr val="FF0000"/>
                </a:solidFill>
              </a:rPr>
              <a:t>NMTOKEN</a:t>
            </a:r>
          </a:p>
          <a:p>
            <a:r>
              <a:rPr lang="en-IN" sz="2800" dirty="0"/>
              <a:t>User-defined </a:t>
            </a:r>
            <a:r>
              <a:rPr lang="en-IN" sz="2800" dirty="0" smtClean="0"/>
              <a:t>data types </a:t>
            </a:r>
            <a:r>
              <a:rPr lang="en-IN" sz="2800" dirty="0"/>
              <a:t>are defined by specifying restrictions on an existing </a:t>
            </a:r>
            <a:r>
              <a:rPr lang="en-IN" sz="2800" dirty="0" smtClean="0"/>
              <a:t>type</a:t>
            </a:r>
          </a:p>
          <a:p>
            <a:r>
              <a:rPr lang="en-IN" sz="2800" dirty="0" smtClean="0"/>
              <a:t>Then existing data type are </a:t>
            </a:r>
            <a:r>
              <a:rPr lang="en-IN" sz="2800" dirty="0"/>
              <a:t>called a </a:t>
            </a:r>
            <a:r>
              <a:rPr lang="en-IN" sz="2800" dirty="0">
                <a:solidFill>
                  <a:srgbClr val="FF0000"/>
                </a:solidFill>
              </a:rPr>
              <a:t>base </a:t>
            </a:r>
            <a:r>
              <a:rPr lang="en-IN" sz="2800" dirty="0" smtClean="0">
                <a:solidFill>
                  <a:srgbClr val="FF0000"/>
                </a:solidFill>
              </a:rPr>
              <a:t>type </a:t>
            </a:r>
            <a:r>
              <a:rPr lang="en-IN" sz="2800" dirty="0" smtClean="0"/>
              <a:t>and </a:t>
            </a:r>
            <a:r>
              <a:rPr lang="en-IN" sz="2800" dirty="0"/>
              <a:t>user-defined types are </a:t>
            </a:r>
            <a:r>
              <a:rPr lang="en-IN" sz="2800" dirty="0">
                <a:solidFill>
                  <a:srgbClr val="FF0000"/>
                </a:solidFill>
              </a:rPr>
              <a:t>derived types</a:t>
            </a:r>
          </a:p>
        </p:txBody>
      </p:sp>
    </p:spTree>
    <p:extLst>
      <p:ext uri="{BB962C8B-B14F-4D97-AF65-F5344CB8AC3E}">
        <p14:creationId xmlns:p14="http://schemas.microsoft.com/office/powerpoint/2010/main" val="1209011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r>
              <a:rPr lang="en-IN" sz="2800" dirty="0"/>
              <a:t>Constraints on </a:t>
            </a:r>
            <a:r>
              <a:rPr lang="en-IN" sz="2800" dirty="0" smtClean="0"/>
              <a:t>derived types </a:t>
            </a:r>
            <a:r>
              <a:rPr lang="en-IN" sz="2800" dirty="0"/>
              <a:t>are given in terms of the </a:t>
            </a:r>
            <a:r>
              <a:rPr lang="en-IN" sz="2800" dirty="0">
                <a:solidFill>
                  <a:srgbClr val="FF0000"/>
                </a:solidFill>
              </a:rPr>
              <a:t>facets</a:t>
            </a:r>
            <a:r>
              <a:rPr lang="en-IN" sz="2800" dirty="0"/>
              <a:t> of the base type</a:t>
            </a:r>
            <a:r>
              <a:rPr lang="en-IN" sz="2800" dirty="0" smtClean="0"/>
              <a:t>.</a:t>
            </a:r>
          </a:p>
          <a:p>
            <a:r>
              <a:rPr lang="en-IN" sz="2800" dirty="0" err="1" smtClean="0"/>
              <a:t>Eg</a:t>
            </a:r>
            <a:r>
              <a:rPr lang="en-IN" sz="2800" dirty="0" smtClean="0"/>
              <a:t>: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integer primitive data type has eight possible facets: </a:t>
            </a:r>
            <a:r>
              <a:rPr lang="en-IN" sz="2400" dirty="0" err="1"/>
              <a:t>totalDigits</a:t>
            </a:r>
            <a:r>
              <a:rPr lang="en-IN" sz="2400" dirty="0"/>
              <a:t>, </a:t>
            </a:r>
            <a:r>
              <a:rPr lang="en-IN" sz="2400" dirty="0" err="1" smtClean="0"/>
              <a:t>maxInclusive</a:t>
            </a:r>
            <a:r>
              <a:rPr lang="en-IN" sz="2400" dirty="0" smtClean="0"/>
              <a:t>, </a:t>
            </a:r>
            <a:r>
              <a:rPr lang="en-IN" sz="2400" dirty="0" err="1" smtClean="0"/>
              <a:t>maxExclusive</a:t>
            </a:r>
            <a:r>
              <a:rPr lang="en-IN" sz="2400" dirty="0"/>
              <a:t>, </a:t>
            </a:r>
            <a:r>
              <a:rPr lang="en-IN" sz="2400" dirty="0" err="1"/>
              <a:t>minInclusive</a:t>
            </a:r>
            <a:r>
              <a:rPr lang="en-IN" sz="2400" dirty="0"/>
              <a:t>, </a:t>
            </a:r>
            <a:r>
              <a:rPr lang="en-IN" sz="2400" dirty="0" err="1"/>
              <a:t>minExclusive</a:t>
            </a:r>
            <a:r>
              <a:rPr lang="en-IN" sz="2400" dirty="0"/>
              <a:t>, pattern, enumeration, and </a:t>
            </a:r>
            <a:r>
              <a:rPr lang="en-IN" sz="2400" dirty="0" smtClean="0"/>
              <a:t>whitespace</a:t>
            </a:r>
          </a:p>
          <a:p>
            <a:r>
              <a:rPr lang="en-IN" sz="2800" dirty="0"/>
              <a:t>Both simple and complex types can be </a:t>
            </a:r>
            <a:r>
              <a:rPr lang="en-IN" sz="2800" dirty="0">
                <a:solidFill>
                  <a:srgbClr val="FF0000"/>
                </a:solidFill>
              </a:rPr>
              <a:t>named or </a:t>
            </a:r>
            <a:r>
              <a:rPr lang="en-IN" sz="2800" dirty="0" smtClean="0">
                <a:solidFill>
                  <a:srgbClr val="FF0000"/>
                </a:solidFill>
              </a:rPr>
              <a:t>anonymous.</a:t>
            </a:r>
          </a:p>
          <a:p>
            <a:r>
              <a:rPr lang="en-IN" sz="2800" dirty="0"/>
              <a:t>If anonymous, a type cannot be used outside the element in which it is declared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context is essential to defining the meaning of a reference to an element in an XML schema.</a:t>
            </a:r>
          </a:p>
        </p:txBody>
      </p:sp>
    </p:spTree>
    <p:extLst>
      <p:ext uri="{BB962C8B-B14F-4D97-AF65-F5344CB8AC3E}">
        <p14:creationId xmlns:p14="http://schemas.microsoft.com/office/powerpoint/2010/main" val="3093420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sz="2800" dirty="0"/>
              <a:t>Data declarations in an XML schema can be either </a:t>
            </a:r>
            <a:r>
              <a:rPr lang="en-IN" sz="2800" dirty="0">
                <a:solidFill>
                  <a:srgbClr val="FF0000"/>
                </a:solidFill>
              </a:rPr>
              <a:t>local or </a:t>
            </a:r>
            <a:r>
              <a:rPr lang="en-IN" sz="2800" dirty="0" smtClean="0">
                <a:solidFill>
                  <a:srgbClr val="FF0000"/>
                </a:solidFill>
              </a:rPr>
              <a:t>global</a:t>
            </a:r>
          </a:p>
          <a:p>
            <a:r>
              <a:rPr lang="en-IN" sz="2800" dirty="0"/>
              <a:t>A local declaration is a declaration that appears inside an element that is a child of </a:t>
            </a:r>
            <a:r>
              <a:rPr lang="en-IN" sz="2800" dirty="0" smtClean="0"/>
              <a:t>the schema element (</a:t>
            </a:r>
            <a:r>
              <a:rPr lang="en-IN" sz="2800" dirty="0"/>
              <a:t>a declaration in a grandchild element of </a:t>
            </a:r>
            <a:r>
              <a:rPr lang="en-IN" sz="2800" dirty="0" smtClean="0"/>
              <a:t>schema)</a:t>
            </a:r>
          </a:p>
          <a:p>
            <a:pPr lvl="1"/>
            <a:r>
              <a:rPr lang="en-IN" sz="2400" dirty="0"/>
              <a:t>A locally declared element </a:t>
            </a:r>
            <a:r>
              <a:rPr lang="en-IN" sz="2400" dirty="0" smtClean="0"/>
              <a:t>is visible </a:t>
            </a:r>
            <a:r>
              <a:rPr lang="en-IN" sz="2400" dirty="0"/>
              <a:t>only in that element.</a:t>
            </a:r>
            <a:endParaRPr lang="en-IN" sz="2400" dirty="0" smtClean="0"/>
          </a:p>
          <a:p>
            <a:r>
              <a:rPr lang="en-IN" sz="2800" dirty="0" smtClean="0"/>
              <a:t>A global </a:t>
            </a:r>
            <a:r>
              <a:rPr lang="en-IN" sz="2800" dirty="0"/>
              <a:t>declaration is a declaration that appears as a child of the schema element</a:t>
            </a:r>
            <a:r>
              <a:rPr lang="en-IN" sz="2800" dirty="0" smtClean="0"/>
              <a:t>.</a:t>
            </a:r>
          </a:p>
          <a:p>
            <a:pPr lvl="1"/>
            <a:r>
              <a:rPr lang="en-IN" sz="2400" dirty="0"/>
              <a:t>Global elements are visible in the whole schema in which they are declared</a:t>
            </a:r>
          </a:p>
        </p:txBody>
      </p:sp>
    </p:spTree>
    <p:extLst>
      <p:ext uri="{BB962C8B-B14F-4D97-AF65-F5344CB8AC3E}">
        <p14:creationId xmlns:p14="http://schemas.microsoft.com/office/powerpoint/2010/main" val="351708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/>
              <a:t>The Syntax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The syntax of XML </a:t>
            </a:r>
            <a:r>
              <a:rPr lang="en-IN" sz="2800" dirty="0" smtClean="0"/>
              <a:t>has </a:t>
            </a:r>
            <a:r>
              <a:rPr lang="en-IN" sz="2800" dirty="0"/>
              <a:t>two distinct levels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general low-level syntax of </a:t>
            </a:r>
            <a:r>
              <a:rPr lang="en-IN" sz="2800" dirty="0" smtClean="0">
                <a:solidFill>
                  <a:srgbClr val="FF0000"/>
                </a:solidFill>
              </a:rPr>
              <a:t>XML</a:t>
            </a:r>
          </a:p>
          <a:p>
            <a:pPr marL="0" indent="0" algn="just">
              <a:buNone/>
            </a:pPr>
            <a:r>
              <a:rPr lang="en-IN" sz="2800" dirty="0" smtClean="0"/>
              <a:t>	- imposes </a:t>
            </a:r>
            <a:r>
              <a:rPr lang="en-IN" sz="2800" dirty="0"/>
              <a:t>its rules on all XML </a:t>
            </a:r>
            <a:r>
              <a:rPr lang="en-IN" sz="2800" dirty="0" smtClean="0"/>
              <a:t>documents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syntactic </a:t>
            </a:r>
            <a:r>
              <a:rPr lang="en-IN" sz="2800" dirty="0">
                <a:solidFill>
                  <a:srgbClr val="FF0000"/>
                </a:solidFill>
              </a:rPr>
              <a:t>level </a:t>
            </a:r>
          </a:p>
          <a:p>
            <a:pPr marL="0" indent="0" algn="just">
              <a:buNone/>
            </a:pPr>
            <a:r>
              <a:rPr lang="en-IN" sz="2800" dirty="0" smtClean="0"/>
              <a:t>	- specified </a:t>
            </a:r>
            <a:r>
              <a:rPr lang="en-IN" sz="2800" dirty="0"/>
              <a:t>by either document type definitions </a:t>
            </a:r>
            <a:r>
              <a:rPr lang="en-IN" sz="2800" dirty="0" smtClean="0"/>
              <a:t>	(</a:t>
            </a:r>
            <a:r>
              <a:rPr lang="en-IN" sz="2800" dirty="0"/>
              <a:t>DTDs) or XML schemas</a:t>
            </a:r>
            <a:r>
              <a:rPr lang="en-IN" sz="2800" dirty="0" smtClean="0"/>
              <a:t>.</a:t>
            </a:r>
          </a:p>
          <a:p>
            <a:pPr marL="0" indent="0" algn="just">
              <a:buNone/>
            </a:pPr>
            <a:r>
              <a:rPr lang="en-IN" sz="2800" dirty="0" smtClean="0"/>
              <a:t>	- specify </a:t>
            </a:r>
            <a:r>
              <a:rPr lang="en-IN" sz="2800" dirty="0"/>
              <a:t>the set of tags and attributes that </a:t>
            </a:r>
            <a:r>
              <a:rPr lang="en-IN" sz="2800" dirty="0" smtClean="0"/>
              <a:t>can 	appear </a:t>
            </a:r>
            <a:r>
              <a:rPr lang="en-IN" sz="2800" dirty="0"/>
              <a:t>in a particular document </a:t>
            </a:r>
            <a:r>
              <a:rPr lang="en-IN" sz="2800" dirty="0" smtClean="0"/>
              <a:t>also the </a:t>
            </a:r>
            <a:r>
              <a:rPr lang="en-IN" sz="2800" dirty="0"/>
              <a:t>orders </a:t>
            </a:r>
            <a:r>
              <a:rPr lang="en-IN" sz="2800" dirty="0" smtClean="0"/>
              <a:t>	and arrangements </a:t>
            </a:r>
            <a:r>
              <a:rPr lang="en-IN" sz="2800" dirty="0"/>
              <a:t>in which they can appear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DTD or an XML schema </a:t>
            </a:r>
            <a:r>
              <a:rPr lang="en-IN" sz="2800" dirty="0" smtClean="0"/>
              <a:t>can be </a:t>
            </a:r>
            <a:r>
              <a:rPr lang="en-IN" sz="2800" dirty="0"/>
              <a:t>used to define an XML-based </a:t>
            </a:r>
            <a:r>
              <a:rPr lang="en-IN" sz="2800" dirty="0" err="1"/>
              <a:t>markup</a:t>
            </a:r>
            <a:r>
              <a:rPr lang="en-IN" sz="2800" dirty="0"/>
              <a:t> language.</a:t>
            </a:r>
          </a:p>
        </p:txBody>
      </p:sp>
    </p:spTree>
    <p:extLst>
      <p:ext uri="{BB962C8B-B14F-4D97-AF65-F5344CB8AC3E}">
        <p14:creationId xmlns:p14="http://schemas.microsoft.com/office/powerpoint/2010/main" val="3737047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6.5 </a:t>
            </a:r>
            <a:r>
              <a:rPr lang="en-IN" sz="3200" dirty="0"/>
              <a:t>Simple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/>
          </a:bodyPr>
          <a:lstStyle/>
          <a:p>
            <a:r>
              <a:rPr lang="en-IN" sz="2800" dirty="0"/>
              <a:t>Elements are defined in an XML schema with the </a:t>
            </a:r>
            <a:r>
              <a:rPr lang="en-IN" sz="2800" dirty="0">
                <a:solidFill>
                  <a:srgbClr val="FF0000"/>
                </a:solidFill>
              </a:rPr>
              <a:t>element tag</a:t>
            </a:r>
            <a:r>
              <a:rPr lang="en-IN" sz="2800" dirty="0" smtClean="0"/>
              <a:t>, </a:t>
            </a:r>
            <a:r>
              <a:rPr lang="en-IN" sz="2800" dirty="0"/>
              <a:t>which is from the </a:t>
            </a:r>
            <a:r>
              <a:rPr lang="en-IN" sz="2800" dirty="0" err="1"/>
              <a:t>XMLSchema</a:t>
            </a:r>
            <a:r>
              <a:rPr lang="en-IN" sz="2800" dirty="0"/>
              <a:t> </a:t>
            </a:r>
            <a:r>
              <a:rPr lang="en-IN" sz="2800" dirty="0" smtClean="0"/>
              <a:t>namespace</a:t>
            </a:r>
          </a:p>
          <a:p>
            <a:r>
              <a:rPr lang="en-IN" sz="2800" dirty="0"/>
              <a:t>prefix </a:t>
            </a:r>
            <a:r>
              <a:rPr lang="en-IN" sz="2800" dirty="0" err="1">
                <a:solidFill>
                  <a:srgbClr val="FF0000"/>
                </a:solidFill>
              </a:rPr>
              <a:t>xsd</a:t>
            </a:r>
            <a:r>
              <a:rPr lang="en-IN" sz="2800" dirty="0"/>
              <a:t> is normally used for </a:t>
            </a:r>
            <a:r>
              <a:rPr lang="en-IN" sz="2800" dirty="0" smtClean="0"/>
              <a:t>names from </a:t>
            </a:r>
            <a:r>
              <a:rPr lang="en-IN" sz="2800" dirty="0"/>
              <a:t>this namespace</a:t>
            </a:r>
            <a:endParaRPr lang="en-IN" sz="2800" dirty="0" smtClean="0"/>
          </a:p>
          <a:p>
            <a:r>
              <a:rPr lang="en-IN" sz="2800" dirty="0">
                <a:solidFill>
                  <a:srgbClr val="FF0000"/>
                </a:solidFill>
              </a:rPr>
              <a:t>name </a:t>
            </a:r>
            <a:r>
              <a:rPr lang="en-IN" sz="2800" dirty="0" smtClean="0">
                <a:solidFill>
                  <a:srgbClr val="FF0000"/>
                </a:solidFill>
              </a:rPr>
              <a:t>attribute </a:t>
            </a:r>
            <a:r>
              <a:rPr lang="en-IN" sz="2800" dirty="0" smtClean="0"/>
              <a:t>gives the name of element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Type attribute</a:t>
            </a:r>
            <a:r>
              <a:rPr lang="en-IN" sz="2800" dirty="0" smtClean="0"/>
              <a:t>, </a:t>
            </a:r>
            <a:r>
              <a:rPr lang="en-IN" sz="2800" dirty="0"/>
              <a:t>which is used to specify the type of content allowed in the </a:t>
            </a:r>
            <a:r>
              <a:rPr lang="en-IN" sz="2800" dirty="0" smtClean="0"/>
              <a:t>element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&lt;</a:t>
            </a:r>
            <a:r>
              <a:rPr lang="en-IN" sz="2800" dirty="0" err="1"/>
              <a:t>xsd:element</a:t>
            </a:r>
            <a:r>
              <a:rPr lang="en-IN" sz="2800" dirty="0"/>
              <a:t> name = “engine” type = “</a:t>
            </a:r>
            <a:r>
              <a:rPr lang="en-IN" sz="2800" dirty="0" err="1"/>
              <a:t>xsd:string</a:t>
            </a:r>
            <a:r>
              <a:rPr lang="en-IN" sz="2800" dirty="0"/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4084489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IN" sz="2800" dirty="0"/>
              <a:t>An instance of the schema in which the engine element is defined could have the following element</a:t>
            </a:r>
            <a:r>
              <a:rPr lang="en-IN" sz="2800" dirty="0" smtClean="0"/>
              <a:t>:</a:t>
            </a:r>
          </a:p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&lt;engine&gt; inline six cylinder fuel injected &lt;/engine</a:t>
            </a:r>
            <a:r>
              <a:rPr lang="en-IN" sz="2800" dirty="0" smtClean="0"/>
              <a:t>&gt;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/>
              <a:t>An element can be given a default value with the </a:t>
            </a:r>
            <a:r>
              <a:rPr lang="en-IN" sz="2800" dirty="0">
                <a:solidFill>
                  <a:srgbClr val="FF0000"/>
                </a:solidFill>
              </a:rPr>
              <a:t>default attribute</a:t>
            </a:r>
            <a:r>
              <a:rPr lang="en-IN" sz="2800" dirty="0" smtClean="0"/>
              <a:t>:</a:t>
            </a:r>
          </a:p>
          <a:p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841558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231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Elements can have constant </a:t>
            </a:r>
            <a:r>
              <a:rPr lang="en-IN" dirty="0" smtClean="0"/>
              <a:t>values defined using </a:t>
            </a:r>
            <a:r>
              <a:rPr lang="en-IN" dirty="0" smtClean="0">
                <a:solidFill>
                  <a:srgbClr val="FF0000"/>
                </a:solidFill>
              </a:rPr>
              <a:t>fixed attribute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334250" cy="71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61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sz="2800" dirty="0"/>
              <a:t>A simple user-defined data type is described in a </a:t>
            </a:r>
            <a:r>
              <a:rPr lang="en-IN" sz="2800" dirty="0" err="1" smtClean="0">
                <a:solidFill>
                  <a:srgbClr val="FF0000"/>
                </a:solidFill>
              </a:rPr>
              <a:t>simpleType</a:t>
            </a:r>
            <a:r>
              <a:rPr lang="en-IN" sz="2800" dirty="0" smtClean="0">
                <a:solidFill>
                  <a:srgbClr val="FF0000"/>
                </a:solidFill>
              </a:rPr>
              <a:t> element</a:t>
            </a:r>
          </a:p>
          <a:p>
            <a:r>
              <a:rPr lang="en-IN" sz="2800" dirty="0"/>
              <a:t>Facets must be specified in the content of a </a:t>
            </a:r>
            <a:r>
              <a:rPr lang="en-IN" sz="2800" dirty="0">
                <a:solidFill>
                  <a:srgbClr val="FF0000"/>
                </a:solidFill>
              </a:rPr>
              <a:t>restriction element</a:t>
            </a:r>
            <a:r>
              <a:rPr lang="en-IN" sz="2800" dirty="0"/>
              <a:t>, which gives the base type name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facets themselves are </a:t>
            </a:r>
            <a:r>
              <a:rPr lang="en-IN" sz="2800" dirty="0" smtClean="0"/>
              <a:t>given in </a:t>
            </a:r>
            <a:r>
              <a:rPr lang="en-IN" sz="2800" dirty="0"/>
              <a:t>elements named for the facets: the value attribute specifies the value of the facet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user-defined type, </a:t>
            </a:r>
            <a:r>
              <a:rPr lang="en-IN" sz="2800" dirty="0" err="1" smtClean="0"/>
              <a:t>firstName</a:t>
            </a:r>
            <a:r>
              <a:rPr lang="en-IN" sz="2800" dirty="0" smtClean="0"/>
              <a:t>, for </a:t>
            </a:r>
            <a:r>
              <a:rPr lang="en-IN" sz="2800" dirty="0"/>
              <a:t>strings of fewer than 11 characters:</a:t>
            </a:r>
            <a:endParaRPr lang="en-IN" sz="2800" dirty="0" smtClean="0"/>
          </a:p>
          <a:p>
            <a:endParaRPr lang="en-I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6324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948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length facet is used to restrict the string to an exact number of </a:t>
            </a:r>
            <a:r>
              <a:rPr lang="en-IN" dirty="0" smtClean="0"/>
              <a:t>characters</a:t>
            </a:r>
          </a:p>
          <a:p>
            <a:r>
              <a:rPr lang="en-IN" dirty="0" err="1"/>
              <a:t>minLength</a:t>
            </a:r>
            <a:r>
              <a:rPr lang="en-IN" dirty="0"/>
              <a:t> facet is used to specify a minimum </a:t>
            </a:r>
            <a:r>
              <a:rPr lang="en-IN" dirty="0" smtClean="0"/>
              <a:t>length</a:t>
            </a:r>
          </a:p>
          <a:p>
            <a:r>
              <a:rPr lang="en-IN" dirty="0"/>
              <a:t>The number </a:t>
            </a:r>
            <a:r>
              <a:rPr lang="en-IN" dirty="0" smtClean="0"/>
              <a:t>of digits </a:t>
            </a:r>
            <a:r>
              <a:rPr lang="en-IN" dirty="0"/>
              <a:t>of a decimal number can be restricted with the precision facet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71924"/>
            <a:ext cx="6019800" cy="157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7059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6.6 </a:t>
            </a:r>
            <a:r>
              <a:rPr lang="en-IN" sz="3200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2800" dirty="0"/>
              <a:t>defined with the </a:t>
            </a:r>
            <a:r>
              <a:rPr lang="en-IN" sz="2800" dirty="0" err="1">
                <a:solidFill>
                  <a:srgbClr val="FF0000"/>
                </a:solidFill>
              </a:rPr>
              <a:t>complexType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tag</a:t>
            </a:r>
          </a:p>
          <a:p>
            <a:r>
              <a:rPr lang="en-IN" sz="2800" dirty="0"/>
              <a:t>The elements that are the content of an element-only element must be contained in an ordered </a:t>
            </a:r>
            <a:r>
              <a:rPr lang="en-IN" sz="2800" dirty="0" smtClean="0"/>
              <a:t>group, an </a:t>
            </a:r>
            <a:r>
              <a:rPr lang="en-IN" sz="2800" dirty="0"/>
              <a:t>unordered group, a choice, or a named group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sequence element is used to contain an ordered group of </a:t>
            </a:r>
            <a:r>
              <a:rPr lang="en-IN" sz="2800" dirty="0" smtClean="0"/>
              <a:t>elements</a:t>
            </a:r>
          </a:p>
          <a:p>
            <a:endParaRPr lang="en-I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237"/>
            <a:ext cx="7272850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478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A complex type whose elements are an unordered group is defined in an all element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89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35646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207818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Example -xml schema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7671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37127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57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Xml document: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535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6.7 </a:t>
            </a:r>
            <a:r>
              <a:rPr lang="en-IN" sz="3200" dirty="0"/>
              <a:t>Validating Instances of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dirty="0"/>
              <a:t>several XML schema validation tools are available</a:t>
            </a:r>
            <a:r>
              <a:rPr lang="en-IN" dirty="0" smtClean="0"/>
              <a:t>.</a:t>
            </a:r>
          </a:p>
          <a:p>
            <a:r>
              <a:rPr lang="en-IN" dirty="0"/>
              <a:t>One of them is </a:t>
            </a:r>
            <a:r>
              <a:rPr lang="en-IN" dirty="0" smtClean="0"/>
              <a:t>named </a:t>
            </a:r>
            <a:r>
              <a:rPr lang="en-IN" dirty="0" err="1" smtClean="0"/>
              <a:t>xsv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XML Schema </a:t>
            </a:r>
            <a:r>
              <a:rPr lang="en-IN" dirty="0" smtClean="0"/>
              <a:t>Validator).</a:t>
            </a:r>
          </a:p>
          <a:p>
            <a:r>
              <a:rPr lang="en-IN" dirty="0"/>
              <a:t>The output of </a:t>
            </a:r>
            <a:r>
              <a:rPr lang="en-IN" dirty="0" err="1"/>
              <a:t>xsv</a:t>
            </a:r>
            <a:r>
              <a:rPr lang="en-IN" dirty="0"/>
              <a:t> is an XML document.</a:t>
            </a:r>
          </a:p>
        </p:txBody>
      </p:sp>
    </p:spTree>
    <p:extLst>
      <p:ext uri="{BB962C8B-B14F-4D97-AF65-F5344CB8AC3E}">
        <p14:creationId xmlns:p14="http://schemas.microsoft.com/office/powerpoint/2010/main" val="36271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 XML </a:t>
            </a:r>
            <a:r>
              <a:rPr lang="en-IN" dirty="0" smtClean="0"/>
              <a:t>document includes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data elements </a:t>
            </a:r>
            <a:r>
              <a:rPr lang="en-IN" dirty="0"/>
              <a:t>of the </a:t>
            </a:r>
            <a:r>
              <a:rPr lang="en-IN" dirty="0" smtClean="0"/>
              <a:t>document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markup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declarations</a:t>
            </a:r>
            <a:r>
              <a:rPr lang="en-IN" dirty="0" smtClean="0"/>
              <a:t>- </a:t>
            </a:r>
            <a:r>
              <a:rPr lang="en-IN" dirty="0"/>
              <a:t>instructions to the XML </a:t>
            </a:r>
            <a:r>
              <a:rPr lang="en-IN" dirty="0" smtClean="0"/>
              <a:t>parser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processing </a:t>
            </a:r>
            <a:r>
              <a:rPr lang="en-IN" dirty="0" smtClean="0">
                <a:solidFill>
                  <a:srgbClr val="FF0000"/>
                </a:solidFill>
              </a:rPr>
              <a:t>instructions- </a:t>
            </a:r>
            <a:r>
              <a:rPr lang="en-IN" dirty="0"/>
              <a:t>instructions for an </a:t>
            </a:r>
            <a:r>
              <a:rPr lang="en-IN" dirty="0" smtClean="0"/>
              <a:t>application program </a:t>
            </a:r>
            <a:r>
              <a:rPr lang="en-IN" dirty="0"/>
              <a:t>that will process the data described in the </a:t>
            </a:r>
            <a:r>
              <a:rPr lang="en-IN" dirty="0" smtClean="0"/>
              <a:t>document</a:t>
            </a:r>
          </a:p>
          <a:p>
            <a:r>
              <a:rPr lang="en-IN" dirty="0" smtClean="0"/>
              <a:t>XML </a:t>
            </a:r>
            <a:r>
              <a:rPr lang="en-IN" dirty="0"/>
              <a:t>documents begin with an XML </a:t>
            </a:r>
            <a:r>
              <a:rPr lang="en-IN" dirty="0" smtClean="0"/>
              <a:t>declaration</a:t>
            </a:r>
          </a:p>
          <a:p>
            <a:r>
              <a:rPr lang="en-IN" dirty="0"/>
              <a:t>identifies </a:t>
            </a:r>
            <a:r>
              <a:rPr lang="en-IN" dirty="0" smtClean="0"/>
              <a:t>the document </a:t>
            </a:r>
            <a:r>
              <a:rPr lang="en-IN" dirty="0"/>
              <a:t>as </a:t>
            </a:r>
            <a:r>
              <a:rPr lang="en-IN" dirty="0" smtClean="0"/>
              <a:t>XML, </a:t>
            </a:r>
            <a:r>
              <a:rPr lang="en-IN" dirty="0"/>
              <a:t>provides the version </a:t>
            </a:r>
            <a:r>
              <a:rPr lang="en-IN" dirty="0" smtClean="0"/>
              <a:t>number and </a:t>
            </a:r>
            <a:r>
              <a:rPr lang="en-IN" dirty="0"/>
              <a:t>specify an encoding </a:t>
            </a:r>
            <a:r>
              <a:rPr lang="en-IN" dirty="0" smtClean="0"/>
              <a:t>standard</a:t>
            </a:r>
          </a:p>
          <a:p>
            <a:r>
              <a:rPr lang="en-IN" dirty="0">
                <a:solidFill>
                  <a:srgbClr val="FF0000"/>
                </a:solidFill>
              </a:rPr>
              <a:t>XML </a:t>
            </a:r>
            <a:r>
              <a:rPr lang="en-IN" b="1" dirty="0" err="1">
                <a:solidFill>
                  <a:srgbClr val="FF0000"/>
                </a:solidFill>
              </a:rPr>
              <a:t>prolog</a:t>
            </a:r>
            <a:r>
              <a:rPr lang="en-IN" dirty="0">
                <a:solidFill>
                  <a:srgbClr val="FF0000"/>
                </a:solidFill>
              </a:rPr>
              <a:t>: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&lt;?</a:t>
            </a:r>
            <a:r>
              <a:rPr lang="en-IN" dirty="0">
                <a:solidFill>
                  <a:srgbClr val="FF0000"/>
                </a:solidFill>
              </a:rPr>
              <a:t>xml version="1.0" encoding="UTF-8</a:t>
            </a:r>
            <a:r>
              <a:rPr lang="en-IN" b="1" dirty="0">
                <a:solidFill>
                  <a:srgbClr val="FF0000"/>
                </a:solidFill>
              </a:rPr>
              <a:t>"</a:t>
            </a:r>
            <a:r>
              <a:rPr lang="en-IN" dirty="0">
                <a:solidFill>
                  <a:srgbClr val="FF0000"/>
                </a:solidFill>
              </a:rPr>
              <a:t>?&gt;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973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7. </a:t>
            </a:r>
            <a:r>
              <a:rPr lang="en-IN" sz="3200" dirty="0"/>
              <a:t>Displaying Raw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sz="2800" dirty="0"/>
              <a:t>style sheet defines presentation styles for the document’s </a:t>
            </a:r>
            <a:r>
              <a:rPr lang="en-IN" sz="2800" dirty="0" smtClean="0"/>
              <a:t>tags</a:t>
            </a:r>
          </a:p>
          <a:p>
            <a:r>
              <a:rPr lang="en-IN" sz="2800" dirty="0" smtClean="0"/>
              <a:t>if </a:t>
            </a:r>
            <a:r>
              <a:rPr lang="en-IN" sz="2800" dirty="0"/>
              <a:t>an XML document is displayed without a style </a:t>
            </a:r>
            <a:r>
              <a:rPr lang="en-IN" sz="2800" dirty="0" smtClean="0"/>
              <a:t>sheet, </a:t>
            </a:r>
            <a:r>
              <a:rPr lang="en-IN" sz="2800" dirty="0"/>
              <a:t>document will not have formatted content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Contemporary </a:t>
            </a:r>
            <a:r>
              <a:rPr lang="en-IN" sz="2800" dirty="0"/>
              <a:t>browsers include default style </a:t>
            </a:r>
            <a:r>
              <a:rPr lang="en-IN" sz="2800" dirty="0" smtClean="0"/>
              <a:t>sheets- used </a:t>
            </a:r>
            <a:r>
              <a:rPr lang="en-IN" sz="2800" dirty="0"/>
              <a:t>when no style sheet is specified in the XML document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display of such an XML document is only </a:t>
            </a:r>
            <a:r>
              <a:rPr lang="en-IN" sz="2800" dirty="0" smtClean="0"/>
              <a:t>a document tree( </a:t>
            </a:r>
            <a:r>
              <a:rPr lang="en-IN" sz="2800" dirty="0"/>
              <a:t>somewhat stylized listing of the XML </a:t>
            </a:r>
            <a:r>
              <a:rPr lang="en-IN" sz="2800" dirty="0" err="1" smtClean="0"/>
              <a:t>markup</a:t>
            </a:r>
            <a:r>
              <a:rPr lang="en-IN" sz="2800" dirty="0" smtClean="0"/>
              <a:t>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717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381000"/>
            <a:ext cx="2133600" cy="5029200"/>
          </a:xfrm>
        </p:spPr>
        <p:txBody>
          <a:bodyPr>
            <a:noAutofit/>
          </a:bodyPr>
          <a:lstStyle/>
          <a:p>
            <a:r>
              <a:rPr lang="en-US" sz="3200" dirty="0"/>
              <a:t>A display of an XML document with the </a:t>
            </a:r>
            <a:r>
              <a:rPr lang="en-US" sz="3200" dirty="0" smtClean="0"/>
              <a:t>FX3 </a:t>
            </a:r>
            <a:r>
              <a:rPr lang="en-US" sz="3200" dirty="0"/>
              <a:t>default style sheet</a:t>
            </a:r>
            <a:endParaRPr lang="en-IN" sz="3200" dirty="0"/>
          </a:p>
        </p:txBody>
      </p:sp>
      <p:pic>
        <p:nvPicPr>
          <p:cNvPr id="4" name="Picture 4" descr="fig07_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37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8. </a:t>
            </a:r>
            <a:r>
              <a:rPr lang="en-IN" sz="3200" dirty="0"/>
              <a:t>Displaying XML Documents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dirty="0"/>
              <a:t>Style-sheet information can be provided to the browser for an XML document in two </a:t>
            </a:r>
            <a:r>
              <a:rPr lang="en-IN" dirty="0" smtClean="0"/>
              <a:t>ways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Cascading Style Sheet (CSS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XSLT </a:t>
            </a:r>
            <a:r>
              <a:rPr lang="en-IN" dirty="0" smtClean="0">
                <a:solidFill>
                  <a:srgbClr val="FF0000"/>
                </a:solidFill>
              </a:rPr>
              <a:t>style-sheet</a:t>
            </a:r>
          </a:p>
          <a:p>
            <a:r>
              <a:rPr lang="en-IN" dirty="0"/>
              <a:t>using CSS </a:t>
            </a:r>
            <a:r>
              <a:rPr lang="en-IN" dirty="0" smtClean="0"/>
              <a:t>is effective,</a:t>
            </a:r>
          </a:p>
          <a:p>
            <a:r>
              <a:rPr lang="en-IN" dirty="0"/>
              <a:t>XSLT provides far more power over the appearance of the document’s display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7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CSS style sheet for an XML document is simple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list of element names, each followed by a brace-delimited set of </a:t>
            </a:r>
            <a:r>
              <a:rPr lang="en-IN" dirty="0" smtClean="0">
                <a:solidFill>
                  <a:srgbClr val="FF0000"/>
                </a:solidFill>
              </a:rPr>
              <a:t>attributes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1" y="3276600"/>
            <a:ext cx="878144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Display property- </a:t>
            </a:r>
            <a:r>
              <a:rPr lang="en-IN" dirty="0"/>
              <a:t>used to specify whether an element is to be displayed inline or in </a:t>
            </a:r>
            <a:r>
              <a:rPr lang="en-IN" dirty="0" smtClean="0"/>
              <a:t>a separate </a:t>
            </a:r>
            <a:r>
              <a:rPr lang="en-IN" dirty="0"/>
              <a:t>block</a:t>
            </a:r>
            <a:r>
              <a:rPr lang="en-IN" dirty="0" smtClean="0"/>
              <a:t>.</a:t>
            </a:r>
          </a:p>
          <a:p>
            <a:r>
              <a:rPr lang="en-IN" dirty="0"/>
              <a:t>two options are specified with the values </a:t>
            </a:r>
            <a:r>
              <a:rPr lang="en-IN" dirty="0">
                <a:solidFill>
                  <a:srgbClr val="FF0000"/>
                </a:solidFill>
              </a:rPr>
              <a:t>inline and block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The inline value is the </a:t>
            </a:r>
            <a:r>
              <a:rPr lang="en-IN" dirty="0" smtClean="0"/>
              <a:t>default</a:t>
            </a:r>
          </a:p>
          <a:p>
            <a:r>
              <a:rPr lang="en-IN" dirty="0"/>
              <a:t>When display is set to block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dirty="0" smtClean="0"/>
              <a:t>the content </a:t>
            </a:r>
            <a:r>
              <a:rPr lang="en-IN" dirty="0"/>
              <a:t>of the element is usually separated from its sibling elements by line breaks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8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638800"/>
          </a:xfrm>
        </p:spPr>
        <p:txBody>
          <a:bodyPr/>
          <a:lstStyle/>
          <a:p>
            <a:r>
              <a:rPr lang="en-IN" dirty="0"/>
              <a:t>The connection of an XML document to a CSS style sheet is established with the processing instruction </a:t>
            </a:r>
            <a:r>
              <a:rPr lang="en-IN" dirty="0" smtClean="0">
                <a:solidFill>
                  <a:srgbClr val="FF0000"/>
                </a:solidFill>
              </a:rPr>
              <a:t>xml-</a:t>
            </a:r>
            <a:r>
              <a:rPr lang="en-IN" dirty="0" err="1" smtClean="0">
                <a:solidFill>
                  <a:srgbClr val="FF0000"/>
                </a:solidFill>
              </a:rPr>
              <a:t>stylesheet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Two attributes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 smtClean="0">
                <a:solidFill>
                  <a:srgbClr val="FF0000"/>
                </a:solidFill>
              </a:rPr>
              <a:t>ype</a:t>
            </a:r>
            <a:r>
              <a:rPr lang="en-IN" dirty="0" smtClean="0"/>
              <a:t>: </a:t>
            </a:r>
            <a:r>
              <a:rPr lang="en-IN" dirty="0"/>
              <a:t>specifies the particular </a:t>
            </a:r>
            <a:r>
              <a:rPr lang="en-IN" dirty="0" smtClean="0"/>
              <a:t>type of </a:t>
            </a:r>
            <a:r>
              <a:rPr lang="en-IN" dirty="0"/>
              <a:t>the style </a:t>
            </a:r>
            <a:r>
              <a:rPr lang="en-IN" dirty="0" smtClean="0"/>
              <a:t>sheet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h</a:t>
            </a:r>
            <a:r>
              <a:rPr lang="en-IN" dirty="0" err="1" smtClean="0">
                <a:solidFill>
                  <a:srgbClr val="FF0000"/>
                </a:solidFill>
              </a:rPr>
              <a:t>ref</a:t>
            </a:r>
            <a:r>
              <a:rPr lang="en-IN" dirty="0" smtClean="0"/>
              <a:t>: </a:t>
            </a:r>
            <a:r>
              <a:rPr lang="en-IN" dirty="0"/>
              <a:t>name of </a:t>
            </a:r>
            <a:r>
              <a:rPr lang="en-IN" dirty="0" smtClean="0"/>
              <a:t>the </a:t>
            </a:r>
            <a:r>
              <a:rPr lang="en-IN" dirty="0"/>
              <a:t>file that stores the style </a:t>
            </a:r>
            <a:r>
              <a:rPr lang="en-IN" dirty="0" smtClean="0"/>
              <a:t>sheet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&lt;?</a:t>
            </a:r>
            <a:r>
              <a:rPr lang="en-IN" dirty="0">
                <a:solidFill>
                  <a:srgbClr val="FF0000"/>
                </a:solidFill>
              </a:rPr>
              <a:t>xml-</a:t>
            </a:r>
            <a:r>
              <a:rPr lang="en-IN" dirty="0" err="1">
                <a:solidFill>
                  <a:srgbClr val="FF0000"/>
                </a:solidFill>
              </a:rPr>
              <a:t>stylesheet</a:t>
            </a:r>
            <a:r>
              <a:rPr lang="en-IN" dirty="0">
                <a:solidFill>
                  <a:srgbClr val="FF0000"/>
                </a:solidFill>
              </a:rPr>
              <a:t> type = “text/</a:t>
            </a:r>
            <a:r>
              <a:rPr lang="en-IN" dirty="0" err="1">
                <a:solidFill>
                  <a:srgbClr val="FF0000"/>
                </a:solidFill>
              </a:rPr>
              <a:t>css</a:t>
            </a:r>
            <a:r>
              <a:rPr lang="en-IN" dirty="0">
                <a:solidFill>
                  <a:srgbClr val="FF0000"/>
                </a:solidFill>
              </a:rPr>
              <a:t>” </a:t>
            </a:r>
            <a:r>
              <a:rPr lang="en-IN" dirty="0" err="1">
                <a:solidFill>
                  <a:srgbClr val="FF0000"/>
                </a:solidFill>
              </a:rPr>
              <a:t>href</a:t>
            </a:r>
            <a:r>
              <a:rPr lang="en-IN" dirty="0">
                <a:solidFill>
                  <a:srgbClr val="FF0000"/>
                </a:solidFill>
              </a:rPr>
              <a:t> = “planes.css” ?&gt;</a:t>
            </a:r>
          </a:p>
        </p:txBody>
      </p:sp>
    </p:spTree>
    <p:extLst>
      <p:ext uri="{BB962C8B-B14F-4D97-AF65-F5344CB8AC3E}">
        <p14:creationId xmlns:p14="http://schemas.microsoft.com/office/powerpoint/2010/main" val="884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9. </a:t>
            </a:r>
            <a:r>
              <a:rPr lang="en-IN" sz="3200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sz="2800" dirty="0" err="1">
                <a:solidFill>
                  <a:srgbClr val="FF0000"/>
                </a:solidFill>
              </a:rPr>
              <a:t>eXtensible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Stylesheet</a:t>
            </a:r>
            <a:r>
              <a:rPr lang="en-IN" sz="2800" dirty="0">
                <a:solidFill>
                  <a:srgbClr val="FF0000"/>
                </a:solidFill>
              </a:rPr>
              <a:t> Language (XSL)</a:t>
            </a:r>
            <a:r>
              <a:rPr lang="en-IN" sz="2800" dirty="0"/>
              <a:t> is a family of recommendations for defining the </a:t>
            </a:r>
            <a:r>
              <a:rPr lang="en-IN" sz="2800" dirty="0">
                <a:solidFill>
                  <a:srgbClr val="FF0000"/>
                </a:solidFill>
              </a:rPr>
              <a:t>presentation and transformations</a:t>
            </a:r>
            <a:r>
              <a:rPr lang="en-IN" sz="2800" dirty="0"/>
              <a:t> of XML </a:t>
            </a:r>
            <a:r>
              <a:rPr lang="en-IN" sz="2800" dirty="0" smtClean="0"/>
              <a:t>documents</a:t>
            </a:r>
          </a:p>
          <a:p>
            <a:r>
              <a:rPr lang="en-IN" sz="2800" dirty="0"/>
              <a:t>consists of </a:t>
            </a:r>
            <a:r>
              <a:rPr lang="en-IN" sz="2800" dirty="0" smtClean="0"/>
              <a:t>three related </a:t>
            </a:r>
            <a:r>
              <a:rPr lang="en-IN" sz="2800" dirty="0"/>
              <a:t>standards</a:t>
            </a:r>
            <a:r>
              <a:rPr lang="en-IN" sz="2800" dirty="0" smtClean="0"/>
              <a:t>:</a:t>
            </a:r>
          </a:p>
          <a:p>
            <a:pPr lvl="1"/>
            <a:r>
              <a:rPr lang="en-IN" sz="2400" dirty="0"/>
              <a:t>XSL Transformations (</a:t>
            </a:r>
            <a:r>
              <a:rPr lang="en-IN" sz="2400" dirty="0">
                <a:solidFill>
                  <a:srgbClr val="FF0000"/>
                </a:solidFill>
              </a:rPr>
              <a:t>XSLT</a:t>
            </a:r>
            <a:r>
              <a:rPr lang="en-IN" sz="2400" dirty="0" smtClean="0"/>
              <a:t>),</a:t>
            </a:r>
          </a:p>
          <a:p>
            <a:pPr lvl="1"/>
            <a:r>
              <a:rPr lang="en-IN" sz="2400" dirty="0"/>
              <a:t>XML Path Language (</a:t>
            </a:r>
            <a:r>
              <a:rPr lang="en-IN" sz="2400" dirty="0" err="1">
                <a:solidFill>
                  <a:srgbClr val="FF0000"/>
                </a:solidFill>
              </a:rPr>
              <a:t>XPath</a:t>
            </a:r>
            <a:r>
              <a:rPr lang="en-IN" sz="2400" dirty="0" smtClean="0"/>
              <a:t>),</a:t>
            </a:r>
          </a:p>
          <a:p>
            <a:pPr lvl="1"/>
            <a:r>
              <a:rPr lang="en-IN" sz="2400" dirty="0"/>
              <a:t>XSL Formatting Objects (</a:t>
            </a:r>
            <a:r>
              <a:rPr lang="en-IN" sz="2400" dirty="0">
                <a:solidFill>
                  <a:srgbClr val="FF0000"/>
                </a:solidFill>
              </a:rPr>
              <a:t>XSL-FO</a:t>
            </a:r>
            <a:r>
              <a:rPr lang="en-I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2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/>
              <a:t>XSLT style sheets are used to transform XML documents into different forms or formats</a:t>
            </a:r>
          </a:p>
          <a:p>
            <a:r>
              <a:rPr lang="en-IN" dirty="0"/>
              <a:t>XSLT  transforms </a:t>
            </a:r>
            <a:r>
              <a:rPr lang="en-IN" dirty="0">
                <a:solidFill>
                  <a:srgbClr val="FF0000"/>
                </a:solidFill>
              </a:rPr>
              <a:t>XML documents into XHTML </a:t>
            </a:r>
            <a:r>
              <a:rPr lang="en-IN" dirty="0"/>
              <a:t>documents, primarily for </a:t>
            </a:r>
            <a:r>
              <a:rPr lang="en-IN" dirty="0" smtClean="0"/>
              <a:t>display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XPath</a:t>
            </a:r>
            <a:r>
              <a:rPr lang="en-IN" dirty="0" smtClean="0"/>
              <a:t> </a:t>
            </a:r>
            <a:r>
              <a:rPr lang="en-IN" dirty="0"/>
              <a:t>is a language for </a:t>
            </a:r>
            <a:r>
              <a:rPr lang="en-IN" dirty="0" smtClean="0"/>
              <a:t>expressions</a:t>
            </a:r>
          </a:p>
          <a:p>
            <a:r>
              <a:rPr lang="en-IN" dirty="0"/>
              <a:t>used to </a:t>
            </a:r>
            <a:r>
              <a:rPr lang="en-IN" dirty="0">
                <a:solidFill>
                  <a:srgbClr val="FF0000"/>
                </a:solidFill>
              </a:rPr>
              <a:t>identify parts of XML documents</a:t>
            </a:r>
          </a:p>
        </p:txBody>
      </p:sp>
    </p:spTree>
    <p:extLst>
      <p:ext uri="{BB962C8B-B14F-4D97-AF65-F5344CB8AC3E}">
        <p14:creationId xmlns:p14="http://schemas.microsoft.com/office/powerpoint/2010/main" val="2221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9.1 </a:t>
            </a:r>
            <a:r>
              <a:rPr lang="en-IN" sz="3200" dirty="0"/>
              <a:t>Overview of 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dirty="0"/>
              <a:t>XSLT </a:t>
            </a:r>
            <a:r>
              <a:rPr lang="en-IN" dirty="0" smtClean="0"/>
              <a:t>: </a:t>
            </a:r>
            <a:r>
              <a:rPr lang="en-IN" dirty="0"/>
              <a:t>simple functional-style programming </a:t>
            </a:r>
            <a:r>
              <a:rPr lang="en-IN" dirty="0" smtClean="0"/>
              <a:t>language</a:t>
            </a:r>
          </a:p>
          <a:p>
            <a:r>
              <a:rPr lang="en-IN" dirty="0" smtClean="0"/>
              <a:t>XSLT includes </a:t>
            </a:r>
            <a:r>
              <a:rPr lang="en-IN" dirty="0"/>
              <a:t>functions, parameters, names to which values can be bound, </a:t>
            </a:r>
            <a:r>
              <a:rPr lang="en-IN" dirty="0" smtClean="0"/>
              <a:t>selection constructs</a:t>
            </a:r>
            <a:r>
              <a:rPr lang="en-IN" dirty="0"/>
              <a:t>, and conditional expressions for multiple selection</a:t>
            </a:r>
            <a:r>
              <a:rPr lang="en-IN" dirty="0" smtClean="0"/>
              <a:t>.</a:t>
            </a:r>
          </a:p>
          <a:p>
            <a:r>
              <a:rPr lang="en-IN" dirty="0"/>
              <a:t>The syntactic structure of XSLT is </a:t>
            </a:r>
            <a:r>
              <a:rPr lang="en-IN" dirty="0" smtClean="0"/>
              <a:t>XML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/>
              <a:t>The transformation process used by an XSLT </a:t>
            </a:r>
            <a:r>
              <a:rPr lang="en-IN" sz="2800" u="sng" dirty="0" smtClean="0"/>
              <a:t>processor</a:t>
            </a:r>
          </a:p>
          <a:p>
            <a:pPr marL="0" indent="0">
              <a:buNone/>
            </a:pPr>
            <a:endParaRPr lang="en-IN" sz="2800" u="sng" dirty="0" smtClean="0"/>
          </a:p>
          <a:p>
            <a:r>
              <a:rPr lang="en-IN" sz="2800" dirty="0"/>
              <a:t>XSLT processors take both an XML document and an XSLT document as input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XSLT document is the program to be </a:t>
            </a:r>
            <a:r>
              <a:rPr lang="en-IN" sz="2800" dirty="0" smtClean="0"/>
              <a:t>executed</a:t>
            </a:r>
          </a:p>
          <a:p>
            <a:r>
              <a:rPr lang="en-IN" sz="2800" dirty="0"/>
              <a:t>XML document is </a:t>
            </a:r>
            <a:r>
              <a:rPr lang="en-IN" sz="2800" dirty="0" smtClean="0"/>
              <a:t>the input </a:t>
            </a:r>
            <a:r>
              <a:rPr lang="en-IN" sz="2800" dirty="0"/>
              <a:t>data to the program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Parts of the XML document are selected, possibly modified, and merged with parts of the XSLT document to form a new </a:t>
            </a:r>
            <a:r>
              <a:rPr lang="en-IN" sz="2800" dirty="0" smtClean="0"/>
              <a:t>document, </a:t>
            </a:r>
            <a:r>
              <a:rPr lang="en-IN" sz="2800" dirty="0" err="1" smtClean="0"/>
              <a:t>ie</a:t>
            </a:r>
            <a:r>
              <a:rPr lang="en-IN" sz="2800" dirty="0" smtClean="0"/>
              <a:t>, </a:t>
            </a:r>
            <a:r>
              <a:rPr lang="en-IN" sz="2800" dirty="0"/>
              <a:t>XSL </a:t>
            </a:r>
            <a:r>
              <a:rPr lang="en-IN" sz="2800" dirty="0" smtClean="0"/>
              <a:t>document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22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Comments in XML are the same as in HTML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&lt;!-- </a:t>
            </a:r>
            <a:r>
              <a:rPr lang="en-IN" dirty="0">
                <a:solidFill>
                  <a:srgbClr val="FF0000"/>
                </a:solidFill>
              </a:rPr>
              <a:t>This is a comment </a:t>
            </a:r>
            <a:r>
              <a:rPr lang="en-IN" dirty="0" smtClean="0">
                <a:solidFill>
                  <a:srgbClr val="FF0000"/>
                </a:solidFill>
              </a:rPr>
              <a:t>--&gt;</a:t>
            </a:r>
          </a:p>
          <a:p>
            <a:r>
              <a:rPr lang="en-IN" dirty="0">
                <a:solidFill>
                  <a:srgbClr val="FF0000"/>
                </a:solidFill>
              </a:rPr>
              <a:t>XML names </a:t>
            </a:r>
            <a:r>
              <a:rPr lang="en-IN" dirty="0"/>
              <a:t>are used to name elements and attributes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XML name must begin with a letter or an underscore and can include digits, hyphens, and periods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XML names are case </a:t>
            </a:r>
            <a:r>
              <a:rPr lang="en-IN" dirty="0" smtClean="0"/>
              <a:t>sensitive</a:t>
            </a:r>
          </a:p>
          <a:p>
            <a:pPr lvl="1"/>
            <a:r>
              <a:rPr lang="en-IN" dirty="0"/>
              <a:t>no length limitation for XML names</a:t>
            </a:r>
          </a:p>
        </p:txBody>
      </p:sp>
    </p:spTree>
    <p:extLst>
      <p:ext uri="{BB962C8B-B14F-4D97-AF65-F5344CB8AC3E}">
        <p14:creationId xmlns:p14="http://schemas.microsoft.com/office/powerpoint/2010/main" val="3327569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sz="2800" dirty="0"/>
              <a:t>XSL document is also an XML document</a:t>
            </a:r>
          </a:p>
          <a:p>
            <a:r>
              <a:rPr lang="en-IN" sz="2800" dirty="0"/>
              <a:t>XSL document could be again the input to an XSLT processor</a:t>
            </a:r>
          </a:p>
          <a:p>
            <a:r>
              <a:rPr lang="en-IN" sz="2800" dirty="0" smtClean="0"/>
              <a:t>The output document </a:t>
            </a:r>
            <a:r>
              <a:rPr lang="en-IN" sz="2800" dirty="0"/>
              <a:t>can be stored for future use by applications, or it may be immediately displayed by an </a:t>
            </a:r>
            <a:r>
              <a:rPr lang="en-IN" sz="2800" dirty="0" smtClean="0"/>
              <a:t>application</a:t>
            </a:r>
          </a:p>
          <a:p>
            <a:r>
              <a:rPr lang="en-IN" sz="2800" dirty="0"/>
              <a:t>Neither the XSLT document nor </a:t>
            </a:r>
            <a:r>
              <a:rPr lang="en-IN" sz="2800" dirty="0" smtClean="0"/>
              <a:t>the input </a:t>
            </a:r>
            <a:r>
              <a:rPr lang="en-IN" sz="2800" dirty="0"/>
              <a:t>XML document is changed by the XSLT processor.</a:t>
            </a:r>
          </a:p>
        </p:txBody>
      </p:sp>
    </p:spTree>
    <p:extLst>
      <p:ext uri="{BB962C8B-B14F-4D97-AF65-F5344CB8AC3E}">
        <p14:creationId xmlns:p14="http://schemas.microsoft.com/office/powerpoint/2010/main" val="28965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334000"/>
            <a:ext cx="5181600" cy="639762"/>
          </a:xfrm>
        </p:spPr>
        <p:txBody>
          <a:bodyPr>
            <a:normAutofit/>
          </a:bodyPr>
          <a:lstStyle/>
          <a:p>
            <a:r>
              <a:rPr lang="en-IN" sz="2400" dirty="0"/>
              <a:t>XSLT processing</a:t>
            </a:r>
          </a:p>
        </p:txBody>
      </p:sp>
      <p:pic>
        <p:nvPicPr>
          <p:cNvPr id="4" name="Picture 4" descr="fig07_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6483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IN" sz="2800" dirty="0"/>
              <a:t>XSLT document consists primarily of one or more </a:t>
            </a:r>
            <a:r>
              <a:rPr lang="en-IN" sz="2800" dirty="0" smtClean="0">
                <a:solidFill>
                  <a:srgbClr val="FF0000"/>
                </a:solidFill>
              </a:rPr>
              <a:t>templates</a:t>
            </a:r>
          </a:p>
          <a:p>
            <a:r>
              <a:rPr lang="en-IN" sz="2800" dirty="0" smtClean="0"/>
              <a:t>It uses </a:t>
            </a:r>
            <a:r>
              <a:rPr lang="en-IN" sz="2800" dirty="0" err="1"/>
              <a:t>XPath</a:t>
            </a:r>
            <a:r>
              <a:rPr lang="en-IN" sz="2800" dirty="0"/>
              <a:t> to describe element–attribute patterns in the input XML </a:t>
            </a:r>
            <a:r>
              <a:rPr lang="en-IN" sz="2800" dirty="0" smtClean="0"/>
              <a:t>document</a:t>
            </a:r>
          </a:p>
          <a:p>
            <a:r>
              <a:rPr lang="en-IN" sz="2800" dirty="0"/>
              <a:t>each </a:t>
            </a:r>
            <a:r>
              <a:rPr lang="en-IN" sz="2800" dirty="0" smtClean="0"/>
              <a:t>template describes </a:t>
            </a:r>
            <a:r>
              <a:rPr lang="en-IN" sz="2800" dirty="0"/>
              <a:t>a </a:t>
            </a:r>
            <a:r>
              <a:rPr lang="en-IN" sz="2800" dirty="0">
                <a:solidFill>
                  <a:srgbClr val="FF0000"/>
                </a:solidFill>
              </a:rPr>
              <a:t>function</a:t>
            </a:r>
            <a:r>
              <a:rPr lang="en-IN" sz="2800" dirty="0"/>
              <a:t> that is executed whenever the XSLT processor finds a match to the template’s pattern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XSLT processor sequentially examines the input XML </a:t>
            </a:r>
            <a:r>
              <a:rPr lang="en-IN" sz="2800" dirty="0" smtClean="0"/>
              <a:t>document</a:t>
            </a:r>
          </a:p>
          <a:p>
            <a:r>
              <a:rPr lang="en-IN" sz="2800" dirty="0"/>
              <a:t>searching for parts that match one of the templates in the XSLT document.</a:t>
            </a:r>
          </a:p>
        </p:txBody>
      </p:sp>
    </p:spTree>
    <p:extLst>
      <p:ext uri="{BB962C8B-B14F-4D97-AF65-F5344CB8AC3E}">
        <p14:creationId xmlns:p14="http://schemas.microsoft.com/office/powerpoint/2010/main" val="18413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XSLT model of processing XML </a:t>
            </a:r>
            <a:r>
              <a:rPr lang="en-IN" dirty="0" smtClean="0"/>
              <a:t>data</a:t>
            </a:r>
          </a:p>
          <a:p>
            <a:pPr lvl="1"/>
            <a:r>
              <a:rPr lang="en-IN" dirty="0"/>
              <a:t>template-driven </a:t>
            </a:r>
            <a:r>
              <a:rPr lang="en-IN" dirty="0" smtClean="0"/>
              <a:t>model: highly regular data collections,</a:t>
            </a:r>
            <a:r>
              <a:rPr lang="en-IN" dirty="0"/>
              <a:t> files containing records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data-driven model: irregular </a:t>
            </a:r>
            <a:r>
              <a:rPr lang="en-IN" dirty="0"/>
              <a:t>and recursive data, using template fragments</a:t>
            </a:r>
          </a:p>
        </p:txBody>
      </p:sp>
    </p:spTree>
    <p:extLst>
      <p:ext uri="{BB962C8B-B14F-4D97-AF65-F5344CB8AC3E}">
        <p14:creationId xmlns:p14="http://schemas.microsoft.com/office/powerpoint/2010/main" val="26339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9.2 </a:t>
            </a:r>
            <a:r>
              <a:rPr lang="en-IN" sz="3200" dirty="0"/>
              <a:t>XSL Transformations for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dirty="0"/>
              <a:t>XSLT style-sheet </a:t>
            </a:r>
            <a:r>
              <a:rPr lang="en-IN" dirty="0" smtClean="0"/>
              <a:t>document is included into an xml document using the following processing instruction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3276600"/>
            <a:ext cx="8321485" cy="73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1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XML document defines a </a:t>
            </a:r>
            <a:r>
              <a:rPr lang="en-IN" dirty="0">
                <a:solidFill>
                  <a:srgbClr val="FF0000"/>
                </a:solidFill>
              </a:rPr>
              <a:t>single root </a:t>
            </a:r>
            <a:r>
              <a:rPr lang="en-IN" dirty="0" smtClean="0"/>
              <a:t>element</a:t>
            </a:r>
          </a:p>
          <a:p>
            <a:pPr lvl="1"/>
            <a:r>
              <a:rPr lang="en-IN" dirty="0"/>
              <a:t>opening tag must appear on the first line of XML </a:t>
            </a:r>
            <a:r>
              <a:rPr lang="en-IN" dirty="0" smtClean="0"/>
              <a:t>code</a:t>
            </a:r>
          </a:p>
          <a:p>
            <a:pPr lvl="1"/>
            <a:r>
              <a:rPr lang="en-IN" dirty="0"/>
              <a:t>All other elements of an XML </a:t>
            </a:r>
            <a:r>
              <a:rPr lang="en-IN" dirty="0" smtClean="0"/>
              <a:t>document must </a:t>
            </a:r>
            <a:r>
              <a:rPr lang="en-IN" dirty="0"/>
              <a:t>be nested inside the root element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XML </a:t>
            </a:r>
            <a:r>
              <a:rPr lang="en-IN" dirty="0" smtClean="0"/>
              <a:t>tags </a:t>
            </a:r>
            <a:r>
              <a:rPr lang="en-IN" dirty="0"/>
              <a:t>are surrounded by angle brackets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Every XML </a:t>
            </a:r>
            <a:r>
              <a:rPr lang="en-IN" dirty="0" smtClean="0"/>
              <a:t>element that </a:t>
            </a:r>
            <a:r>
              <a:rPr lang="en-IN" dirty="0"/>
              <a:t>have content must have a closing tag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Elements that do not include content must use a </a:t>
            </a:r>
            <a:r>
              <a:rPr lang="en-IN" dirty="0" smtClean="0"/>
              <a:t>tag of the form</a:t>
            </a:r>
          </a:p>
          <a:p>
            <a:pPr marL="914400" lvl="2" indent="0">
              <a:buNone/>
            </a:pPr>
            <a:r>
              <a:rPr lang="en-IN" dirty="0" smtClean="0"/>
              <a:t>	&lt;</a:t>
            </a:r>
            <a:r>
              <a:rPr lang="en-IN" i="1" dirty="0"/>
              <a:t>element_name </a:t>
            </a:r>
            <a:r>
              <a:rPr lang="en-IN" dirty="0" smtClean="0"/>
              <a:t>/&gt;</a:t>
            </a:r>
          </a:p>
          <a:p>
            <a:pPr lvl="1"/>
            <a:r>
              <a:rPr lang="en-IN" dirty="0" smtClean="0"/>
              <a:t>XML </a:t>
            </a:r>
            <a:r>
              <a:rPr lang="en-IN" dirty="0"/>
              <a:t>tags can have </a:t>
            </a:r>
            <a:r>
              <a:rPr lang="en-IN" dirty="0" smtClean="0"/>
              <a:t>attributes- </a:t>
            </a:r>
            <a:r>
              <a:rPr lang="en-IN" dirty="0"/>
              <a:t>specified with name–value assignments</a:t>
            </a:r>
          </a:p>
        </p:txBody>
      </p:sp>
    </p:spTree>
    <p:extLst>
      <p:ext uri="{BB962C8B-B14F-4D97-AF65-F5344CB8AC3E}">
        <p14:creationId xmlns:p14="http://schemas.microsoft.com/office/powerpoint/2010/main" val="28326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An XML </a:t>
            </a:r>
            <a:r>
              <a:rPr lang="en-IN" sz="2800" dirty="0" smtClean="0"/>
              <a:t>document </a:t>
            </a:r>
            <a:r>
              <a:rPr lang="en-IN" sz="2800" dirty="0"/>
              <a:t>example: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36167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5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3330</Words>
  <Application>Microsoft Office PowerPoint</Application>
  <PresentationFormat>On-screen Show (4:3)</PresentationFormat>
  <Paragraphs>350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Module 5</vt:lpstr>
      <vt:lpstr>PowerPoint Presentation</vt:lpstr>
      <vt:lpstr>PowerPoint Presentation</vt:lpstr>
      <vt:lpstr>PowerPoint Presentation</vt:lpstr>
      <vt:lpstr>The Syntax of XML</vt:lpstr>
      <vt:lpstr>PowerPoint Presentation</vt:lpstr>
      <vt:lpstr>PowerPoint Presentation</vt:lpstr>
      <vt:lpstr>PowerPoint Presentation</vt:lpstr>
      <vt:lpstr>An XML document example:</vt:lpstr>
      <vt:lpstr>PowerPoint Presentation</vt:lpstr>
      <vt:lpstr>PowerPoint Presentation</vt:lpstr>
      <vt:lpstr>XML Document Structure</vt:lpstr>
      <vt:lpstr>PowerPoint Presentation</vt:lpstr>
      <vt:lpstr>PowerPoint Presentation</vt:lpstr>
      <vt:lpstr>PowerPoint Presentation</vt:lpstr>
      <vt:lpstr>4. Document Type Definitions(DTD)</vt:lpstr>
      <vt:lpstr>PowerPoint Presentation</vt:lpstr>
      <vt:lpstr>PowerPoint Presentation</vt:lpstr>
      <vt:lpstr>4.1 Declaring Elements</vt:lpstr>
      <vt:lpstr>PowerPoint Presentation</vt:lpstr>
      <vt:lpstr>PowerPoint Presentation</vt:lpstr>
      <vt:lpstr>PowerPoint Presentation</vt:lpstr>
      <vt:lpstr>4.2 Declaring Attributes</vt:lpstr>
      <vt:lpstr>PowerPoint Presentation</vt:lpstr>
      <vt:lpstr>PowerPoint Presentation</vt:lpstr>
      <vt:lpstr>4.3 Declaring Entities</vt:lpstr>
      <vt:lpstr>PowerPoint Presentation</vt:lpstr>
      <vt:lpstr>PowerPoint Presentation</vt:lpstr>
      <vt:lpstr>4.5 Internal and External DTDs</vt:lpstr>
      <vt:lpstr>PowerPoint Presentation</vt:lpstr>
      <vt:lpstr>PowerPoint Presentation</vt:lpstr>
      <vt:lpstr>PowerPoint Presentation</vt:lpstr>
      <vt:lpstr>5 Namespaces</vt:lpstr>
      <vt:lpstr>PowerPoint Presentation</vt:lpstr>
      <vt:lpstr>6 XML Schemas</vt:lpstr>
      <vt:lpstr>PowerPoint Presentation</vt:lpstr>
      <vt:lpstr>6.1 Schema Fundamentals</vt:lpstr>
      <vt:lpstr>PowerPoint Presentation</vt:lpstr>
      <vt:lpstr>6.2 Defining a Schema</vt:lpstr>
      <vt:lpstr>PowerPoint Presentation</vt:lpstr>
      <vt:lpstr>PowerPoint Presentation</vt:lpstr>
      <vt:lpstr>PowerPoint Presentation</vt:lpstr>
      <vt:lpstr>6.3 Defining a Schema Instance</vt:lpstr>
      <vt:lpstr>PowerPoint Presentation</vt:lpstr>
      <vt:lpstr>the opening root tag of an XML instance of the planes.xsd schema, where the root element name in the instance is planes</vt:lpstr>
      <vt:lpstr>6.4 An Overview of Data Types</vt:lpstr>
      <vt:lpstr>PowerPoint Presentation</vt:lpstr>
      <vt:lpstr>PowerPoint Presentation</vt:lpstr>
      <vt:lpstr>PowerPoint Presentation</vt:lpstr>
      <vt:lpstr>6.5 Simple Types</vt:lpstr>
      <vt:lpstr>PowerPoint Presentation</vt:lpstr>
      <vt:lpstr>PowerPoint Presentation</vt:lpstr>
      <vt:lpstr>PowerPoint Presentation</vt:lpstr>
      <vt:lpstr>PowerPoint Presentation</vt:lpstr>
      <vt:lpstr>6.6 Complex Types</vt:lpstr>
      <vt:lpstr>PowerPoint Presentation</vt:lpstr>
      <vt:lpstr>PowerPoint Presentation</vt:lpstr>
      <vt:lpstr>PowerPoint Presentation</vt:lpstr>
      <vt:lpstr>6.7 Validating Instances of Schemas</vt:lpstr>
      <vt:lpstr>7. Displaying Raw XML Documents</vt:lpstr>
      <vt:lpstr>A display of an XML document with the FX3 default style sheet</vt:lpstr>
      <vt:lpstr>8. Displaying XML Documents with CSS</vt:lpstr>
      <vt:lpstr>PowerPoint Presentation</vt:lpstr>
      <vt:lpstr>PowerPoint Presentation</vt:lpstr>
      <vt:lpstr>PowerPoint Presentation</vt:lpstr>
      <vt:lpstr>9. XSLT Style Sheets</vt:lpstr>
      <vt:lpstr>PowerPoint Presentation</vt:lpstr>
      <vt:lpstr>9.1 Overview of XSLT</vt:lpstr>
      <vt:lpstr>PowerPoint Presentation</vt:lpstr>
      <vt:lpstr>PowerPoint Presentation</vt:lpstr>
      <vt:lpstr>XSLT processing</vt:lpstr>
      <vt:lpstr>PowerPoint Presentation</vt:lpstr>
      <vt:lpstr>PowerPoint Presentation</vt:lpstr>
      <vt:lpstr>9.2 XSL Transformations for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Chaithu</dc:creator>
  <cp:lastModifiedBy>Chaithu</cp:lastModifiedBy>
  <cp:revision>84</cp:revision>
  <cp:lastPrinted>2018-04-12T06:51:37Z</cp:lastPrinted>
  <dcterms:created xsi:type="dcterms:W3CDTF">2006-08-16T00:00:00Z</dcterms:created>
  <dcterms:modified xsi:type="dcterms:W3CDTF">2018-04-12T06:52:15Z</dcterms:modified>
</cp:coreProperties>
</file>