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INTRODUCTION TO 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3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4. </a:t>
            </a:r>
            <a:r>
              <a:rPr lang="en-IN" dirty="0"/>
              <a:t>Primitives, Operations, and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PHP has </a:t>
            </a:r>
            <a:r>
              <a:rPr lang="en-IN" dirty="0">
                <a:solidFill>
                  <a:srgbClr val="FF0000"/>
                </a:solidFill>
              </a:rPr>
              <a:t>four scalar types</a:t>
            </a:r>
            <a:r>
              <a:rPr lang="en-IN" dirty="0"/>
              <a:t>—Boolean, integer, double, and </a:t>
            </a:r>
            <a:r>
              <a:rPr lang="en-IN" dirty="0" smtClean="0"/>
              <a:t>string</a:t>
            </a:r>
          </a:p>
          <a:p>
            <a:r>
              <a:rPr lang="en-IN" dirty="0">
                <a:solidFill>
                  <a:srgbClr val="FF0000"/>
                </a:solidFill>
              </a:rPr>
              <a:t>two compound </a:t>
            </a:r>
            <a:r>
              <a:rPr lang="en-IN" dirty="0" smtClean="0">
                <a:solidFill>
                  <a:srgbClr val="FF0000"/>
                </a:solidFill>
              </a:rPr>
              <a:t>types </a:t>
            </a:r>
            <a:r>
              <a:rPr lang="en-IN" dirty="0" smtClean="0"/>
              <a:t>—</a:t>
            </a:r>
            <a:r>
              <a:rPr lang="en-IN" dirty="0"/>
              <a:t>array and </a:t>
            </a:r>
            <a:r>
              <a:rPr lang="en-IN" dirty="0" smtClean="0"/>
              <a:t>object</a:t>
            </a:r>
          </a:p>
          <a:p>
            <a:r>
              <a:rPr lang="en-IN" dirty="0">
                <a:solidFill>
                  <a:srgbClr val="FF0000"/>
                </a:solidFill>
              </a:rPr>
              <a:t>two special </a:t>
            </a:r>
            <a:r>
              <a:rPr lang="en-IN" dirty="0" smtClean="0">
                <a:solidFill>
                  <a:srgbClr val="FF0000"/>
                </a:solidFill>
              </a:rPr>
              <a:t>types </a:t>
            </a:r>
            <a:r>
              <a:rPr lang="en-IN" dirty="0" smtClean="0"/>
              <a:t>—</a:t>
            </a:r>
            <a:r>
              <a:rPr lang="en-IN" dirty="0"/>
              <a:t>resource and NULL</a:t>
            </a:r>
          </a:p>
        </p:txBody>
      </p:sp>
    </p:spTree>
    <p:extLst>
      <p:ext uri="{BB962C8B-B14F-4D97-AF65-F5344CB8AC3E}">
        <p14:creationId xmlns:p14="http://schemas.microsoft.com/office/powerpoint/2010/main" val="33667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4.1 </a:t>
            </a:r>
            <a:r>
              <a:rPr lang="en-IN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 algn="just"/>
            <a:r>
              <a:rPr lang="en-IN" sz="2800" dirty="0"/>
              <a:t>PHP is </a:t>
            </a:r>
            <a:r>
              <a:rPr lang="en-IN" sz="2800" dirty="0">
                <a:solidFill>
                  <a:srgbClr val="FF0000"/>
                </a:solidFill>
              </a:rPr>
              <a:t>dynamically </a:t>
            </a:r>
            <a:r>
              <a:rPr lang="en-IN" sz="2800" dirty="0" smtClean="0">
                <a:solidFill>
                  <a:srgbClr val="FF0000"/>
                </a:solidFill>
              </a:rPr>
              <a:t>typed</a:t>
            </a:r>
          </a:p>
          <a:p>
            <a:pPr algn="just"/>
            <a:r>
              <a:rPr lang="en-IN" sz="2800" dirty="0"/>
              <a:t>type of a variable is </a:t>
            </a:r>
            <a:r>
              <a:rPr lang="en-IN" sz="2800" dirty="0" smtClean="0"/>
              <a:t>set every </a:t>
            </a:r>
            <a:r>
              <a:rPr lang="en-IN" sz="2800" dirty="0"/>
              <a:t>time the variable is assigned a value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>unassigned </a:t>
            </a:r>
            <a:r>
              <a:rPr lang="en-IN" sz="2800" dirty="0" smtClean="0"/>
              <a:t>variable(</a:t>
            </a:r>
            <a:r>
              <a:rPr lang="en-IN" sz="2800" dirty="0"/>
              <a:t>unbound </a:t>
            </a:r>
            <a:r>
              <a:rPr lang="en-IN" sz="2800" dirty="0" smtClean="0"/>
              <a:t>variable)- </a:t>
            </a:r>
            <a:r>
              <a:rPr lang="en-IN" sz="2800" dirty="0"/>
              <a:t>has the value </a:t>
            </a:r>
            <a:r>
              <a:rPr lang="en-IN" sz="2800" dirty="0" smtClean="0"/>
              <a:t>NULL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800" dirty="0"/>
              <a:t>A variable can be </a:t>
            </a:r>
            <a:r>
              <a:rPr lang="en-US" sz="2800" dirty="0">
                <a:solidFill>
                  <a:srgbClr val="FF0000"/>
                </a:solidFill>
              </a:rPr>
              <a:t>tested</a:t>
            </a:r>
            <a:r>
              <a:rPr lang="en-US" sz="2800" dirty="0"/>
              <a:t> to determine if it currently has a value using </a:t>
            </a:r>
            <a:r>
              <a:rPr lang="en-US" sz="2800" dirty="0" smtClean="0"/>
              <a:t>the </a:t>
            </a:r>
            <a:r>
              <a:rPr lang="en-US" sz="2800" dirty="0" err="1">
                <a:solidFill>
                  <a:srgbClr val="FF0000"/>
                </a:solidFill>
              </a:rPr>
              <a:t>IsSet</a:t>
            </a:r>
            <a:r>
              <a:rPr lang="en-US" sz="2800" dirty="0"/>
              <a:t> function that takes a variable name as its parameter and </a:t>
            </a:r>
            <a:r>
              <a:rPr lang="en-US" sz="2800" dirty="0" smtClean="0"/>
              <a:t>returns </a:t>
            </a:r>
            <a:r>
              <a:rPr lang="en-US" sz="2800" dirty="0"/>
              <a:t>a Boolean </a:t>
            </a:r>
            <a:r>
              <a:rPr lang="en-US" sz="2800" dirty="0" smtClean="0"/>
              <a:t>value </a:t>
            </a:r>
            <a:endParaRPr lang="en-US" sz="2800" dirty="0"/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eg</a:t>
            </a:r>
            <a:r>
              <a:rPr lang="en-US" sz="2400" dirty="0"/>
              <a:t>. The </a:t>
            </a:r>
            <a:r>
              <a:rPr lang="en-US" sz="2400" dirty="0" err="1"/>
              <a:t>IsSet</a:t>
            </a:r>
            <a:r>
              <a:rPr lang="en-US" sz="2400" dirty="0"/>
              <a:t>($fruit) returns TRUE if $fruit currently has a non-NULL </a:t>
            </a:r>
            <a:r>
              <a:rPr lang="en-US" sz="2400" dirty="0" smtClean="0"/>
              <a:t>value </a:t>
            </a:r>
            <a:r>
              <a:rPr lang="en-US" sz="2400" dirty="0"/>
              <a:t>and FALSE otherwise</a:t>
            </a:r>
          </a:p>
          <a:p>
            <a:pPr algn="just"/>
            <a:endParaRPr lang="en-IN" sz="2800" dirty="0" smtClean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770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800" dirty="0"/>
              <a:t>A variable can be set back to the unassigned state using </a:t>
            </a:r>
            <a:r>
              <a:rPr lang="en-US" sz="2800" dirty="0">
                <a:solidFill>
                  <a:srgbClr val="FF0000"/>
                </a:solidFill>
              </a:rPr>
              <a:t>unset </a:t>
            </a:r>
            <a:r>
              <a:rPr lang="en-US" sz="2800" dirty="0" smtClean="0">
                <a:solidFill>
                  <a:srgbClr val="FF0000"/>
                </a:solidFill>
              </a:rPr>
              <a:t>function </a:t>
            </a:r>
          </a:p>
          <a:p>
            <a:pPr>
              <a:buFontTx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Integer </a:t>
            </a:r>
            <a:r>
              <a:rPr lang="en-IN" sz="2800" dirty="0" smtClean="0">
                <a:solidFill>
                  <a:srgbClr val="FF0000"/>
                </a:solidFill>
              </a:rPr>
              <a:t>Type</a:t>
            </a:r>
            <a:r>
              <a:rPr lang="en-IN" sz="2800" dirty="0" smtClean="0"/>
              <a:t>- PHP </a:t>
            </a:r>
            <a:r>
              <a:rPr lang="en-IN" sz="2800" dirty="0"/>
              <a:t>has a single integer type, named integer</a:t>
            </a:r>
            <a:r>
              <a:rPr lang="en-IN" sz="2800" dirty="0" smtClean="0"/>
              <a:t>.</a:t>
            </a:r>
          </a:p>
          <a:p>
            <a:pPr>
              <a:buFontTx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Double </a:t>
            </a:r>
            <a:r>
              <a:rPr lang="en-IN" sz="2800" dirty="0" smtClean="0">
                <a:solidFill>
                  <a:srgbClr val="FF0000"/>
                </a:solidFill>
              </a:rPr>
              <a:t>Type- </a:t>
            </a:r>
          </a:p>
          <a:p>
            <a:pPr lvl="1">
              <a:buFontTx/>
              <a:buChar char="•"/>
            </a:pPr>
            <a:r>
              <a:rPr lang="en-IN" sz="2400" dirty="0" smtClean="0"/>
              <a:t>PHP’s </a:t>
            </a:r>
            <a:r>
              <a:rPr lang="en-IN" sz="2400" dirty="0"/>
              <a:t>double type corresponds to the double type of </a:t>
            </a:r>
            <a:r>
              <a:rPr lang="en-IN" sz="2400" dirty="0" smtClean="0"/>
              <a:t>C</a:t>
            </a:r>
          </a:p>
          <a:p>
            <a:pPr lvl="1">
              <a:buFontTx/>
              <a:buChar char="•"/>
            </a:pPr>
            <a:r>
              <a:rPr lang="en-IN" sz="2400" dirty="0"/>
              <a:t>Double literals can include a decimal point, an exponent, or </a:t>
            </a:r>
            <a:r>
              <a:rPr lang="en-IN" sz="2400" dirty="0" smtClean="0"/>
              <a:t>both</a:t>
            </a:r>
          </a:p>
          <a:p>
            <a:pPr>
              <a:buFontTx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String </a:t>
            </a:r>
            <a:r>
              <a:rPr lang="en-IN" sz="2800" dirty="0" smtClean="0">
                <a:solidFill>
                  <a:srgbClr val="FF0000"/>
                </a:solidFill>
              </a:rPr>
              <a:t>Type</a:t>
            </a:r>
          </a:p>
          <a:p>
            <a:pPr lvl="1">
              <a:buFontTx/>
              <a:buChar char="•"/>
            </a:pPr>
            <a:r>
              <a:rPr lang="en-IN" sz="2400" dirty="0"/>
              <a:t>Characters in PHP are single </a:t>
            </a:r>
            <a:r>
              <a:rPr lang="en-IN" sz="2400" dirty="0" smtClean="0"/>
              <a:t>bytes</a:t>
            </a:r>
          </a:p>
          <a:p>
            <a:pPr lvl="1">
              <a:buFontTx/>
              <a:buChar char="•"/>
            </a:pPr>
            <a:r>
              <a:rPr lang="en-IN" sz="2400" dirty="0"/>
              <a:t>There is no character </a:t>
            </a:r>
            <a:r>
              <a:rPr lang="en-IN" sz="2400" dirty="0" smtClean="0"/>
              <a:t>type- </a:t>
            </a:r>
            <a:r>
              <a:rPr lang="en-IN" sz="2400" dirty="0"/>
              <a:t>A single character data value is represented as a string of length </a:t>
            </a:r>
            <a:r>
              <a:rPr lang="en-IN" sz="2400" dirty="0" smtClean="0"/>
              <a:t>1</a:t>
            </a:r>
          </a:p>
          <a:p>
            <a:pPr marL="457200" lvl="1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199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IN" sz="2800" dirty="0"/>
              <a:t>String literals are defined with either s</a:t>
            </a:r>
            <a:r>
              <a:rPr lang="en-IN" sz="2800" dirty="0">
                <a:solidFill>
                  <a:srgbClr val="FF0000"/>
                </a:solidFill>
              </a:rPr>
              <a:t>ingle-quote (‘) or double-quote (“) delimiters</a:t>
            </a:r>
            <a:r>
              <a:rPr lang="en-IN" sz="2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sz="2800" dirty="0"/>
              <a:t>In single-quoted string </a:t>
            </a:r>
            <a:r>
              <a:rPr lang="en-IN" sz="2800" dirty="0" smtClean="0"/>
              <a:t>literals- </a:t>
            </a:r>
            <a:r>
              <a:rPr lang="en-IN" sz="2800" dirty="0"/>
              <a:t>escape </a:t>
            </a:r>
            <a:r>
              <a:rPr lang="en-IN" sz="2800" dirty="0" smtClean="0"/>
              <a:t>sequences </a:t>
            </a:r>
            <a:r>
              <a:rPr lang="en-IN" sz="2800" dirty="0"/>
              <a:t>are </a:t>
            </a:r>
            <a:r>
              <a:rPr lang="en-IN" sz="2800" dirty="0" smtClean="0"/>
              <a:t>not recognized</a:t>
            </a:r>
          </a:p>
          <a:p>
            <a:r>
              <a:rPr lang="en-IN" sz="2800" dirty="0"/>
              <a:t>In </a:t>
            </a:r>
            <a:r>
              <a:rPr lang="en-IN" sz="2800" dirty="0" smtClean="0"/>
              <a:t>double-quoted string </a:t>
            </a:r>
            <a:r>
              <a:rPr lang="en-IN" sz="2800" dirty="0"/>
              <a:t>literals, escape sequences are recognized and embedded variables are replaced by their current values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	</a:t>
            </a:r>
            <a:r>
              <a:rPr lang="en-US" sz="2600" dirty="0" smtClean="0"/>
              <a:t>$</a:t>
            </a:r>
            <a:r>
              <a:rPr lang="en-US" sz="2600" dirty="0"/>
              <a:t>sum = </a:t>
            </a:r>
            <a:r>
              <a:rPr lang="en-US" sz="2600" dirty="0" smtClean="0"/>
              <a:t>10.2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</a:t>
            </a:r>
            <a:r>
              <a:rPr lang="en-US" sz="2600" dirty="0" smtClean="0"/>
              <a:t>	“</a:t>
            </a:r>
            <a:r>
              <a:rPr lang="en-US" sz="2600" dirty="0"/>
              <a:t>The sum is : $sum</a:t>
            </a:r>
            <a:r>
              <a:rPr lang="en-US" sz="2600" dirty="0" smtClean="0"/>
              <a:t>”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 </a:t>
            </a:r>
            <a:r>
              <a:rPr lang="en-US" sz="2600" dirty="0" smtClean="0"/>
              <a:t>	produces   </a:t>
            </a:r>
            <a:r>
              <a:rPr lang="en-US" sz="2600" dirty="0"/>
              <a:t>The sum is : 10.2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4977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Boolean </a:t>
            </a:r>
            <a:r>
              <a:rPr lang="en-IN" dirty="0" smtClean="0">
                <a:solidFill>
                  <a:srgbClr val="FF0000"/>
                </a:solidFill>
              </a:rPr>
              <a:t>Type-</a:t>
            </a:r>
          </a:p>
          <a:p>
            <a:pPr lvl="1"/>
            <a:r>
              <a:rPr lang="en-IN" dirty="0"/>
              <a:t>only two possible values for the Boolean type are TRUE and </a:t>
            </a:r>
            <a:r>
              <a:rPr lang="en-IN" dirty="0" smtClean="0"/>
              <a:t>FALSE</a:t>
            </a:r>
          </a:p>
          <a:p>
            <a:pPr lvl="1"/>
            <a:r>
              <a:rPr lang="en-IN" dirty="0"/>
              <a:t>integer expression is used in a Boolean </a:t>
            </a:r>
            <a:r>
              <a:rPr lang="en-IN" dirty="0" smtClean="0"/>
              <a:t>context: </a:t>
            </a:r>
          </a:p>
          <a:p>
            <a:pPr lvl="3"/>
            <a:r>
              <a:rPr lang="en-IN" dirty="0"/>
              <a:t>it evaluates to FALSE if it is zero</a:t>
            </a:r>
          </a:p>
          <a:p>
            <a:pPr lvl="3"/>
            <a:r>
              <a:rPr lang="en-IN" dirty="0"/>
              <a:t>otherwise, it is TRUE</a:t>
            </a:r>
          </a:p>
          <a:p>
            <a:pPr lvl="1"/>
            <a:r>
              <a:rPr lang="en-IN" dirty="0"/>
              <a:t>If a string expression is used in a Boolean context,</a:t>
            </a:r>
          </a:p>
          <a:p>
            <a:pPr lvl="3"/>
            <a:r>
              <a:rPr lang="en-IN" dirty="0"/>
              <a:t>it </a:t>
            </a:r>
            <a:r>
              <a:rPr lang="en-IN" dirty="0" smtClean="0"/>
              <a:t>evaluates </a:t>
            </a:r>
            <a:r>
              <a:rPr lang="en-IN" dirty="0"/>
              <a:t>to FALSE if it is either the empty string or the string “0</a:t>
            </a:r>
            <a:r>
              <a:rPr lang="en-IN" dirty="0" smtClean="0"/>
              <a:t>”</a:t>
            </a:r>
          </a:p>
          <a:p>
            <a:pPr lvl="3"/>
            <a:r>
              <a:rPr lang="en-IN" dirty="0"/>
              <a:t>otherwise, it is TRUE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941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4.2. Arithmetic </a:t>
            </a:r>
            <a:r>
              <a:rPr lang="en-IN" sz="3200" dirty="0"/>
              <a:t>Operators and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sz="2600" dirty="0"/>
              <a:t>PHP has the usual collections of arithmetic operators </a:t>
            </a:r>
            <a:r>
              <a:rPr lang="en-US" sz="2600" dirty="0">
                <a:solidFill>
                  <a:srgbClr val="FF0000"/>
                </a:solidFill>
              </a:rPr>
              <a:t>+, -, *, /, %, ++ </a:t>
            </a:r>
            <a:r>
              <a:rPr lang="en-US" sz="2600" dirty="0" smtClean="0">
                <a:solidFill>
                  <a:srgbClr val="FF0000"/>
                </a:solidFill>
              </a:rPr>
              <a:t>and </a:t>
            </a:r>
            <a:r>
              <a:rPr lang="en-US" sz="2600" dirty="0">
                <a:solidFill>
                  <a:srgbClr val="FF0000"/>
                </a:solidFill>
              </a:rPr>
              <a:t>-- </a:t>
            </a:r>
            <a:r>
              <a:rPr lang="en-US" sz="2600" dirty="0"/>
              <a:t>with the usual meaning 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600" dirty="0"/>
              <a:t> If </a:t>
            </a:r>
            <a:r>
              <a:rPr lang="en-US" sz="2600" dirty="0">
                <a:solidFill>
                  <a:srgbClr val="FF0000"/>
                </a:solidFill>
              </a:rPr>
              <a:t>both operands are integers </a:t>
            </a:r>
            <a:r>
              <a:rPr lang="en-US" sz="2600" dirty="0"/>
              <a:t>the result produced is also </a:t>
            </a:r>
            <a:r>
              <a:rPr lang="en-US" sz="2600" dirty="0">
                <a:solidFill>
                  <a:srgbClr val="FF0000"/>
                </a:solidFill>
              </a:rPr>
              <a:t>integer</a:t>
            </a:r>
            <a:r>
              <a:rPr lang="en-US" sz="2600" dirty="0"/>
              <a:t>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600" dirty="0" smtClean="0"/>
              <a:t>If </a:t>
            </a:r>
            <a:r>
              <a:rPr lang="en-US" sz="2600" dirty="0">
                <a:solidFill>
                  <a:srgbClr val="FF0000"/>
                </a:solidFill>
              </a:rPr>
              <a:t>either of the operand is a double </a:t>
            </a:r>
            <a:r>
              <a:rPr lang="en-US" sz="2600" dirty="0"/>
              <a:t>the result produced is </a:t>
            </a:r>
            <a:r>
              <a:rPr lang="en-US" sz="2600" dirty="0" smtClean="0">
                <a:solidFill>
                  <a:srgbClr val="FF0000"/>
                </a:solidFill>
              </a:rPr>
              <a:t>double</a:t>
            </a:r>
            <a:endParaRPr lang="en-US" sz="26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600" dirty="0"/>
              <a:t> In </a:t>
            </a:r>
            <a:r>
              <a:rPr lang="en-US" sz="2600" dirty="0">
                <a:solidFill>
                  <a:srgbClr val="FF0000"/>
                </a:solidFill>
              </a:rPr>
              <a:t>integer division </a:t>
            </a:r>
            <a:r>
              <a:rPr lang="en-US" sz="2600" dirty="0"/>
              <a:t>even if both operands are integers the result </a:t>
            </a:r>
            <a:r>
              <a:rPr lang="en-US" sz="2600" dirty="0" smtClean="0"/>
              <a:t>produced </a:t>
            </a:r>
            <a:r>
              <a:rPr lang="en-US" sz="2600" dirty="0"/>
              <a:t>can be </a:t>
            </a:r>
            <a:r>
              <a:rPr lang="en-US" sz="2600" dirty="0">
                <a:solidFill>
                  <a:srgbClr val="FF0000"/>
                </a:solidFill>
              </a:rPr>
              <a:t>double</a:t>
            </a:r>
          </a:p>
          <a:p>
            <a:pPr>
              <a:lnSpc>
                <a:spcPct val="120000"/>
              </a:lnSpc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0171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09600" y="277091"/>
            <a:ext cx="769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Calibri" pitchFamily="34" charset="0"/>
              </a:rPr>
              <a:t>Predefined functions that operate on numeric values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45787" cy="508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3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4.3 String </a:t>
            </a:r>
            <a:r>
              <a:rPr lang="en-IN" sz="3200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IN" dirty="0"/>
              <a:t>The only string operator is the </a:t>
            </a:r>
            <a:r>
              <a:rPr lang="en-IN" dirty="0">
                <a:solidFill>
                  <a:srgbClr val="FF0000"/>
                </a:solidFill>
              </a:rPr>
              <a:t>catenation </a:t>
            </a:r>
            <a:r>
              <a:rPr lang="en-IN" dirty="0" smtClean="0">
                <a:solidFill>
                  <a:srgbClr val="FF0000"/>
                </a:solidFill>
              </a:rPr>
              <a:t>operator</a:t>
            </a:r>
          </a:p>
          <a:p>
            <a:r>
              <a:rPr lang="en-IN" dirty="0"/>
              <a:t>specified with a </a:t>
            </a:r>
            <a:r>
              <a:rPr lang="en-IN" dirty="0">
                <a:solidFill>
                  <a:srgbClr val="FF0000"/>
                </a:solidFill>
              </a:rPr>
              <a:t>period </a:t>
            </a:r>
            <a:r>
              <a:rPr lang="en-IN" dirty="0" smtClean="0">
                <a:solidFill>
                  <a:srgbClr val="FF0000"/>
                </a:solidFill>
              </a:rPr>
              <a:t>(.)</a:t>
            </a:r>
          </a:p>
          <a:p>
            <a:pPr>
              <a:buFontTx/>
              <a:buChar char="•"/>
            </a:pPr>
            <a:r>
              <a:rPr lang="en-US" sz="2800" dirty="0"/>
              <a:t>String variables are </a:t>
            </a:r>
            <a:r>
              <a:rPr lang="en-US" sz="2800" dirty="0">
                <a:solidFill>
                  <a:srgbClr val="FF0000"/>
                </a:solidFill>
              </a:rPr>
              <a:t>treated like arrays </a:t>
            </a:r>
            <a:r>
              <a:rPr lang="en-US" sz="2800" dirty="0"/>
              <a:t>to access individual </a:t>
            </a:r>
            <a:r>
              <a:rPr lang="en-US" sz="2800" dirty="0" smtClean="0"/>
              <a:t>characters </a:t>
            </a:r>
            <a:endParaRPr lang="en-US" sz="2800" dirty="0"/>
          </a:p>
          <a:p>
            <a:pPr>
              <a:buFontTx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position of character starts with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r>
              <a:rPr lang="en-IN" sz="2800" dirty="0"/>
              <a:t>The position of a character in a </a:t>
            </a:r>
            <a:r>
              <a:rPr lang="en-IN" sz="2800" dirty="0" smtClean="0"/>
              <a:t>string can </a:t>
            </a:r>
            <a:r>
              <a:rPr lang="en-IN" sz="2800" dirty="0"/>
              <a:t>be specified </a:t>
            </a:r>
            <a:r>
              <a:rPr lang="en-IN" sz="2800" dirty="0" smtClean="0"/>
              <a:t>in braces </a:t>
            </a:r>
            <a:r>
              <a:rPr lang="en-IN" sz="2800" dirty="0"/>
              <a:t>immediately after the variable’s name.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 smtClean="0"/>
              <a:t>	 </a:t>
            </a:r>
            <a:r>
              <a:rPr lang="en-US" sz="2400" dirty="0" err="1" smtClean="0"/>
              <a:t>eg</a:t>
            </a:r>
            <a:r>
              <a:rPr lang="en-US" sz="2400" dirty="0"/>
              <a:t>. If $</a:t>
            </a:r>
            <a:r>
              <a:rPr lang="en-US" sz="2400" dirty="0" err="1"/>
              <a:t>str</a:t>
            </a:r>
            <a:r>
              <a:rPr lang="en-US" sz="2400" dirty="0"/>
              <a:t> has the value “apple” then </a:t>
            </a:r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 err="1">
                <a:solidFill>
                  <a:srgbClr val="FF0000"/>
                </a:solidFill>
              </a:rPr>
              <a:t>str</a:t>
            </a:r>
            <a:r>
              <a:rPr lang="en-US" sz="2400" dirty="0">
                <a:solidFill>
                  <a:srgbClr val="FF0000"/>
                </a:solidFill>
              </a:rPr>
              <a:t>{4} </a:t>
            </a:r>
            <a:r>
              <a:rPr lang="en-US" sz="2400" dirty="0"/>
              <a:t>is 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7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itchFamily="34" charset="0"/>
              </a:rPr>
              <a:t>Commonly used string functions </a:t>
            </a:r>
            <a:br>
              <a:rPr lang="en-US" b="1" dirty="0">
                <a:latin typeface="Calibri" pitchFamily="34" charset="0"/>
              </a:rPr>
            </a:b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3" y="914400"/>
            <a:ext cx="8196373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0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4.4 Scalar </a:t>
            </a:r>
            <a:r>
              <a:rPr lang="en-IN" sz="3200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PHP has both </a:t>
            </a:r>
            <a:r>
              <a:rPr lang="en-US" dirty="0">
                <a:solidFill>
                  <a:srgbClr val="FF0000"/>
                </a:solidFill>
              </a:rPr>
              <a:t>implicit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explicit</a:t>
            </a:r>
            <a:r>
              <a:rPr lang="en-US" dirty="0"/>
              <a:t> type </a:t>
            </a:r>
            <a:r>
              <a:rPr lang="en-US" dirty="0" smtClean="0"/>
              <a:t>conversions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 smtClean="0"/>
              <a:t> </a:t>
            </a:r>
            <a:r>
              <a:rPr lang="en-US" dirty="0"/>
              <a:t>Implicit type conversions are called coercions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If a numeric value appears in a string context the numeric value is </a:t>
            </a:r>
            <a:r>
              <a:rPr lang="en-US" dirty="0" smtClean="0"/>
              <a:t>coerced </a:t>
            </a:r>
            <a:r>
              <a:rPr lang="en-US" dirty="0"/>
              <a:t>to a </a:t>
            </a:r>
            <a:r>
              <a:rPr lang="en-US" dirty="0" smtClean="0"/>
              <a:t>string 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If a string value appears in a numeric context the string value is </a:t>
            </a:r>
            <a:r>
              <a:rPr lang="en-US" dirty="0" smtClean="0"/>
              <a:t>coerced </a:t>
            </a:r>
            <a:r>
              <a:rPr lang="en-US" dirty="0"/>
              <a:t>to a numeric value 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If a double is converted to an integer the fractional part is </a:t>
            </a:r>
            <a:r>
              <a:rPr lang="en-US" dirty="0" smtClean="0"/>
              <a:t>dropped </a:t>
            </a:r>
            <a:r>
              <a:rPr lang="en-US" dirty="0"/>
              <a:t>and rounding is not </a:t>
            </a:r>
            <a:r>
              <a:rPr lang="en-US" dirty="0" smtClean="0"/>
              <a:t>done 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Explicit type conversions can be </a:t>
            </a:r>
            <a:r>
              <a:rPr lang="en-US" dirty="0" smtClean="0"/>
              <a:t>done using predefined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2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1. Origins </a:t>
            </a:r>
            <a:r>
              <a:rPr lang="en-IN" sz="3200" dirty="0"/>
              <a:t>and Uses of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181600"/>
          </a:xfrm>
        </p:spPr>
        <p:txBody>
          <a:bodyPr>
            <a:noAutofit/>
          </a:bodyPr>
          <a:lstStyle/>
          <a:p>
            <a:r>
              <a:rPr lang="en-IN" sz="2600" dirty="0"/>
              <a:t>PHP was </a:t>
            </a:r>
            <a:r>
              <a:rPr lang="en-IN" sz="2600" dirty="0" smtClean="0"/>
              <a:t>developed </a:t>
            </a:r>
            <a:r>
              <a:rPr lang="en-IN" sz="2600" dirty="0"/>
              <a:t>in 1994</a:t>
            </a:r>
            <a:r>
              <a:rPr lang="en-IN" sz="2600" dirty="0" smtClean="0"/>
              <a:t>.</a:t>
            </a:r>
          </a:p>
          <a:p>
            <a:r>
              <a:rPr lang="en-IN" sz="2600" dirty="0"/>
              <a:t>Originally, </a:t>
            </a:r>
            <a:r>
              <a:rPr lang="en-IN" sz="2600" dirty="0" smtClean="0"/>
              <a:t>PHP was </a:t>
            </a:r>
            <a:r>
              <a:rPr lang="en-IN" sz="2600" dirty="0"/>
              <a:t>an acronym for </a:t>
            </a:r>
            <a:r>
              <a:rPr lang="en-IN" sz="2600" dirty="0">
                <a:solidFill>
                  <a:srgbClr val="FF0000"/>
                </a:solidFill>
              </a:rPr>
              <a:t>Personal Home </a:t>
            </a:r>
            <a:r>
              <a:rPr lang="en-IN" sz="2600" dirty="0" smtClean="0">
                <a:solidFill>
                  <a:srgbClr val="FF0000"/>
                </a:solidFill>
              </a:rPr>
              <a:t>Page.</a:t>
            </a:r>
          </a:p>
          <a:p>
            <a:r>
              <a:rPr lang="en-IN" sz="2600" dirty="0"/>
              <a:t>Later, its user community began using the recursive name </a:t>
            </a:r>
            <a:r>
              <a:rPr lang="en-IN" sz="2600" dirty="0">
                <a:solidFill>
                  <a:srgbClr val="FF0000"/>
                </a:solidFill>
              </a:rPr>
              <a:t>PHP: Hypertext </a:t>
            </a:r>
            <a:r>
              <a:rPr lang="en-IN" sz="2600" dirty="0" err="1" smtClean="0">
                <a:solidFill>
                  <a:srgbClr val="FF0000"/>
                </a:solidFill>
              </a:rPr>
              <a:t>Preprocessor</a:t>
            </a:r>
            <a:r>
              <a:rPr lang="en-IN" sz="26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sz="2600" dirty="0"/>
              <a:t>Today, PHP is developed, distributed, and supported as an </a:t>
            </a:r>
            <a:r>
              <a:rPr lang="en-IN" sz="2600" dirty="0" smtClean="0">
                <a:solidFill>
                  <a:srgbClr val="FF0000"/>
                </a:solidFill>
              </a:rPr>
              <a:t>open-source</a:t>
            </a:r>
            <a:r>
              <a:rPr lang="en-IN" sz="2600" dirty="0" smtClean="0"/>
              <a:t> product.</a:t>
            </a:r>
          </a:p>
          <a:p>
            <a:r>
              <a:rPr lang="en-IN" sz="2600" dirty="0"/>
              <a:t>A PHP processor is now resident on most Web </a:t>
            </a:r>
            <a:r>
              <a:rPr lang="en-IN" sz="2600" dirty="0" smtClean="0"/>
              <a:t>servers.</a:t>
            </a:r>
          </a:p>
          <a:p>
            <a:r>
              <a:rPr lang="en-US" sz="2600" dirty="0"/>
              <a:t>The first version of PHP version 1.0 was released in </a:t>
            </a:r>
            <a:r>
              <a:rPr lang="en-US" sz="2600" dirty="0" smtClean="0"/>
              <a:t>1995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/>
              <a:t>The latest version of PHP is version </a:t>
            </a:r>
            <a:r>
              <a:rPr lang="en-US" sz="2600" dirty="0" smtClean="0"/>
              <a:t>7.1.14 and 7.2.2  </a:t>
            </a:r>
            <a:r>
              <a:rPr lang="en-US" sz="2600" dirty="0"/>
              <a:t>released </a:t>
            </a:r>
            <a:r>
              <a:rPr lang="en-US" sz="2600" dirty="0" smtClean="0"/>
              <a:t>in 1</a:t>
            </a:r>
            <a:r>
              <a:rPr lang="en-US" sz="2600" baseline="30000" dirty="0" smtClean="0"/>
              <a:t>st</a:t>
            </a:r>
            <a:r>
              <a:rPr lang="en-US" sz="2600" dirty="0" smtClean="0"/>
              <a:t> February 2018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040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4.5 Assignment </a:t>
            </a:r>
            <a:r>
              <a:rPr lang="en-IN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PHP has the same set of assignment operators as its predecessor language, C, including the compound assignment operators such as += and /=.</a:t>
            </a:r>
          </a:p>
        </p:txBody>
      </p:sp>
    </p:spTree>
    <p:extLst>
      <p:ext uri="{BB962C8B-B14F-4D97-AF65-F5344CB8AC3E}">
        <p14:creationId xmlns:p14="http://schemas.microsoft.com/office/powerpoint/2010/main" val="32458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709"/>
            <a:ext cx="8229600" cy="1143000"/>
          </a:xfrm>
        </p:spPr>
        <p:txBody>
          <a:bodyPr/>
          <a:lstStyle/>
          <a:p>
            <a:r>
              <a:rPr lang="en-IN" dirty="0" smtClean="0"/>
              <a:t>5.</a:t>
            </a:r>
            <a:r>
              <a:rPr lang="en-US" b="1" dirty="0">
                <a:latin typeface="Calibri" pitchFamily="34" charset="0"/>
              </a:rPr>
              <a:t>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en-US" dirty="0" smtClean="0"/>
              <a:t> </a:t>
            </a:r>
            <a:r>
              <a:rPr lang="en-US" dirty="0"/>
              <a:t>function is used to create output in </a:t>
            </a:r>
            <a:r>
              <a:rPr lang="en-US" dirty="0" smtClean="0"/>
              <a:t>PHP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</a:t>
            </a:r>
            <a:r>
              <a:rPr lang="en-US" dirty="0" smtClean="0"/>
              <a:t>print </a:t>
            </a:r>
            <a:r>
              <a:rPr lang="en-US" dirty="0"/>
              <a:t>can be called </a:t>
            </a:r>
            <a:r>
              <a:rPr lang="en-US" dirty="0">
                <a:solidFill>
                  <a:srgbClr val="FF0000"/>
                </a:solidFill>
              </a:rPr>
              <a:t>with or without parentheses </a:t>
            </a:r>
            <a:r>
              <a:rPr lang="en-US" dirty="0"/>
              <a:t>around its </a:t>
            </a:r>
            <a:r>
              <a:rPr lang="en-US" dirty="0" smtClean="0"/>
              <a:t>  parameters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Instead of a string parameter if some other type of value is given the </a:t>
            </a:r>
            <a:r>
              <a:rPr lang="en-US" dirty="0" smtClean="0"/>
              <a:t>PHP </a:t>
            </a:r>
            <a:r>
              <a:rPr lang="en-US" dirty="0"/>
              <a:t>interpreter will coerce it to a </a:t>
            </a:r>
            <a:r>
              <a:rPr lang="en-US" dirty="0" smtClean="0"/>
              <a:t>string 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	   </a:t>
            </a:r>
            <a:r>
              <a:rPr lang="en-US" dirty="0" err="1" smtClean="0"/>
              <a:t>eg</a:t>
            </a:r>
            <a:r>
              <a:rPr lang="en-US" dirty="0" smtClean="0"/>
              <a:t>: print(47</a:t>
            </a:r>
            <a:r>
              <a:rPr lang="en-US" dirty="0"/>
              <a:t>) will produce </a:t>
            </a:r>
            <a:r>
              <a:rPr lang="en-US" dirty="0" smtClean="0"/>
              <a:t>47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 smtClean="0"/>
              <a:t>PHP also has the </a:t>
            </a:r>
            <a:r>
              <a:rPr lang="en-US" dirty="0" smtClean="0">
                <a:solidFill>
                  <a:srgbClr val="FF0000"/>
                </a:solidFill>
              </a:rPr>
              <a:t>echo</a:t>
            </a:r>
            <a:r>
              <a:rPr lang="en-US" dirty="0" smtClean="0"/>
              <a:t> function, which is similar to print.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PHP also has the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/>
              <a:t> function which is borrowed from </a:t>
            </a:r>
            <a:r>
              <a:rPr lang="en-US" dirty="0" smtClean="0"/>
              <a:t>C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general format of </a:t>
            </a:r>
            <a:r>
              <a:rPr lang="en-US" dirty="0" err="1"/>
              <a:t>printf</a:t>
            </a:r>
            <a:r>
              <a:rPr lang="en-US" dirty="0"/>
              <a:t> is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	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literal_string</a:t>
            </a:r>
            <a:r>
              <a:rPr lang="en-US" dirty="0">
                <a:solidFill>
                  <a:srgbClr val="FF0000"/>
                </a:solidFill>
              </a:rPr>
              <a:t>, param1, param2, </a:t>
            </a:r>
            <a:r>
              <a:rPr lang="en-US" dirty="0" smtClean="0">
                <a:solidFill>
                  <a:srgbClr val="FF0000"/>
                </a:solidFill>
              </a:rPr>
              <a:t>…)</a:t>
            </a:r>
          </a:p>
          <a:p>
            <a:pPr>
              <a:lnSpc>
                <a:spcPct val="120000"/>
              </a:lnSpc>
            </a:pPr>
            <a:r>
              <a:rPr lang="en-IN" dirty="0"/>
              <a:t>The literal string can include </a:t>
            </a:r>
            <a:r>
              <a:rPr lang="en-IN" dirty="0" err="1"/>
              <a:t>labeling</a:t>
            </a:r>
            <a:r>
              <a:rPr lang="en-IN" dirty="0"/>
              <a:t> information about the parameters whose values are to be displayed.</a:t>
            </a:r>
            <a:endParaRPr lang="en-US" dirty="0"/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12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It also contains </a:t>
            </a:r>
            <a:r>
              <a:rPr lang="en-IN" sz="2800" dirty="0">
                <a:solidFill>
                  <a:srgbClr val="FF0000"/>
                </a:solidFill>
              </a:rPr>
              <a:t>format codes</a:t>
            </a:r>
            <a:r>
              <a:rPr lang="en-IN" sz="2800" dirty="0"/>
              <a:t> for those values.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The format code uses a </a:t>
            </a:r>
            <a:r>
              <a:rPr lang="en-US" sz="2800" dirty="0">
                <a:solidFill>
                  <a:srgbClr val="FF0000"/>
                </a:solidFill>
              </a:rPr>
              <a:t>percent sign (%) </a:t>
            </a:r>
            <a:r>
              <a:rPr lang="en-US" sz="2800" dirty="0"/>
              <a:t>followed by the field </a:t>
            </a:r>
            <a:r>
              <a:rPr lang="en-US" sz="2800" dirty="0" smtClean="0">
                <a:solidFill>
                  <a:srgbClr val="FF0000"/>
                </a:solidFill>
              </a:rPr>
              <a:t>width </a:t>
            </a:r>
            <a:r>
              <a:rPr lang="en-US" sz="2800" dirty="0" smtClean="0"/>
              <a:t>and </a:t>
            </a: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type </a:t>
            </a:r>
            <a:r>
              <a:rPr lang="en-US" sz="2800" dirty="0" err="1" smtClean="0">
                <a:solidFill>
                  <a:srgbClr val="FF0000"/>
                </a:solidFill>
              </a:rPr>
              <a:t>specifier</a:t>
            </a:r>
            <a:r>
              <a:rPr lang="en-US" sz="2800" dirty="0" smtClean="0"/>
              <a:t>.</a:t>
            </a:r>
          </a:p>
          <a:p>
            <a:pPr>
              <a:buFontTx/>
              <a:buChar char="•"/>
            </a:pPr>
            <a:r>
              <a:rPr lang="en-US" sz="2800" dirty="0"/>
              <a:t>The common type </a:t>
            </a:r>
            <a:r>
              <a:rPr lang="en-US" sz="2800" dirty="0" err="1"/>
              <a:t>specifiers</a:t>
            </a:r>
            <a:r>
              <a:rPr lang="en-US" sz="2800" dirty="0"/>
              <a:t> are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	s </a:t>
            </a:r>
            <a:r>
              <a:rPr lang="en-US" sz="2800" dirty="0">
                <a:solidFill>
                  <a:srgbClr val="FF0000"/>
                </a:solidFill>
              </a:rPr>
              <a:t>for strings</a:t>
            </a:r>
            <a:r>
              <a:rPr lang="en-US" sz="2800" dirty="0"/>
              <a:t>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	d </a:t>
            </a:r>
            <a:r>
              <a:rPr lang="en-US" sz="2800" dirty="0">
                <a:solidFill>
                  <a:srgbClr val="FF0000"/>
                </a:solidFill>
              </a:rPr>
              <a:t>for integers </a:t>
            </a:r>
            <a:r>
              <a:rPr lang="en-US" sz="2800" dirty="0" smtClean="0"/>
              <a:t>and</a:t>
            </a:r>
          </a:p>
          <a:p>
            <a:pPr marL="0" indent="0">
              <a:buNone/>
            </a:pPr>
            <a:r>
              <a:rPr lang="en-US" sz="2800" dirty="0" smtClean="0"/>
              <a:t> 		</a:t>
            </a:r>
            <a:r>
              <a:rPr lang="en-US" sz="2800" dirty="0" smtClean="0">
                <a:solidFill>
                  <a:srgbClr val="FF0000"/>
                </a:solidFill>
              </a:rPr>
              <a:t>f </a:t>
            </a:r>
            <a:r>
              <a:rPr lang="en-US" sz="2800" dirty="0">
                <a:solidFill>
                  <a:srgbClr val="FF0000"/>
                </a:solidFill>
              </a:rPr>
              <a:t>for </a:t>
            </a:r>
            <a:r>
              <a:rPr lang="en-US" sz="2800" dirty="0" smtClean="0">
                <a:solidFill>
                  <a:srgbClr val="FF0000"/>
                </a:solidFill>
              </a:rPr>
              <a:t>floats </a:t>
            </a:r>
            <a:r>
              <a:rPr lang="en-US" sz="2800" dirty="0">
                <a:solidFill>
                  <a:srgbClr val="FF0000"/>
                </a:solidFill>
              </a:rPr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doubles</a:t>
            </a:r>
          </a:p>
          <a:p>
            <a:r>
              <a:rPr lang="en-IN" sz="2800" dirty="0"/>
              <a:t>%10s—a character string field of 10 characters</a:t>
            </a:r>
          </a:p>
          <a:p>
            <a:r>
              <a:rPr lang="en-IN" sz="2800" dirty="0"/>
              <a:t>%6d—an integer field of six digits</a:t>
            </a:r>
          </a:p>
          <a:p>
            <a:r>
              <a:rPr lang="en-IN" sz="2800" dirty="0"/>
              <a:t>%5.2f—a float or double field of eight spaces, with two digits to the right of the decimal point, the decimal point, and five digits to the left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511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635145"/>
            <a:ext cx="8229600" cy="57912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&lt;?xml version = "1.0" encoding = "utf-8"?&gt;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&lt;!DOCTYPE html PUBLIC "-//W3C//DTD XHTML 1.1//EN"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"http://www.w3.org/TR/xhtml11/DTD/xhtml11.dtd"&gt;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&lt;html </a:t>
            </a:r>
            <a:r>
              <a:rPr lang="en-US" sz="1600" b="1" dirty="0" err="1"/>
              <a:t>xmlns</a:t>
            </a:r>
            <a:r>
              <a:rPr lang="en-US" sz="1600" b="1" dirty="0"/>
              <a:t>="http://www.w3.org/1999/xhtml"&gt;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/>
              <a:t>	&lt;</a:t>
            </a:r>
            <a:r>
              <a:rPr lang="en-US" sz="1600" b="1" dirty="0"/>
              <a:t>head&gt;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		&lt;</a:t>
            </a:r>
            <a:r>
              <a:rPr lang="en-US" sz="1600" b="1" dirty="0"/>
              <a:t>title&gt;</a:t>
            </a:r>
            <a:r>
              <a:rPr lang="en-US" sz="1600" b="1" dirty="0" err="1"/>
              <a:t>today.php</a:t>
            </a:r>
            <a:r>
              <a:rPr lang="en-US" sz="1600" b="1" dirty="0"/>
              <a:t>&lt;/title&gt;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/>
              <a:t>	&lt;/</a:t>
            </a:r>
            <a:r>
              <a:rPr lang="en-US" sz="1600" b="1" dirty="0"/>
              <a:t>head&gt;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/>
              <a:t>	&lt;</a:t>
            </a:r>
            <a:r>
              <a:rPr lang="en-US" sz="1600" b="1" dirty="0"/>
              <a:t>body&gt;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/>
              <a:t>		&lt;</a:t>
            </a:r>
            <a:r>
              <a:rPr lang="en-US" sz="1600" b="1" dirty="0"/>
              <a:t>p&gt;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/>
              <a:t>		         &lt;?</a:t>
            </a:r>
            <a:r>
              <a:rPr lang="en-US" sz="1600" b="1" dirty="0" err="1"/>
              <a:t>php</a:t>
            </a:r>
            <a:endParaRPr lang="en-US" sz="16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/>
              <a:t>			print </a:t>
            </a:r>
            <a:r>
              <a:rPr lang="en-US" sz="1600" b="1" dirty="0"/>
              <a:t>"&lt;b&gt;Welcome to my home page &lt;</a:t>
            </a:r>
            <a:r>
              <a:rPr lang="en-US" sz="1600" b="1" dirty="0" err="1"/>
              <a:t>br</a:t>
            </a:r>
            <a:r>
              <a:rPr lang="en-US" sz="1600" b="1" dirty="0"/>
              <a:t> /&gt; &lt;</a:t>
            </a:r>
            <a:r>
              <a:rPr lang="en-US" sz="1600" b="1" dirty="0" err="1"/>
              <a:t>br</a:t>
            </a:r>
            <a:r>
              <a:rPr lang="en-US" sz="1600" b="1" dirty="0"/>
              <a:t> /&gt;";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/>
              <a:t>			print </a:t>
            </a:r>
            <a:r>
              <a:rPr lang="en-US" sz="1600" b="1" dirty="0"/>
              <a:t>"Today is :&lt;/b&gt;";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/>
              <a:t>			print </a:t>
            </a:r>
            <a:r>
              <a:rPr lang="en-US" sz="1600" b="1" dirty="0"/>
              <a:t>date(“l, F </a:t>
            </a:r>
            <a:r>
              <a:rPr lang="en-US" sz="1600" b="1" dirty="0" err="1"/>
              <a:t>jS</a:t>
            </a:r>
            <a:r>
              <a:rPr lang="en-US" sz="1600" b="1" dirty="0"/>
              <a:t>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/>
              <a:t>			print </a:t>
            </a:r>
            <a:r>
              <a:rPr lang="en-US" sz="1600" b="1" dirty="0"/>
              <a:t>"&lt;</a:t>
            </a:r>
            <a:r>
              <a:rPr lang="en-US" sz="1600" b="1" dirty="0" err="1"/>
              <a:t>br</a:t>
            </a:r>
            <a:r>
              <a:rPr lang="en-US" sz="1600" b="1" dirty="0"/>
              <a:t> /&gt;";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/>
              <a:t>		          ?&gt;</a:t>
            </a:r>
            <a:endParaRPr lang="en-US" sz="16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/>
              <a:t>		&lt;/</a:t>
            </a:r>
            <a:r>
              <a:rPr lang="en-US" sz="1600" b="1" dirty="0"/>
              <a:t>p&gt;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/>
              <a:t>	&lt;/</a:t>
            </a:r>
            <a:r>
              <a:rPr lang="en-US" sz="1600" b="1" dirty="0"/>
              <a:t>body&gt;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&lt;/html&gt;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600" b="1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62000" y="152400"/>
            <a:ext cx="769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latin typeface="Calibri" pitchFamily="34" charset="0"/>
              </a:rPr>
              <a:t>A PHP program to display date </a:t>
            </a:r>
          </a:p>
        </p:txBody>
      </p:sp>
    </p:spTree>
    <p:extLst>
      <p:ext uri="{BB962C8B-B14F-4D97-AF65-F5344CB8AC3E}">
        <p14:creationId xmlns:p14="http://schemas.microsoft.com/office/powerpoint/2010/main" val="3018697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90600" y="304799"/>
            <a:ext cx="769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latin typeface="Calibri" pitchFamily="34" charset="0"/>
              </a:rPr>
              <a:t>The Output of the program </a:t>
            </a:r>
          </a:p>
        </p:txBody>
      </p:sp>
      <p:pic>
        <p:nvPicPr>
          <p:cNvPr id="5" name="Picture 1" descr="da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7239000" cy="54377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22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</a:rPr>
              <a:t>6. Control </a:t>
            </a:r>
            <a:r>
              <a:rPr lang="en-US" b="1" dirty="0">
                <a:latin typeface="Calibri" pitchFamily="34" charset="0"/>
              </a:rPr>
              <a:t>Statements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 control statements of PHP </a:t>
            </a:r>
            <a:r>
              <a:rPr lang="en-IN" sz="2800" dirty="0" smtClean="0"/>
              <a:t>are </a:t>
            </a:r>
            <a:r>
              <a:rPr lang="en-IN" sz="2800" dirty="0"/>
              <a:t>similar to those of </a:t>
            </a:r>
            <a:r>
              <a:rPr lang="en-IN" sz="2800" dirty="0" smtClean="0"/>
              <a:t>C</a:t>
            </a:r>
          </a:p>
          <a:p>
            <a:pPr marL="0" indent="0">
              <a:buNone/>
            </a:pPr>
            <a:r>
              <a:rPr lang="en-IN" sz="2800" u="sng" dirty="0" smtClean="0"/>
              <a:t>6.1 </a:t>
            </a:r>
            <a:r>
              <a:rPr lang="en-IN" sz="2800" u="sng" dirty="0"/>
              <a:t>Relational </a:t>
            </a:r>
            <a:r>
              <a:rPr lang="en-IN" sz="2800" u="sng" dirty="0" smtClean="0"/>
              <a:t>Operators</a:t>
            </a:r>
          </a:p>
          <a:p>
            <a:r>
              <a:rPr lang="en-IN" sz="2800" dirty="0"/>
              <a:t>PHP uses the eight relational operators of </a:t>
            </a:r>
            <a:r>
              <a:rPr lang="en-IN" sz="2800" dirty="0" smtClean="0"/>
              <a:t>JavaScript</a:t>
            </a:r>
          </a:p>
          <a:p>
            <a:r>
              <a:rPr lang="en-IN" sz="2800" dirty="0"/>
              <a:t>The usual six </a:t>
            </a:r>
            <a:r>
              <a:rPr lang="en-IN" sz="2800" dirty="0" smtClean="0"/>
              <a:t>( </a:t>
            </a:r>
            <a:r>
              <a:rPr lang="en-IN" sz="2800" dirty="0" smtClean="0">
                <a:solidFill>
                  <a:srgbClr val="FF0000"/>
                </a:solidFill>
              </a:rPr>
              <a:t>&gt;, </a:t>
            </a:r>
            <a:r>
              <a:rPr lang="en-IN" sz="2800" dirty="0">
                <a:solidFill>
                  <a:srgbClr val="FF0000"/>
                </a:solidFill>
              </a:rPr>
              <a:t>&lt;, &gt;=, &lt;=, !=, and </a:t>
            </a:r>
            <a:r>
              <a:rPr lang="en-IN" sz="2800" dirty="0" smtClean="0">
                <a:solidFill>
                  <a:srgbClr val="FF0000"/>
                </a:solidFill>
              </a:rPr>
              <a:t>== </a:t>
            </a:r>
            <a:r>
              <a:rPr lang="en-IN" sz="2800" dirty="0" smtClean="0"/>
              <a:t>)</a:t>
            </a:r>
          </a:p>
          <a:p>
            <a:r>
              <a:rPr lang="en-IN" sz="2800" dirty="0"/>
              <a:t>PHP also has </a:t>
            </a:r>
            <a:r>
              <a:rPr lang="en-IN" sz="2800" dirty="0">
                <a:solidFill>
                  <a:srgbClr val="FF0000"/>
                </a:solidFill>
              </a:rPr>
              <a:t>===</a:t>
            </a:r>
            <a:r>
              <a:rPr lang="en-IN" sz="2800" dirty="0"/>
              <a:t>, which produces </a:t>
            </a:r>
            <a:r>
              <a:rPr lang="en-IN" sz="2800" dirty="0" smtClean="0"/>
              <a:t>TRUE only </a:t>
            </a:r>
            <a:r>
              <a:rPr lang="en-IN" sz="2800" dirty="0"/>
              <a:t>if both operands are the same type and have the same value, </a:t>
            </a:r>
            <a:endParaRPr lang="en-IN" sz="2800" dirty="0" smtClean="0"/>
          </a:p>
          <a:p>
            <a:r>
              <a:rPr lang="en-IN" sz="2800" dirty="0" smtClean="0"/>
              <a:t>and </a:t>
            </a:r>
            <a:r>
              <a:rPr lang="en-IN" sz="2800" dirty="0">
                <a:solidFill>
                  <a:srgbClr val="FF0000"/>
                </a:solidFill>
              </a:rPr>
              <a:t>!==</a:t>
            </a:r>
            <a:r>
              <a:rPr lang="en-IN" sz="2800" dirty="0"/>
              <a:t>, the opposite of ===.</a:t>
            </a:r>
            <a:endParaRPr lang="en-IN" sz="2800" u="sng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73380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534400" cy="6096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u="sng" dirty="0" smtClean="0"/>
              <a:t>6.2 </a:t>
            </a:r>
            <a:r>
              <a:rPr lang="en-IN" u="sng" dirty="0"/>
              <a:t>Boolean </a:t>
            </a:r>
            <a:r>
              <a:rPr lang="en-IN" u="sng" dirty="0" smtClean="0"/>
              <a:t>Operators</a:t>
            </a:r>
          </a:p>
          <a:p>
            <a:r>
              <a:rPr lang="en-IN" sz="2800" dirty="0"/>
              <a:t>six Boolean operators: </a:t>
            </a:r>
            <a:r>
              <a:rPr lang="en-IN" sz="2800" dirty="0">
                <a:solidFill>
                  <a:srgbClr val="FF0000"/>
                </a:solidFill>
              </a:rPr>
              <a:t>and, or, </a:t>
            </a:r>
            <a:r>
              <a:rPr lang="en-IN" sz="2800" dirty="0" err="1">
                <a:solidFill>
                  <a:srgbClr val="FF0000"/>
                </a:solidFill>
              </a:rPr>
              <a:t>xor</a:t>
            </a:r>
            <a:r>
              <a:rPr lang="en-IN" sz="2800" dirty="0">
                <a:solidFill>
                  <a:srgbClr val="FF0000"/>
                </a:solidFill>
              </a:rPr>
              <a:t>, !, &amp;&amp;, and </a:t>
            </a:r>
            <a:r>
              <a:rPr lang="en-IN" sz="2800" dirty="0" smtClean="0">
                <a:solidFill>
                  <a:srgbClr val="FF0000"/>
                </a:solidFill>
              </a:rPr>
              <a:t>||.</a:t>
            </a:r>
          </a:p>
          <a:p>
            <a:r>
              <a:rPr lang="en-IN" sz="2800" dirty="0"/>
              <a:t>The and </a:t>
            </a:r>
            <a:r>
              <a:rPr lang="en-IN" sz="2800" dirty="0" err="1"/>
              <a:t>and</a:t>
            </a:r>
            <a:r>
              <a:rPr lang="en-IN" sz="2800" dirty="0"/>
              <a:t> &amp;&amp; operators perform the same operation, as do or and </a:t>
            </a:r>
            <a:r>
              <a:rPr lang="en-IN" sz="2800" dirty="0" smtClean="0"/>
              <a:t>||.</a:t>
            </a:r>
          </a:p>
          <a:p>
            <a:r>
              <a:rPr lang="en-IN" sz="2800" dirty="0"/>
              <a:t>The difference </a:t>
            </a:r>
            <a:r>
              <a:rPr lang="en-IN" sz="2800" dirty="0" smtClean="0"/>
              <a:t>between them </a:t>
            </a:r>
            <a:r>
              <a:rPr lang="en-IN" sz="2800" dirty="0"/>
              <a:t>is that the precedence of and </a:t>
            </a:r>
            <a:r>
              <a:rPr lang="en-IN" sz="2800" dirty="0" err="1"/>
              <a:t>and</a:t>
            </a:r>
            <a:r>
              <a:rPr lang="en-IN" sz="2800" dirty="0"/>
              <a:t> or is lower than that of &amp;&amp; and </a:t>
            </a:r>
            <a:r>
              <a:rPr lang="en-IN" sz="2800" dirty="0" smtClean="0"/>
              <a:t>||.</a:t>
            </a:r>
          </a:p>
          <a:p>
            <a:pPr marL="0" indent="0">
              <a:buNone/>
            </a:pPr>
            <a:r>
              <a:rPr lang="en-IN" u="sng" dirty="0" smtClean="0"/>
              <a:t>6.3 </a:t>
            </a:r>
            <a:r>
              <a:rPr lang="en-IN" u="sng" dirty="0"/>
              <a:t>Selection </a:t>
            </a:r>
            <a:r>
              <a:rPr lang="en-IN" u="sng" dirty="0" smtClean="0"/>
              <a:t>Statements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if statement</a:t>
            </a:r>
            <a:endParaRPr lang="en-IN" u="sng" dirty="0" smtClean="0">
              <a:solidFill>
                <a:srgbClr val="FF0000"/>
              </a:solidFill>
            </a:endParaRPr>
          </a:p>
          <a:p>
            <a:r>
              <a:rPr lang="en-IN" dirty="0"/>
              <a:t>PHP’s if statement is like that of C</a:t>
            </a:r>
            <a:r>
              <a:rPr lang="en-IN" dirty="0" smtClean="0"/>
              <a:t>.</a:t>
            </a:r>
          </a:p>
          <a:p>
            <a:r>
              <a:rPr lang="en-IN" dirty="0"/>
              <a:t>The control expression can be an expression of any type, but its value is coerced to Boolean</a:t>
            </a:r>
            <a:r>
              <a:rPr lang="en-IN" dirty="0" smtClean="0"/>
              <a:t>.</a:t>
            </a:r>
          </a:p>
          <a:p>
            <a:r>
              <a:rPr lang="en-IN" dirty="0"/>
              <a:t>controlled statement </a:t>
            </a:r>
            <a:r>
              <a:rPr lang="en-IN" dirty="0" smtClean="0"/>
              <a:t>segment can </a:t>
            </a:r>
            <a:r>
              <a:rPr lang="en-IN" dirty="0"/>
              <a:t>be either a single statement or a compound </a:t>
            </a:r>
            <a:r>
              <a:rPr lang="en-IN" dirty="0" smtClean="0"/>
              <a:t>statement.</a:t>
            </a:r>
          </a:p>
          <a:p>
            <a:r>
              <a:rPr lang="en-IN" dirty="0"/>
              <a:t>An if statement can include any number of </a:t>
            </a:r>
            <a:r>
              <a:rPr lang="en-IN" dirty="0" err="1"/>
              <a:t>elseif</a:t>
            </a:r>
            <a:r>
              <a:rPr lang="en-IN" dirty="0"/>
              <a:t> clauses</a:t>
            </a:r>
            <a:endParaRPr lang="en-IN" dirty="0" smtClean="0"/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246620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399"/>
            <a:ext cx="6934200" cy="2874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662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switch </a:t>
            </a:r>
            <a:r>
              <a:rPr lang="en-IN" dirty="0" smtClean="0">
                <a:solidFill>
                  <a:srgbClr val="FF0000"/>
                </a:solidFill>
              </a:rPr>
              <a:t>statement</a:t>
            </a:r>
          </a:p>
          <a:p>
            <a:r>
              <a:rPr lang="en-IN" sz="2800" dirty="0"/>
              <a:t>has the form and semantics of that of JavaScript</a:t>
            </a:r>
            <a:r>
              <a:rPr lang="en-IN" sz="2800" dirty="0" smtClean="0"/>
              <a:t>.</a:t>
            </a:r>
          </a:p>
          <a:p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543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032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u="sng" dirty="0" smtClean="0"/>
              <a:t>6.4 </a:t>
            </a:r>
            <a:r>
              <a:rPr lang="en-IN" u="sng" dirty="0"/>
              <a:t>Loop </a:t>
            </a:r>
            <a:r>
              <a:rPr lang="en-IN" u="sng" dirty="0" smtClean="0"/>
              <a:t>Statements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while, for, and do-while </a:t>
            </a:r>
            <a:r>
              <a:rPr lang="en-IN" dirty="0"/>
              <a:t>statements of PHP are exactly like those of JavaScript</a:t>
            </a:r>
            <a:r>
              <a:rPr lang="en-IN" dirty="0" smtClean="0"/>
              <a:t>.</a:t>
            </a:r>
          </a:p>
          <a:p>
            <a:r>
              <a:rPr lang="en-IN" dirty="0"/>
              <a:t>PHP also has a </a:t>
            </a:r>
            <a:r>
              <a:rPr lang="en-IN" dirty="0" err="1">
                <a:solidFill>
                  <a:srgbClr val="FF0000"/>
                </a:solidFill>
              </a:rPr>
              <a:t>foreach</a:t>
            </a:r>
            <a:r>
              <a:rPr lang="en-IN" dirty="0"/>
              <a:t> </a:t>
            </a:r>
            <a:r>
              <a:rPr lang="en-IN" dirty="0" smtClean="0"/>
              <a:t>statement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break</a:t>
            </a:r>
            <a:r>
              <a:rPr lang="en-IN" dirty="0"/>
              <a:t> statement can be used to terminate the execution of a for, </a:t>
            </a:r>
            <a:r>
              <a:rPr lang="en-IN" dirty="0" err="1"/>
              <a:t>foreach</a:t>
            </a:r>
            <a:r>
              <a:rPr lang="en-IN" dirty="0"/>
              <a:t>, while, or do-while construct</a:t>
            </a:r>
            <a:r>
              <a:rPr lang="en-IN" dirty="0" smtClean="0"/>
              <a:t>.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continue</a:t>
            </a:r>
            <a:r>
              <a:rPr lang="en-IN" dirty="0"/>
              <a:t> statement is used </a:t>
            </a:r>
            <a:r>
              <a:rPr lang="en-IN" dirty="0" smtClean="0"/>
              <a:t>in loop </a:t>
            </a:r>
            <a:r>
              <a:rPr lang="en-IN" dirty="0"/>
              <a:t>constructs to skip the remainder of the current iteration but continue execution at the beginning of the next.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31320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IN" dirty="0" smtClean="0"/>
              <a:t>PHP - </a:t>
            </a:r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server-side scripting </a:t>
            </a:r>
            <a:r>
              <a:rPr lang="en-IN" dirty="0" smtClean="0">
                <a:solidFill>
                  <a:srgbClr val="FF0000"/>
                </a:solidFill>
              </a:rPr>
              <a:t>language</a:t>
            </a:r>
          </a:p>
          <a:p>
            <a:r>
              <a:rPr lang="en-IN" dirty="0"/>
              <a:t>used for </a:t>
            </a:r>
            <a:r>
              <a:rPr lang="en-IN" dirty="0">
                <a:solidFill>
                  <a:srgbClr val="FF0000"/>
                </a:solidFill>
              </a:rPr>
              <a:t>form handling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database access</a:t>
            </a:r>
            <a:r>
              <a:rPr lang="en-IN" dirty="0" smtClean="0"/>
              <a:t>.</a:t>
            </a:r>
          </a:p>
          <a:p>
            <a:r>
              <a:rPr lang="en-IN" dirty="0"/>
              <a:t>it has driver support for </a:t>
            </a:r>
            <a:r>
              <a:rPr lang="en-IN" dirty="0">
                <a:solidFill>
                  <a:srgbClr val="FF0000"/>
                </a:solidFill>
              </a:rPr>
              <a:t>15 different database systems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dirty="0"/>
              <a:t>PHP supports the common electronic mail protocols </a:t>
            </a:r>
            <a:r>
              <a:rPr lang="en-IN" dirty="0">
                <a:solidFill>
                  <a:srgbClr val="FF0000"/>
                </a:solidFill>
              </a:rPr>
              <a:t>POP3</a:t>
            </a:r>
            <a:r>
              <a:rPr lang="en-IN" dirty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IMAP</a:t>
            </a:r>
          </a:p>
          <a:p>
            <a:r>
              <a:rPr lang="en-IN" dirty="0"/>
              <a:t>It also supports </a:t>
            </a:r>
            <a:r>
              <a:rPr lang="en-IN" dirty="0" smtClean="0"/>
              <a:t>the distributed </a:t>
            </a:r>
            <a:r>
              <a:rPr lang="en-IN" dirty="0"/>
              <a:t>object architectures </a:t>
            </a:r>
            <a:r>
              <a:rPr lang="en-IN" dirty="0">
                <a:solidFill>
                  <a:srgbClr val="FF0000"/>
                </a:solidFill>
              </a:rPr>
              <a:t>COM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CORBA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3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&lt;?xml version = "1.0" encoding = "utf-8"?&gt;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&lt;!DOCTYPE html PUBLIC "-//W3C//DTD XHTML 1.1//EN"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"http://www.w3.org/TR/xhtml11/DTD/xhtml11.dtd"&gt;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&lt;html </a:t>
            </a:r>
            <a:r>
              <a:rPr lang="en-US" b="1" dirty="0" err="1"/>
              <a:t>xmlns</a:t>
            </a:r>
            <a:r>
              <a:rPr lang="en-US" b="1" dirty="0"/>
              <a:t>="http://www.w3.org/1999/xhtml"&gt;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&lt;head&gt;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 </a:t>
            </a:r>
            <a:r>
              <a:rPr lang="en-US" b="1" dirty="0" smtClean="0"/>
              <a:t>	&lt;</a:t>
            </a:r>
            <a:r>
              <a:rPr lang="en-US" b="1" dirty="0"/>
              <a:t>title&gt;</a:t>
            </a:r>
            <a:r>
              <a:rPr lang="en-US" b="1" dirty="0" err="1"/>
              <a:t>powers.php</a:t>
            </a:r>
            <a:r>
              <a:rPr lang="en-US" b="1" dirty="0"/>
              <a:t>&lt;/title&gt;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&lt;/head&gt;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&lt;body&gt;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&lt;</a:t>
            </a:r>
            <a:r>
              <a:rPr lang="en-US" b="1" dirty="0"/>
              <a:t>table border = "border"&gt;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&lt;</a:t>
            </a:r>
            <a:r>
              <a:rPr lang="en-US" b="1" dirty="0"/>
              <a:t>caption&gt; Powers table &lt;/caption&gt;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&lt;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	&lt;</a:t>
            </a:r>
            <a:r>
              <a:rPr lang="en-US" b="1" dirty="0" err="1"/>
              <a:t>th</a:t>
            </a:r>
            <a:r>
              <a:rPr lang="en-US" b="1" dirty="0"/>
              <a:t>&gt;Number 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38200" y="332509"/>
            <a:ext cx="769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latin typeface="Calibri" pitchFamily="34" charset="0"/>
              </a:rPr>
              <a:t>A PHP program to display Powers table </a:t>
            </a:r>
          </a:p>
        </p:txBody>
      </p:sp>
    </p:spTree>
    <p:extLst>
      <p:ext uri="{BB962C8B-B14F-4D97-AF65-F5344CB8AC3E}">
        <p14:creationId xmlns:p14="http://schemas.microsoft.com/office/powerpoint/2010/main" val="1331894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	&lt;</a:t>
            </a:r>
            <a:r>
              <a:rPr lang="en-US" b="1" dirty="0" err="1"/>
              <a:t>th</a:t>
            </a:r>
            <a:r>
              <a:rPr lang="en-US" b="1" dirty="0"/>
              <a:t>&gt;Square Root 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	&lt;</a:t>
            </a:r>
            <a:r>
              <a:rPr lang="en-US" b="1" dirty="0" err="1"/>
              <a:t>th</a:t>
            </a:r>
            <a:r>
              <a:rPr lang="en-US" b="1" dirty="0"/>
              <a:t>&gt;Square 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	&lt;</a:t>
            </a:r>
            <a:r>
              <a:rPr lang="en-US" b="1" dirty="0" err="1"/>
              <a:t>th</a:t>
            </a:r>
            <a:r>
              <a:rPr lang="en-US" b="1" dirty="0"/>
              <a:t>&gt;Cube 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	&lt;</a:t>
            </a:r>
            <a:r>
              <a:rPr lang="en-US" b="1" dirty="0" err="1"/>
              <a:t>th</a:t>
            </a:r>
            <a:r>
              <a:rPr lang="en-US" b="1" dirty="0"/>
              <a:t>&gt;Quad 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&lt;/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&lt;?</a:t>
            </a:r>
            <a:r>
              <a:rPr lang="en-US" b="1" dirty="0" err="1"/>
              <a:t>php</a:t>
            </a: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	for </a:t>
            </a:r>
            <a:r>
              <a:rPr lang="en-US" b="1" dirty="0"/>
              <a:t>($number = 1; $number &lt;= 10; $number</a:t>
            </a:r>
            <a:r>
              <a:rPr lang="en-US" b="1" dirty="0" smtClean="0"/>
              <a:t>++)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	</a:t>
            </a:r>
            <a:r>
              <a:rPr lang="en-US" b="1" dirty="0" smtClean="0"/>
              <a:t>		 </a:t>
            </a:r>
            <a:r>
              <a:rPr lang="en-US" b="1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		       $</a:t>
            </a:r>
            <a:r>
              <a:rPr lang="en-US" b="1" dirty="0"/>
              <a:t>root = </a:t>
            </a:r>
            <a:r>
              <a:rPr lang="en-US" b="1" dirty="0" err="1"/>
              <a:t>sqrt</a:t>
            </a:r>
            <a:r>
              <a:rPr lang="en-US" b="1" dirty="0"/>
              <a:t>($number);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	   	       $</a:t>
            </a:r>
            <a:r>
              <a:rPr lang="en-US" b="1" dirty="0"/>
              <a:t>square = </a:t>
            </a:r>
            <a:r>
              <a:rPr lang="en-US" b="1" dirty="0" err="1"/>
              <a:t>pow</a:t>
            </a:r>
            <a:r>
              <a:rPr lang="en-US" b="1" dirty="0"/>
              <a:t>($number,2);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		       $</a:t>
            </a:r>
            <a:r>
              <a:rPr lang="en-US" b="1" dirty="0"/>
              <a:t>cube = </a:t>
            </a:r>
            <a:r>
              <a:rPr lang="en-US" b="1" dirty="0" err="1"/>
              <a:t>pow</a:t>
            </a:r>
            <a:r>
              <a:rPr lang="en-US" b="1" dirty="0"/>
              <a:t>($number,3);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		       $</a:t>
            </a:r>
            <a:r>
              <a:rPr lang="en-US" b="1" dirty="0"/>
              <a:t>quad = </a:t>
            </a:r>
            <a:r>
              <a:rPr lang="en-US" b="1" dirty="0" err="1"/>
              <a:t>pow</a:t>
            </a:r>
            <a:r>
              <a:rPr lang="en-US" b="1" dirty="0"/>
              <a:t>($number,4);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   print </a:t>
            </a:r>
            <a:r>
              <a:rPr lang="en-US" b="1" dirty="0"/>
              <a:t>("&lt;</a:t>
            </a:r>
            <a:r>
              <a:rPr lang="en-US" b="1" dirty="0" err="1"/>
              <a:t>tr</a:t>
            </a:r>
            <a:r>
              <a:rPr lang="en-US" b="1" dirty="0"/>
              <a:t> align = 'center'&gt; &lt;td&gt; $number &lt;/td&gt;");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436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	print </a:t>
            </a:r>
            <a:r>
              <a:rPr lang="en-US" sz="2400" b="1" dirty="0"/>
              <a:t>("&lt;td&gt; $root &lt;/td&gt; &lt;td&gt; $square &lt;/td&gt;");</a:t>
            </a:r>
          </a:p>
          <a:p>
            <a:pPr marL="0" indent="0">
              <a:buNone/>
            </a:pPr>
            <a:r>
              <a:rPr lang="en-US" sz="2400" b="1" dirty="0" smtClean="0"/>
              <a:t>	print </a:t>
            </a:r>
            <a:r>
              <a:rPr lang="en-US" sz="2400" b="1" dirty="0"/>
              <a:t>("&lt;td&gt; $cube &lt;/td&gt; &lt;td&gt; $quad &lt;/td&gt; &lt;/</a:t>
            </a:r>
            <a:r>
              <a:rPr lang="en-US" sz="2400" b="1" dirty="0" err="1"/>
              <a:t>tr</a:t>
            </a:r>
            <a:r>
              <a:rPr lang="en-US" sz="2400" b="1" dirty="0"/>
              <a:t>&gt;");</a:t>
            </a:r>
          </a:p>
          <a:p>
            <a:pPr marL="0" indent="0">
              <a:buNone/>
            </a:pPr>
            <a:r>
              <a:rPr lang="en-US" sz="2400" b="1" dirty="0" smtClean="0"/>
              <a:t>	}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	?&gt;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&lt;/table&gt;</a:t>
            </a:r>
          </a:p>
          <a:p>
            <a:pPr marL="0" indent="0">
              <a:buNone/>
            </a:pPr>
            <a:r>
              <a:rPr lang="en-US" sz="2400" b="1" dirty="0"/>
              <a:t>&lt;/body&gt;</a:t>
            </a:r>
          </a:p>
          <a:p>
            <a:pPr marL="0" indent="0">
              <a:buNone/>
            </a:pPr>
            <a:r>
              <a:rPr lang="en-US" sz="2400" b="1" dirty="0"/>
              <a:t>&lt;/html&gt;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5394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769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latin typeface="Calibri" pitchFamily="34" charset="0"/>
              </a:rPr>
              <a:t>The Output of the program </a:t>
            </a:r>
          </a:p>
        </p:txBody>
      </p:sp>
      <p:pic>
        <p:nvPicPr>
          <p:cNvPr id="6" name="Picture 1" descr="pow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8046"/>
            <a:ext cx="7696200" cy="52003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78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IN" dirty="0" smtClean="0"/>
              <a:t>7 </a:t>
            </a:r>
            <a:r>
              <a:rPr lang="en-IN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85000" lnSpcReduction="10000"/>
          </a:bodyPr>
          <a:lstStyle/>
          <a:p>
            <a:r>
              <a:rPr lang="en-IN" sz="2800" dirty="0"/>
              <a:t>Arrays in PHP are </a:t>
            </a:r>
            <a:r>
              <a:rPr lang="en-IN" sz="2800" dirty="0" smtClean="0"/>
              <a:t>unlike </a:t>
            </a:r>
            <a:r>
              <a:rPr lang="en-IN" sz="2800" dirty="0"/>
              <a:t>other common programming </a:t>
            </a:r>
            <a:r>
              <a:rPr lang="en-IN" sz="2800" dirty="0" smtClean="0"/>
              <a:t>language</a:t>
            </a:r>
          </a:p>
          <a:p>
            <a:r>
              <a:rPr lang="en-IN" sz="2800" dirty="0" smtClean="0"/>
              <a:t>PHP arrays are combination </a:t>
            </a:r>
            <a:r>
              <a:rPr lang="en-IN" sz="2800" dirty="0"/>
              <a:t>of the </a:t>
            </a:r>
            <a:r>
              <a:rPr lang="en-IN" sz="2800" dirty="0">
                <a:solidFill>
                  <a:srgbClr val="FF0000"/>
                </a:solidFill>
              </a:rPr>
              <a:t>arrays</a:t>
            </a:r>
            <a:r>
              <a:rPr lang="en-IN" sz="2800" dirty="0"/>
              <a:t> of a typical language </a:t>
            </a:r>
            <a:r>
              <a:rPr lang="en-IN" sz="2800" dirty="0" smtClean="0"/>
              <a:t>and </a:t>
            </a:r>
            <a:r>
              <a:rPr lang="en-IN" sz="2800" dirty="0" smtClean="0">
                <a:solidFill>
                  <a:srgbClr val="FF0000"/>
                </a:solidFill>
              </a:rPr>
              <a:t>associative </a:t>
            </a:r>
            <a:r>
              <a:rPr lang="en-IN" sz="2800" dirty="0">
                <a:solidFill>
                  <a:srgbClr val="FF0000"/>
                </a:solidFill>
              </a:rPr>
              <a:t>arrays, or </a:t>
            </a:r>
            <a:r>
              <a:rPr lang="en-IN" sz="2800" dirty="0" smtClean="0">
                <a:solidFill>
                  <a:srgbClr val="FF0000"/>
                </a:solidFill>
              </a:rPr>
              <a:t>hashes</a:t>
            </a:r>
          </a:p>
          <a:p>
            <a:r>
              <a:rPr lang="en-IN" sz="2800" dirty="0"/>
              <a:t>Each array element consists of two parts: a </a:t>
            </a:r>
            <a:r>
              <a:rPr lang="en-IN" sz="2800" dirty="0">
                <a:solidFill>
                  <a:srgbClr val="FF0000"/>
                </a:solidFill>
              </a:rPr>
              <a:t>key and a value</a:t>
            </a:r>
            <a:r>
              <a:rPr lang="en-IN" sz="2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sz="2800" dirty="0"/>
              <a:t>If the array has a logical structure that is similar to an </a:t>
            </a:r>
            <a:r>
              <a:rPr lang="en-IN" sz="2800" dirty="0">
                <a:solidFill>
                  <a:srgbClr val="FF0000"/>
                </a:solidFill>
              </a:rPr>
              <a:t>array</a:t>
            </a:r>
            <a:r>
              <a:rPr lang="en-IN" sz="2800" dirty="0"/>
              <a:t> in another </a:t>
            </a:r>
            <a:r>
              <a:rPr lang="en-IN" sz="2800" dirty="0" smtClean="0"/>
              <a:t>language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- </a:t>
            </a:r>
            <a:r>
              <a:rPr lang="en-IN" dirty="0"/>
              <a:t>the </a:t>
            </a:r>
            <a:r>
              <a:rPr lang="en-IN" dirty="0" smtClean="0"/>
              <a:t>keys are </a:t>
            </a:r>
            <a:r>
              <a:rPr lang="en-IN" dirty="0" smtClean="0">
                <a:solidFill>
                  <a:srgbClr val="FF0000"/>
                </a:solidFill>
              </a:rPr>
              <a:t>nonnegative </a:t>
            </a:r>
            <a:r>
              <a:rPr lang="en-IN" dirty="0">
                <a:solidFill>
                  <a:srgbClr val="FF0000"/>
                </a:solidFill>
              </a:rPr>
              <a:t>integers </a:t>
            </a:r>
            <a:r>
              <a:rPr lang="en-IN" dirty="0"/>
              <a:t>and are always </a:t>
            </a:r>
            <a:r>
              <a:rPr lang="en-IN" dirty="0" smtClean="0"/>
              <a:t>in ascending order	</a:t>
            </a:r>
          </a:p>
          <a:p>
            <a:pPr marL="457200" lvl="1" indent="0">
              <a:buNone/>
            </a:pPr>
            <a:r>
              <a:rPr lang="en-IN" dirty="0" smtClean="0"/>
              <a:t>If </a:t>
            </a:r>
            <a:r>
              <a:rPr lang="en-IN" dirty="0"/>
              <a:t>the array has a logical structure that is similar to a </a:t>
            </a:r>
            <a:r>
              <a:rPr lang="en-IN" dirty="0" smtClean="0">
                <a:solidFill>
                  <a:srgbClr val="FF0000"/>
                </a:solidFill>
              </a:rPr>
              <a:t>hash</a:t>
            </a:r>
          </a:p>
          <a:p>
            <a:pPr lvl="1"/>
            <a:r>
              <a:rPr lang="en-IN" dirty="0" smtClean="0"/>
              <a:t>keys </a:t>
            </a:r>
            <a:r>
              <a:rPr lang="en-IN" dirty="0"/>
              <a:t>are </a:t>
            </a:r>
            <a:r>
              <a:rPr lang="en-IN" dirty="0">
                <a:solidFill>
                  <a:srgbClr val="FF0000"/>
                </a:solidFill>
              </a:rPr>
              <a:t>strings</a:t>
            </a:r>
            <a:r>
              <a:rPr lang="en-IN" dirty="0"/>
              <a:t> and the order of its elements </a:t>
            </a:r>
            <a:r>
              <a:rPr lang="en-IN" dirty="0" smtClean="0"/>
              <a:t>is determined </a:t>
            </a:r>
            <a:r>
              <a:rPr lang="en-IN" dirty="0"/>
              <a:t>with a system-designed hashing function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elements of an array </a:t>
            </a:r>
            <a:r>
              <a:rPr lang="en-IN" dirty="0">
                <a:solidFill>
                  <a:srgbClr val="FF0000"/>
                </a:solidFill>
              </a:rPr>
              <a:t>need not be of the same type.</a:t>
            </a:r>
            <a:endParaRPr lang="en-I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94106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7.1 </a:t>
            </a:r>
            <a:r>
              <a:rPr lang="en-IN" sz="3200" dirty="0"/>
              <a:t>Array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IN" sz="2800" dirty="0"/>
              <a:t>There are </a:t>
            </a:r>
            <a:r>
              <a:rPr lang="en-IN" sz="2800" dirty="0">
                <a:solidFill>
                  <a:srgbClr val="FF0000"/>
                </a:solidFill>
              </a:rPr>
              <a:t>two ways</a:t>
            </a:r>
            <a:r>
              <a:rPr lang="en-IN" sz="2800" dirty="0"/>
              <a:t> to create an array in </a:t>
            </a:r>
            <a:r>
              <a:rPr lang="en-IN" sz="2800" dirty="0" smtClean="0"/>
              <a:t>PHP:</a:t>
            </a:r>
          </a:p>
          <a:p>
            <a:r>
              <a:rPr lang="en-IN" sz="2800" dirty="0">
                <a:solidFill>
                  <a:srgbClr val="FF0000"/>
                </a:solidFill>
              </a:rPr>
              <a:t>Assigning a value </a:t>
            </a:r>
            <a:r>
              <a:rPr lang="en-IN" sz="2800" dirty="0"/>
              <a:t>to </a:t>
            </a:r>
            <a:r>
              <a:rPr lang="en-IN" sz="2800" dirty="0" smtClean="0"/>
              <a:t>a subscripted variable </a:t>
            </a:r>
            <a:r>
              <a:rPr lang="en-IN" sz="2800" dirty="0"/>
              <a:t>creates the array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400" dirty="0" smtClean="0"/>
              <a:t>$</a:t>
            </a:r>
            <a:r>
              <a:rPr lang="en-IN" sz="2400" dirty="0"/>
              <a:t>list[0] = 17</a:t>
            </a:r>
            <a:r>
              <a:rPr lang="en-IN" sz="2400" dirty="0" smtClean="0"/>
              <a:t>;</a:t>
            </a:r>
          </a:p>
          <a:p>
            <a:r>
              <a:rPr lang="en-IN" sz="2800" dirty="0"/>
              <a:t>If empty brackets are used in an assignment to an array, </a:t>
            </a:r>
            <a:r>
              <a:rPr lang="en-IN" sz="2800" dirty="0" smtClean="0"/>
              <a:t>a numeric </a:t>
            </a:r>
            <a:r>
              <a:rPr lang="en-IN" sz="2800" dirty="0"/>
              <a:t>subscript is implicitly furnished</a:t>
            </a:r>
            <a:r>
              <a:rPr lang="en-IN" sz="2800" dirty="0" smtClean="0"/>
              <a:t>.</a:t>
            </a:r>
          </a:p>
          <a:p>
            <a:r>
              <a:rPr lang="en-US" sz="2800" dirty="0"/>
              <a:t>the furnished subscript is 1 </a:t>
            </a:r>
            <a:r>
              <a:rPr lang="en-US" sz="2800" dirty="0" smtClean="0"/>
              <a:t>greater </a:t>
            </a:r>
            <a:r>
              <a:rPr lang="en-US" sz="2800" dirty="0"/>
              <a:t>than the largest used so far in the array</a:t>
            </a:r>
            <a:r>
              <a:rPr lang="en-US" sz="2800" b="1" dirty="0"/>
              <a:t> </a:t>
            </a:r>
            <a:endParaRPr lang="en-US" sz="2800" b="1" dirty="0" smtClean="0"/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400" dirty="0" smtClean="0"/>
              <a:t>$</a:t>
            </a:r>
            <a:r>
              <a:rPr lang="en-IN" sz="2400" dirty="0"/>
              <a:t>list[1] = “Today is my birthday!”;</a:t>
            </a:r>
          </a:p>
          <a:p>
            <a:pPr marL="0" indent="0">
              <a:buNone/>
            </a:pPr>
            <a:r>
              <a:rPr lang="en-IN" sz="2400" dirty="0" smtClean="0"/>
              <a:t>		$</a:t>
            </a:r>
            <a:r>
              <a:rPr lang="en-IN" sz="2400" dirty="0"/>
              <a:t>list[] = 42</a:t>
            </a:r>
            <a:r>
              <a:rPr lang="en-IN" sz="2400" dirty="0" smtClean="0"/>
              <a:t>;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000" dirty="0" smtClean="0"/>
              <a:t>the </a:t>
            </a:r>
            <a:r>
              <a:rPr lang="en-IN" sz="2000" dirty="0"/>
              <a:t>second element’s subscript will be 2</a:t>
            </a:r>
            <a:endParaRPr lang="en-US" sz="2000" b="1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83624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The second way to create an array is with the </a:t>
            </a:r>
            <a:r>
              <a:rPr lang="en-IN" sz="2800" dirty="0">
                <a:solidFill>
                  <a:srgbClr val="FF0000"/>
                </a:solidFill>
              </a:rPr>
              <a:t>array construct</a:t>
            </a:r>
            <a:r>
              <a:rPr lang="en-IN" sz="2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sz="2800" dirty="0"/>
              <a:t>The parameters of array specify the values to be placed in a new array and sometimes also the keys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400" dirty="0" smtClean="0">
                <a:solidFill>
                  <a:srgbClr val="FF0000"/>
                </a:solidFill>
              </a:rPr>
              <a:t>$</a:t>
            </a:r>
            <a:r>
              <a:rPr lang="en-IN" sz="2400" dirty="0">
                <a:solidFill>
                  <a:srgbClr val="FF0000"/>
                </a:solidFill>
              </a:rPr>
              <a:t>list = array(17, 24, 45, 91</a:t>
            </a:r>
            <a:r>
              <a:rPr lang="en-IN" sz="24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800" dirty="0" smtClean="0"/>
              <a:t>      </a:t>
            </a:r>
            <a:r>
              <a:rPr lang="en-IN" sz="2000" dirty="0" smtClean="0"/>
              <a:t>creates </a:t>
            </a:r>
            <a:r>
              <a:rPr lang="en-IN" sz="2000" dirty="0"/>
              <a:t>a traditional array of four elements, with the keys 0, 1, 2, and 3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400" dirty="0" smtClean="0">
                <a:solidFill>
                  <a:srgbClr val="FF0000"/>
                </a:solidFill>
              </a:rPr>
              <a:t>$</a:t>
            </a:r>
            <a:r>
              <a:rPr lang="en-IN" sz="2400" dirty="0">
                <a:solidFill>
                  <a:srgbClr val="FF0000"/>
                </a:solidFill>
              </a:rPr>
              <a:t>list = array(1 =&gt; 17, 2 =&gt; 24, 3 =&gt; 42, 4 =&gt; 91</a:t>
            </a:r>
            <a:r>
              <a:rPr lang="en-IN" sz="24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IN" sz="2800" dirty="0"/>
              <a:t>An array construct with empty parentheses creates an empty array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400" dirty="0" smtClean="0">
                <a:solidFill>
                  <a:srgbClr val="FF0000"/>
                </a:solidFill>
              </a:rPr>
              <a:t>$</a:t>
            </a:r>
            <a:r>
              <a:rPr lang="en-IN" sz="2400" dirty="0">
                <a:solidFill>
                  <a:srgbClr val="FF0000"/>
                </a:solidFill>
              </a:rPr>
              <a:t>list = array</a:t>
            </a:r>
            <a:r>
              <a:rPr lang="en-IN" sz="2400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2400" dirty="0"/>
              <a:t>The following statement creates an array that has the form of a hash</a:t>
            </a:r>
            <a:r>
              <a:rPr lang="en-IN" sz="2400" dirty="0" smtClean="0"/>
              <a:t>:</a:t>
            </a:r>
          </a:p>
          <a:p>
            <a:pPr marL="0" indent="0" algn="ctr">
              <a:buNone/>
            </a:pPr>
            <a:r>
              <a:rPr lang="en-IN" sz="2400" dirty="0">
                <a:solidFill>
                  <a:srgbClr val="FF0000"/>
                </a:solidFill>
              </a:rPr>
              <a:t>$ages = array(“Joe” =&gt; 42, “Mary” =&gt; 41, “</a:t>
            </a:r>
            <a:r>
              <a:rPr lang="en-IN" sz="2400" dirty="0" err="1">
                <a:solidFill>
                  <a:srgbClr val="FF0000"/>
                </a:solidFill>
              </a:rPr>
              <a:t>Bif</a:t>
            </a:r>
            <a:r>
              <a:rPr lang="en-IN" sz="2400" dirty="0">
                <a:solidFill>
                  <a:srgbClr val="FF0000"/>
                </a:solidFill>
              </a:rPr>
              <a:t>” =&gt; 17);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75312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IN" sz="3200" dirty="0" smtClean="0"/>
              <a:t>7.2 </a:t>
            </a:r>
            <a:r>
              <a:rPr lang="en-IN" sz="3200" dirty="0"/>
              <a:t>Accessing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IN" sz="2800" dirty="0"/>
              <a:t>Individual array elements can be accessed by </a:t>
            </a:r>
            <a:r>
              <a:rPr lang="en-IN" sz="2800" dirty="0">
                <a:solidFill>
                  <a:srgbClr val="FF0000"/>
                </a:solidFill>
              </a:rPr>
              <a:t>subscripting</a:t>
            </a:r>
            <a:r>
              <a:rPr lang="en-IN" sz="2800" dirty="0"/>
              <a:t>, as in other programming languages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value in the subscript, which is enclosed in brackets, is the key </a:t>
            </a:r>
            <a:r>
              <a:rPr lang="en-IN" sz="2800" dirty="0" smtClean="0"/>
              <a:t>of the </a:t>
            </a:r>
            <a:r>
              <a:rPr lang="en-IN" sz="2800" dirty="0"/>
              <a:t>value being referenced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400" dirty="0" smtClean="0"/>
              <a:t>$</a:t>
            </a:r>
            <a:r>
              <a:rPr lang="en-IN" sz="2400" dirty="0"/>
              <a:t>ages[‘Mary’] = 29</a:t>
            </a:r>
            <a:r>
              <a:rPr lang="en-IN" sz="2400" dirty="0" smtClean="0"/>
              <a:t>;</a:t>
            </a:r>
          </a:p>
          <a:p>
            <a:r>
              <a:rPr lang="en-IN" sz="2800" dirty="0"/>
              <a:t>The </a:t>
            </a:r>
            <a:r>
              <a:rPr lang="en-IN" sz="2800" dirty="0">
                <a:solidFill>
                  <a:srgbClr val="FF0000"/>
                </a:solidFill>
              </a:rPr>
              <a:t>list construct </a:t>
            </a:r>
            <a:r>
              <a:rPr lang="en-IN" sz="2800" dirty="0"/>
              <a:t>can be used to assign multiple elements of an array to scalar variables in one statement</a:t>
            </a:r>
            <a:r>
              <a:rPr lang="en-IN" sz="2800" dirty="0" smtClean="0"/>
              <a:t>.</a:t>
            </a:r>
          </a:p>
          <a:p>
            <a:endParaRPr lang="en-IN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65148"/>
            <a:ext cx="7924800" cy="164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810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709"/>
            <a:ext cx="8229600" cy="962891"/>
          </a:xfrm>
        </p:spPr>
        <p:txBody>
          <a:bodyPr>
            <a:normAutofit/>
          </a:bodyPr>
          <a:lstStyle/>
          <a:p>
            <a:r>
              <a:rPr lang="en-IN" sz="3200" dirty="0" smtClean="0"/>
              <a:t>7.3 </a:t>
            </a:r>
            <a:r>
              <a:rPr lang="en-IN" sz="3200" dirty="0"/>
              <a:t>Functions for Dealing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>
            <a:normAutofit/>
          </a:bodyPr>
          <a:lstStyle/>
          <a:p>
            <a:r>
              <a:rPr lang="en-IN" sz="2400" dirty="0"/>
              <a:t>A whole array can be deleted with </a:t>
            </a:r>
            <a:r>
              <a:rPr lang="en-IN" sz="2400" dirty="0" smtClean="0">
                <a:solidFill>
                  <a:srgbClr val="FF0000"/>
                </a:solidFill>
              </a:rPr>
              <a:t>unset</a:t>
            </a:r>
          </a:p>
          <a:p>
            <a:r>
              <a:rPr lang="en-IN" sz="2400" dirty="0"/>
              <a:t>Individual elements of an array also can be removed with </a:t>
            </a:r>
            <a:r>
              <a:rPr lang="en-IN" sz="2400" dirty="0" smtClean="0"/>
              <a:t>unset		$list </a:t>
            </a:r>
            <a:r>
              <a:rPr lang="en-IN" sz="2400" dirty="0"/>
              <a:t>= array(2, 4, 6, 8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unset</a:t>
            </a:r>
            <a:r>
              <a:rPr lang="en-IN" sz="2400" dirty="0"/>
              <a:t>($list[2</a:t>
            </a:r>
            <a:r>
              <a:rPr lang="en-IN" sz="2400" dirty="0" smtClean="0"/>
              <a:t>]);</a:t>
            </a:r>
          </a:p>
          <a:p>
            <a:r>
              <a:rPr lang="en-IN" sz="2400" dirty="0"/>
              <a:t>The </a:t>
            </a:r>
            <a:r>
              <a:rPr lang="en-IN" sz="2400" dirty="0" err="1">
                <a:solidFill>
                  <a:srgbClr val="FF0000"/>
                </a:solidFill>
              </a:rPr>
              <a:t>array_keys</a:t>
            </a:r>
            <a:r>
              <a:rPr lang="en-IN" sz="2400" dirty="0"/>
              <a:t> function takes an array as </a:t>
            </a:r>
            <a:r>
              <a:rPr lang="en-IN" sz="2400" dirty="0" smtClean="0"/>
              <a:t>its parameter </a:t>
            </a:r>
            <a:r>
              <a:rPr lang="en-IN" sz="2400" dirty="0"/>
              <a:t>and returns an array of the keys of the given array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The </a:t>
            </a:r>
            <a:r>
              <a:rPr lang="en-IN" sz="2400" dirty="0" err="1">
                <a:solidFill>
                  <a:srgbClr val="FF0000"/>
                </a:solidFill>
              </a:rPr>
              <a:t>array_values</a:t>
            </a:r>
            <a:r>
              <a:rPr lang="en-IN" sz="2400" dirty="0"/>
              <a:t> function does for </a:t>
            </a:r>
            <a:r>
              <a:rPr lang="en-IN" sz="2400" dirty="0" smtClean="0"/>
              <a:t>values what </a:t>
            </a:r>
            <a:r>
              <a:rPr lang="en-IN" sz="2400" dirty="0" err="1"/>
              <a:t>array_keys</a:t>
            </a:r>
            <a:r>
              <a:rPr lang="en-IN" sz="2400" dirty="0"/>
              <a:t> does for keys</a:t>
            </a:r>
            <a:r>
              <a:rPr lang="en-IN" sz="2400" dirty="0" smtClean="0"/>
              <a:t>.</a:t>
            </a:r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value of $days to (“Mon“, “Tue“, “Wed“, “Thu“, “Fri“) and the value of $temps </a:t>
            </a:r>
            <a:r>
              <a:rPr lang="en-IN" sz="2000" dirty="0" smtClean="0"/>
              <a:t>to (74</a:t>
            </a:r>
            <a:r>
              <a:rPr lang="en-IN" sz="2000" dirty="0"/>
              <a:t>, 70, 67, 62, 65).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800" dirty="0" smtClean="0"/>
          </a:p>
          <a:p>
            <a:endParaRPr lang="en-I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1000"/>
            <a:ext cx="7620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944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IN" dirty="0"/>
              <a:t>The existence of an element of a specific key can be determined with the </a:t>
            </a:r>
            <a:r>
              <a:rPr lang="en-IN" dirty="0" err="1">
                <a:solidFill>
                  <a:srgbClr val="FF0000"/>
                </a:solidFill>
              </a:rPr>
              <a:t>array_key_exists</a:t>
            </a:r>
            <a:r>
              <a:rPr lang="en-IN" dirty="0"/>
              <a:t> function, which returns a Boolean value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356"/>
            <a:ext cx="8256574" cy="335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1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2. Overview </a:t>
            </a:r>
            <a:r>
              <a:rPr lang="en-IN" dirty="0"/>
              <a:t>of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PHP is a </a:t>
            </a:r>
            <a:r>
              <a:rPr lang="en-IN" dirty="0">
                <a:solidFill>
                  <a:srgbClr val="FF0000"/>
                </a:solidFill>
              </a:rPr>
              <a:t>server-side HTML- or XHTML-embedded scripting language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dirty="0"/>
              <a:t>it is an alternative to Microsoft’s Active Server </a:t>
            </a:r>
            <a:r>
              <a:rPr lang="en-IN" dirty="0" smtClean="0"/>
              <a:t>Pages </a:t>
            </a:r>
            <a:r>
              <a:rPr lang="en-IN" dirty="0"/>
              <a:t>and Sun’s Java Server </a:t>
            </a:r>
            <a:r>
              <a:rPr lang="en-IN" dirty="0" smtClean="0"/>
              <a:t>Pages.</a:t>
            </a:r>
          </a:p>
          <a:p>
            <a:r>
              <a:rPr lang="en-IN" dirty="0"/>
              <a:t>When a browser requests a document that includes PHP script, the Web server that provides </a:t>
            </a:r>
            <a:r>
              <a:rPr lang="en-IN" dirty="0" smtClean="0"/>
              <a:t>the document </a:t>
            </a:r>
            <a:r>
              <a:rPr lang="en-IN" dirty="0"/>
              <a:t>calls its </a:t>
            </a:r>
            <a:r>
              <a:rPr lang="en-IN" dirty="0">
                <a:solidFill>
                  <a:srgbClr val="FF0000"/>
                </a:solidFill>
              </a:rPr>
              <a:t>PHP processor</a:t>
            </a:r>
            <a:r>
              <a:rPr lang="en-IN" dirty="0" smtClean="0"/>
              <a:t>.</a:t>
            </a:r>
          </a:p>
          <a:p>
            <a:r>
              <a:rPr lang="en-IN" dirty="0"/>
              <a:t>The server determines that a document includes PHP script by the file-name </a:t>
            </a:r>
            <a:r>
              <a:rPr lang="en-IN" dirty="0" smtClean="0"/>
              <a:t>extension- </a:t>
            </a:r>
            <a:r>
              <a:rPr lang="en-IN" dirty="0">
                <a:solidFill>
                  <a:srgbClr val="FF0000"/>
                </a:solidFill>
              </a:rPr>
              <a:t>.</a:t>
            </a:r>
            <a:r>
              <a:rPr lang="en-IN" dirty="0" err="1">
                <a:solidFill>
                  <a:srgbClr val="FF0000"/>
                </a:solidFill>
              </a:rPr>
              <a:t>php</a:t>
            </a:r>
            <a:r>
              <a:rPr lang="en-IN" dirty="0">
                <a:solidFill>
                  <a:srgbClr val="FF0000"/>
                </a:solidFill>
              </a:rPr>
              <a:t>, .php3, </a:t>
            </a:r>
            <a:r>
              <a:rPr lang="en-IN" dirty="0"/>
              <a:t>or .</a:t>
            </a:r>
            <a:r>
              <a:rPr lang="en-IN" dirty="0" err="1">
                <a:solidFill>
                  <a:srgbClr val="FF0000"/>
                </a:solidFill>
              </a:rPr>
              <a:t>phtml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7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 err="1">
                <a:solidFill>
                  <a:srgbClr val="FF0000"/>
                </a:solidFill>
              </a:rPr>
              <a:t>is_array</a:t>
            </a:r>
            <a:r>
              <a:rPr lang="en-IN" dirty="0"/>
              <a:t> </a:t>
            </a:r>
            <a:r>
              <a:rPr lang="en-IN" dirty="0" smtClean="0"/>
              <a:t>function </a:t>
            </a:r>
            <a:r>
              <a:rPr lang="en-IN" dirty="0"/>
              <a:t>takes a variable as its parameter and returns TRUE if the variable is an array, FALSE </a:t>
            </a:r>
            <a:r>
              <a:rPr lang="en-IN" dirty="0" smtClean="0"/>
              <a:t>otherwise</a:t>
            </a:r>
          </a:p>
          <a:p>
            <a:r>
              <a:rPr lang="en-IN" dirty="0"/>
              <a:t>The </a:t>
            </a:r>
            <a:r>
              <a:rPr lang="en-IN" dirty="0" err="1">
                <a:solidFill>
                  <a:srgbClr val="FF0000"/>
                </a:solidFill>
              </a:rPr>
              <a:t>in_array</a:t>
            </a:r>
            <a:r>
              <a:rPr lang="en-IN" dirty="0"/>
              <a:t> function takes two parameters—an expression and an array—and returns TRUE if the value of the expression is a value in the array; otherwise, </a:t>
            </a:r>
            <a:r>
              <a:rPr lang="en-IN" dirty="0" smtClean="0"/>
              <a:t>it returns </a:t>
            </a:r>
            <a:r>
              <a:rPr lang="en-IN" dirty="0"/>
              <a:t>FALSE</a:t>
            </a:r>
            <a:r>
              <a:rPr lang="en-IN" dirty="0" smtClean="0"/>
              <a:t>.</a:t>
            </a:r>
          </a:p>
          <a:p>
            <a:r>
              <a:rPr lang="en-IN" dirty="0"/>
              <a:t>The number of elements in an array can be determined with the </a:t>
            </a:r>
            <a:r>
              <a:rPr lang="en-IN" dirty="0" err="1">
                <a:solidFill>
                  <a:srgbClr val="FF0000"/>
                </a:solidFill>
              </a:rPr>
              <a:t>sizeof</a:t>
            </a:r>
            <a:r>
              <a:rPr lang="en-IN" dirty="0"/>
              <a:t> function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01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019800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explode</a:t>
            </a:r>
            <a:r>
              <a:rPr lang="en-IN" dirty="0"/>
              <a:t> function explodes a string into substrings and returns them in an array.</a:t>
            </a:r>
          </a:p>
          <a:p>
            <a:pPr lvl="1"/>
            <a:r>
              <a:rPr lang="en-IN" dirty="0"/>
              <a:t>The delimiters of the substrings are defined by the first parameter of explode which is a string;</a:t>
            </a:r>
          </a:p>
          <a:p>
            <a:pPr lvl="1"/>
            <a:r>
              <a:rPr lang="en-IN" dirty="0"/>
              <a:t>the second parameter is the string to be converted.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839856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172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implode</a:t>
            </a:r>
            <a:r>
              <a:rPr lang="en-IN" dirty="0"/>
              <a:t> </a:t>
            </a:r>
            <a:r>
              <a:rPr lang="en-IN" dirty="0" smtClean="0"/>
              <a:t>function </a:t>
            </a:r>
            <a:r>
              <a:rPr lang="en-IN" dirty="0"/>
              <a:t>it </a:t>
            </a:r>
            <a:r>
              <a:rPr lang="en-IN" dirty="0" err="1"/>
              <a:t>catenates</a:t>
            </a:r>
            <a:r>
              <a:rPr lang="en-IN" dirty="0"/>
              <a:t> the elements of the array </a:t>
            </a:r>
            <a:r>
              <a:rPr lang="en-IN" dirty="0" smtClean="0"/>
              <a:t>together, using </a:t>
            </a:r>
            <a:r>
              <a:rPr lang="en-IN" dirty="0"/>
              <a:t>the given separator string between the elements, and returns the result as a string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224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Internally the elements of an array are stored in a </a:t>
            </a:r>
            <a:r>
              <a:rPr lang="en-US" dirty="0">
                <a:solidFill>
                  <a:srgbClr val="FF0000"/>
                </a:solidFill>
              </a:rPr>
              <a:t>linked list of cells </a:t>
            </a:r>
            <a:r>
              <a:rPr lang="en-US" dirty="0" smtClean="0"/>
              <a:t>where </a:t>
            </a:r>
            <a:r>
              <a:rPr lang="en-US" dirty="0"/>
              <a:t>each cell includes both the key and the value of the </a:t>
            </a:r>
            <a:r>
              <a:rPr lang="en-US" dirty="0" smtClean="0"/>
              <a:t>element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The cells are stored in memory through a key hashing function so </a:t>
            </a:r>
            <a:r>
              <a:rPr lang="en-US" dirty="0" smtClean="0"/>
              <a:t>that </a:t>
            </a:r>
            <a:r>
              <a:rPr lang="en-US" dirty="0"/>
              <a:t>they are randomly distributed in a reserved block of </a:t>
            </a:r>
            <a:r>
              <a:rPr lang="en-US" dirty="0" smtClean="0"/>
              <a:t>storage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/>
              <a:t>Access to elements through string keys are implemented through the </a:t>
            </a:r>
            <a:r>
              <a:rPr lang="en-US" dirty="0" smtClean="0"/>
              <a:t>hashing function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The elements have links that connect them in the order in which they </a:t>
            </a:r>
            <a:r>
              <a:rPr lang="en-US" dirty="0" smtClean="0"/>
              <a:t>were </a:t>
            </a:r>
            <a:r>
              <a:rPr lang="en-US" dirty="0"/>
              <a:t>created which allows them to be accessed in that </a:t>
            </a:r>
            <a:r>
              <a:rPr lang="en-US" dirty="0" smtClean="0"/>
              <a:t>order.</a:t>
            </a:r>
            <a:endParaRPr lang="en-US" dirty="0"/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746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47663" y="3856038"/>
            <a:ext cx="1719262" cy="1292225"/>
          </a:xfrm>
          <a:prstGeom prst="flowChartAlternateProcess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19100" y="3925888"/>
            <a:ext cx="1549400" cy="10842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2000" b="1" dirty="0"/>
              <a:t>Key-Based Access Functions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78100" y="3270250"/>
            <a:ext cx="1436688" cy="2017713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640013" y="3937000"/>
            <a:ext cx="1271587" cy="9001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2000" b="1" dirty="0"/>
              <a:t>Hash Function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914900" y="6107113"/>
            <a:ext cx="2449513" cy="496887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9" name="AutoShape 7"/>
          <p:cNvCxnSpPr>
            <a:cxnSpLocks noChangeShapeType="1"/>
          </p:cNvCxnSpPr>
          <p:nvPr/>
        </p:nvCxnSpPr>
        <p:spPr bwMode="auto">
          <a:xfrm>
            <a:off x="5589588" y="6107113"/>
            <a:ext cx="0" cy="49688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</p:cNvCxnSpPr>
          <p:nvPr/>
        </p:nvCxnSpPr>
        <p:spPr bwMode="auto">
          <a:xfrm>
            <a:off x="6470650" y="6107113"/>
            <a:ext cx="0" cy="49688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856163" y="5645150"/>
            <a:ext cx="2568575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2000" b="1"/>
              <a:t>Key   Value    Next</a:t>
            </a:r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879975" y="2867025"/>
            <a:ext cx="2451100" cy="4953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13" name="AutoShape 11"/>
          <p:cNvCxnSpPr>
            <a:cxnSpLocks noChangeShapeType="1"/>
          </p:cNvCxnSpPr>
          <p:nvPr/>
        </p:nvCxnSpPr>
        <p:spPr bwMode="auto">
          <a:xfrm>
            <a:off x="5486400" y="2867025"/>
            <a:ext cx="0" cy="4953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</p:cNvCxnSpPr>
          <p:nvPr/>
        </p:nvCxnSpPr>
        <p:spPr bwMode="auto">
          <a:xfrm>
            <a:off x="6370638" y="2867025"/>
            <a:ext cx="0" cy="4953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762500" y="2374900"/>
            <a:ext cx="2568575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2000" b="1"/>
              <a:t>Key   Value    Next</a:t>
            </a:r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973638" y="4614863"/>
            <a:ext cx="2451100" cy="496887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17" name="AutoShape 15"/>
          <p:cNvCxnSpPr>
            <a:cxnSpLocks noChangeShapeType="1"/>
          </p:cNvCxnSpPr>
          <p:nvPr/>
        </p:nvCxnSpPr>
        <p:spPr bwMode="auto">
          <a:xfrm>
            <a:off x="5589588" y="4614863"/>
            <a:ext cx="0" cy="49688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</p:cNvCxnSpPr>
          <p:nvPr/>
        </p:nvCxnSpPr>
        <p:spPr bwMode="auto">
          <a:xfrm>
            <a:off x="6523038" y="4614863"/>
            <a:ext cx="0" cy="49688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914900" y="4083050"/>
            <a:ext cx="2568575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2000" b="1"/>
              <a:t>Key   Value    Next</a:t>
            </a:r>
            <a:endParaRPr lang="en-US"/>
          </a:p>
        </p:txBody>
      </p:sp>
      <p:cxnSp>
        <p:nvCxnSpPr>
          <p:cNvPr id="20" name="AutoShape 18"/>
          <p:cNvCxnSpPr>
            <a:cxnSpLocks noChangeShapeType="1"/>
          </p:cNvCxnSpPr>
          <p:nvPr/>
        </p:nvCxnSpPr>
        <p:spPr bwMode="auto">
          <a:xfrm rot="5400000">
            <a:off x="5733256" y="3410745"/>
            <a:ext cx="1514475" cy="893762"/>
          </a:xfrm>
          <a:prstGeom prst="curvedConnector3">
            <a:avLst>
              <a:gd name="adj1" fmla="val 49977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</p:cNvCxnSpPr>
          <p:nvPr/>
        </p:nvCxnSpPr>
        <p:spPr bwMode="auto">
          <a:xfrm rot="5400000">
            <a:off x="5855494" y="5025232"/>
            <a:ext cx="1270000" cy="8937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</p:cNvCxnSpPr>
          <p:nvPr/>
        </p:nvCxnSpPr>
        <p:spPr bwMode="auto">
          <a:xfrm>
            <a:off x="2066925" y="4478338"/>
            <a:ext cx="5111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</p:cNvCxnSpPr>
          <p:nvPr/>
        </p:nvCxnSpPr>
        <p:spPr bwMode="auto">
          <a:xfrm flipV="1">
            <a:off x="4014788" y="3100388"/>
            <a:ext cx="865187" cy="11636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2"/>
          <p:cNvCxnSpPr>
            <a:cxnSpLocks noChangeShapeType="1"/>
          </p:cNvCxnSpPr>
          <p:nvPr/>
        </p:nvCxnSpPr>
        <p:spPr bwMode="auto">
          <a:xfrm>
            <a:off x="4014788" y="4264025"/>
            <a:ext cx="900112" cy="2076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3"/>
          <p:cNvCxnSpPr>
            <a:cxnSpLocks noChangeShapeType="1"/>
          </p:cNvCxnSpPr>
          <p:nvPr/>
        </p:nvCxnSpPr>
        <p:spPr bwMode="auto">
          <a:xfrm>
            <a:off x="4014788" y="4264025"/>
            <a:ext cx="958850" cy="573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7772400" y="2895600"/>
            <a:ext cx="1271588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2000" b="1"/>
              <a:t>Current</a:t>
            </a:r>
            <a:endParaRPr lang="en-US"/>
          </a:p>
        </p:txBody>
      </p:sp>
      <p:cxnSp>
        <p:nvCxnSpPr>
          <p:cNvPr id="27" name="Straight Arrow Connector 26"/>
          <p:cNvCxnSpPr>
            <a:stCxn id="26" idx="1"/>
            <a:endCxn id="12" idx="3"/>
          </p:cNvCxnSpPr>
          <p:nvPr/>
        </p:nvCxnSpPr>
        <p:spPr>
          <a:xfrm rot="10800000" flipV="1">
            <a:off x="7331075" y="3095625"/>
            <a:ext cx="441325" cy="1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7319963" y="1682750"/>
            <a:ext cx="1719262" cy="1066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7391400" y="1752600"/>
            <a:ext cx="1528763" cy="9207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2000" b="1"/>
              <a:t>SequentialAccess Functions</a:t>
            </a:r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7924800" y="64008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001000" y="647700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001000" y="6553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rot="5400000" flipH="1" flipV="1">
            <a:off x="7925594" y="6323806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7010400" y="62484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769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Calibri" pitchFamily="34" charset="0"/>
              </a:rPr>
              <a:t>Logical internal structure of arrays </a:t>
            </a: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latin typeface="Calibri" pitchFamily="34" charset="0"/>
              </a:rPr>
              <a:t>This shows how two different access methods can be supported </a:t>
            </a:r>
          </a:p>
        </p:txBody>
      </p:sp>
    </p:spTree>
    <p:extLst>
      <p:ext uri="{BB962C8B-B14F-4D97-AF65-F5344CB8AC3E}">
        <p14:creationId xmlns:p14="http://schemas.microsoft.com/office/powerpoint/2010/main" val="173943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7.4 </a:t>
            </a:r>
            <a:r>
              <a:rPr lang="en-IN" sz="3200" dirty="0"/>
              <a:t>Sequential Access to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</a:t>
            </a:r>
            <a:r>
              <a:rPr lang="en-US" sz="3400" dirty="0"/>
              <a:t>Every array has an internal pointer that refers to one element of  </a:t>
            </a:r>
            <a:r>
              <a:rPr lang="en-US" sz="3400" dirty="0" smtClean="0"/>
              <a:t>the array </a:t>
            </a:r>
            <a:r>
              <a:rPr lang="en-US" sz="3400" dirty="0"/>
              <a:t>called the </a:t>
            </a:r>
            <a:r>
              <a:rPr lang="en-US" sz="3400" dirty="0">
                <a:solidFill>
                  <a:srgbClr val="FF0000"/>
                </a:solidFill>
              </a:rPr>
              <a:t>current </a:t>
            </a:r>
            <a:r>
              <a:rPr lang="en-US" sz="3400" dirty="0" smtClean="0">
                <a:solidFill>
                  <a:srgbClr val="FF0000"/>
                </a:solidFill>
              </a:rPr>
              <a:t>pointer</a:t>
            </a:r>
            <a:endParaRPr lang="en-US" sz="3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3400" dirty="0"/>
              <a:t> The pointer is initialized to reference the first element of the array at </a:t>
            </a:r>
            <a:r>
              <a:rPr lang="en-US" sz="3400" dirty="0" smtClean="0"/>
              <a:t>the </a:t>
            </a:r>
            <a:r>
              <a:rPr lang="en-US" sz="3400" dirty="0"/>
              <a:t>time the array is </a:t>
            </a:r>
            <a:r>
              <a:rPr lang="en-US" sz="3400" dirty="0" smtClean="0"/>
              <a:t>created</a:t>
            </a:r>
            <a:endParaRPr lang="en-US" sz="34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3400" dirty="0"/>
              <a:t> The element being referenced by the pointer can be obtained with the </a:t>
            </a:r>
            <a:r>
              <a:rPr lang="en-US" sz="3400" dirty="0" smtClean="0">
                <a:solidFill>
                  <a:srgbClr val="FF0000"/>
                </a:solidFill>
              </a:rPr>
              <a:t>current function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400" dirty="0" smtClean="0"/>
              <a:t> 	</a:t>
            </a:r>
            <a:r>
              <a:rPr lang="en-US" sz="2900" dirty="0" smtClean="0"/>
              <a:t>$</a:t>
            </a:r>
            <a:r>
              <a:rPr lang="en-US" sz="2900" dirty="0"/>
              <a:t>cities = array (“Delhi ”, “Mumbai”, “Kolkata”, Chennai</a:t>
            </a:r>
            <a:r>
              <a:rPr lang="en-US" sz="2900" dirty="0" smtClean="0"/>
              <a:t>”);</a:t>
            </a:r>
            <a:endParaRPr lang="en-US" sz="29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smtClean="0"/>
              <a:t>	$</a:t>
            </a:r>
            <a:r>
              <a:rPr lang="en-US" sz="2900" dirty="0"/>
              <a:t>city = current($cities</a:t>
            </a:r>
            <a:r>
              <a:rPr lang="en-US" sz="2900" dirty="0" smtClean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smtClean="0"/>
              <a:t> 	print </a:t>
            </a:r>
            <a:r>
              <a:rPr lang="en-US" sz="2900" dirty="0"/>
              <a:t>(“The first city is $city &lt;</a:t>
            </a:r>
            <a:r>
              <a:rPr lang="en-US" sz="2900" dirty="0" err="1"/>
              <a:t>br</a:t>
            </a:r>
            <a:r>
              <a:rPr lang="en-US" sz="2900" dirty="0"/>
              <a:t>/&gt;”); </a:t>
            </a:r>
            <a:endParaRPr lang="en-US" sz="29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smtClean="0"/>
              <a:t>	produces The </a:t>
            </a:r>
            <a:r>
              <a:rPr lang="en-US" sz="2900" dirty="0"/>
              <a:t>first city is Delhi 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3400" dirty="0"/>
              <a:t> The current pointer can be moved with the </a:t>
            </a:r>
            <a:r>
              <a:rPr lang="en-US" sz="3400" dirty="0">
                <a:solidFill>
                  <a:srgbClr val="FF0000"/>
                </a:solidFill>
              </a:rPr>
              <a:t>next function </a:t>
            </a:r>
            <a:r>
              <a:rPr lang="en-US" sz="3400" dirty="0"/>
              <a:t>that moves </a:t>
            </a:r>
            <a:r>
              <a:rPr lang="en-US" sz="3400" dirty="0" smtClean="0"/>
              <a:t>the </a:t>
            </a:r>
            <a:r>
              <a:rPr lang="en-US" sz="3400" dirty="0"/>
              <a:t>pointer to the next array element and returns the value </a:t>
            </a:r>
          </a:p>
          <a:p>
            <a:pPr>
              <a:lnSpc>
                <a:spcPct val="120000"/>
              </a:lnSpc>
            </a:pP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2742815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sz="2200" dirty="0"/>
              <a:t> If the current pointer points to the </a:t>
            </a:r>
            <a:r>
              <a:rPr lang="en-US" sz="2200" dirty="0">
                <a:solidFill>
                  <a:srgbClr val="FF0000"/>
                </a:solidFill>
              </a:rPr>
              <a:t>last element </a:t>
            </a:r>
            <a:r>
              <a:rPr lang="en-US" sz="2200" dirty="0"/>
              <a:t>of the array then </a:t>
            </a:r>
            <a:r>
              <a:rPr lang="en-US" sz="2200" dirty="0">
                <a:solidFill>
                  <a:srgbClr val="FF0000"/>
                </a:solidFill>
              </a:rPr>
              <a:t>next </a:t>
            </a:r>
            <a:r>
              <a:rPr lang="en-US" sz="2200" dirty="0" smtClean="0">
                <a:solidFill>
                  <a:srgbClr val="FF0000"/>
                </a:solidFill>
              </a:rPr>
              <a:t>returns FALSE</a:t>
            </a:r>
            <a:endParaRPr lang="en-US" sz="22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200" dirty="0"/>
              <a:t> The following code produces the list of all cities in the </a:t>
            </a:r>
            <a:r>
              <a:rPr lang="en-US" sz="2200" dirty="0" smtClean="0"/>
              <a:t>array</a:t>
            </a:r>
            <a:endParaRPr lang="en-US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 smtClean="0"/>
              <a:t>	</a:t>
            </a:r>
            <a:r>
              <a:rPr lang="en-US" sz="2000" dirty="0" smtClean="0"/>
              <a:t>$</a:t>
            </a:r>
            <a:r>
              <a:rPr lang="en-US" sz="2000" dirty="0"/>
              <a:t>city = current($cities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	 </a:t>
            </a:r>
            <a:r>
              <a:rPr lang="en-US" sz="2000" dirty="0"/>
              <a:t>print(“$city &lt;</a:t>
            </a:r>
            <a:r>
              <a:rPr lang="en-US" sz="2000" dirty="0" err="1"/>
              <a:t>br</a:t>
            </a:r>
            <a:r>
              <a:rPr lang="en-US" sz="2000" dirty="0" smtClean="0"/>
              <a:t>/&gt;”);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 	while </a:t>
            </a:r>
            <a:r>
              <a:rPr lang="en-US" sz="2000" dirty="0"/>
              <a:t>($city = next($cities</a:t>
            </a:r>
            <a:r>
              <a:rPr lang="en-US" sz="2000" dirty="0" smtClean="0"/>
              <a:t>))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	print</a:t>
            </a:r>
            <a:r>
              <a:rPr lang="en-US" sz="2000" dirty="0"/>
              <a:t>(“$city &lt;</a:t>
            </a:r>
            <a:r>
              <a:rPr lang="en-US" sz="2000" dirty="0" err="1"/>
              <a:t>br</a:t>
            </a:r>
            <a:r>
              <a:rPr lang="en-US" sz="2000" dirty="0" smtClean="0"/>
              <a:t>/&gt;”);</a:t>
            </a:r>
            <a:endParaRPr lang="en-US" sz="2000" dirty="0"/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200" dirty="0"/>
              <a:t> The </a:t>
            </a:r>
            <a:r>
              <a:rPr lang="en-US" sz="2200" dirty="0">
                <a:solidFill>
                  <a:srgbClr val="FF0000"/>
                </a:solidFill>
              </a:rPr>
              <a:t>each function </a:t>
            </a:r>
            <a:r>
              <a:rPr lang="en-US" sz="2200" dirty="0"/>
              <a:t>can return a two element array consisting of </a:t>
            </a:r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FF0000"/>
                </a:solidFill>
              </a:rPr>
              <a:t>key </a:t>
            </a:r>
            <a:r>
              <a:rPr lang="en-US" sz="2200" dirty="0">
                <a:solidFill>
                  <a:srgbClr val="FF0000"/>
                </a:solidFill>
              </a:rPr>
              <a:t>and the value of the current element 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The keys of the two elements of the return value from each are the </a:t>
            </a:r>
            <a:r>
              <a:rPr lang="en-US" sz="2200" dirty="0" smtClean="0"/>
              <a:t>strings </a:t>
            </a:r>
            <a:r>
              <a:rPr lang="en-US" sz="2200" dirty="0"/>
              <a:t>“keys” and “value” </a:t>
            </a:r>
            <a:endParaRPr lang="en-US" sz="2200" dirty="0" smtClean="0"/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200" dirty="0"/>
              <a:t>The current pointer can be moved backward with the </a:t>
            </a:r>
            <a:r>
              <a:rPr lang="en-US" sz="2200" dirty="0" err="1">
                <a:solidFill>
                  <a:srgbClr val="FF0000"/>
                </a:solidFill>
              </a:rPr>
              <a:t>prev</a:t>
            </a:r>
            <a:r>
              <a:rPr lang="en-US" sz="2200" dirty="0">
                <a:solidFill>
                  <a:srgbClr val="FF0000"/>
                </a:solidFill>
              </a:rPr>
              <a:t> function 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200" dirty="0"/>
              <a:t> The </a:t>
            </a:r>
            <a:r>
              <a:rPr lang="en-US" sz="2200" dirty="0" err="1"/>
              <a:t>prev</a:t>
            </a:r>
            <a:r>
              <a:rPr lang="en-US" sz="2200" dirty="0"/>
              <a:t> function returns the value of the element referenced by </a:t>
            </a:r>
            <a:r>
              <a:rPr lang="en-US" sz="2200" dirty="0" smtClean="0"/>
              <a:t>the </a:t>
            </a:r>
            <a:r>
              <a:rPr lang="en-US" sz="2200" dirty="0"/>
              <a:t>current pointer after the pointer has been moved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endParaRPr lang="en-US" sz="2200" dirty="0"/>
          </a:p>
          <a:p>
            <a:pPr>
              <a:lnSpc>
                <a:spcPct val="120000"/>
              </a:lnSpc>
            </a:pPr>
            <a:endParaRPr lang="en-US" sz="2200" dirty="0"/>
          </a:p>
          <a:p>
            <a:pPr marL="0" indent="0">
              <a:lnSpc>
                <a:spcPct val="120000"/>
              </a:lnSpc>
              <a:buNone/>
            </a:pPr>
            <a:endParaRPr lang="en-US" sz="2200" dirty="0"/>
          </a:p>
          <a:p>
            <a:pPr>
              <a:lnSpc>
                <a:spcPct val="12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93052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The current pointer can be set to the first element with the </a:t>
            </a:r>
            <a:r>
              <a:rPr lang="en-US" dirty="0">
                <a:solidFill>
                  <a:srgbClr val="FF0000"/>
                </a:solidFill>
              </a:rPr>
              <a:t>reset </a:t>
            </a:r>
            <a:r>
              <a:rPr lang="en-US" dirty="0" smtClean="0">
                <a:solidFill>
                  <a:srgbClr val="FF0000"/>
                </a:solidFill>
              </a:rPr>
              <a:t>function </a:t>
            </a:r>
            <a:r>
              <a:rPr lang="en-US" dirty="0"/>
              <a:t>which also returns the value of the first element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It can be set to the last element of the array with the </a:t>
            </a:r>
            <a:r>
              <a:rPr lang="en-US" dirty="0">
                <a:solidFill>
                  <a:srgbClr val="FF0000"/>
                </a:solidFill>
              </a:rPr>
              <a:t>end function </a:t>
            </a:r>
            <a:r>
              <a:rPr lang="en-US" dirty="0" smtClean="0"/>
              <a:t>which </a:t>
            </a:r>
            <a:r>
              <a:rPr lang="en-US" dirty="0"/>
              <a:t>also returns the value of the last </a:t>
            </a:r>
            <a:r>
              <a:rPr lang="en-US" dirty="0" smtClean="0"/>
              <a:t>element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key function </a:t>
            </a:r>
            <a:r>
              <a:rPr lang="en-US" dirty="0"/>
              <a:t>when given the name of an array returns the key of </a:t>
            </a:r>
            <a:r>
              <a:rPr lang="en-US" dirty="0" smtClean="0"/>
              <a:t>the </a:t>
            </a:r>
            <a:r>
              <a:rPr lang="en-US" dirty="0"/>
              <a:t>current element of the </a:t>
            </a:r>
            <a:r>
              <a:rPr lang="en-US" dirty="0" smtClean="0"/>
              <a:t>array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</a:t>
            </a:r>
            <a:r>
              <a:rPr lang="en-US" dirty="0" err="1">
                <a:solidFill>
                  <a:srgbClr val="FF0000"/>
                </a:solidFill>
              </a:rPr>
              <a:t>array_push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array_pop</a:t>
            </a:r>
            <a:r>
              <a:rPr lang="en-US" dirty="0"/>
              <a:t> functions provide a </a:t>
            </a:r>
            <a:r>
              <a:rPr lang="en-US" dirty="0" smtClean="0"/>
              <a:t>simple </a:t>
            </a:r>
            <a:r>
              <a:rPr lang="en-US" dirty="0"/>
              <a:t>way to </a:t>
            </a:r>
            <a:r>
              <a:rPr lang="en-US" dirty="0" smtClean="0"/>
              <a:t>implement </a:t>
            </a:r>
            <a:r>
              <a:rPr lang="en-US" dirty="0"/>
              <a:t>a stack in an array 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786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800" dirty="0"/>
              <a:t>The </a:t>
            </a:r>
            <a:r>
              <a:rPr lang="en-US" sz="2800" dirty="0" err="1">
                <a:solidFill>
                  <a:srgbClr val="FF0000"/>
                </a:solidFill>
              </a:rPr>
              <a:t>foreach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statement is designed to build loops that process all of </a:t>
            </a:r>
            <a:r>
              <a:rPr lang="en-US" sz="2800" dirty="0" smtClean="0"/>
              <a:t>the </a:t>
            </a:r>
            <a:r>
              <a:rPr lang="en-US" sz="2800" dirty="0"/>
              <a:t>elements of an array </a:t>
            </a:r>
            <a:endParaRPr lang="en-US" sz="2800" dirty="0" smtClean="0"/>
          </a:p>
          <a:p>
            <a:pPr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The </a:t>
            </a:r>
            <a:r>
              <a:rPr lang="en-US" sz="2800" dirty="0" err="1"/>
              <a:t>foreach</a:t>
            </a:r>
            <a:r>
              <a:rPr lang="en-US" sz="2800" dirty="0"/>
              <a:t> statement has two forms  and they are </a:t>
            </a:r>
          </a:p>
          <a:p>
            <a:pPr marL="0" indent="0">
              <a:buNone/>
            </a:pPr>
            <a:r>
              <a:rPr lang="en-US" sz="2800" dirty="0" smtClean="0"/>
              <a:t>               </a:t>
            </a:r>
            <a:r>
              <a:rPr lang="en-US" sz="2800" dirty="0" err="1"/>
              <a:t>foreach</a:t>
            </a:r>
            <a:r>
              <a:rPr lang="en-US" sz="2800" dirty="0"/>
              <a:t> (array as </a:t>
            </a:r>
            <a:r>
              <a:rPr lang="en-US" sz="2800" dirty="0" err="1"/>
              <a:t>scalar_variable</a:t>
            </a:r>
            <a:r>
              <a:rPr lang="en-US" sz="2800" dirty="0"/>
              <a:t>) loop </a:t>
            </a:r>
            <a:r>
              <a:rPr lang="en-US" sz="2800" dirty="0" smtClean="0"/>
              <a:t>body</a:t>
            </a:r>
          </a:p>
          <a:p>
            <a:pPr marL="0" indent="0">
              <a:buNone/>
            </a:pPr>
            <a:r>
              <a:rPr lang="en-US" sz="2800" dirty="0" smtClean="0"/>
              <a:t>	    </a:t>
            </a:r>
            <a:r>
              <a:rPr lang="en-US" sz="2800" dirty="0" err="1" smtClean="0"/>
              <a:t>foreach</a:t>
            </a:r>
            <a:r>
              <a:rPr lang="en-US" sz="2800" dirty="0" smtClean="0"/>
              <a:t> </a:t>
            </a:r>
            <a:r>
              <a:rPr lang="en-US" sz="2800" dirty="0"/>
              <a:t>(array as key =&gt; value) loop body</a:t>
            </a:r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56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itchFamily="34" charset="0"/>
              </a:rPr>
              <a:t>Sorting Arrays </a:t>
            </a:r>
            <a:br>
              <a:rPr lang="en-US" b="1" dirty="0">
                <a:latin typeface="Calibri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sz="2200" b="1" dirty="0"/>
              <a:t> The </a:t>
            </a:r>
            <a:r>
              <a:rPr lang="en-US" sz="2200" b="1" dirty="0">
                <a:solidFill>
                  <a:srgbClr val="FF0000"/>
                </a:solidFill>
              </a:rPr>
              <a:t>sort function </a:t>
            </a:r>
            <a:r>
              <a:rPr lang="en-US" sz="2200" b="1" dirty="0"/>
              <a:t>sorts an array with string </a:t>
            </a:r>
            <a:r>
              <a:rPr lang="en-US" sz="2200" b="1" dirty="0" smtClean="0"/>
              <a:t>values </a:t>
            </a:r>
            <a:r>
              <a:rPr lang="en-US" sz="2200" b="1" dirty="0"/>
              <a:t>followed by </a:t>
            </a:r>
            <a:r>
              <a:rPr lang="en-US" sz="2200" b="1" dirty="0" smtClean="0"/>
              <a:t> </a:t>
            </a:r>
            <a:r>
              <a:rPr lang="en-US" sz="2200" b="1" dirty="0"/>
              <a:t>numeric values in ascending order if the array contains </a:t>
            </a:r>
            <a:r>
              <a:rPr lang="en-US" sz="2200" b="1" dirty="0" smtClean="0"/>
              <a:t>both string </a:t>
            </a:r>
            <a:r>
              <a:rPr lang="en-US" sz="2200" b="1" dirty="0"/>
              <a:t>values and numeric </a:t>
            </a:r>
            <a:r>
              <a:rPr lang="en-US" sz="2200" b="1" dirty="0" smtClean="0"/>
              <a:t>values</a:t>
            </a:r>
            <a:endParaRPr lang="en-US" sz="2200" b="1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200" b="1" dirty="0"/>
              <a:t> The </a:t>
            </a:r>
            <a:r>
              <a:rPr lang="en-US" sz="2200" b="1" dirty="0" err="1">
                <a:solidFill>
                  <a:srgbClr val="FF0000"/>
                </a:solidFill>
              </a:rPr>
              <a:t>asort</a:t>
            </a:r>
            <a:r>
              <a:rPr lang="en-US" sz="2200" b="1" dirty="0">
                <a:solidFill>
                  <a:srgbClr val="FF0000"/>
                </a:solidFill>
              </a:rPr>
              <a:t> function </a:t>
            </a:r>
            <a:r>
              <a:rPr lang="en-US" sz="2200" b="1" dirty="0"/>
              <a:t>is used to sort arrays that correspond to hashes 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1800" b="1" dirty="0"/>
              <a:t> </a:t>
            </a:r>
            <a:r>
              <a:rPr lang="en-US" sz="2000" b="1" dirty="0"/>
              <a:t>It sorts the elements of a given array by their values but keeps the </a:t>
            </a:r>
            <a:r>
              <a:rPr lang="en-US" sz="2000" b="1" dirty="0" smtClean="0"/>
              <a:t>original </a:t>
            </a:r>
            <a:r>
              <a:rPr lang="en-US" sz="2000" b="1" dirty="0"/>
              <a:t>key-value </a:t>
            </a:r>
            <a:r>
              <a:rPr lang="en-US" sz="2000" b="1" dirty="0" smtClean="0"/>
              <a:t>associations</a:t>
            </a:r>
            <a:endParaRPr lang="en-US" sz="2000" b="1" dirty="0"/>
          </a:p>
          <a:p>
            <a:pPr lvl="1">
              <a:lnSpc>
                <a:spcPct val="120000"/>
              </a:lnSpc>
              <a:buFont typeface="Arial" charset="0"/>
              <a:buChar char="•"/>
            </a:pPr>
            <a:r>
              <a:rPr lang="en-US" sz="2000" b="1" dirty="0"/>
              <a:t> </a:t>
            </a:r>
            <a:r>
              <a:rPr lang="en-US" sz="2000" b="1" dirty="0" smtClean="0"/>
              <a:t>The </a:t>
            </a:r>
            <a:r>
              <a:rPr lang="en-US" sz="2000" b="1" dirty="0"/>
              <a:t>elements will be sorted in ascending order where strings </a:t>
            </a:r>
            <a:r>
              <a:rPr lang="en-US" sz="2000" b="1" dirty="0" smtClean="0"/>
              <a:t>followed </a:t>
            </a:r>
            <a:r>
              <a:rPr lang="en-US" sz="2000" b="1" dirty="0"/>
              <a:t>by numeric </a:t>
            </a:r>
            <a:r>
              <a:rPr lang="en-US" sz="2000" b="1" dirty="0" smtClean="0"/>
              <a:t>values</a:t>
            </a:r>
            <a:endParaRPr lang="en-US" sz="2000" b="1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200" b="1" dirty="0"/>
              <a:t> The </a:t>
            </a:r>
            <a:r>
              <a:rPr lang="en-US" sz="2200" b="1" dirty="0" err="1">
                <a:solidFill>
                  <a:srgbClr val="FF0000"/>
                </a:solidFill>
              </a:rPr>
              <a:t>ksort</a:t>
            </a:r>
            <a:r>
              <a:rPr lang="en-US" sz="2200" b="1" dirty="0">
                <a:solidFill>
                  <a:srgbClr val="FF0000"/>
                </a:solidFill>
              </a:rPr>
              <a:t> function </a:t>
            </a:r>
            <a:r>
              <a:rPr lang="en-US" sz="2200" b="1" dirty="0"/>
              <a:t>sorts the given array by keys rather than </a:t>
            </a:r>
            <a:r>
              <a:rPr lang="en-US" sz="2200" b="1" dirty="0" smtClean="0"/>
              <a:t>values</a:t>
            </a:r>
            <a:endParaRPr lang="en-US" sz="2200" b="1" dirty="0"/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sz="2000" b="1" dirty="0"/>
              <a:t> The key-value association is maintained in the </a:t>
            </a:r>
            <a:r>
              <a:rPr lang="en-US" sz="2000" b="1" dirty="0" smtClean="0"/>
              <a:t>process</a:t>
            </a:r>
            <a:endParaRPr lang="en-US" sz="2000" b="1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200" b="1" dirty="0"/>
              <a:t> The </a:t>
            </a:r>
            <a:r>
              <a:rPr lang="en-US" sz="2200" b="1" dirty="0" err="1">
                <a:solidFill>
                  <a:srgbClr val="FF0000"/>
                </a:solidFill>
              </a:rPr>
              <a:t>rsort</a:t>
            </a:r>
            <a:r>
              <a:rPr lang="en-US" sz="2200" b="1" dirty="0">
                <a:solidFill>
                  <a:srgbClr val="FF0000"/>
                </a:solidFill>
              </a:rPr>
              <a:t>, </a:t>
            </a:r>
            <a:r>
              <a:rPr lang="en-US" sz="2200" b="1" dirty="0" err="1">
                <a:solidFill>
                  <a:srgbClr val="FF0000"/>
                </a:solidFill>
              </a:rPr>
              <a:t>arsort</a:t>
            </a:r>
            <a:r>
              <a:rPr lang="en-US" sz="2200" b="1" dirty="0">
                <a:solidFill>
                  <a:srgbClr val="FF0000"/>
                </a:solidFill>
              </a:rPr>
              <a:t> and </a:t>
            </a:r>
            <a:r>
              <a:rPr lang="en-US" sz="2200" b="1" dirty="0" err="1">
                <a:solidFill>
                  <a:srgbClr val="FF0000"/>
                </a:solidFill>
              </a:rPr>
              <a:t>krsort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/>
              <a:t>functions sort elements in the </a:t>
            </a:r>
            <a:r>
              <a:rPr lang="en-US" sz="2200" b="1" dirty="0" smtClean="0"/>
              <a:t>descending </a:t>
            </a:r>
            <a:r>
              <a:rPr lang="en-US" sz="2200" b="1" dirty="0"/>
              <a:t>order like their counterparts sort, </a:t>
            </a:r>
            <a:r>
              <a:rPr lang="en-US" sz="2200" b="1" dirty="0" err="1"/>
              <a:t>asort</a:t>
            </a:r>
            <a:r>
              <a:rPr lang="en-US" sz="2200" b="1" dirty="0"/>
              <a:t> and </a:t>
            </a:r>
            <a:r>
              <a:rPr lang="en-US" sz="2200" b="1" dirty="0" err="1"/>
              <a:t>ksort</a:t>
            </a:r>
            <a:endParaRPr lang="en-US" sz="2200" b="1" dirty="0"/>
          </a:p>
          <a:p>
            <a:pPr>
              <a:lnSpc>
                <a:spcPct val="120000"/>
              </a:lnSpc>
            </a:pP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2604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IN" sz="2800" dirty="0"/>
              <a:t>The </a:t>
            </a:r>
            <a:r>
              <a:rPr lang="en-IN" sz="2800" dirty="0">
                <a:solidFill>
                  <a:srgbClr val="FF0000"/>
                </a:solidFill>
              </a:rPr>
              <a:t>PHP processor </a:t>
            </a:r>
            <a:r>
              <a:rPr lang="en-IN" sz="2800" dirty="0"/>
              <a:t>has two modes of </a:t>
            </a:r>
            <a:r>
              <a:rPr lang="en-IN" sz="2800" dirty="0" smtClean="0"/>
              <a:t>operation: </a:t>
            </a:r>
            <a:r>
              <a:rPr lang="fr-FR" sz="2800" dirty="0" smtClean="0">
                <a:solidFill>
                  <a:srgbClr val="FF0000"/>
                </a:solidFill>
              </a:rPr>
              <a:t>copy </a:t>
            </a:r>
            <a:r>
              <a:rPr lang="fr-FR" sz="2800" dirty="0">
                <a:solidFill>
                  <a:srgbClr val="FF0000"/>
                </a:solidFill>
              </a:rPr>
              <a:t>mode and </a:t>
            </a:r>
            <a:r>
              <a:rPr lang="fr-FR" sz="2800" dirty="0" err="1">
                <a:solidFill>
                  <a:srgbClr val="FF0000"/>
                </a:solidFill>
              </a:rPr>
              <a:t>interpret</a:t>
            </a:r>
            <a:r>
              <a:rPr lang="fr-FR" sz="2800" dirty="0">
                <a:solidFill>
                  <a:srgbClr val="FF0000"/>
                </a:solidFill>
              </a:rPr>
              <a:t> mode</a:t>
            </a:r>
            <a:r>
              <a:rPr lang="fr-FR" sz="2800" dirty="0" smtClean="0"/>
              <a:t>.</a:t>
            </a:r>
          </a:p>
          <a:p>
            <a:pPr lvl="1"/>
            <a:r>
              <a:rPr lang="en-IN" dirty="0"/>
              <a:t>It takes a PHP document file as input and produces an HTML or </a:t>
            </a:r>
            <a:r>
              <a:rPr lang="en-IN" dirty="0" smtClean="0"/>
              <a:t>XHTML document </a:t>
            </a:r>
            <a:r>
              <a:rPr lang="en-IN" dirty="0"/>
              <a:t>file</a:t>
            </a:r>
            <a:r>
              <a:rPr lang="en-IN" dirty="0" smtClean="0"/>
              <a:t>.</a:t>
            </a:r>
          </a:p>
          <a:p>
            <a:r>
              <a:rPr lang="en-IN" sz="2800" dirty="0"/>
              <a:t>When the PHP processor finds </a:t>
            </a:r>
            <a:r>
              <a:rPr lang="en-IN" sz="2800" dirty="0" err="1">
                <a:solidFill>
                  <a:srgbClr val="FF0000"/>
                </a:solidFill>
              </a:rPr>
              <a:t>markup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code</a:t>
            </a:r>
            <a:r>
              <a:rPr lang="en-IN" sz="2800" dirty="0" smtClean="0"/>
              <a:t> </a:t>
            </a:r>
            <a:r>
              <a:rPr lang="en-IN" sz="2800" dirty="0"/>
              <a:t>in the input </a:t>
            </a:r>
            <a:r>
              <a:rPr lang="en-IN" sz="2800" dirty="0" smtClean="0"/>
              <a:t>file- </a:t>
            </a:r>
            <a:r>
              <a:rPr lang="en-IN" sz="2800" dirty="0"/>
              <a:t>it simply </a:t>
            </a:r>
            <a:r>
              <a:rPr lang="en-IN" sz="2800" dirty="0">
                <a:solidFill>
                  <a:srgbClr val="FF0000"/>
                </a:solidFill>
              </a:rPr>
              <a:t>copies</a:t>
            </a:r>
            <a:r>
              <a:rPr lang="en-IN" sz="2800" dirty="0"/>
              <a:t> it to the output file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When the processor encounters </a:t>
            </a:r>
            <a:r>
              <a:rPr lang="en-IN" sz="2800" dirty="0">
                <a:solidFill>
                  <a:srgbClr val="FF0000"/>
                </a:solidFill>
              </a:rPr>
              <a:t>PHP script </a:t>
            </a:r>
            <a:r>
              <a:rPr lang="en-IN" sz="2800" dirty="0"/>
              <a:t>in the input </a:t>
            </a:r>
            <a:r>
              <a:rPr lang="en-IN" sz="2800" dirty="0" smtClean="0"/>
              <a:t>file- </a:t>
            </a:r>
            <a:r>
              <a:rPr lang="en-IN" sz="2800" dirty="0"/>
              <a:t>it i</a:t>
            </a:r>
            <a:r>
              <a:rPr lang="en-IN" sz="2800" dirty="0">
                <a:solidFill>
                  <a:srgbClr val="FF0000"/>
                </a:solidFill>
              </a:rPr>
              <a:t>nterprets</a:t>
            </a:r>
            <a:r>
              <a:rPr lang="en-IN" sz="2800" dirty="0"/>
              <a:t> it and sends any output of the script to the output file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</a:t>
            </a:r>
            <a:r>
              <a:rPr lang="en-IN" sz="2800" dirty="0" smtClean="0"/>
              <a:t>he </a:t>
            </a:r>
            <a:r>
              <a:rPr lang="en-IN" sz="2800" dirty="0"/>
              <a:t>output </a:t>
            </a:r>
            <a:r>
              <a:rPr lang="en-IN" sz="2800" dirty="0" smtClean="0"/>
              <a:t>file </a:t>
            </a:r>
            <a:r>
              <a:rPr lang="en-IN" sz="2800" dirty="0"/>
              <a:t>is sent to the requesting </a:t>
            </a:r>
            <a:r>
              <a:rPr lang="en-IN" sz="2800" dirty="0" smtClean="0"/>
              <a:t>browser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894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8.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85000" lnSpcReduction="20000"/>
          </a:bodyPr>
          <a:lstStyle/>
          <a:p>
            <a:r>
              <a:rPr lang="en-IN" sz="2800" dirty="0"/>
              <a:t>PHP supports user-defined </a:t>
            </a:r>
            <a:r>
              <a:rPr lang="en-IN" sz="2800" dirty="0" smtClean="0"/>
              <a:t>functions</a:t>
            </a:r>
          </a:p>
          <a:p>
            <a:pPr marL="0" indent="0">
              <a:buNone/>
            </a:pPr>
            <a:r>
              <a:rPr lang="en-IN" sz="2800" u="sng" dirty="0" smtClean="0"/>
              <a:t>8.1 </a:t>
            </a:r>
            <a:r>
              <a:rPr lang="en-IN" sz="2800" u="sng" dirty="0"/>
              <a:t>General Characteristics of </a:t>
            </a:r>
            <a:r>
              <a:rPr lang="en-IN" sz="2800" u="sng" dirty="0" smtClean="0"/>
              <a:t>Functions</a:t>
            </a:r>
          </a:p>
          <a:p>
            <a:r>
              <a:rPr lang="en-IN" sz="2800" dirty="0"/>
              <a:t>The general form of a PHP function </a:t>
            </a:r>
            <a:r>
              <a:rPr lang="en-IN" sz="2800" dirty="0" smtClean="0"/>
              <a:t>definition:</a:t>
            </a:r>
          </a:p>
          <a:p>
            <a:pPr marL="0" indent="0" algn="ctr">
              <a:buNone/>
            </a:pPr>
            <a:r>
              <a:rPr lang="en-IN" sz="2400" i="1" dirty="0">
                <a:solidFill>
                  <a:srgbClr val="FF0000"/>
                </a:solidFill>
              </a:rPr>
              <a:t>function name([parameters]) {</a:t>
            </a:r>
          </a:p>
          <a:p>
            <a:pPr marL="0" indent="0" algn="ctr">
              <a:buNone/>
            </a:pPr>
            <a:r>
              <a:rPr lang="en-IN" sz="2400" i="1" dirty="0">
                <a:solidFill>
                  <a:srgbClr val="FF0000"/>
                </a:solidFill>
              </a:rPr>
              <a:t>...</a:t>
            </a:r>
          </a:p>
          <a:p>
            <a:pPr marL="0" indent="0" algn="ctr">
              <a:buNone/>
            </a:pPr>
            <a:r>
              <a:rPr lang="en-IN" sz="2400" i="1" dirty="0">
                <a:solidFill>
                  <a:srgbClr val="FF0000"/>
                </a:solidFill>
              </a:rPr>
              <a:t>}</a:t>
            </a:r>
            <a:endParaRPr lang="en-IN" sz="2400" i="1" u="sng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800" dirty="0"/>
              <a:t>The square bracket around the </a:t>
            </a:r>
            <a:r>
              <a:rPr lang="en-US" sz="2800" dirty="0">
                <a:solidFill>
                  <a:srgbClr val="FF0000"/>
                </a:solidFill>
              </a:rPr>
              <a:t>parameters</a:t>
            </a:r>
            <a:r>
              <a:rPr lang="en-US" sz="2800" dirty="0"/>
              <a:t> means they are </a:t>
            </a:r>
            <a:r>
              <a:rPr lang="en-US" sz="2800" dirty="0" smtClean="0">
                <a:solidFill>
                  <a:srgbClr val="FF0000"/>
                </a:solidFill>
              </a:rPr>
              <a:t>optional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800" dirty="0"/>
              <a:t> In PHP the function definition does not need to appear in a document </a:t>
            </a:r>
            <a:r>
              <a:rPr lang="en-US" sz="2800" dirty="0" smtClean="0"/>
              <a:t>before </a:t>
            </a:r>
            <a:r>
              <a:rPr lang="en-US" sz="2800" dirty="0"/>
              <a:t>the function is </a:t>
            </a:r>
            <a:r>
              <a:rPr lang="en-US" sz="2800" dirty="0" smtClean="0"/>
              <a:t>called</a:t>
            </a:r>
            <a:endParaRPr lang="en-US" sz="2800" dirty="0"/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800" dirty="0"/>
              <a:t> Function </a:t>
            </a:r>
            <a:r>
              <a:rPr lang="en-US" sz="2800" dirty="0">
                <a:solidFill>
                  <a:srgbClr val="FF0000"/>
                </a:solidFill>
              </a:rPr>
              <a:t>overloading is not allowed </a:t>
            </a:r>
            <a:r>
              <a:rPr lang="en-US" sz="2800" dirty="0"/>
              <a:t>in </a:t>
            </a:r>
            <a:r>
              <a:rPr lang="en-US" sz="2800" dirty="0" smtClean="0"/>
              <a:t>PHP</a:t>
            </a:r>
            <a:endParaRPr lang="en-US" sz="2800" dirty="0"/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800" dirty="0"/>
              <a:t> Function names are </a:t>
            </a:r>
            <a:r>
              <a:rPr lang="en-US" sz="2800" dirty="0">
                <a:solidFill>
                  <a:srgbClr val="FF0000"/>
                </a:solidFill>
              </a:rPr>
              <a:t>not case </a:t>
            </a:r>
            <a:r>
              <a:rPr lang="en-US" sz="2800" dirty="0" smtClean="0">
                <a:solidFill>
                  <a:srgbClr val="FF0000"/>
                </a:solidFill>
              </a:rPr>
              <a:t>sensitive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800" b="1" dirty="0"/>
              <a:t> </a:t>
            </a: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return </a:t>
            </a:r>
            <a:r>
              <a:rPr lang="en-US" sz="2800" dirty="0"/>
              <a:t>statement is used to return a value from a function and </a:t>
            </a:r>
            <a:r>
              <a:rPr lang="en-US" sz="2800" dirty="0" smtClean="0"/>
              <a:t>will </a:t>
            </a:r>
            <a:r>
              <a:rPr lang="en-US" sz="2800" dirty="0"/>
              <a:t>be the last statement in a function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4029658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If one or more related functions are used by more than one </a:t>
            </a:r>
            <a:r>
              <a:rPr lang="en-IN" dirty="0" smtClean="0"/>
              <a:t>document- store </a:t>
            </a:r>
            <a:r>
              <a:rPr lang="en-IN" dirty="0"/>
              <a:t>their definitions in a separate </a:t>
            </a:r>
            <a:r>
              <a:rPr lang="en-IN" dirty="0" smtClean="0"/>
              <a:t>file </a:t>
            </a:r>
            <a:r>
              <a:rPr lang="en-IN" dirty="0"/>
              <a:t>and copy that file into </a:t>
            </a:r>
            <a:r>
              <a:rPr lang="en-IN" dirty="0" smtClean="0"/>
              <a:t>those documents </a:t>
            </a:r>
            <a:r>
              <a:rPr lang="en-IN" dirty="0"/>
              <a:t>when they are requested by a client (browser</a:t>
            </a:r>
            <a:r>
              <a:rPr lang="en-IN" dirty="0" smtClean="0"/>
              <a:t>).</a:t>
            </a:r>
          </a:p>
          <a:p>
            <a:r>
              <a:rPr lang="en-IN" dirty="0"/>
              <a:t>This is done with the </a:t>
            </a:r>
            <a:r>
              <a:rPr lang="en-IN" dirty="0">
                <a:solidFill>
                  <a:srgbClr val="FF0000"/>
                </a:solidFill>
              </a:rPr>
              <a:t>include</a:t>
            </a:r>
            <a:r>
              <a:rPr lang="en-IN" dirty="0"/>
              <a:t> </a:t>
            </a:r>
            <a:r>
              <a:rPr lang="en-IN" dirty="0" smtClean="0"/>
              <a:t>function.</a:t>
            </a:r>
          </a:p>
          <a:p>
            <a:pPr marL="0" indent="0">
              <a:buNone/>
            </a:pPr>
            <a:r>
              <a:rPr lang="en-IN" u="sng" dirty="0" smtClean="0"/>
              <a:t>8.2 Parameters</a:t>
            </a:r>
          </a:p>
          <a:p>
            <a:r>
              <a:rPr lang="en-IN" dirty="0"/>
              <a:t>parameters in the call to a function actual parameters</a:t>
            </a:r>
            <a:r>
              <a:rPr lang="en-IN" dirty="0" smtClean="0"/>
              <a:t>.</a:t>
            </a:r>
          </a:p>
          <a:p>
            <a:r>
              <a:rPr lang="en-IN" dirty="0"/>
              <a:t>parameters that are listed in the function definition </a:t>
            </a:r>
            <a:r>
              <a:rPr lang="en-IN" dirty="0" smtClean="0"/>
              <a:t>formal parameters.</a:t>
            </a:r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0964228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9 </a:t>
            </a:r>
            <a:r>
              <a:rPr lang="en-IN" sz="3200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/>
              <a:t>preg_match</a:t>
            </a:r>
            <a:r>
              <a:rPr lang="en-US" sz="2400" dirty="0"/>
              <a:t> is a function in PHP for pattern </a:t>
            </a:r>
            <a:r>
              <a:rPr lang="en-US" sz="2400" dirty="0" smtClean="0"/>
              <a:t>matching</a:t>
            </a:r>
            <a:endParaRPr lang="en-US" sz="2400" dirty="0"/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400" dirty="0"/>
              <a:t> The </a:t>
            </a:r>
            <a:r>
              <a:rPr lang="en-US" sz="2400" dirty="0" err="1"/>
              <a:t>preg_match</a:t>
            </a:r>
            <a:r>
              <a:rPr lang="en-US" sz="2400" dirty="0"/>
              <a:t> function takes </a:t>
            </a:r>
            <a:r>
              <a:rPr lang="en-US" sz="2400" dirty="0">
                <a:solidFill>
                  <a:srgbClr val="FF0000"/>
                </a:solidFill>
              </a:rPr>
              <a:t>two parameters </a:t>
            </a:r>
            <a:r>
              <a:rPr lang="en-US" sz="2400" dirty="0"/>
              <a:t>the first is the </a:t>
            </a:r>
            <a:r>
              <a:rPr lang="en-US" sz="2400" dirty="0">
                <a:solidFill>
                  <a:srgbClr val="FF0000"/>
                </a:solidFill>
              </a:rPr>
              <a:t>regular </a:t>
            </a:r>
            <a:r>
              <a:rPr lang="en-US" sz="2400" dirty="0" smtClean="0">
                <a:solidFill>
                  <a:srgbClr val="FF0000"/>
                </a:solidFill>
              </a:rPr>
              <a:t>expression </a:t>
            </a:r>
            <a:r>
              <a:rPr lang="en-US" sz="2400" dirty="0"/>
              <a:t>as a string and the second parameter is the </a:t>
            </a:r>
            <a:r>
              <a:rPr lang="en-US" sz="2400" dirty="0">
                <a:solidFill>
                  <a:srgbClr val="FF0000"/>
                </a:solidFill>
              </a:rPr>
              <a:t>string to </a:t>
            </a:r>
            <a:r>
              <a:rPr lang="en-US" sz="2400" dirty="0" smtClean="0">
                <a:solidFill>
                  <a:srgbClr val="FF0000"/>
                </a:solidFill>
              </a:rPr>
              <a:t>be searched 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400" dirty="0"/>
              <a:t> The </a:t>
            </a:r>
            <a:r>
              <a:rPr lang="en-US" sz="2400" dirty="0" err="1">
                <a:solidFill>
                  <a:srgbClr val="FF0000"/>
                </a:solidFill>
              </a:rPr>
              <a:t>preg_split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function operates on strings and returns an </a:t>
            </a:r>
            <a:r>
              <a:rPr lang="en-US" sz="2400" dirty="0" smtClean="0"/>
              <a:t>array</a:t>
            </a:r>
            <a:endParaRPr lang="en-US" sz="2400" dirty="0"/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400" dirty="0"/>
              <a:t> The </a:t>
            </a:r>
            <a:r>
              <a:rPr lang="en-US" sz="2400" dirty="0" err="1"/>
              <a:t>preg_split</a:t>
            </a:r>
            <a:r>
              <a:rPr lang="en-US" sz="2400" dirty="0"/>
              <a:t> function takes </a:t>
            </a:r>
            <a:r>
              <a:rPr lang="en-US" sz="2400" dirty="0">
                <a:solidFill>
                  <a:srgbClr val="FF0000"/>
                </a:solidFill>
              </a:rPr>
              <a:t>two parameters </a:t>
            </a:r>
            <a:r>
              <a:rPr lang="en-US" sz="2400" dirty="0"/>
              <a:t>the first is a pattern </a:t>
            </a:r>
            <a:r>
              <a:rPr lang="en-US" sz="2400" dirty="0" smtClean="0"/>
              <a:t>as </a:t>
            </a:r>
            <a:r>
              <a:rPr lang="en-US" sz="2400" dirty="0"/>
              <a:t>a string and the second parameter is the string to be </a:t>
            </a:r>
            <a:r>
              <a:rPr lang="en-US" sz="2400" dirty="0" smtClean="0"/>
              <a:t>split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		</a:t>
            </a:r>
            <a:r>
              <a:rPr lang="en-US" sz="2000" dirty="0" err="1" smtClean="0"/>
              <a:t>eg</a:t>
            </a:r>
            <a:r>
              <a:rPr lang="en-US" sz="2000" dirty="0"/>
              <a:t>. $</a:t>
            </a:r>
            <a:r>
              <a:rPr lang="en-US" sz="2000" dirty="0" err="1"/>
              <a:t>fruit_string</a:t>
            </a:r>
            <a:r>
              <a:rPr lang="en-US" sz="2000" dirty="0"/>
              <a:t> = “apple : orange : banana</a:t>
            </a:r>
            <a:r>
              <a:rPr lang="en-US" sz="2000" dirty="0" smtClean="0"/>
              <a:t>”;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		$</a:t>
            </a:r>
            <a:r>
              <a:rPr lang="en-US" sz="2000" dirty="0"/>
              <a:t>fruits = </a:t>
            </a:r>
            <a:r>
              <a:rPr lang="en-US" sz="2000" dirty="0" err="1"/>
              <a:t>preg_split</a:t>
            </a:r>
            <a:r>
              <a:rPr lang="en-US" sz="2000" dirty="0"/>
              <a:t>(“/ : /”, $</a:t>
            </a:r>
            <a:r>
              <a:rPr lang="en-US" sz="2000" dirty="0" err="1"/>
              <a:t>fruit_string</a:t>
            </a:r>
            <a:r>
              <a:rPr lang="en-US" sz="2000" dirty="0" smtClean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	then </a:t>
            </a:r>
            <a:r>
              <a:rPr lang="en-US" sz="2000" dirty="0"/>
              <a:t>the array $fruits has now (“apple”, “orange”, “banana”)</a:t>
            </a:r>
          </a:p>
          <a:p>
            <a:pPr>
              <a:lnSpc>
                <a:spcPct val="12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91803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10 </a:t>
            </a:r>
            <a:r>
              <a:rPr lang="en-IN" sz="3200" dirty="0"/>
              <a:t>Form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/>
              <a:t>PHP can be used for Form </a:t>
            </a:r>
            <a:r>
              <a:rPr lang="en-US" dirty="0" smtClean="0"/>
              <a:t>Handling 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 PHP script is embedded in an XHTML document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A form is used to collect information from the user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PHP can be configured so that form data values are directly available </a:t>
            </a:r>
            <a:r>
              <a:rPr lang="en-US" dirty="0" smtClean="0"/>
              <a:t> </a:t>
            </a:r>
            <a:r>
              <a:rPr lang="en-US" dirty="0"/>
              <a:t>as implicit variables whose names match the names of the </a:t>
            </a:r>
            <a:r>
              <a:rPr lang="en-US" dirty="0" smtClean="0"/>
              <a:t>corresponding </a:t>
            </a:r>
            <a:r>
              <a:rPr lang="en-US" dirty="0"/>
              <a:t>form </a:t>
            </a:r>
            <a:r>
              <a:rPr lang="en-US" dirty="0" smtClean="0"/>
              <a:t>elements </a:t>
            </a:r>
            <a:endParaRPr lang="en-US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PHP uses implicit arrays for form values $_POST and $_GET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These arrays have keys that match the form element names and </a:t>
            </a:r>
            <a:r>
              <a:rPr lang="en-US" dirty="0" smtClean="0"/>
              <a:t> </a:t>
            </a:r>
            <a:r>
              <a:rPr lang="en-US" dirty="0"/>
              <a:t>values that were input by the client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 smtClean="0"/>
              <a:t>	 </a:t>
            </a:r>
            <a:r>
              <a:rPr lang="en-US" sz="2600" dirty="0" err="1"/>
              <a:t>eg</a:t>
            </a:r>
            <a:r>
              <a:rPr lang="en-US" sz="2600" dirty="0"/>
              <a:t>. If a form has a text box named street and the form method </a:t>
            </a:r>
            <a:r>
              <a:rPr lang="en-US" sz="2600"/>
              <a:t>is </a:t>
            </a:r>
            <a:r>
              <a:rPr lang="en-US" sz="2600" smtClean="0"/>
              <a:t>	POST  </a:t>
            </a:r>
            <a:r>
              <a:rPr lang="en-US" sz="2600" dirty="0"/>
              <a:t>the value of that element is available in the PHP script </a:t>
            </a:r>
            <a:r>
              <a:rPr lang="en-US" sz="2600" smtClean="0"/>
              <a:t>as   	$_</a:t>
            </a:r>
            <a:r>
              <a:rPr lang="en-US" sz="2600" dirty="0"/>
              <a:t>POST[“street”]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457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11. </a:t>
            </a:r>
            <a:r>
              <a:rPr lang="en-IN" sz="3200" dirty="0"/>
              <a:t>Cookies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IN" dirty="0"/>
              <a:t>A session is the time span during which a browser interacts with a particular server</a:t>
            </a:r>
            <a:r>
              <a:rPr lang="en-IN" dirty="0" smtClean="0"/>
              <a:t>.</a:t>
            </a:r>
          </a:p>
          <a:p>
            <a:r>
              <a:rPr lang="en-IN" dirty="0"/>
              <a:t>Cookies provide a general approach to storing information about sessions on the browser system itself</a:t>
            </a:r>
            <a:r>
              <a:rPr lang="en-IN" dirty="0" smtClean="0"/>
              <a:t>.</a:t>
            </a:r>
          </a:p>
          <a:p>
            <a:r>
              <a:rPr lang="en-IN" dirty="0"/>
              <a:t>The server is given this information when the </a:t>
            </a:r>
            <a:r>
              <a:rPr lang="en-IN" dirty="0" smtClean="0"/>
              <a:t>browser makes </a:t>
            </a:r>
            <a:r>
              <a:rPr lang="en-IN" dirty="0"/>
              <a:t>subsequent requests for resources from the server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382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r>
              <a:rPr lang="en-IN" sz="2800" dirty="0"/>
              <a:t>A cookie is a small object of information that includes a </a:t>
            </a:r>
            <a:r>
              <a:rPr lang="en-IN" sz="2800" dirty="0">
                <a:solidFill>
                  <a:srgbClr val="FF0000"/>
                </a:solidFill>
              </a:rPr>
              <a:t>name and a textual value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A cookie is created by some software system on the </a:t>
            </a:r>
            <a:r>
              <a:rPr lang="en-IN" sz="2800" dirty="0" smtClean="0"/>
              <a:t>server</a:t>
            </a:r>
          </a:p>
          <a:p>
            <a:r>
              <a:rPr lang="en-IN" sz="2800" dirty="0"/>
              <a:t>The header part of an HTTP </a:t>
            </a:r>
            <a:r>
              <a:rPr lang="en-IN" sz="2800" dirty="0" smtClean="0"/>
              <a:t>communication include cookies</a:t>
            </a:r>
          </a:p>
          <a:p>
            <a:r>
              <a:rPr lang="en-IN" sz="2800" dirty="0"/>
              <a:t>At the time it is created, a cookie is assigned a lifetime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When </a:t>
            </a:r>
            <a:r>
              <a:rPr lang="en-IN" sz="2800" dirty="0" smtClean="0"/>
              <a:t>the cookie </a:t>
            </a:r>
            <a:r>
              <a:rPr lang="en-IN" sz="2800" dirty="0"/>
              <a:t>reaches </a:t>
            </a:r>
            <a:r>
              <a:rPr lang="en-IN" sz="2800" dirty="0" smtClean="0"/>
              <a:t>its </a:t>
            </a:r>
            <a:r>
              <a:rPr lang="en-IN" sz="2800" dirty="0"/>
              <a:t>lifetime, the cookie is deleted from the </a:t>
            </a:r>
            <a:r>
              <a:rPr lang="en-IN" sz="2800" dirty="0" smtClean="0"/>
              <a:t>browser’s host </a:t>
            </a:r>
            <a:r>
              <a:rPr lang="en-IN" sz="2800" dirty="0"/>
              <a:t>machine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71972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11.1 PHP </a:t>
            </a:r>
            <a:r>
              <a:rPr lang="en-IN" sz="3200" dirty="0"/>
              <a:t>Support for Cookies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A cookie is set in PHP with the </a:t>
            </a:r>
            <a:r>
              <a:rPr lang="en-IN" dirty="0" err="1">
                <a:solidFill>
                  <a:srgbClr val="FF0000"/>
                </a:solidFill>
              </a:rPr>
              <a:t>setcookie</a:t>
            </a:r>
            <a:r>
              <a:rPr lang="en-IN" dirty="0"/>
              <a:t> function</a:t>
            </a:r>
            <a:r>
              <a:rPr lang="en-IN" dirty="0" smtClean="0"/>
              <a:t>.</a:t>
            </a:r>
          </a:p>
          <a:p>
            <a:r>
              <a:rPr lang="en-IN" dirty="0"/>
              <a:t>This function takes one or more </a:t>
            </a:r>
            <a:r>
              <a:rPr lang="en-IN" dirty="0" smtClean="0"/>
              <a:t>parameters</a:t>
            </a:r>
          </a:p>
          <a:p>
            <a:r>
              <a:rPr lang="en-IN" dirty="0"/>
              <a:t>The first parameter, which is mandatory, is the </a:t>
            </a:r>
            <a:r>
              <a:rPr lang="en-IN" dirty="0">
                <a:solidFill>
                  <a:srgbClr val="FF0000"/>
                </a:solidFill>
              </a:rPr>
              <a:t>cookie’s </a:t>
            </a:r>
            <a:r>
              <a:rPr lang="en-IN" dirty="0" smtClean="0">
                <a:solidFill>
                  <a:srgbClr val="FF0000"/>
                </a:solidFill>
              </a:rPr>
              <a:t>name</a:t>
            </a:r>
            <a:r>
              <a:rPr lang="en-IN" dirty="0" smtClean="0"/>
              <a:t> given </a:t>
            </a:r>
            <a:r>
              <a:rPr lang="en-IN" dirty="0"/>
              <a:t>as a string</a:t>
            </a:r>
            <a:r>
              <a:rPr lang="en-IN" dirty="0" smtClean="0"/>
              <a:t>.</a:t>
            </a:r>
          </a:p>
          <a:p>
            <a:r>
              <a:rPr lang="en-IN" dirty="0"/>
              <a:t>The second, if present, is the </a:t>
            </a:r>
            <a:r>
              <a:rPr lang="en-IN" dirty="0">
                <a:solidFill>
                  <a:srgbClr val="FF0000"/>
                </a:solidFill>
              </a:rPr>
              <a:t>new value </a:t>
            </a:r>
            <a:r>
              <a:rPr lang="en-IN" dirty="0"/>
              <a:t>for the cookie, also a string</a:t>
            </a:r>
            <a:r>
              <a:rPr lang="en-IN" dirty="0" smtClean="0"/>
              <a:t>.</a:t>
            </a:r>
          </a:p>
          <a:p>
            <a:r>
              <a:rPr lang="en-IN" dirty="0"/>
              <a:t>The third </a:t>
            </a:r>
            <a:r>
              <a:rPr lang="en-IN" dirty="0" smtClean="0"/>
              <a:t>parameter, when </a:t>
            </a:r>
            <a:r>
              <a:rPr lang="en-IN" dirty="0"/>
              <a:t>present, is the </a:t>
            </a:r>
            <a:r>
              <a:rPr lang="en-IN" dirty="0">
                <a:solidFill>
                  <a:srgbClr val="FF0000"/>
                </a:solidFill>
              </a:rPr>
              <a:t>expiration time</a:t>
            </a:r>
            <a:r>
              <a:rPr lang="en-IN" dirty="0"/>
              <a:t> in seconds for the cookie, given as an integer</a:t>
            </a:r>
            <a:r>
              <a:rPr lang="en-IN" dirty="0" smtClean="0"/>
              <a:t>.</a:t>
            </a:r>
          </a:p>
          <a:p>
            <a:r>
              <a:rPr lang="en-IN" dirty="0"/>
              <a:t>The default value for the expiration time is </a:t>
            </a:r>
            <a:r>
              <a:rPr lang="en-IN" dirty="0" smtClean="0"/>
              <a:t>zero- </a:t>
            </a:r>
            <a:r>
              <a:rPr lang="en-IN" dirty="0"/>
              <a:t>the cookie </a:t>
            </a:r>
            <a:r>
              <a:rPr lang="en-IN" dirty="0" smtClean="0"/>
              <a:t>is destroyed </a:t>
            </a:r>
            <a:r>
              <a:rPr lang="en-IN" dirty="0"/>
              <a:t>at the end of the current session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setcookie</a:t>
            </a:r>
            <a:r>
              <a:rPr lang="en-IN" dirty="0"/>
              <a:t>(“voted”, “true”, time() + 86400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/>
              <a:t>The time function returns the current time in seconds.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0919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800" dirty="0"/>
              <a:t>A cookie should be created before any other XHTML tag  is </a:t>
            </a:r>
            <a:r>
              <a:rPr lang="en-US" sz="2800" dirty="0" smtClean="0"/>
              <a:t>executed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In PHP all cookies that arrive with a request are placed in the implicit </a:t>
            </a:r>
            <a:r>
              <a:rPr lang="en-US" sz="2800" dirty="0" smtClean="0">
                <a:solidFill>
                  <a:srgbClr val="FF0000"/>
                </a:solidFill>
              </a:rPr>
              <a:t>$_</a:t>
            </a:r>
            <a:r>
              <a:rPr lang="en-US" sz="2800" dirty="0">
                <a:solidFill>
                  <a:srgbClr val="FF0000"/>
                </a:solidFill>
              </a:rPr>
              <a:t>COOKIES </a:t>
            </a:r>
            <a:r>
              <a:rPr lang="en-US" sz="2800" dirty="0"/>
              <a:t>array which has the cookie name as the key and the </a:t>
            </a:r>
            <a:r>
              <a:rPr lang="en-US" sz="2800" dirty="0" smtClean="0"/>
              <a:t>cookie </a:t>
            </a:r>
            <a:r>
              <a:rPr lang="en-US" sz="2800" dirty="0"/>
              <a:t>value as </a:t>
            </a:r>
            <a:r>
              <a:rPr lang="en-US" sz="2800" dirty="0" smtClean="0"/>
              <a:t>value.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67846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12. Session </a:t>
            </a:r>
            <a:r>
              <a:rPr lang="en-IN" sz="3200" dirty="0"/>
              <a:t>Tracking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session </a:t>
            </a:r>
            <a:r>
              <a:rPr lang="en-IN" dirty="0" smtClean="0"/>
              <a:t>arrays </a:t>
            </a:r>
            <a:r>
              <a:rPr lang="en-IN" dirty="0"/>
              <a:t>store a </a:t>
            </a:r>
            <a:r>
              <a:rPr lang="en-IN" dirty="0" smtClean="0"/>
              <a:t>unique </a:t>
            </a:r>
            <a:r>
              <a:rPr lang="en-IN" dirty="0" smtClean="0">
                <a:solidFill>
                  <a:srgbClr val="FF0000"/>
                </a:solidFill>
              </a:rPr>
              <a:t>session </a:t>
            </a:r>
            <a:r>
              <a:rPr lang="en-IN" dirty="0">
                <a:solidFill>
                  <a:srgbClr val="FF0000"/>
                </a:solidFill>
              </a:rPr>
              <a:t>ID</a:t>
            </a:r>
            <a:r>
              <a:rPr lang="en-IN" dirty="0"/>
              <a:t> for a session</a:t>
            </a:r>
            <a:r>
              <a:rPr lang="en-IN" dirty="0" smtClean="0"/>
              <a:t>.</a:t>
            </a:r>
          </a:p>
          <a:p>
            <a:r>
              <a:rPr lang="en-IN" dirty="0"/>
              <a:t>session </a:t>
            </a:r>
            <a:r>
              <a:rPr lang="en-IN" dirty="0" smtClean="0"/>
              <a:t>arrays are stored </a:t>
            </a:r>
            <a:r>
              <a:rPr lang="en-IN" dirty="0"/>
              <a:t>on the </a:t>
            </a:r>
            <a:r>
              <a:rPr lang="en-IN" dirty="0" smtClean="0">
                <a:solidFill>
                  <a:srgbClr val="FF0000"/>
                </a:solidFill>
              </a:rPr>
              <a:t>server.</a:t>
            </a:r>
          </a:p>
          <a:p>
            <a:r>
              <a:rPr lang="en-IN" dirty="0"/>
              <a:t>a session ID is an internal value that identifies the session</a:t>
            </a:r>
            <a:r>
              <a:rPr lang="en-IN" dirty="0" smtClean="0"/>
              <a:t>.</a:t>
            </a:r>
          </a:p>
          <a:p>
            <a:pPr>
              <a:buFontTx/>
              <a:buChar char="•"/>
            </a:pPr>
            <a:r>
              <a:rPr lang="en-US" sz="2800" dirty="0"/>
              <a:t>In PHP a </a:t>
            </a:r>
            <a:r>
              <a:rPr lang="en-US" sz="2800" dirty="0" err="1">
                <a:solidFill>
                  <a:srgbClr val="FF0000"/>
                </a:solidFill>
              </a:rPr>
              <a:t>session_start</a:t>
            </a:r>
            <a:r>
              <a:rPr lang="en-US" sz="2800" dirty="0"/>
              <a:t> function is used to start a session which </a:t>
            </a:r>
            <a:r>
              <a:rPr lang="en-US" sz="2800" dirty="0" smtClean="0"/>
              <a:t>causes </a:t>
            </a:r>
            <a:r>
              <a:rPr lang="en-US" sz="2800" dirty="0"/>
              <a:t>a session ID to be created and </a:t>
            </a:r>
            <a:r>
              <a:rPr lang="en-US" sz="2800" dirty="0" smtClean="0"/>
              <a:t>recorded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$_SESSION array </a:t>
            </a:r>
            <a:r>
              <a:rPr lang="en-US" sz="2800" dirty="0"/>
              <a:t>which stores any session </a:t>
            </a:r>
            <a:r>
              <a:rPr lang="en-US" sz="2800" dirty="0" smtClean="0"/>
              <a:t>variables </a:t>
            </a:r>
            <a:r>
              <a:rPr lang="en-US" sz="2800" dirty="0"/>
              <a:t>and their values that was registered in the previous </a:t>
            </a:r>
            <a:r>
              <a:rPr lang="en-US" sz="2800" dirty="0" smtClean="0"/>
              <a:t>session 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Session </a:t>
            </a:r>
            <a:r>
              <a:rPr lang="en-US" sz="2800" dirty="0"/>
              <a:t>key/value pairs are created or changed by assignments to </a:t>
            </a:r>
            <a:r>
              <a:rPr lang="en-US" sz="2800" dirty="0" smtClean="0"/>
              <a:t>the </a:t>
            </a:r>
            <a:r>
              <a:rPr lang="en-US" sz="2800" dirty="0"/>
              <a:t>$_SESSION array 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800" dirty="0"/>
              <a:t> The session details can be destroyed with the </a:t>
            </a:r>
            <a:r>
              <a:rPr lang="en-US" sz="2800" dirty="0">
                <a:solidFill>
                  <a:srgbClr val="FF0000"/>
                </a:solidFill>
              </a:rPr>
              <a:t>unset</a:t>
            </a:r>
            <a:r>
              <a:rPr lang="en-US" sz="2800" dirty="0"/>
              <a:t> operator </a:t>
            </a:r>
          </a:p>
          <a:p>
            <a:pPr>
              <a:buFontTx/>
              <a:buChar char="•"/>
            </a:pP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94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 algn="just"/>
            <a:r>
              <a:rPr lang="en-IN" sz="2800" dirty="0"/>
              <a:t>PHP is usually </a:t>
            </a:r>
            <a:r>
              <a:rPr lang="en-IN" sz="2800" dirty="0">
                <a:solidFill>
                  <a:srgbClr val="FF0000"/>
                </a:solidFill>
              </a:rPr>
              <a:t>purely </a:t>
            </a:r>
            <a:r>
              <a:rPr lang="en-IN" sz="2800" dirty="0" smtClean="0">
                <a:solidFill>
                  <a:srgbClr val="FF0000"/>
                </a:solidFill>
              </a:rPr>
              <a:t>interpreted</a:t>
            </a:r>
          </a:p>
          <a:p>
            <a:pPr algn="just"/>
            <a:r>
              <a:rPr lang="en-IN" sz="2800" dirty="0"/>
              <a:t>recent PHP implementations perform some </a:t>
            </a:r>
            <a:r>
              <a:rPr lang="en-IN" sz="2800" dirty="0" err="1">
                <a:solidFill>
                  <a:srgbClr val="FF0000"/>
                </a:solidFill>
              </a:rPr>
              <a:t>precompilation</a:t>
            </a:r>
            <a:r>
              <a:rPr lang="en-IN" sz="2800" dirty="0"/>
              <a:t>, at least on complex </a:t>
            </a:r>
            <a:r>
              <a:rPr lang="en-IN" sz="2800" dirty="0" smtClean="0"/>
              <a:t>scripts, which </a:t>
            </a:r>
            <a:r>
              <a:rPr lang="en-IN" sz="2800" dirty="0"/>
              <a:t>increases the speed of interpretation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syntax and semantics</a:t>
            </a:r>
            <a:r>
              <a:rPr lang="en-IN" sz="2800" dirty="0"/>
              <a:t> of PHP are closely related to the syntax and semantics of </a:t>
            </a:r>
            <a:r>
              <a:rPr lang="en-IN" sz="2800" dirty="0" smtClean="0"/>
              <a:t>JavaScript</a:t>
            </a:r>
          </a:p>
          <a:p>
            <a:pPr algn="just"/>
            <a:r>
              <a:rPr lang="en-IN" sz="2800" dirty="0"/>
              <a:t>PHP uses </a:t>
            </a:r>
            <a:r>
              <a:rPr lang="en-IN" sz="2800" dirty="0">
                <a:solidFill>
                  <a:srgbClr val="FF0000"/>
                </a:solidFill>
              </a:rPr>
              <a:t>dynamic </a:t>
            </a:r>
            <a:r>
              <a:rPr lang="en-IN" sz="2800" dirty="0" smtClean="0">
                <a:solidFill>
                  <a:srgbClr val="FF0000"/>
                </a:solidFill>
              </a:rPr>
              <a:t>typing</a:t>
            </a:r>
          </a:p>
          <a:p>
            <a:pPr algn="just"/>
            <a:r>
              <a:rPr lang="en-IN" sz="2800" dirty="0"/>
              <a:t>PHP supports both </a:t>
            </a:r>
            <a:r>
              <a:rPr lang="en-IN" sz="2800" dirty="0">
                <a:solidFill>
                  <a:srgbClr val="FF0000"/>
                </a:solidFill>
              </a:rPr>
              <a:t>procedural and object-oriented programming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>PHP has an </a:t>
            </a:r>
            <a:r>
              <a:rPr lang="en-IN" sz="2800" dirty="0">
                <a:solidFill>
                  <a:srgbClr val="FF0000"/>
                </a:solidFill>
              </a:rPr>
              <a:t>extensive library of </a:t>
            </a:r>
            <a:r>
              <a:rPr lang="en-IN" sz="2800" dirty="0" smtClean="0">
                <a:solidFill>
                  <a:srgbClr val="FF0000"/>
                </a:solidFill>
              </a:rPr>
              <a:t>functions</a:t>
            </a:r>
          </a:p>
          <a:p>
            <a:pPr algn="just"/>
            <a:r>
              <a:rPr lang="en-IN" sz="2800" dirty="0"/>
              <a:t>PHP are </a:t>
            </a:r>
            <a:r>
              <a:rPr lang="en-IN" sz="2800" dirty="0">
                <a:solidFill>
                  <a:srgbClr val="FF0000"/>
                </a:solidFill>
              </a:rPr>
              <a:t>free and easily </a:t>
            </a:r>
            <a:r>
              <a:rPr lang="en-IN" sz="2800" dirty="0" smtClean="0">
                <a:solidFill>
                  <a:srgbClr val="FF0000"/>
                </a:solidFill>
              </a:rPr>
              <a:t>obtainable ,</a:t>
            </a:r>
            <a:r>
              <a:rPr lang="en-IN" sz="2800" dirty="0">
                <a:solidFill>
                  <a:srgbClr val="FF0000"/>
                </a:solidFill>
              </a:rPr>
              <a:t> open-source </a:t>
            </a:r>
            <a:r>
              <a:rPr lang="en-IN" sz="2800" dirty="0" smtClean="0">
                <a:solidFill>
                  <a:srgbClr val="FF0000"/>
                </a:solidFill>
              </a:rPr>
              <a:t>system,</a:t>
            </a:r>
            <a:r>
              <a:rPr lang="en-IN" sz="2800" dirty="0">
                <a:solidFill>
                  <a:srgbClr val="FF0000"/>
                </a:solidFill>
              </a:rPr>
              <a:t> available on </a:t>
            </a:r>
            <a:r>
              <a:rPr lang="en-IN" sz="2800" dirty="0" smtClean="0">
                <a:solidFill>
                  <a:srgbClr val="FF0000"/>
                </a:solidFill>
              </a:rPr>
              <a:t>all common </a:t>
            </a:r>
            <a:r>
              <a:rPr lang="en-IN" sz="2800" dirty="0">
                <a:solidFill>
                  <a:srgbClr val="FF0000"/>
                </a:solidFill>
              </a:rPr>
              <a:t>computing platforms.</a:t>
            </a:r>
          </a:p>
        </p:txBody>
      </p:sp>
    </p:spTree>
    <p:extLst>
      <p:ext uri="{BB962C8B-B14F-4D97-AF65-F5344CB8AC3E}">
        <p14:creationId xmlns:p14="http://schemas.microsoft.com/office/powerpoint/2010/main" val="24345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3. </a:t>
            </a:r>
            <a:r>
              <a:rPr lang="en-IN" sz="3200" dirty="0"/>
              <a:t>General Syntactic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IN" sz="2800" dirty="0"/>
              <a:t>PHP scripts either are </a:t>
            </a:r>
            <a:r>
              <a:rPr lang="en-IN" sz="2800" dirty="0">
                <a:solidFill>
                  <a:srgbClr val="FF0000"/>
                </a:solidFill>
              </a:rPr>
              <a:t>embedded</a:t>
            </a:r>
            <a:r>
              <a:rPr lang="en-IN" sz="2800" dirty="0"/>
              <a:t> in HTML or XHTML documents or are </a:t>
            </a:r>
            <a:r>
              <a:rPr lang="en-IN" sz="2800" dirty="0">
                <a:solidFill>
                  <a:srgbClr val="FF0000"/>
                </a:solidFill>
              </a:rPr>
              <a:t>in files </a:t>
            </a:r>
            <a:r>
              <a:rPr lang="en-IN" sz="2800" dirty="0"/>
              <a:t>that are referenced by such </a:t>
            </a:r>
            <a:r>
              <a:rPr lang="en-IN" sz="2800" dirty="0" smtClean="0"/>
              <a:t>documents</a:t>
            </a:r>
          </a:p>
          <a:p>
            <a:r>
              <a:rPr lang="en-IN" sz="2800" dirty="0"/>
              <a:t>PHP code is embedded in documents </a:t>
            </a:r>
            <a:r>
              <a:rPr lang="en-IN" sz="2800" dirty="0" smtClean="0"/>
              <a:t>by enclosing </a:t>
            </a:r>
            <a:r>
              <a:rPr lang="en-IN" sz="2800" dirty="0"/>
              <a:t>it between the </a:t>
            </a:r>
            <a:r>
              <a:rPr lang="en-IN" sz="2800" dirty="0">
                <a:solidFill>
                  <a:srgbClr val="FF0000"/>
                </a:solidFill>
              </a:rPr>
              <a:t>&lt;?</a:t>
            </a:r>
            <a:r>
              <a:rPr lang="en-IN" sz="2800" dirty="0" err="1">
                <a:solidFill>
                  <a:srgbClr val="FF0000"/>
                </a:solidFill>
              </a:rPr>
              <a:t>php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/>
              <a:t>and </a:t>
            </a:r>
            <a:r>
              <a:rPr lang="en-IN" sz="2800" dirty="0">
                <a:solidFill>
                  <a:srgbClr val="FF0000"/>
                </a:solidFill>
              </a:rPr>
              <a:t>?&gt;</a:t>
            </a:r>
            <a:r>
              <a:rPr lang="en-IN" sz="2800" dirty="0"/>
              <a:t> tags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If a PHP script is stored in a different </a:t>
            </a:r>
            <a:r>
              <a:rPr lang="en-IN" sz="2800" dirty="0" smtClean="0"/>
              <a:t>file-it is attached into the document using </a:t>
            </a:r>
            <a:r>
              <a:rPr lang="en-IN" sz="2800" dirty="0" smtClean="0">
                <a:solidFill>
                  <a:srgbClr val="FF0000"/>
                </a:solidFill>
              </a:rPr>
              <a:t>include</a:t>
            </a:r>
            <a:r>
              <a:rPr lang="en-IN" sz="2800" dirty="0" smtClean="0"/>
              <a:t> construct </a:t>
            </a:r>
            <a:r>
              <a:rPr lang="en-IN" sz="2800" dirty="0"/>
              <a:t>which takes the </a:t>
            </a:r>
            <a:r>
              <a:rPr lang="en-IN" sz="2800" dirty="0">
                <a:solidFill>
                  <a:srgbClr val="FF0000"/>
                </a:solidFill>
              </a:rPr>
              <a:t>filename</a:t>
            </a:r>
            <a:r>
              <a:rPr lang="en-IN" sz="2800" dirty="0"/>
              <a:t> as its </a:t>
            </a:r>
            <a:r>
              <a:rPr lang="en-IN" sz="2800" dirty="0" smtClean="0"/>
              <a:t>parameter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 algn="ctr">
              <a:buNone/>
            </a:pPr>
            <a:r>
              <a:rPr lang="en-IN" sz="2800" i="1" dirty="0">
                <a:solidFill>
                  <a:srgbClr val="FF0000"/>
                </a:solidFill>
              </a:rPr>
              <a:t>include</a:t>
            </a:r>
            <a:r>
              <a:rPr lang="en-IN" sz="2800" i="1" dirty="0" smtClean="0">
                <a:solidFill>
                  <a:srgbClr val="FF0000"/>
                </a:solidFill>
              </a:rPr>
              <a:t>(“filename”);</a:t>
            </a:r>
            <a:endParaRPr lang="en-IN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IN" sz="2800" dirty="0"/>
              <a:t>All </a:t>
            </a:r>
            <a:r>
              <a:rPr lang="en-IN" sz="2800" dirty="0">
                <a:solidFill>
                  <a:srgbClr val="FF0000"/>
                </a:solidFill>
              </a:rPr>
              <a:t>variable</a:t>
            </a:r>
            <a:r>
              <a:rPr lang="en-IN" sz="2800" dirty="0"/>
              <a:t> names in PHP begin with a </a:t>
            </a:r>
            <a:r>
              <a:rPr lang="en-IN" sz="2800" dirty="0">
                <a:solidFill>
                  <a:srgbClr val="FF0000"/>
                </a:solidFill>
              </a:rPr>
              <a:t>dollar sign </a:t>
            </a:r>
            <a:r>
              <a:rPr lang="en-IN" sz="2800" dirty="0" smtClean="0">
                <a:solidFill>
                  <a:srgbClr val="FF0000"/>
                </a:solidFill>
              </a:rPr>
              <a:t>($).</a:t>
            </a:r>
          </a:p>
          <a:p>
            <a:pPr lvl="1"/>
            <a:r>
              <a:rPr lang="en-IN" sz="2400" dirty="0"/>
              <a:t>a letter or an underscore followed by any number (including zero) of letters, digits, or underscores</a:t>
            </a:r>
            <a:r>
              <a:rPr lang="en-IN" sz="2400" dirty="0" smtClean="0"/>
              <a:t>.</a:t>
            </a:r>
          </a:p>
          <a:p>
            <a:pPr>
              <a:buFontTx/>
              <a:buChar char="•"/>
            </a:pPr>
            <a:r>
              <a:rPr lang="en-US" sz="2800" dirty="0"/>
              <a:t>PHP allows comments to be specified in three different ways </a:t>
            </a:r>
            <a:r>
              <a:rPr lang="en-US" sz="2800" dirty="0">
                <a:solidFill>
                  <a:srgbClr val="FF0000"/>
                </a:solidFill>
              </a:rPr>
              <a:t># and // 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are </a:t>
            </a:r>
            <a:r>
              <a:rPr lang="en-US" sz="2800" dirty="0"/>
              <a:t>single line comments and </a:t>
            </a:r>
            <a:r>
              <a:rPr lang="en-US" sz="2800" dirty="0">
                <a:solidFill>
                  <a:srgbClr val="FF0000"/>
                </a:solidFill>
              </a:rPr>
              <a:t>/* and */ </a:t>
            </a:r>
            <a:r>
              <a:rPr lang="en-US" sz="2800" dirty="0"/>
              <a:t>are multiple line </a:t>
            </a:r>
            <a:r>
              <a:rPr lang="en-US" sz="2800" dirty="0" smtClean="0"/>
              <a:t>comments </a:t>
            </a: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 PHP statements are terminated with </a:t>
            </a:r>
            <a:r>
              <a:rPr lang="en-US" sz="2800" dirty="0">
                <a:solidFill>
                  <a:srgbClr val="FF0000"/>
                </a:solidFill>
              </a:rPr>
              <a:t>semicolons </a:t>
            </a:r>
            <a:r>
              <a:rPr lang="en-US" sz="2800" dirty="0" smtClean="0">
                <a:solidFill>
                  <a:srgbClr val="FF0000"/>
                </a:solidFill>
              </a:rPr>
              <a:t>(;)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 Braces </a:t>
            </a:r>
            <a:r>
              <a:rPr lang="en-US" sz="2800" dirty="0"/>
              <a:t>are used to form compound statements for control </a:t>
            </a:r>
            <a:r>
              <a:rPr lang="en-US" sz="2800" dirty="0" smtClean="0"/>
              <a:t>structures</a:t>
            </a:r>
            <a:endParaRPr lang="en-IN" sz="2800" dirty="0" smtClean="0"/>
          </a:p>
          <a:p>
            <a:r>
              <a:rPr lang="en-IN" sz="2800" dirty="0" smtClean="0"/>
              <a:t>PHP </a:t>
            </a:r>
            <a:r>
              <a:rPr lang="en-IN" sz="2800" dirty="0"/>
              <a:t>variable names are </a:t>
            </a:r>
            <a:r>
              <a:rPr lang="en-IN" sz="2800" dirty="0">
                <a:solidFill>
                  <a:srgbClr val="FF0000"/>
                </a:solidFill>
              </a:rPr>
              <a:t>case sensitive</a:t>
            </a:r>
            <a:r>
              <a:rPr lang="en-IN" sz="2800" dirty="0" smtClean="0"/>
              <a:t>.</a:t>
            </a:r>
          </a:p>
          <a:p>
            <a:r>
              <a:rPr lang="en-US" sz="2800" dirty="0"/>
              <a:t>The reserve words and function names in PHP are not case </a:t>
            </a:r>
            <a:r>
              <a:rPr lang="en-US" sz="2800" dirty="0" smtClean="0"/>
              <a:t>sensitive</a:t>
            </a:r>
          </a:p>
          <a:p>
            <a:endParaRPr lang="en-US" sz="2800" dirty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434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800" dirty="0"/>
              <a:t> The following are the PHP reserved </a:t>
            </a:r>
            <a:r>
              <a:rPr lang="en-US" sz="2800" dirty="0" smtClean="0"/>
              <a:t>words</a:t>
            </a:r>
          </a:p>
          <a:p>
            <a:endParaRPr lang="en-US" sz="2800" dirty="0"/>
          </a:p>
          <a:p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49" y="1143000"/>
            <a:ext cx="8156575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6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3036</Words>
  <Application>Microsoft Office PowerPoint</Application>
  <PresentationFormat>On-screen Show (4:3)</PresentationFormat>
  <Paragraphs>368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Module 6</vt:lpstr>
      <vt:lpstr>1. Origins and Uses of PHP</vt:lpstr>
      <vt:lpstr>PowerPoint Presentation</vt:lpstr>
      <vt:lpstr>2. Overview of PHP</vt:lpstr>
      <vt:lpstr>PowerPoint Presentation</vt:lpstr>
      <vt:lpstr>PowerPoint Presentation</vt:lpstr>
      <vt:lpstr>3. General Syntactic Characteristics</vt:lpstr>
      <vt:lpstr>PowerPoint Presentation</vt:lpstr>
      <vt:lpstr>PowerPoint Presentation</vt:lpstr>
      <vt:lpstr>4. Primitives, Operations, and Expressions</vt:lpstr>
      <vt:lpstr>4.1 Variables</vt:lpstr>
      <vt:lpstr>PowerPoint Presentation</vt:lpstr>
      <vt:lpstr>PowerPoint Presentation</vt:lpstr>
      <vt:lpstr>PowerPoint Presentation</vt:lpstr>
      <vt:lpstr>4.2. Arithmetic Operators and Expressions</vt:lpstr>
      <vt:lpstr>PowerPoint Presentation</vt:lpstr>
      <vt:lpstr>4.3 String Operations</vt:lpstr>
      <vt:lpstr>Commonly used string functions  </vt:lpstr>
      <vt:lpstr>4.4 Scalar Type Conversions</vt:lpstr>
      <vt:lpstr>4.5 Assignment Operators</vt:lpstr>
      <vt:lpstr>5. Output</vt:lpstr>
      <vt:lpstr>PowerPoint Presentation</vt:lpstr>
      <vt:lpstr>PowerPoint Presentation</vt:lpstr>
      <vt:lpstr>PowerPoint Presentation</vt:lpstr>
      <vt:lpstr>6. Control Statements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 Arrays</vt:lpstr>
      <vt:lpstr>7.1 Array Creation</vt:lpstr>
      <vt:lpstr>PowerPoint Presentation</vt:lpstr>
      <vt:lpstr>7.2 Accessing Array Elements</vt:lpstr>
      <vt:lpstr>7.3 Functions for Dealing with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7.4 Sequential Access to Array Elements</vt:lpstr>
      <vt:lpstr>PowerPoint Presentation</vt:lpstr>
      <vt:lpstr>PowerPoint Presentation</vt:lpstr>
      <vt:lpstr>PowerPoint Presentation</vt:lpstr>
      <vt:lpstr>Sorting Arrays  </vt:lpstr>
      <vt:lpstr>8. Functions</vt:lpstr>
      <vt:lpstr>PowerPoint Presentation</vt:lpstr>
      <vt:lpstr>9 Pattern Matching</vt:lpstr>
      <vt:lpstr>10 Form Handling</vt:lpstr>
      <vt:lpstr>11. Cookies</vt:lpstr>
      <vt:lpstr>PowerPoint Presentation</vt:lpstr>
      <vt:lpstr>11.1 PHP Support for Cookies</vt:lpstr>
      <vt:lpstr>PowerPoint Presentation</vt:lpstr>
      <vt:lpstr>12. Session Tracking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</dc:title>
  <dc:creator>Chaithu</dc:creator>
  <cp:lastModifiedBy>Chaithu</cp:lastModifiedBy>
  <cp:revision>58</cp:revision>
  <dcterms:created xsi:type="dcterms:W3CDTF">2006-08-16T00:00:00Z</dcterms:created>
  <dcterms:modified xsi:type="dcterms:W3CDTF">2018-03-28T05:07:01Z</dcterms:modified>
</cp:coreProperties>
</file>