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8"/>
  </p:notesMasterIdLst>
  <p:sldIdLst>
    <p:sldId id="256" r:id="rId2"/>
    <p:sldId id="296" r:id="rId3"/>
    <p:sldId id="343" r:id="rId4"/>
    <p:sldId id="344" r:id="rId5"/>
    <p:sldId id="345" r:id="rId6"/>
    <p:sldId id="346" r:id="rId7"/>
    <p:sldId id="347" r:id="rId8"/>
    <p:sldId id="409" r:id="rId9"/>
    <p:sldId id="410" r:id="rId10"/>
    <p:sldId id="350" r:id="rId11"/>
    <p:sldId id="351" r:id="rId12"/>
    <p:sldId id="411" r:id="rId13"/>
    <p:sldId id="415" r:id="rId14"/>
    <p:sldId id="416" r:id="rId15"/>
    <p:sldId id="417" r:id="rId16"/>
    <p:sldId id="352" r:id="rId17"/>
    <p:sldId id="412" r:id="rId18"/>
    <p:sldId id="413" r:id="rId19"/>
    <p:sldId id="414" r:id="rId20"/>
    <p:sldId id="418"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90" r:id="rId36"/>
    <p:sldId id="373" r:id="rId37"/>
    <p:sldId id="375" r:id="rId38"/>
    <p:sldId id="376" r:id="rId39"/>
    <p:sldId id="419" r:id="rId40"/>
    <p:sldId id="420" r:id="rId41"/>
    <p:sldId id="421" r:id="rId42"/>
    <p:sldId id="422" r:id="rId43"/>
    <p:sldId id="384" r:id="rId44"/>
    <p:sldId id="424" r:id="rId45"/>
    <p:sldId id="425" r:id="rId46"/>
    <p:sldId id="426" r:id="rId47"/>
    <p:sldId id="427" r:id="rId48"/>
    <p:sldId id="429" r:id="rId49"/>
    <p:sldId id="430" r:id="rId50"/>
    <p:sldId id="394" r:id="rId51"/>
    <p:sldId id="395" r:id="rId52"/>
    <p:sldId id="407" r:id="rId53"/>
    <p:sldId id="408" r:id="rId54"/>
    <p:sldId id="396" r:id="rId55"/>
    <p:sldId id="397" r:id="rId56"/>
    <p:sldId id="398" r:id="rId5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C0C0C0"/>
    <a:srgbClr val="969696"/>
    <a:srgbClr val="00FF00"/>
    <a:srgbClr val="FFCCCC"/>
    <a:srgbClr val="3399FF"/>
    <a:srgbClr val="0066CC"/>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4" autoAdjust="0"/>
    <p:restoredTop sz="94660"/>
  </p:normalViewPr>
  <p:slideViewPr>
    <p:cSldViewPr>
      <p:cViewPr varScale="1">
        <p:scale>
          <a:sx n="38" d="100"/>
          <a:sy n="38"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7C3B9B7-8C48-49A9-B4EA-232FEBFB57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63BFD0F-3D1D-49B2-8D48-910938DCEE0C}" type="slidenum">
              <a:rPr lang="en-US" smtClean="0"/>
              <a:pPr/>
              <a:t>1</a:t>
            </a:fld>
            <a:endParaRPr lang="en-US" smtClean="0"/>
          </a:p>
        </p:txBody>
      </p:sp>
      <p:sp>
        <p:nvSpPr>
          <p:cNvPr id="67587" name="Rectangle 2"/>
          <p:cNvSpPr>
            <a:spLocks noChangeArrowheads="1" noTextEdit="1"/>
          </p:cNvSpPr>
          <p:nvPr>
            <p:ph type="sldImg"/>
          </p:nvPr>
        </p:nvSpPr>
        <p:spPr>
          <a:solidFill>
            <a:srgbClr val="FFFFFF"/>
          </a:solidFill>
          <a:ln/>
        </p:spPr>
      </p:sp>
      <p:sp>
        <p:nvSpPr>
          <p:cNvPr id="6758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0452D40-D6EB-4264-A5A4-BF8FBC751027}" type="slidenum">
              <a:rPr lang="en-US" smtClean="0"/>
              <a:pPr/>
              <a:t>16</a:t>
            </a:fld>
            <a:endParaRPr lang="en-US" smtClean="0"/>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24447A5-1A22-48B6-9BE0-A564370C43B6}" type="slidenum">
              <a:rPr lang="en-US" smtClean="0"/>
              <a:pPr/>
              <a:t>21</a:t>
            </a:fld>
            <a:endParaRPr lang="en-US" smtClean="0"/>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72ACCCB-4DEE-48CE-AA08-1E6CBD7C97E7}" type="slidenum">
              <a:rPr lang="en-US" smtClean="0"/>
              <a:pPr/>
              <a:t>22</a:t>
            </a:fld>
            <a:endParaRPr lang="en-US" smtClean="0"/>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795CAE5-2766-454C-8D8F-F5AD3BFDC6C2}" type="slidenum">
              <a:rPr lang="en-US" smtClean="0"/>
              <a:pPr/>
              <a:t>23</a:t>
            </a:fld>
            <a:endParaRPr lang="en-US" smtClean="0"/>
          </a:p>
        </p:txBody>
      </p:sp>
      <p:sp>
        <p:nvSpPr>
          <p:cNvPr id="79875" name="Rectangle 2"/>
          <p:cNvSpPr>
            <a:spLocks noChangeArrowheads="1" noTextEdit="1"/>
          </p:cNvSpPr>
          <p:nvPr>
            <p:ph type="sldImg"/>
          </p:nvPr>
        </p:nvSpPr>
        <p:spPr>
          <a:solidFill>
            <a:srgbClr val="FFFFFF"/>
          </a:solidFill>
          <a:ln/>
        </p:spPr>
      </p:sp>
      <p:sp>
        <p:nvSpPr>
          <p:cNvPr id="7987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403CD4E-110A-48C0-8679-2CB0BB5AF441}" type="slidenum">
              <a:rPr lang="en-US" smtClean="0"/>
              <a:pPr/>
              <a:t>24</a:t>
            </a:fld>
            <a:endParaRPr lang="en-US" smtClean="0"/>
          </a:p>
        </p:txBody>
      </p:sp>
      <p:sp>
        <p:nvSpPr>
          <p:cNvPr id="80899" name="Rectangle 2"/>
          <p:cNvSpPr>
            <a:spLocks noChangeArrowheads="1" noTextEdit="1"/>
          </p:cNvSpPr>
          <p:nvPr>
            <p:ph type="sldImg"/>
          </p:nvPr>
        </p:nvSpPr>
        <p:spPr>
          <a:solidFill>
            <a:srgbClr val="FFFFFF"/>
          </a:solidFill>
          <a:ln/>
        </p:spPr>
      </p:sp>
      <p:sp>
        <p:nvSpPr>
          <p:cNvPr id="8090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D873515-80F0-4F50-9637-B82CD3051D8E}" type="slidenum">
              <a:rPr lang="en-US" smtClean="0"/>
              <a:pPr/>
              <a:t>25</a:t>
            </a:fld>
            <a:endParaRPr lang="en-US" smtClean="0"/>
          </a:p>
        </p:txBody>
      </p:sp>
      <p:sp>
        <p:nvSpPr>
          <p:cNvPr id="81923" name="Rectangle 2"/>
          <p:cNvSpPr>
            <a:spLocks noChangeArrowheads="1" noTextEdit="1"/>
          </p:cNvSpPr>
          <p:nvPr>
            <p:ph type="sldImg"/>
          </p:nvPr>
        </p:nvSpPr>
        <p:spPr>
          <a:solidFill>
            <a:srgbClr val="FFFFFF"/>
          </a:solidFill>
          <a:ln/>
        </p:spPr>
      </p:sp>
      <p:sp>
        <p:nvSpPr>
          <p:cNvPr id="8192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141EC2F-9B9E-447F-A012-B2CA95CAF647}" type="slidenum">
              <a:rPr lang="en-US" smtClean="0"/>
              <a:pPr/>
              <a:t>26</a:t>
            </a:fld>
            <a:endParaRPr lang="en-US" smtClean="0"/>
          </a:p>
        </p:txBody>
      </p:sp>
      <p:sp>
        <p:nvSpPr>
          <p:cNvPr id="82947" name="Rectangle 2"/>
          <p:cNvSpPr>
            <a:spLocks noChangeArrowheads="1" noTextEdit="1"/>
          </p:cNvSpPr>
          <p:nvPr>
            <p:ph type="sldImg"/>
          </p:nvPr>
        </p:nvSpPr>
        <p:spPr>
          <a:solidFill>
            <a:srgbClr val="FFFFFF"/>
          </a:solidFill>
          <a:ln/>
        </p:spPr>
      </p:sp>
      <p:sp>
        <p:nvSpPr>
          <p:cNvPr id="8294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11EFC8C-6122-44AB-8D55-2C9DE96BFB8C}" type="slidenum">
              <a:rPr lang="en-US" smtClean="0"/>
              <a:pPr/>
              <a:t>27</a:t>
            </a:fld>
            <a:endParaRPr lang="en-US" smtClean="0"/>
          </a:p>
        </p:txBody>
      </p:sp>
      <p:sp>
        <p:nvSpPr>
          <p:cNvPr id="83971" name="Rectangle 2"/>
          <p:cNvSpPr>
            <a:spLocks noChangeArrowheads="1" noTextEdit="1"/>
          </p:cNvSpPr>
          <p:nvPr>
            <p:ph type="sldImg"/>
          </p:nvPr>
        </p:nvSpPr>
        <p:spPr>
          <a:solidFill>
            <a:srgbClr val="FFFFFF"/>
          </a:solidFill>
          <a:ln/>
        </p:spPr>
      </p:sp>
      <p:sp>
        <p:nvSpPr>
          <p:cNvPr id="8397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72A21EF-AAE6-4DC2-83ED-4F56D4EA3D7A}" type="slidenum">
              <a:rPr lang="en-US" smtClean="0"/>
              <a:pPr/>
              <a:t>28</a:t>
            </a:fld>
            <a:endParaRPr lang="en-US" smtClean="0"/>
          </a:p>
        </p:txBody>
      </p:sp>
      <p:sp>
        <p:nvSpPr>
          <p:cNvPr id="84995" name="Rectangle 2"/>
          <p:cNvSpPr>
            <a:spLocks noChangeArrowheads="1" noTextEdit="1"/>
          </p:cNvSpPr>
          <p:nvPr>
            <p:ph type="sldImg"/>
          </p:nvPr>
        </p:nvSpPr>
        <p:spPr>
          <a:solidFill>
            <a:srgbClr val="FFFFFF"/>
          </a:solidFill>
          <a:ln/>
        </p:spPr>
      </p:sp>
      <p:sp>
        <p:nvSpPr>
          <p:cNvPr id="8499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3CEF9CE-0FD9-4701-A19B-CF86E62FE838}" type="slidenum">
              <a:rPr lang="en-US" smtClean="0"/>
              <a:pPr/>
              <a:t>29</a:t>
            </a:fld>
            <a:endParaRPr lang="en-US" smtClean="0"/>
          </a:p>
        </p:txBody>
      </p:sp>
      <p:sp>
        <p:nvSpPr>
          <p:cNvPr id="86019" name="Rectangle 2"/>
          <p:cNvSpPr>
            <a:spLocks noChangeArrowheads="1" noTextEdit="1"/>
          </p:cNvSpPr>
          <p:nvPr>
            <p:ph type="sldImg"/>
          </p:nvPr>
        </p:nvSpPr>
        <p:spPr>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98498D0-2C1E-4381-A710-5502D9C1404A}" type="slidenum">
              <a:rPr lang="en-US" smtClean="0"/>
              <a:pPr/>
              <a:t>2</a:t>
            </a:fld>
            <a:endParaRPr lang="en-US"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D1359AA-9586-4147-98A9-C2B83F10D631}" type="slidenum">
              <a:rPr lang="en-US" smtClean="0"/>
              <a:pPr/>
              <a:t>30</a:t>
            </a:fld>
            <a:endParaRPr lang="en-US" smtClean="0"/>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7016A07-7FC7-4806-8A69-3CA8FCC42B97}" type="slidenum">
              <a:rPr lang="en-US" smtClean="0"/>
              <a:pPr/>
              <a:t>31</a:t>
            </a:fld>
            <a:endParaRPr lang="en-US" smtClean="0"/>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A1820C0-7A03-4385-B907-974903DCF449}" type="slidenum">
              <a:rPr lang="en-US" smtClean="0"/>
              <a:pPr/>
              <a:t>32</a:t>
            </a:fld>
            <a:endParaRPr lang="en-US" smtClean="0"/>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1F1FCD4-B73E-413B-B0BF-B118AF2FD87E}" type="slidenum">
              <a:rPr lang="en-US" smtClean="0"/>
              <a:pPr/>
              <a:t>33</a:t>
            </a:fld>
            <a:endParaRPr lang="en-US" smtClean="0"/>
          </a:p>
        </p:txBody>
      </p:sp>
      <p:sp>
        <p:nvSpPr>
          <p:cNvPr id="90115" name="Rectangle 2"/>
          <p:cNvSpPr>
            <a:spLocks noChangeArrowheads="1" noTextEdit="1"/>
          </p:cNvSpPr>
          <p:nvPr>
            <p:ph type="sldImg"/>
          </p:nvPr>
        </p:nvSpPr>
        <p:spPr>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9566550-DD50-47C6-8EE0-AD3BBB024781}" type="slidenum">
              <a:rPr lang="en-US" smtClean="0"/>
              <a:pPr/>
              <a:t>34</a:t>
            </a:fld>
            <a:endParaRPr lang="en-US" smtClean="0"/>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2A0967B-5673-48F6-AB7E-E1AEEAAC2BD0}" type="slidenum">
              <a:rPr lang="en-US" smtClean="0"/>
              <a:pPr/>
              <a:t>35</a:t>
            </a:fld>
            <a:endParaRPr lang="en-US" smtClean="0"/>
          </a:p>
        </p:txBody>
      </p:sp>
      <p:sp>
        <p:nvSpPr>
          <p:cNvPr id="92163" name="Rectangle 2"/>
          <p:cNvSpPr>
            <a:spLocks noChangeArrowheads="1" noTextEdit="1"/>
          </p:cNvSpPr>
          <p:nvPr>
            <p:ph type="sldImg"/>
          </p:nvPr>
        </p:nvSpPr>
        <p:spPr>
          <a:solidFill>
            <a:srgbClr val="FFFFFF"/>
          </a:solidFill>
          <a:ln/>
        </p:spPr>
      </p:sp>
      <p:sp>
        <p:nvSpPr>
          <p:cNvPr id="9216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57D6376-D405-40B9-9F0D-6AE5C8C5AABF}" type="slidenum">
              <a:rPr lang="en-US" smtClean="0"/>
              <a:pPr/>
              <a:t>36</a:t>
            </a:fld>
            <a:endParaRPr lang="en-US" smtClean="0"/>
          </a:p>
        </p:txBody>
      </p:sp>
      <p:sp>
        <p:nvSpPr>
          <p:cNvPr id="93187" name="Rectangle 2"/>
          <p:cNvSpPr>
            <a:spLocks noChangeArrowheads="1" noTextEdit="1"/>
          </p:cNvSpPr>
          <p:nvPr>
            <p:ph type="sldImg"/>
          </p:nvPr>
        </p:nvSpPr>
        <p:spPr>
          <a:solidFill>
            <a:srgbClr val="FFFFFF"/>
          </a:solidFill>
          <a:ln/>
        </p:spPr>
      </p:sp>
      <p:sp>
        <p:nvSpPr>
          <p:cNvPr id="9318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615DDDA-7EA8-43EF-B352-7FAE6189187D}" type="slidenum">
              <a:rPr lang="en-US" smtClean="0"/>
              <a:pPr/>
              <a:t>37</a:t>
            </a:fld>
            <a:endParaRPr lang="en-US" smtClean="0"/>
          </a:p>
        </p:txBody>
      </p:sp>
      <p:sp>
        <p:nvSpPr>
          <p:cNvPr id="94211" name="Rectangle 2"/>
          <p:cNvSpPr>
            <a:spLocks noChangeArrowheads="1" noTextEdit="1"/>
          </p:cNvSpPr>
          <p:nvPr>
            <p:ph type="sldImg"/>
          </p:nvPr>
        </p:nvSpPr>
        <p:spPr>
          <a:solidFill>
            <a:srgbClr val="FFFFFF"/>
          </a:solidFill>
          <a:ln/>
        </p:spPr>
      </p:sp>
      <p:sp>
        <p:nvSpPr>
          <p:cNvPr id="9421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DB783D6-DD8E-467E-A577-1C8788295475}" type="slidenum">
              <a:rPr lang="en-US" smtClean="0"/>
              <a:pPr/>
              <a:t>38</a:t>
            </a:fld>
            <a:endParaRPr lang="en-US" smtClean="0"/>
          </a:p>
        </p:txBody>
      </p:sp>
      <p:sp>
        <p:nvSpPr>
          <p:cNvPr id="95235" name="Rectangle 2"/>
          <p:cNvSpPr>
            <a:spLocks noChangeArrowheads="1" noTextEdit="1"/>
          </p:cNvSpPr>
          <p:nvPr>
            <p:ph type="sldImg"/>
          </p:nvPr>
        </p:nvSpPr>
        <p:spPr>
          <a:solidFill>
            <a:srgbClr val="FFFFFF"/>
          </a:solidFill>
          <a:ln/>
        </p:spPr>
      </p:sp>
      <p:sp>
        <p:nvSpPr>
          <p:cNvPr id="9523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3B3A82C-F1F5-436F-8D3D-3B49282F2A8C}" type="slidenum">
              <a:rPr lang="en-US" smtClean="0"/>
              <a:pPr/>
              <a:t>39</a:t>
            </a:fld>
            <a:endParaRPr lang="en-US" smtClean="0"/>
          </a:p>
        </p:txBody>
      </p:sp>
      <p:sp>
        <p:nvSpPr>
          <p:cNvPr id="96259" name="Rectangle 2"/>
          <p:cNvSpPr>
            <a:spLocks noChangeArrowheads="1" noTextEdit="1"/>
          </p:cNvSpPr>
          <p:nvPr>
            <p:ph type="sldImg"/>
          </p:nvPr>
        </p:nvSpPr>
        <p:spPr>
          <a:solidFill>
            <a:srgbClr val="FFFFFF"/>
          </a:solidFill>
          <a:ln/>
        </p:spPr>
      </p:sp>
      <p:sp>
        <p:nvSpPr>
          <p:cNvPr id="9626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1283AC4-F37C-4A20-A97B-CF57FCA3BFDD}" type="slidenum">
              <a:rPr lang="en-US" smtClean="0"/>
              <a:pPr/>
              <a:t>3</a:t>
            </a:fld>
            <a:endParaRPr lang="en-US"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219578C-D4FA-483F-B1FE-195E527B41E6}" type="slidenum">
              <a:rPr lang="en-US" smtClean="0"/>
              <a:pPr/>
              <a:t>40</a:t>
            </a:fld>
            <a:endParaRPr lang="en-US" smtClean="0"/>
          </a:p>
        </p:txBody>
      </p:sp>
      <p:sp>
        <p:nvSpPr>
          <p:cNvPr id="97283" name="Rectangle 2"/>
          <p:cNvSpPr>
            <a:spLocks noChangeArrowheads="1" noTextEdit="1"/>
          </p:cNvSpPr>
          <p:nvPr>
            <p:ph type="sldImg"/>
          </p:nvPr>
        </p:nvSpPr>
        <p:spPr>
          <a:solidFill>
            <a:srgbClr val="FFFFFF"/>
          </a:solidFill>
          <a:ln/>
        </p:spPr>
      </p:sp>
      <p:sp>
        <p:nvSpPr>
          <p:cNvPr id="9728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D0D6074-F690-4AD9-A425-65819C725B53}" type="slidenum">
              <a:rPr lang="en-US" smtClean="0"/>
              <a:pPr/>
              <a:t>41</a:t>
            </a:fld>
            <a:endParaRPr lang="en-US" smtClean="0"/>
          </a:p>
        </p:txBody>
      </p:sp>
      <p:sp>
        <p:nvSpPr>
          <p:cNvPr id="98307" name="Rectangle 2"/>
          <p:cNvSpPr>
            <a:spLocks noChangeArrowheads="1" noTextEdit="1"/>
          </p:cNvSpPr>
          <p:nvPr>
            <p:ph type="sldImg"/>
          </p:nvPr>
        </p:nvSpPr>
        <p:spPr>
          <a:solidFill>
            <a:srgbClr val="FFFFFF"/>
          </a:solidFill>
          <a:ln/>
        </p:spPr>
      </p:sp>
      <p:sp>
        <p:nvSpPr>
          <p:cNvPr id="9830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8CCF3B9-036A-4690-A894-77E337AE4B42}" type="slidenum">
              <a:rPr lang="en-US" smtClean="0"/>
              <a:pPr/>
              <a:t>42</a:t>
            </a:fld>
            <a:endParaRPr lang="en-US" smtClean="0"/>
          </a:p>
        </p:txBody>
      </p:sp>
      <p:sp>
        <p:nvSpPr>
          <p:cNvPr id="99331" name="Rectangle 2"/>
          <p:cNvSpPr>
            <a:spLocks noChangeArrowheads="1" noTextEdit="1"/>
          </p:cNvSpPr>
          <p:nvPr>
            <p:ph type="sldImg"/>
          </p:nvPr>
        </p:nvSpPr>
        <p:spPr>
          <a:solidFill>
            <a:srgbClr val="FFFFFF"/>
          </a:solidFill>
          <a:ln/>
        </p:spPr>
      </p:sp>
      <p:sp>
        <p:nvSpPr>
          <p:cNvPr id="9933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7761B0C-0F83-43E6-A0DC-1A6F7ACECD0A}" type="slidenum">
              <a:rPr lang="en-US" smtClean="0"/>
              <a:pPr/>
              <a:t>43</a:t>
            </a:fld>
            <a:endParaRPr lang="en-US" smtClean="0"/>
          </a:p>
        </p:txBody>
      </p:sp>
      <p:sp>
        <p:nvSpPr>
          <p:cNvPr id="100355" name="Rectangle 2"/>
          <p:cNvSpPr>
            <a:spLocks noChangeArrowheads="1" noTextEdit="1"/>
          </p:cNvSpPr>
          <p:nvPr>
            <p:ph type="sldImg"/>
          </p:nvPr>
        </p:nvSpPr>
        <p:spPr>
          <a:solidFill>
            <a:srgbClr val="FFFFFF"/>
          </a:solidFill>
          <a:ln/>
        </p:spPr>
      </p:sp>
      <p:sp>
        <p:nvSpPr>
          <p:cNvPr id="10035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BB74361-7BCE-4C9A-B74B-44697736FF03}" type="slidenum">
              <a:rPr lang="en-US" smtClean="0"/>
              <a:pPr/>
              <a:t>44</a:t>
            </a:fld>
            <a:endParaRPr lang="en-US" smtClean="0"/>
          </a:p>
        </p:txBody>
      </p:sp>
      <p:sp>
        <p:nvSpPr>
          <p:cNvPr id="101379" name="Rectangle 2"/>
          <p:cNvSpPr>
            <a:spLocks noChangeArrowheads="1" noTextEdit="1"/>
          </p:cNvSpPr>
          <p:nvPr>
            <p:ph type="sldImg"/>
          </p:nvPr>
        </p:nvSpPr>
        <p:spPr>
          <a:solidFill>
            <a:srgbClr val="FFFFFF"/>
          </a:solidFill>
          <a:ln/>
        </p:spPr>
      </p:sp>
      <p:sp>
        <p:nvSpPr>
          <p:cNvPr id="10138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29CE4EC-335F-47B8-A759-2E9A53489421}" type="slidenum">
              <a:rPr lang="en-US" smtClean="0"/>
              <a:pPr/>
              <a:t>45</a:t>
            </a:fld>
            <a:endParaRPr lang="en-US" smtClean="0"/>
          </a:p>
        </p:txBody>
      </p:sp>
      <p:sp>
        <p:nvSpPr>
          <p:cNvPr id="102403" name="Rectangle 2"/>
          <p:cNvSpPr>
            <a:spLocks noChangeArrowheads="1" noTextEdit="1"/>
          </p:cNvSpPr>
          <p:nvPr>
            <p:ph type="sldImg"/>
          </p:nvPr>
        </p:nvSpPr>
        <p:spPr>
          <a:solidFill>
            <a:srgbClr val="FFFFFF"/>
          </a:solidFill>
          <a:ln/>
        </p:spPr>
      </p:sp>
      <p:sp>
        <p:nvSpPr>
          <p:cNvPr id="10240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488E3DB-BA3F-4937-8EA1-0C6BB8D1CCA9}" type="slidenum">
              <a:rPr lang="en-US" smtClean="0"/>
              <a:pPr/>
              <a:t>46</a:t>
            </a:fld>
            <a:endParaRPr lang="en-US" smtClean="0"/>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793709A-39E1-4A90-92ED-3132D374BF18}" type="slidenum">
              <a:rPr lang="en-US" smtClean="0"/>
              <a:pPr/>
              <a:t>47</a:t>
            </a:fld>
            <a:endParaRPr lang="en-US" smtClean="0"/>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390D29D-391B-4730-97D9-D66E93739D55}" type="slidenum">
              <a:rPr lang="en-US" smtClean="0"/>
              <a:pPr/>
              <a:t>48</a:t>
            </a:fld>
            <a:endParaRPr lang="en-US" smtClean="0"/>
          </a:p>
        </p:txBody>
      </p:sp>
      <p:sp>
        <p:nvSpPr>
          <p:cNvPr id="105475" name="Rectangle 2"/>
          <p:cNvSpPr>
            <a:spLocks noChangeArrowheads="1" noTextEdit="1"/>
          </p:cNvSpPr>
          <p:nvPr>
            <p:ph type="sldImg"/>
          </p:nvPr>
        </p:nvSpPr>
        <p:spPr>
          <a:solidFill>
            <a:srgbClr val="FFFFFF"/>
          </a:solidFill>
          <a:ln/>
        </p:spPr>
      </p:sp>
      <p:sp>
        <p:nvSpPr>
          <p:cNvPr id="10547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5075296-9832-4DE1-8D55-BDDCE8E529B6}" type="slidenum">
              <a:rPr lang="en-US" smtClean="0"/>
              <a:pPr/>
              <a:t>49</a:t>
            </a:fld>
            <a:endParaRPr lang="en-US" smtClean="0"/>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E28BBC3-1067-4123-8DA6-5E6557213215}" type="slidenum">
              <a:rPr lang="en-US" smtClean="0"/>
              <a:pPr/>
              <a:t>4</a:t>
            </a:fld>
            <a:endParaRPr lang="en-US" smtClean="0"/>
          </a:p>
        </p:txBody>
      </p:sp>
      <p:sp>
        <p:nvSpPr>
          <p:cNvPr id="70659" name="Rectangle 2"/>
          <p:cNvSpPr>
            <a:spLocks noChangeArrowheads="1" noTextEdit="1"/>
          </p:cNvSpPr>
          <p:nvPr>
            <p:ph type="sldImg"/>
          </p:nvPr>
        </p:nvSpPr>
        <p:spPr>
          <a:solidFill>
            <a:srgbClr val="FFFFFF"/>
          </a:solidFill>
          <a:ln/>
        </p:spPr>
      </p:sp>
      <p:sp>
        <p:nvSpPr>
          <p:cNvPr id="7066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44248BC-C200-436F-921B-9278F0F4B756}" type="slidenum">
              <a:rPr lang="en-US" smtClean="0"/>
              <a:pPr/>
              <a:t>50</a:t>
            </a:fld>
            <a:endParaRPr lang="en-US" smtClean="0"/>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943B50C-F9B8-41E4-9659-464DB0CCE05B}" type="slidenum">
              <a:rPr lang="en-US" smtClean="0"/>
              <a:pPr/>
              <a:t>51</a:t>
            </a:fld>
            <a:endParaRPr lang="en-US" smtClean="0"/>
          </a:p>
        </p:txBody>
      </p:sp>
      <p:sp>
        <p:nvSpPr>
          <p:cNvPr id="108547" name="Rectangle 2"/>
          <p:cNvSpPr>
            <a:spLocks noChangeArrowheads="1" noTextEdit="1"/>
          </p:cNvSpPr>
          <p:nvPr>
            <p:ph type="sldImg"/>
          </p:nvPr>
        </p:nvSpPr>
        <p:spPr>
          <a:solidFill>
            <a:srgbClr val="FFFFFF"/>
          </a:solidFill>
          <a:ln/>
        </p:spPr>
      </p:sp>
      <p:sp>
        <p:nvSpPr>
          <p:cNvPr id="10854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8DF361-FEFF-4492-9BE1-71CEDFFD1B72}" type="slidenum">
              <a:rPr lang="en-US" smtClean="0"/>
              <a:pPr/>
              <a:t>52</a:t>
            </a:fld>
            <a:endParaRPr lang="en-US" smtClean="0"/>
          </a:p>
        </p:txBody>
      </p:sp>
      <p:sp>
        <p:nvSpPr>
          <p:cNvPr id="109571" name="Rectangle 2"/>
          <p:cNvSpPr>
            <a:spLocks noChangeArrowheads="1" noTextEdit="1"/>
          </p:cNvSpPr>
          <p:nvPr>
            <p:ph type="sldImg"/>
          </p:nvPr>
        </p:nvSpPr>
        <p:spPr>
          <a:solidFill>
            <a:srgbClr val="FFFFFF"/>
          </a:solidFill>
          <a:ln/>
        </p:spPr>
      </p:sp>
      <p:sp>
        <p:nvSpPr>
          <p:cNvPr id="10957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2709F87-6DC4-4691-85CE-2BAE43C2E323}" type="slidenum">
              <a:rPr lang="en-US" smtClean="0"/>
              <a:pPr/>
              <a:t>53</a:t>
            </a:fld>
            <a:endParaRPr lang="en-US" smtClean="0"/>
          </a:p>
        </p:txBody>
      </p:sp>
      <p:sp>
        <p:nvSpPr>
          <p:cNvPr id="110595" name="Rectangle 2"/>
          <p:cNvSpPr>
            <a:spLocks noChangeArrowheads="1" noTextEdit="1"/>
          </p:cNvSpPr>
          <p:nvPr>
            <p:ph type="sldImg"/>
          </p:nvPr>
        </p:nvSpPr>
        <p:spPr>
          <a:solidFill>
            <a:srgbClr val="FFFFFF"/>
          </a:solidFill>
          <a:ln/>
        </p:spPr>
      </p:sp>
      <p:sp>
        <p:nvSpPr>
          <p:cNvPr id="11059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1DC0A33-8CDE-4F9A-8E84-FF954BB6532B}" type="slidenum">
              <a:rPr lang="en-US" smtClean="0"/>
              <a:pPr/>
              <a:t>54</a:t>
            </a:fld>
            <a:endParaRPr lang="en-US" smtClean="0"/>
          </a:p>
        </p:txBody>
      </p:sp>
      <p:sp>
        <p:nvSpPr>
          <p:cNvPr id="111619" name="Rectangle 2"/>
          <p:cNvSpPr>
            <a:spLocks noChangeArrowheads="1" noTextEdit="1"/>
          </p:cNvSpPr>
          <p:nvPr>
            <p:ph type="sldImg"/>
          </p:nvPr>
        </p:nvSpPr>
        <p:spPr>
          <a:solidFill>
            <a:srgbClr val="FFFFFF"/>
          </a:solidFill>
          <a:ln/>
        </p:spPr>
      </p:sp>
      <p:sp>
        <p:nvSpPr>
          <p:cNvPr id="11162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DF08D86-6ADF-4207-A3B7-DDB08CF06967}" type="slidenum">
              <a:rPr lang="en-US" smtClean="0"/>
              <a:pPr/>
              <a:t>55</a:t>
            </a:fld>
            <a:endParaRPr lang="en-US" smtClean="0"/>
          </a:p>
        </p:txBody>
      </p:sp>
      <p:sp>
        <p:nvSpPr>
          <p:cNvPr id="112643" name="Rectangle 2"/>
          <p:cNvSpPr>
            <a:spLocks noChangeArrowheads="1" noTextEdit="1"/>
          </p:cNvSpPr>
          <p:nvPr>
            <p:ph type="sldImg"/>
          </p:nvPr>
        </p:nvSpPr>
        <p:spPr>
          <a:solidFill>
            <a:srgbClr val="FFFFFF"/>
          </a:solidFill>
          <a:ln/>
        </p:spPr>
      </p:sp>
      <p:sp>
        <p:nvSpPr>
          <p:cNvPr id="11264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45EFD44-D01C-4B3C-B569-45FD0892A0A8}" type="slidenum">
              <a:rPr lang="en-US" smtClean="0"/>
              <a:pPr/>
              <a:t>56</a:t>
            </a:fld>
            <a:endParaRPr lang="en-US" smtClean="0"/>
          </a:p>
        </p:txBody>
      </p:sp>
      <p:sp>
        <p:nvSpPr>
          <p:cNvPr id="113667" name="Rectangle 2"/>
          <p:cNvSpPr>
            <a:spLocks noChangeArrowheads="1" noTextEdit="1"/>
          </p:cNvSpPr>
          <p:nvPr>
            <p:ph type="sldImg"/>
          </p:nvPr>
        </p:nvSpPr>
        <p:spPr>
          <a:solidFill>
            <a:srgbClr val="FFFFFF"/>
          </a:solidFill>
          <a:ln/>
        </p:spPr>
      </p:sp>
      <p:sp>
        <p:nvSpPr>
          <p:cNvPr id="11366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6102442-EFE2-42D5-B769-6B89A7D38F79}" type="slidenum">
              <a:rPr lang="en-US" smtClean="0"/>
              <a:pPr/>
              <a:t>5</a:t>
            </a:fld>
            <a:endParaRPr lang="en-US" smtClean="0"/>
          </a:p>
        </p:txBody>
      </p:sp>
      <p:sp>
        <p:nvSpPr>
          <p:cNvPr id="71683" name="Rectangle 2"/>
          <p:cNvSpPr>
            <a:spLocks noChangeArrowheads="1" noTextEdit="1"/>
          </p:cNvSpPr>
          <p:nvPr>
            <p:ph type="sldImg"/>
          </p:nvPr>
        </p:nvSpPr>
        <p:spPr>
          <a:solidFill>
            <a:srgbClr val="FFFFFF"/>
          </a:solidFill>
          <a:ln/>
        </p:spPr>
      </p:sp>
      <p:sp>
        <p:nvSpPr>
          <p:cNvPr id="71684"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1E00799-F523-4E77-8CEE-D2949681174B}" type="slidenum">
              <a:rPr lang="en-US" smtClean="0"/>
              <a:pPr/>
              <a:t>6</a:t>
            </a:fld>
            <a:endParaRPr lang="en-US" smtClean="0"/>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4A52DC1-FED6-4F30-B0B1-CBA9A242206A}" type="slidenum">
              <a:rPr lang="en-US" smtClean="0"/>
              <a:pPr/>
              <a:t>7</a:t>
            </a:fld>
            <a:endParaRPr lang="en-US" smtClean="0"/>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DABE85A-4961-4CAF-8FE4-B643ED025060}" type="slidenum">
              <a:rPr lang="en-US" smtClean="0"/>
              <a:pPr/>
              <a:t>10</a:t>
            </a:fld>
            <a:endParaRPr lang="en-US" smtClean="0"/>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C14816C-BF2A-4794-AC16-C69E0CA6FF9B}" type="slidenum">
              <a:rPr lang="en-US" smtClean="0"/>
              <a:pPr/>
              <a:t>11</a:t>
            </a:fld>
            <a:endParaRPr lang="en-US" smtClean="0"/>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A1C6DC7-7F85-425E-BB02-686C79C9071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5907B31-FB11-417E-9998-96DCF7CC924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940E614-0673-4EB4-A579-8F30A8E4BD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ED39CC7-549F-4B6A-81C7-12BA5DD7A2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EB754006-3221-46EC-B818-15A49B54368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CF7E969B-3996-446F-9603-3C26BD0590C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D9281CE2-37CA-4C5D-9D44-A84462697B9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9D36E6E0-FCCE-4325-9CDE-CDFE20A5111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98EC61D-9B83-49CA-8B17-E015416B415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4060DCD-699E-402C-86FD-CD349318E1D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351CE438-C7D8-4FB1-B700-2BF61D1E8BB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73D1044-AEF3-4848-B1A7-1EB762498E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1" r:id="rId2"/>
    <p:sldLayoutId id="2147483846" r:id="rId3"/>
    <p:sldLayoutId id="2147483847" r:id="rId4"/>
    <p:sldLayoutId id="2147483848" r:id="rId5"/>
    <p:sldLayoutId id="2147483849" r:id="rId6"/>
    <p:sldLayoutId id="2147483842" r:id="rId7"/>
    <p:sldLayoutId id="2147483850" r:id="rId8"/>
    <p:sldLayoutId id="2147483851" r:id="rId9"/>
    <p:sldLayoutId id="2147483843" r:id="rId10"/>
    <p:sldLayoutId id="2147483844"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3429000" y="3200400"/>
            <a:ext cx="5486400" cy="1066800"/>
          </a:xfrm>
          <a:prstGeom prst="rect">
            <a:avLst/>
          </a:prstGeom>
          <a:noFill/>
          <a:ln w="9525">
            <a:noFill/>
            <a:miter lim="800000"/>
            <a:headEnd/>
            <a:tailEnd/>
          </a:ln>
        </p:spPr>
        <p:txBody>
          <a:bodyPr anchor="ctr"/>
          <a:lstStyle/>
          <a:p>
            <a:pPr algn="r"/>
            <a:r>
              <a:rPr lang="en-US" sz="4400">
                <a:solidFill>
                  <a:schemeClr val="tx2"/>
                </a:solidFill>
              </a:rPr>
              <a:t>     </a:t>
            </a:r>
          </a:p>
        </p:txBody>
      </p:sp>
      <p:sp>
        <p:nvSpPr>
          <p:cNvPr id="9219" name="Text Box 6"/>
          <p:cNvSpPr txBox="1">
            <a:spLocks noChangeArrowheads="1"/>
          </p:cNvSpPr>
          <p:nvPr/>
        </p:nvSpPr>
        <p:spPr bwMode="auto">
          <a:xfrm>
            <a:off x="0" y="4267200"/>
            <a:ext cx="9144000" cy="769938"/>
          </a:xfrm>
          <a:prstGeom prst="rect">
            <a:avLst/>
          </a:prstGeom>
          <a:noFill/>
          <a:ln w="9525">
            <a:noFill/>
            <a:miter lim="800000"/>
            <a:headEnd/>
            <a:tailEnd/>
          </a:ln>
        </p:spPr>
        <p:txBody>
          <a:bodyPr>
            <a:spAutoFit/>
          </a:bodyPr>
          <a:lstStyle/>
          <a:p>
            <a:pPr>
              <a:spcBef>
                <a:spcPct val="50000"/>
              </a:spcBef>
            </a:pPr>
            <a:r>
              <a:rPr lang="en-US" sz="4400"/>
              <a:t>								</a:t>
            </a:r>
          </a:p>
        </p:txBody>
      </p:sp>
      <p:sp>
        <p:nvSpPr>
          <p:cNvPr id="9220" name="Rectangle 3"/>
          <p:cNvSpPr txBox="1">
            <a:spLocks noChangeArrowheads="1"/>
          </p:cNvSpPr>
          <p:nvPr/>
        </p:nvSpPr>
        <p:spPr bwMode="auto">
          <a:xfrm>
            <a:off x="2057400" y="4953000"/>
            <a:ext cx="6858000" cy="1600200"/>
          </a:xfrm>
          <a:prstGeom prst="rect">
            <a:avLst/>
          </a:prstGeom>
          <a:noFill/>
          <a:ln w="9525">
            <a:noFill/>
            <a:miter lim="800000"/>
            <a:headEnd/>
            <a:tailEnd/>
          </a:ln>
        </p:spPr>
        <p:txBody>
          <a:bodyPr/>
          <a:lstStyle/>
          <a:p>
            <a:pPr algn="r">
              <a:lnSpc>
                <a:spcPct val="150000"/>
              </a:lnSpc>
              <a:spcBef>
                <a:spcPct val="20000"/>
              </a:spcBef>
            </a:pPr>
            <a:endParaRPr lang="en-US" sz="1200" b="1">
              <a:solidFill>
                <a:schemeClr val="accent1"/>
              </a:solidFill>
            </a:endParaRPr>
          </a:p>
          <a:p>
            <a:pPr algn="r">
              <a:lnSpc>
                <a:spcPct val="90000"/>
              </a:lnSpc>
              <a:spcBef>
                <a:spcPct val="50000"/>
              </a:spcBef>
            </a:pPr>
            <a:endParaRPr lang="en-US" sz="2700">
              <a:solidFill>
                <a:schemeClr val="accent1"/>
              </a:solidFill>
            </a:endParaRPr>
          </a:p>
        </p:txBody>
      </p:sp>
      <p:sp>
        <p:nvSpPr>
          <p:cNvPr id="7" name="Title 6"/>
          <p:cNvSpPr>
            <a:spLocks noGrp="1"/>
          </p:cNvSpPr>
          <p:nvPr>
            <p:ph type="ctrTitle"/>
          </p:nvPr>
        </p:nvSpPr>
        <p:spPr/>
        <p:txBody>
          <a:bodyPr/>
          <a:lstStyle/>
          <a:p>
            <a:pPr eaLnBrk="1" fontAlgn="auto" hangingPunct="1">
              <a:spcAft>
                <a:spcPts val="0"/>
              </a:spcAft>
              <a:defRPr/>
            </a:pPr>
            <a:r>
              <a:rPr lang="en-US" dirty="0" smtClean="0"/>
              <a:t>GSM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Architecture</a:t>
            </a:r>
          </a:p>
        </p:txBody>
      </p:sp>
      <p:pic>
        <p:nvPicPr>
          <p:cNvPr id="18435" name="Picture 4"/>
          <p:cNvPicPr>
            <a:picLocks noChangeAspect="1" noChangeArrowheads="1"/>
          </p:cNvPicPr>
          <p:nvPr/>
        </p:nvPicPr>
        <p:blipFill>
          <a:blip r:embed="rId3"/>
          <a:srcRect/>
          <a:stretch>
            <a:fillRect/>
          </a:stretch>
        </p:blipFill>
        <p:spPr bwMode="auto">
          <a:xfrm>
            <a:off x="1143000" y="1371600"/>
            <a:ext cx="7010400" cy="5105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Architecture</a:t>
            </a:r>
          </a:p>
        </p:txBody>
      </p:sp>
      <p:sp>
        <p:nvSpPr>
          <p:cNvPr id="19459" name="Text Box 3"/>
          <p:cNvSpPr txBox="1">
            <a:spLocks noChangeArrowheads="1"/>
          </p:cNvSpPr>
          <p:nvPr/>
        </p:nvSpPr>
        <p:spPr bwMode="auto">
          <a:xfrm>
            <a:off x="381000" y="1600200"/>
            <a:ext cx="8305800" cy="337820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latin typeface="BaskervilleBE-Regular" charset="0"/>
              </a:rPr>
              <a:t>Cells are formed by the radio areas covered by a BTS (Base Transceiver Station)</a:t>
            </a:r>
          </a:p>
          <a:p>
            <a:pPr>
              <a:spcBef>
                <a:spcPct val="50000"/>
              </a:spcBef>
              <a:buFont typeface="Wingdings" pitchFamily="2" charset="2"/>
              <a:buChar char="q"/>
            </a:pPr>
            <a:r>
              <a:rPr lang="en-US">
                <a:latin typeface="BaskervilleBE-Regular" charset="0"/>
              </a:rPr>
              <a:t> Several BTSs are controlled by one BSC</a:t>
            </a:r>
          </a:p>
          <a:p>
            <a:pPr>
              <a:spcBef>
                <a:spcPct val="50000"/>
              </a:spcBef>
              <a:buFont typeface="Wingdings" pitchFamily="2" charset="2"/>
              <a:buChar char="q"/>
            </a:pPr>
            <a:r>
              <a:rPr lang="en-US">
                <a:latin typeface="BaskervilleBE-Regular" charset="0"/>
              </a:rPr>
              <a:t> Traffic from the MS (Mobile Station) is routed through MSC</a:t>
            </a:r>
          </a:p>
          <a:p>
            <a:pPr>
              <a:spcBef>
                <a:spcPct val="50000"/>
              </a:spcBef>
              <a:buFont typeface="Wingdings" pitchFamily="2" charset="2"/>
              <a:buChar char="q"/>
            </a:pPr>
            <a:r>
              <a:rPr lang="en-US">
                <a:latin typeface="BaskervilleBE-Regular" charset="0"/>
              </a:rPr>
              <a:t> Calls originating from or terminating in a fixed network or other mobile networks is handled by the GMSC (Gateway MSC)</a:t>
            </a:r>
          </a:p>
          <a:p>
            <a:pPr>
              <a:spcBef>
                <a:spcPct val="50000"/>
              </a:spcBef>
              <a:buFont typeface="Wingdings" pitchFamily="2" charset="2"/>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defRPr/>
            </a:pPr>
            <a:r>
              <a:rPr lang="en-US" sz="3600" smtClean="0"/>
              <a:t>Components of a cellular phone (MSU – Mobile Subscriber Unit)</a:t>
            </a:r>
          </a:p>
        </p:txBody>
      </p:sp>
      <p:sp>
        <p:nvSpPr>
          <p:cNvPr id="20483" name="AutoShape 3"/>
          <p:cNvSpPr>
            <a:spLocks noChangeAspect="1" noChangeArrowheads="1"/>
          </p:cNvSpPr>
          <p:nvPr>
            <p:ph type="body" idx="1"/>
          </p:nvPr>
        </p:nvSpPr>
        <p:spPr>
          <a:xfrm>
            <a:off x="1182688" y="1828800"/>
            <a:ext cx="7961312" cy="4979988"/>
          </a:xfrm>
        </p:spPr>
        <p:txBody>
          <a:bodyPr/>
          <a:lstStyle/>
          <a:p>
            <a:pPr eaLnBrk="1" hangingPunct="1"/>
            <a:r>
              <a:rPr lang="en-US" sz="2400" smtClean="0"/>
              <a:t>radio transceiver – low power radio transmitter and receiver</a:t>
            </a:r>
          </a:p>
          <a:p>
            <a:pPr eaLnBrk="1" hangingPunct="1"/>
            <a:r>
              <a:rPr lang="en-US" sz="2400" smtClean="0"/>
              <a:t>antenna, usually located inside the phone</a:t>
            </a:r>
          </a:p>
          <a:p>
            <a:pPr eaLnBrk="1" hangingPunct="1"/>
            <a:r>
              <a:rPr lang="en-US" sz="2400" smtClean="0"/>
              <a:t>control circuitry – formats the data sent to and from the BTS; controls signal transmission and reception</a:t>
            </a:r>
          </a:p>
          <a:p>
            <a:pPr eaLnBrk="1" hangingPunct="1"/>
            <a:r>
              <a:rPr lang="en-US" sz="2400" smtClean="0"/>
              <a:t>man-machine interface – consists from a keypad and a display; is managed by the control circuitry</a:t>
            </a:r>
          </a:p>
          <a:p>
            <a:pPr eaLnBrk="1" hangingPunct="1"/>
            <a:r>
              <a:rPr lang="en-US" sz="2400" smtClean="0"/>
              <a:t>Subscriber Identity Module (SIM) – integrated circuit card that stores the identity information of subscriber</a:t>
            </a:r>
          </a:p>
          <a:p>
            <a:pPr eaLnBrk="1" hangingPunct="1"/>
            <a:r>
              <a:rPr lang="en-US" sz="2400" smtClean="0"/>
              <a:t>battery, usually Li-ion, the power unit of the phone</a:t>
            </a:r>
          </a:p>
        </p:txBody>
      </p:sp>
      <p:pic>
        <p:nvPicPr>
          <p:cNvPr id="20484" name="Picture 4"/>
          <p:cNvPicPr>
            <a:picLocks noChangeAspect="1" noChangeArrowheads="1"/>
          </p:cNvPicPr>
          <p:nvPr/>
        </p:nvPicPr>
        <p:blipFill>
          <a:blip r:embed="rId2"/>
          <a:srcRect/>
          <a:stretch>
            <a:fillRect/>
          </a:stretch>
        </p:blipFill>
        <p:spPr bwMode="auto">
          <a:xfrm>
            <a:off x="152400" y="1828800"/>
            <a:ext cx="838200" cy="838200"/>
          </a:xfrm>
          <a:prstGeom prst="rect">
            <a:avLst/>
          </a:prstGeom>
          <a:noFill/>
          <a:ln w="9525">
            <a:noFill/>
            <a:miter lim="800000"/>
            <a:headEnd/>
            <a:tailEnd/>
          </a:ln>
        </p:spPr>
      </p:pic>
      <p:pic>
        <p:nvPicPr>
          <p:cNvPr id="20485" name="Picture 5"/>
          <p:cNvPicPr>
            <a:picLocks noChangeAspect="1" noChangeArrowheads="1"/>
          </p:cNvPicPr>
          <p:nvPr/>
        </p:nvPicPr>
        <p:blipFill>
          <a:blip r:embed="rId3"/>
          <a:srcRect/>
          <a:stretch>
            <a:fillRect/>
          </a:stretch>
        </p:blipFill>
        <p:spPr bwMode="auto">
          <a:xfrm>
            <a:off x="228600" y="2590800"/>
            <a:ext cx="762000" cy="731838"/>
          </a:xfrm>
          <a:prstGeom prst="rect">
            <a:avLst/>
          </a:prstGeom>
          <a:noFill/>
          <a:ln w="9525">
            <a:noFill/>
            <a:miter lim="800000"/>
            <a:headEnd/>
            <a:tailEnd/>
          </a:ln>
        </p:spPr>
      </p:pic>
      <p:pic>
        <p:nvPicPr>
          <p:cNvPr id="20486" name="Picture 6"/>
          <p:cNvPicPr>
            <a:picLocks noChangeAspect="1" noChangeArrowheads="1"/>
          </p:cNvPicPr>
          <p:nvPr/>
        </p:nvPicPr>
        <p:blipFill>
          <a:blip r:embed="rId4"/>
          <a:srcRect/>
          <a:stretch>
            <a:fillRect/>
          </a:stretch>
        </p:blipFill>
        <p:spPr bwMode="auto">
          <a:xfrm>
            <a:off x="304800" y="3300413"/>
            <a:ext cx="762000" cy="738187"/>
          </a:xfrm>
          <a:prstGeom prst="rect">
            <a:avLst/>
          </a:prstGeom>
          <a:noFill/>
          <a:ln w="9525">
            <a:noFill/>
            <a:miter lim="800000"/>
            <a:headEnd/>
            <a:tailEnd/>
          </a:ln>
        </p:spPr>
      </p:pic>
      <p:pic>
        <p:nvPicPr>
          <p:cNvPr id="20487" name="Picture 7"/>
          <p:cNvPicPr>
            <a:picLocks noChangeAspect="1" noChangeArrowheads="1"/>
          </p:cNvPicPr>
          <p:nvPr/>
        </p:nvPicPr>
        <p:blipFill>
          <a:blip r:embed="rId5"/>
          <a:srcRect/>
          <a:stretch>
            <a:fillRect/>
          </a:stretch>
        </p:blipFill>
        <p:spPr bwMode="auto">
          <a:xfrm>
            <a:off x="271463" y="4191000"/>
            <a:ext cx="795337" cy="838200"/>
          </a:xfrm>
          <a:prstGeom prst="rect">
            <a:avLst/>
          </a:prstGeom>
          <a:noFill/>
          <a:ln w="9525">
            <a:noFill/>
            <a:miter lim="800000"/>
            <a:headEnd/>
            <a:tailEnd/>
          </a:ln>
        </p:spPr>
      </p:pic>
      <p:pic>
        <p:nvPicPr>
          <p:cNvPr id="20488" name="Picture 8"/>
          <p:cNvPicPr>
            <a:picLocks noChangeAspect="1" noChangeArrowheads="1"/>
          </p:cNvPicPr>
          <p:nvPr/>
        </p:nvPicPr>
        <p:blipFill>
          <a:blip r:embed="rId6"/>
          <a:srcRect/>
          <a:stretch>
            <a:fillRect/>
          </a:stretch>
        </p:blipFill>
        <p:spPr bwMode="auto">
          <a:xfrm>
            <a:off x="228600" y="5105400"/>
            <a:ext cx="838200" cy="812800"/>
          </a:xfrm>
          <a:prstGeom prst="rect">
            <a:avLst/>
          </a:prstGeom>
          <a:noFill/>
          <a:ln w="9525">
            <a:noFill/>
            <a:miter lim="800000"/>
            <a:headEnd/>
            <a:tailEnd/>
          </a:ln>
        </p:spPr>
      </p:pic>
      <p:pic>
        <p:nvPicPr>
          <p:cNvPr id="20489" name="Picture 9"/>
          <p:cNvPicPr>
            <a:picLocks noChangeAspect="1" noChangeArrowheads="1"/>
          </p:cNvPicPr>
          <p:nvPr/>
        </p:nvPicPr>
        <p:blipFill>
          <a:blip r:embed="rId7"/>
          <a:srcRect/>
          <a:stretch>
            <a:fillRect/>
          </a:stretch>
        </p:blipFill>
        <p:spPr bwMode="auto">
          <a:xfrm>
            <a:off x="152400" y="5962650"/>
            <a:ext cx="971550" cy="895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defRPr/>
            </a:pPr>
            <a:r>
              <a:rPr lang="en-US" sz="3600" smtClean="0"/>
              <a:t>Subscriber Identity Module (SIM) card</a:t>
            </a:r>
          </a:p>
        </p:txBody>
      </p:sp>
      <p:sp>
        <p:nvSpPr>
          <p:cNvPr id="21507" name="Rectangle 3"/>
          <p:cNvSpPr>
            <a:spLocks noGrp="1" noChangeArrowheads="1"/>
          </p:cNvSpPr>
          <p:nvPr>
            <p:ph type="body" idx="1"/>
          </p:nvPr>
        </p:nvSpPr>
        <p:spPr>
          <a:xfrm>
            <a:off x="990600" y="1828800"/>
            <a:ext cx="8153400" cy="5029200"/>
          </a:xfrm>
        </p:spPr>
        <p:txBody>
          <a:bodyPr/>
          <a:lstStyle/>
          <a:p>
            <a:pPr eaLnBrk="1" hangingPunct="1"/>
            <a:r>
              <a:rPr lang="en-US" sz="2400" smtClean="0"/>
              <a:t>SIM – a memory card (integrated circuit) holding identity information, phone book etc.</a:t>
            </a:r>
          </a:p>
          <a:p>
            <a:pPr eaLnBrk="1" hangingPunct="1"/>
            <a:r>
              <a:rPr lang="en-US" sz="2400" smtClean="0"/>
              <a:t>GSM system support SIM cards</a:t>
            </a:r>
          </a:p>
          <a:p>
            <a:pPr eaLnBrk="1" hangingPunct="1"/>
            <a:r>
              <a:rPr lang="en-US" sz="2400" smtClean="0"/>
              <a:t>other systems, like CDMA do not support SIM cards, but have something similar called Re-Usable Identification Module (RUIM)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sz="3600" smtClean="0"/>
              <a:t>International Mobile Equipment Identity (IMEI) key</a:t>
            </a:r>
          </a:p>
        </p:txBody>
      </p:sp>
      <p:sp>
        <p:nvSpPr>
          <p:cNvPr id="22531" name="Rectangle 3"/>
          <p:cNvSpPr>
            <a:spLocks noGrp="1" noChangeArrowheads="1"/>
          </p:cNvSpPr>
          <p:nvPr>
            <p:ph type="body" idx="1"/>
          </p:nvPr>
        </p:nvSpPr>
        <p:spPr>
          <a:xfrm>
            <a:off x="990600" y="1828800"/>
            <a:ext cx="8153400" cy="5029200"/>
          </a:xfrm>
        </p:spPr>
        <p:txBody>
          <a:bodyPr/>
          <a:lstStyle/>
          <a:p>
            <a:pPr eaLnBrk="1" hangingPunct="1"/>
            <a:r>
              <a:rPr lang="en-US" sz="2400" smtClean="0"/>
              <a:t>IMEI – a unique 15 digit number identifying each phone, is incorporated in the cellular phone by the manufacturer</a:t>
            </a:r>
          </a:p>
          <a:p>
            <a:pPr eaLnBrk="1" hangingPunct="1"/>
            <a:r>
              <a:rPr lang="en-US" sz="2400" smtClean="0"/>
              <a:t>IMEI ex.: 994456245689001</a:t>
            </a:r>
          </a:p>
          <a:p>
            <a:pPr eaLnBrk="1" hangingPunct="1"/>
            <a:r>
              <a:rPr lang="en-US" sz="2400" smtClean="0"/>
              <a:t>when a phone tries to access a network, the service provider verifies its IMEI with a database of stolen phone numbers; if it is found in the database, the service provider denies the connection</a:t>
            </a:r>
          </a:p>
          <a:p>
            <a:pPr eaLnBrk="1" hangingPunct="1"/>
            <a:r>
              <a:rPr lang="en-US" sz="2400" smtClean="0"/>
              <a:t>the IMEI is located on a white sticker/label under the battery, but it can also be displayed by typing *#06# on the phone</a:t>
            </a:r>
          </a:p>
          <a:p>
            <a:pPr eaLnBrk="1" hangingPunct="1"/>
            <a:endParaRPr 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sz="3600" smtClean="0"/>
              <a:t>International Mobile Subscriber Identity (IMSI) key</a:t>
            </a:r>
          </a:p>
        </p:txBody>
      </p:sp>
      <p:sp>
        <p:nvSpPr>
          <p:cNvPr id="23555" name="Rectangle 3"/>
          <p:cNvSpPr>
            <a:spLocks noGrp="1" noChangeArrowheads="1"/>
          </p:cNvSpPr>
          <p:nvPr>
            <p:ph type="body" idx="1"/>
          </p:nvPr>
        </p:nvSpPr>
        <p:spPr>
          <a:xfrm>
            <a:off x="1182688" y="2017713"/>
            <a:ext cx="7961312" cy="4687887"/>
          </a:xfrm>
        </p:spPr>
        <p:txBody>
          <a:bodyPr/>
          <a:lstStyle/>
          <a:p>
            <a:pPr eaLnBrk="1" hangingPunct="1"/>
            <a:r>
              <a:rPr lang="en-US" sz="2400" smtClean="0"/>
              <a:t>IMSI – a 15-digit unique number provided by the service provider and incorporated in the SIM card which identifies the subscriber</a:t>
            </a:r>
          </a:p>
          <a:p>
            <a:pPr eaLnBrk="1" hangingPunct="1"/>
            <a:r>
              <a:rPr lang="en-US" sz="2400" smtClean="0"/>
              <a:t>IMSI enables a service provider to link a phone number with a subscriber</a:t>
            </a:r>
          </a:p>
          <a:p>
            <a:pPr eaLnBrk="1" hangingPunct="1"/>
            <a:r>
              <a:rPr lang="en-US" sz="2400" smtClean="0"/>
              <a:t>first 3 digits of the IMSI are the country code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Operational Architecture of GSM</a:t>
            </a:r>
          </a:p>
        </p:txBody>
      </p:sp>
      <p:pic>
        <p:nvPicPr>
          <p:cNvPr id="24579" name="Picture 4"/>
          <p:cNvPicPr>
            <a:picLocks noChangeAspect="1" noChangeArrowheads="1"/>
          </p:cNvPicPr>
          <p:nvPr/>
        </p:nvPicPr>
        <p:blipFill>
          <a:blip r:embed="rId3"/>
          <a:srcRect/>
          <a:stretch>
            <a:fillRect/>
          </a:stretch>
        </p:blipFill>
        <p:spPr bwMode="auto">
          <a:xfrm>
            <a:off x="914400" y="1295400"/>
            <a:ext cx="7315200" cy="53054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600" smtClean="0"/>
              <a:t>Setting up a call process</a:t>
            </a:r>
          </a:p>
        </p:txBody>
      </p:sp>
      <p:sp>
        <p:nvSpPr>
          <p:cNvPr id="25603" name="Rectangle 3"/>
          <p:cNvSpPr>
            <a:spLocks noGrp="1" noChangeArrowheads="1"/>
          </p:cNvSpPr>
          <p:nvPr>
            <p:ph type="body" idx="1"/>
          </p:nvPr>
        </p:nvSpPr>
        <p:spPr>
          <a:xfrm>
            <a:off x="762000" y="1752600"/>
            <a:ext cx="8458200" cy="5029200"/>
          </a:xfrm>
        </p:spPr>
        <p:txBody>
          <a:bodyPr/>
          <a:lstStyle/>
          <a:p>
            <a:pPr eaLnBrk="1" hangingPunct="1"/>
            <a:r>
              <a:rPr lang="en-US" sz="2400" smtClean="0">
                <a:latin typeface="Baskerville Old Face" pitchFamily="18" charset="0"/>
              </a:rPr>
              <a:t>when powered on, the phone does not have a frequency/ time slot assigned to it yet; so it scans for the control channel of the BTS and picks the strongest signal</a:t>
            </a:r>
          </a:p>
          <a:p>
            <a:pPr eaLnBrk="1" hangingPunct="1"/>
            <a:r>
              <a:rPr lang="en-US" sz="2400" smtClean="0">
                <a:latin typeface="Baskerville Old Face" pitchFamily="18" charset="0"/>
              </a:rPr>
              <a:t>then it sends a message (including its identification number) to the BTS to indicate its presence</a:t>
            </a:r>
          </a:p>
          <a:p>
            <a:pPr eaLnBrk="1" hangingPunct="1"/>
            <a:r>
              <a:rPr lang="en-US" sz="2400" smtClean="0">
                <a:latin typeface="Baskerville Old Face" pitchFamily="18" charset="0"/>
              </a:rPr>
              <a:t>the BTS sends an acknowledgement message back to the cell phone</a:t>
            </a:r>
          </a:p>
          <a:p>
            <a:pPr eaLnBrk="1" hangingPunct="1"/>
            <a:r>
              <a:rPr lang="en-US" sz="2400" smtClean="0">
                <a:latin typeface="Baskerville Old Face" pitchFamily="18" charset="0"/>
              </a:rPr>
              <a:t>the phone then registers with the BTS and informs the BTS of its exact location</a:t>
            </a:r>
          </a:p>
          <a:p>
            <a:pPr eaLnBrk="1" hangingPunct="1"/>
            <a:r>
              <a:rPr lang="en-US" sz="2400" smtClean="0">
                <a:latin typeface="Baskerville Old Face" pitchFamily="18" charset="0"/>
              </a:rPr>
              <a:t>after the phone is registered to the BTS, the BTS assigns a channel to the phone and the phone is ready to receive or make calls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z="3600" smtClean="0"/>
              <a:t>Making a call process</a:t>
            </a:r>
          </a:p>
        </p:txBody>
      </p:sp>
      <p:sp>
        <p:nvSpPr>
          <p:cNvPr id="26627" name="Rectangle 3"/>
          <p:cNvSpPr>
            <a:spLocks noGrp="1" noChangeArrowheads="1"/>
          </p:cNvSpPr>
          <p:nvPr>
            <p:ph type="body" idx="1"/>
          </p:nvPr>
        </p:nvSpPr>
        <p:spPr>
          <a:xfrm>
            <a:off x="838200" y="1828800"/>
            <a:ext cx="8305800" cy="5029200"/>
          </a:xfrm>
        </p:spPr>
        <p:txBody>
          <a:bodyPr/>
          <a:lstStyle/>
          <a:p>
            <a:pPr eaLnBrk="1" hangingPunct="1"/>
            <a:r>
              <a:rPr lang="en-US" sz="2400" smtClean="0">
                <a:latin typeface="Baskerville Old Face" pitchFamily="18" charset="0"/>
              </a:rPr>
              <a:t>the subscriber dials the receiver’s number and sends it to the BTS</a:t>
            </a:r>
          </a:p>
          <a:p>
            <a:pPr eaLnBrk="1" hangingPunct="1"/>
            <a:r>
              <a:rPr lang="en-US" sz="2400" smtClean="0">
                <a:latin typeface="Baskerville Old Face" pitchFamily="18" charset="0"/>
              </a:rPr>
              <a:t>the BTS sends to its BSC the ID, location and number of the caller and also the number of the receiver</a:t>
            </a:r>
          </a:p>
          <a:p>
            <a:pPr eaLnBrk="1" hangingPunct="1"/>
            <a:r>
              <a:rPr lang="en-US" sz="2400" smtClean="0">
                <a:latin typeface="Baskerville Old Face" pitchFamily="18" charset="0"/>
              </a:rPr>
              <a:t>the BSC forwards this information to its MSC</a:t>
            </a:r>
          </a:p>
          <a:p>
            <a:pPr eaLnBrk="1" hangingPunct="1"/>
            <a:r>
              <a:rPr lang="en-US" sz="2400" smtClean="0">
                <a:latin typeface="Baskerville Old Face" pitchFamily="18" charset="0"/>
              </a:rPr>
              <a:t>the MSC routes the call to the receiver’s MSC which is then sent to the receiver’s BSC and then to its BTS</a:t>
            </a:r>
          </a:p>
          <a:p>
            <a:pPr eaLnBrk="1" hangingPunct="1"/>
            <a:r>
              <a:rPr lang="en-US" sz="2400" smtClean="0">
                <a:latin typeface="Baskerville Old Face" pitchFamily="18" charset="0"/>
              </a:rPr>
              <a:t>the communication with the receiver’s cell phone is established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z="3600" smtClean="0"/>
              <a:t>Receiving a call process</a:t>
            </a:r>
          </a:p>
        </p:txBody>
      </p:sp>
      <p:sp>
        <p:nvSpPr>
          <p:cNvPr id="27651" name="Rectangle 3"/>
          <p:cNvSpPr>
            <a:spLocks noGrp="1" noChangeArrowheads="1"/>
          </p:cNvSpPr>
          <p:nvPr>
            <p:ph type="body" idx="1"/>
          </p:nvPr>
        </p:nvSpPr>
        <p:spPr>
          <a:xfrm>
            <a:off x="914400" y="1828800"/>
            <a:ext cx="8229600" cy="5029200"/>
          </a:xfrm>
        </p:spPr>
        <p:txBody>
          <a:bodyPr/>
          <a:lstStyle/>
          <a:p>
            <a:pPr eaLnBrk="1" hangingPunct="1"/>
            <a:r>
              <a:rPr lang="en-US" sz="2400" smtClean="0">
                <a:latin typeface="Baskerville Old Face" pitchFamily="18" charset="0"/>
              </a:rPr>
              <a:t>when the receiver’ phone is in an idle state it listens for the control channel of its BTS</a:t>
            </a:r>
          </a:p>
          <a:p>
            <a:pPr eaLnBrk="1" hangingPunct="1"/>
            <a:r>
              <a:rPr lang="en-US" sz="2400" smtClean="0">
                <a:latin typeface="Baskerville Old Face" pitchFamily="18" charset="0"/>
              </a:rPr>
              <a:t>if there is an incoming call the BSC and BTS sends a message to the cells in the area where the receiver’s phone is located</a:t>
            </a:r>
          </a:p>
          <a:p>
            <a:pPr eaLnBrk="1" hangingPunct="1"/>
            <a:r>
              <a:rPr lang="en-US" sz="2400" smtClean="0">
                <a:latin typeface="Baskerville Old Face" pitchFamily="18" charset="0"/>
              </a:rPr>
              <a:t>the phone monitors its message and compares the number from the message with its own</a:t>
            </a:r>
          </a:p>
          <a:p>
            <a:pPr eaLnBrk="1" hangingPunct="1"/>
            <a:r>
              <a:rPr lang="en-US" sz="2400" smtClean="0">
                <a:latin typeface="Baskerville Old Face" pitchFamily="18" charset="0"/>
              </a:rPr>
              <a:t>if the numbers matches the cell phone sends an acknowledgement to the BTS</a:t>
            </a:r>
          </a:p>
          <a:p>
            <a:pPr eaLnBrk="1" hangingPunct="1"/>
            <a:r>
              <a:rPr lang="en-US" sz="2400" smtClean="0">
                <a:latin typeface="Baskerville Old Face" pitchFamily="18" charset="0"/>
              </a:rPr>
              <a:t>after authentication, the communication is established between the caller and the receiver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026"/>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Global System for Mobile Communications</a:t>
            </a:r>
          </a:p>
        </p:txBody>
      </p:sp>
      <p:sp>
        <p:nvSpPr>
          <p:cNvPr id="10243" name="Text Box 1027"/>
          <p:cNvSpPr txBox="1">
            <a:spLocks noChangeArrowheads="1"/>
          </p:cNvSpPr>
          <p:nvPr/>
        </p:nvSpPr>
        <p:spPr bwMode="auto">
          <a:xfrm>
            <a:off x="381000" y="1371600"/>
            <a:ext cx="8382000" cy="4838700"/>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Originally GSM stood for Groupe Speciale Mobile</a:t>
            </a:r>
          </a:p>
          <a:p>
            <a:pPr marL="457200" indent="-457200">
              <a:spcBef>
                <a:spcPct val="50000"/>
              </a:spcBef>
              <a:buFont typeface="Wingdings" pitchFamily="2" charset="2"/>
              <a:buChar char="q"/>
            </a:pPr>
            <a:r>
              <a:rPr lang="en-US"/>
              <a:t>GSM to meet the following business objectives</a:t>
            </a:r>
          </a:p>
          <a:p>
            <a:pPr marL="457200" indent="-457200">
              <a:spcBef>
                <a:spcPct val="50000"/>
              </a:spcBef>
              <a:buFont typeface="Wingdings" pitchFamily="2" charset="2"/>
              <a:buAutoNum type="arabicPeriod"/>
            </a:pPr>
            <a:r>
              <a:rPr lang="en-US"/>
              <a:t>Support for international roaming</a:t>
            </a:r>
          </a:p>
          <a:p>
            <a:pPr marL="457200" indent="-457200">
              <a:spcBef>
                <a:spcPct val="50000"/>
              </a:spcBef>
              <a:buFont typeface="Wingdings" pitchFamily="2" charset="2"/>
              <a:buAutoNum type="arabicPeriod"/>
            </a:pPr>
            <a:r>
              <a:rPr lang="en-US"/>
              <a:t>Good speech quality</a:t>
            </a:r>
          </a:p>
          <a:p>
            <a:pPr marL="457200" indent="-457200">
              <a:spcBef>
                <a:spcPct val="50000"/>
              </a:spcBef>
              <a:buFont typeface="Wingdings" pitchFamily="2" charset="2"/>
              <a:buAutoNum type="arabicPeriod"/>
            </a:pPr>
            <a:r>
              <a:rPr lang="en-US"/>
              <a:t>Ability to support handheld terminals</a:t>
            </a:r>
          </a:p>
          <a:p>
            <a:pPr marL="457200" indent="-457200">
              <a:spcBef>
                <a:spcPct val="50000"/>
              </a:spcBef>
              <a:buFont typeface="Wingdings" pitchFamily="2" charset="2"/>
              <a:buAutoNum type="arabicPeriod"/>
            </a:pPr>
            <a:r>
              <a:rPr lang="en-US"/>
              <a:t>Low terminal and service cost</a:t>
            </a:r>
          </a:p>
          <a:p>
            <a:pPr marL="457200" indent="-457200">
              <a:spcBef>
                <a:spcPct val="50000"/>
              </a:spcBef>
              <a:buFont typeface="Wingdings" pitchFamily="2" charset="2"/>
              <a:buAutoNum type="arabicPeriod"/>
            </a:pPr>
            <a:r>
              <a:rPr lang="en-US"/>
              <a:t>Spectral efficiency</a:t>
            </a:r>
          </a:p>
          <a:p>
            <a:pPr marL="457200" indent="-457200">
              <a:spcBef>
                <a:spcPct val="50000"/>
              </a:spcBef>
              <a:buFont typeface="Wingdings" pitchFamily="2" charset="2"/>
              <a:buAutoNum type="arabicPeriod"/>
            </a:pPr>
            <a:r>
              <a:rPr lang="en-US"/>
              <a:t>Support for a range of new services and facilities</a:t>
            </a:r>
          </a:p>
          <a:p>
            <a:pPr marL="457200" indent="-457200">
              <a:spcBef>
                <a:spcPct val="50000"/>
              </a:spcBef>
              <a:buFont typeface="Wingdings" pitchFamily="2" charset="2"/>
              <a:buAutoNum type="arabicPeriod"/>
            </a:pPr>
            <a:r>
              <a:rPr lang="en-US"/>
              <a:t>ISDN compatibility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z="3600" dirty="0" smtClean="0"/>
              <a:t>HLR, VLR and EIR registers</a:t>
            </a:r>
          </a:p>
        </p:txBody>
      </p:sp>
      <p:sp>
        <p:nvSpPr>
          <p:cNvPr id="28675" name="Rectangle 3"/>
          <p:cNvSpPr>
            <a:spLocks noGrp="1" noChangeArrowheads="1"/>
          </p:cNvSpPr>
          <p:nvPr>
            <p:ph type="body" idx="1"/>
          </p:nvPr>
        </p:nvSpPr>
        <p:spPr>
          <a:xfrm>
            <a:off x="990600" y="1828800"/>
            <a:ext cx="8153400" cy="5029200"/>
          </a:xfrm>
        </p:spPr>
        <p:txBody>
          <a:bodyPr/>
          <a:lstStyle/>
          <a:p>
            <a:pPr eaLnBrk="1" hangingPunct="1">
              <a:defRPr/>
            </a:pPr>
            <a:r>
              <a:rPr lang="en-US" sz="2400" u="sng" dirty="0" smtClean="0">
                <a:latin typeface="Baskerville Old Face" pitchFamily="18" charset="0"/>
              </a:rPr>
              <a:t>Home Location Register</a:t>
            </a:r>
            <a:r>
              <a:rPr lang="en-US" sz="2400" dirty="0" smtClean="0">
                <a:latin typeface="Baskerville Old Face" pitchFamily="18" charset="0"/>
              </a:rPr>
              <a:t> (HLR) - is a database maintained by the service provider containing permanent data about each subscriber (i.e. location, activity status, account status, call forwarding </a:t>
            </a:r>
            <a:r>
              <a:rPr lang="en-US" sz="2400" dirty="0" smtClean="0">
                <a:effectLst>
                  <a:outerShdw blurRad="38100" dist="38100" dir="2700000" algn="tl">
                    <a:srgbClr val="000000">
                      <a:alpha val="43137"/>
                    </a:srgbClr>
                  </a:outerShdw>
                </a:effectLst>
                <a:latin typeface="Baskerville Old Face" pitchFamily="18" charset="0"/>
              </a:rPr>
              <a:t>preference</a:t>
            </a:r>
            <a:r>
              <a:rPr lang="en-US" sz="2400" dirty="0" smtClean="0">
                <a:latin typeface="Baskerville Old Face" pitchFamily="18" charset="0"/>
              </a:rPr>
              <a:t>, caller identification preference)</a:t>
            </a:r>
          </a:p>
          <a:p>
            <a:pPr eaLnBrk="1" hangingPunct="1">
              <a:defRPr/>
            </a:pPr>
            <a:r>
              <a:rPr lang="en-US" sz="2400" u="sng" dirty="0" smtClean="0">
                <a:latin typeface="Baskerville Old Face" pitchFamily="18" charset="0"/>
              </a:rPr>
              <a:t>Visitor Location Register</a:t>
            </a:r>
            <a:r>
              <a:rPr lang="en-US" sz="2400" dirty="0" smtClean="0">
                <a:latin typeface="Baskerville Old Face" pitchFamily="18" charset="0"/>
              </a:rPr>
              <a:t> (VLR) – database that stores temporary data about a subscriber; it is kept in the MSC of the of the area the subscriber is located in; when the subscriber moves to a new area the new MSC requests this VLR from the HLR of the old MSC  </a:t>
            </a:r>
          </a:p>
          <a:p>
            <a:pPr eaLnBrk="1" hangingPunct="1">
              <a:defRPr/>
            </a:pPr>
            <a:r>
              <a:rPr lang="en-US" sz="2400" u="sng" dirty="0" smtClean="0">
                <a:latin typeface="Baskerville Old Face" pitchFamily="18" charset="0"/>
              </a:rPr>
              <a:t>Equipment Identity Register</a:t>
            </a:r>
            <a:r>
              <a:rPr lang="en-US" sz="2400" dirty="0" smtClean="0">
                <a:latin typeface="Baskerville Old Face" pitchFamily="18" charset="0"/>
              </a:rPr>
              <a:t> (EIR) – database located near the MSC and containing information identifying cell phones</a:t>
            </a:r>
            <a:endParaRPr lang="en-US" sz="2400" u="sng" dirty="0" smtClean="0">
              <a:latin typeface="Baskerville Old Fac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Home Location Register (HLR) in GSM</a:t>
            </a:r>
          </a:p>
        </p:txBody>
      </p:sp>
      <p:sp>
        <p:nvSpPr>
          <p:cNvPr id="29699" name="Text Box 3"/>
          <p:cNvSpPr txBox="1">
            <a:spLocks noChangeArrowheads="1"/>
          </p:cNvSpPr>
          <p:nvPr/>
        </p:nvSpPr>
        <p:spPr bwMode="auto">
          <a:xfrm>
            <a:off x="381000" y="1905000"/>
            <a:ext cx="8305800" cy="4340225"/>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It contains the following information:</a:t>
            </a:r>
          </a:p>
          <a:p>
            <a:pPr marL="457200" indent="-457200">
              <a:spcBef>
                <a:spcPct val="50000"/>
              </a:spcBef>
              <a:buFont typeface="Wingdings" pitchFamily="2" charset="2"/>
              <a:buAutoNum type="arabicPeriod"/>
            </a:pPr>
            <a:r>
              <a:rPr lang="en-US">
                <a:latin typeface="Baskerville Old Face" pitchFamily="18" charset="0"/>
              </a:rPr>
              <a:t>Authentication information like International Mobile Subscriber Identity (IMSI)</a:t>
            </a:r>
          </a:p>
          <a:p>
            <a:pPr marL="457200" indent="-457200">
              <a:spcBef>
                <a:spcPct val="50000"/>
              </a:spcBef>
              <a:buFont typeface="Wingdings" pitchFamily="2" charset="2"/>
              <a:buAutoNum type="arabicPeriod"/>
            </a:pPr>
            <a:r>
              <a:rPr lang="en-US">
                <a:latin typeface="Baskerville Old Face" pitchFamily="18" charset="0"/>
              </a:rPr>
              <a:t>Identification information like name, address, etc. of the subscriber</a:t>
            </a:r>
          </a:p>
          <a:p>
            <a:pPr marL="457200" indent="-457200">
              <a:spcBef>
                <a:spcPct val="50000"/>
              </a:spcBef>
              <a:buFont typeface="Wingdings" pitchFamily="2" charset="2"/>
              <a:buAutoNum type="arabicPeriod"/>
            </a:pPr>
            <a:r>
              <a:rPr lang="en-US">
                <a:latin typeface="Baskerville Old Face" pitchFamily="18" charset="0"/>
              </a:rPr>
              <a:t>Identification information like Mobile Subscriber ISDN (MSISDN) etc.</a:t>
            </a:r>
          </a:p>
          <a:p>
            <a:pPr marL="457200" indent="-457200">
              <a:spcBef>
                <a:spcPct val="50000"/>
              </a:spcBef>
              <a:buFont typeface="Wingdings" pitchFamily="2" charset="2"/>
              <a:buAutoNum type="arabicPeriod"/>
            </a:pPr>
            <a:r>
              <a:rPr lang="en-US">
                <a:latin typeface="Baskerville Old Face" pitchFamily="18" charset="0"/>
              </a:rPr>
              <a:t>Billing information like prepaid or postpaid</a:t>
            </a:r>
          </a:p>
          <a:p>
            <a:pPr marL="457200" indent="-457200">
              <a:spcBef>
                <a:spcPct val="50000"/>
              </a:spcBef>
              <a:buFont typeface="Wingdings" pitchFamily="2" charset="2"/>
              <a:buAutoNum type="arabicPeriod"/>
            </a:pPr>
            <a:r>
              <a:rPr lang="en-US">
                <a:latin typeface="Baskerville Old Face" pitchFamily="18" charset="0"/>
              </a:rPr>
              <a:t>Operator selected denial of service to a subscriber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Home Location Register (HLR) in GSM</a:t>
            </a:r>
          </a:p>
        </p:txBody>
      </p:sp>
      <p:sp>
        <p:nvSpPr>
          <p:cNvPr id="30723" name="Text Box 3"/>
          <p:cNvSpPr txBox="1">
            <a:spLocks noChangeArrowheads="1"/>
          </p:cNvSpPr>
          <p:nvPr/>
        </p:nvSpPr>
        <p:spPr bwMode="auto">
          <a:xfrm>
            <a:off x="381000" y="1600200"/>
            <a:ext cx="8305800" cy="4708525"/>
          </a:xfrm>
          <a:prstGeom prst="rect">
            <a:avLst/>
          </a:prstGeom>
          <a:noFill/>
          <a:ln w="9525">
            <a:noFill/>
            <a:miter lim="800000"/>
            <a:headEnd/>
            <a:tailEnd/>
          </a:ln>
        </p:spPr>
        <p:txBody>
          <a:bodyPr>
            <a:spAutoFit/>
          </a:bodyPr>
          <a:lstStyle/>
          <a:p>
            <a:pPr marL="457200" indent="-457200">
              <a:spcBef>
                <a:spcPct val="50000"/>
              </a:spcBef>
              <a:buFont typeface="Wingdings" pitchFamily="2" charset="2"/>
              <a:buAutoNum type="arabicPeriod" startAt="6"/>
            </a:pPr>
            <a:r>
              <a:rPr lang="en-US">
                <a:latin typeface="Baskerville Old Face" pitchFamily="18" charset="0"/>
              </a:rPr>
              <a:t>Handling of supplementary services like for CFU (Call Forwarding Unconditional), CFB (Call Forwarding Busy), CFNR (Call Forwarding Not Reachable) or CFNA (Call Forwarding Not Answered)</a:t>
            </a:r>
          </a:p>
          <a:p>
            <a:pPr marL="457200" indent="-457200">
              <a:spcBef>
                <a:spcPct val="50000"/>
              </a:spcBef>
              <a:buFont typeface="Wingdings" pitchFamily="2" charset="2"/>
              <a:buAutoNum type="arabicPeriod" startAt="6"/>
            </a:pPr>
            <a:r>
              <a:rPr lang="en-US">
                <a:latin typeface="Baskerville Old Face" pitchFamily="18" charset="0"/>
              </a:rPr>
              <a:t>Storage of SMS Service Center (SC) number in case the mobile is not connectable so that whenever the mobile is connectable, a paging signal is sent to the SC</a:t>
            </a:r>
          </a:p>
          <a:p>
            <a:pPr marL="457200" indent="-457200">
              <a:spcBef>
                <a:spcPct val="50000"/>
              </a:spcBef>
              <a:buFont typeface="Wingdings" pitchFamily="2" charset="2"/>
              <a:buAutoNum type="arabicPeriod" startAt="6"/>
            </a:pPr>
            <a:r>
              <a:rPr lang="en-US">
                <a:latin typeface="Baskerville Old Face" pitchFamily="18" charset="0"/>
              </a:rPr>
              <a:t> Provisioning information like whether long distance and international calls allowed or not</a:t>
            </a:r>
          </a:p>
          <a:p>
            <a:pPr marL="457200" indent="-457200">
              <a:spcBef>
                <a:spcPct val="50000"/>
              </a:spcBef>
              <a:buFont typeface="Wingdings" pitchFamily="2" charset="2"/>
              <a:buAutoNum type="arabicPeriod" startAt="6"/>
            </a:pPr>
            <a:r>
              <a:rPr lang="en-US">
                <a:latin typeface="Baskerville Old Face" pitchFamily="18" charset="0"/>
              </a:rPr>
              <a:t>Provisioning information like whether roaming is enabled or not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Home Location Register (HLR) in GSM</a:t>
            </a:r>
          </a:p>
        </p:txBody>
      </p:sp>
      <p:sp>
        <p:nvSpPr>
          <p:cNvPr id="31747" name="Text Box 3"/>
          <p:cNvSpPr txBox="1">
            <a:spLocks noChangeArrowheads="1"/>
          </p:cNvSpPr>
          <p:nvPr/>
        </p:nvSpPr>
        <p:spPr bwMode="auto">
          <a:xfrm>
            <a:off x="381000" y="1600200"/>
            <a:ext cx="8305800" cy="4708525"/>
          </a:xfrm>
          <a:prstGeom prst="rect">
            <a:avLst/>
          </a:prstGeom>
          <a:noFill/>
          <a:ln w="9525">
            <a:noFill/>
            <a:miter lim="800000"/>
            <a:headEnd/>
            <a:tailEnd/>
          </a:ln>
        </p:spPr>
        <p:txBody>
          <a:bodyPr>
            <a:spAutoFit/>
          </a:bodyPr>
          <a:lstStyle/>
          <a:p>
            <a:pPr marL="457200" indent="-457200">
              <a:spcBef>
                <a:spcPct val="50000"/>
              </a:spcBef>
              <a:buFont typeface="Wingdings" pitchFamily="2" charset="2"/>
              <a:buAutoNum type="arabicPeriod" startAt="10"/>
            </a:pPr>
            <a:r>
              <a:rPr lang="en-US">
                <a:latin typeface="Baskerville Old Face" pitchFamily="18" charset="0"/>
              </a:rPr>
              <a:t>Information related to auxiliary services like Voice mail, data, fax services, etc.</a:t>
            </a:r>
          </a:p>
          <a:p>
            <a:pPr marL="457200" indent="-457200">
              <a:spcBef>
                <a:spcPct val="50000"/>
              </a:spcBef>
              <a:buFont typeface="Wingdings" pitchFamily="2" charset="2"/>
              <a:buAutoNum type="arabicPeriod" startAt="10"/>
            </a:pPr>
            <a:r>
              <a:rPr lang="en-US">
                <a:latin typeface="Baskerville Old Face" pitchFamily="18" charset="0"/>
              </a:rPr>
              <a:t>Information related to auxiliary services like CLI (Caller Line Identification), etc.</a:t>
            </a:r>
          </a:p>
          <a:p>
            <a:pPr marL="457200" indent="-457200">
              <a:spcBef>
                <a:spcPct val="50000"/>
              </a:spcBef>
              <a:buFont typeface="Wingdings" pitchFamily="2" charset="2"/>
              <a:buAutoNum type="arabicPeriod" startAt="10"/>
            </a:pPr>
            <a:r>
              <a:rPr lang="en-US">
                <a:latin typeface="Baskerville Old Face" pitchFamily="18" charset="0"/>
              </a:rPr>
              <a:t>Information related to supplementary services for call routing. In GSM network, one can customize the personal profile to the extent that while the subscriber is roaming in a foreign PLMN, incoming calls can be barred. Also, outgoing international calls can be barred, etc.</a:t>
            </a:r>
          </a:p>
          <a:p>
            <a:pPr marL="457200" indent="-457200">
              <a:spcBef>
                <a:spcPct val="50000"/>
              </a:spcBef>
              <a:buFont typeface="Wingdings" pitchFamily="2" charset="2"/>
              <a:buAutoNum type="arabicPeriod" startAt="10"/>
            </a:pPr>
            <a:r>
              <a:rPr lang="en-US">
                <a:latin typeface="Baskerville Old Face" pitchFamily="18" charset="0"/>
              </a:rPr>
              <a:t>Some variable information like pointer to the VLR, location area of the subscriber, Power OFF status of the handset,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Entities in GSM</a:t>
            </a:r>
          </a:p>
        </p:txBody>
      </p:sp>
      <p:sp>
        <p:nvSpPr>
          <p:cNvPr id="32771" name="Text Box 3"/>
          <p:cNvSpPr txBox="1">
            <a:spLocks noChangeArrowheads="1"/>
          </p:cNvSpPr>
          <p:nvPr/>
        </p:nvSpPr>
        <p:spPr bwMode="auto">
          <a:xfrm>
            <a:off x="381000" y="1600200"/>
            <a:ext cx="8305800" cy="42910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The Mobile Station (MS) - This includes the Mobile Equipment (ME) and the Subscriber Identity Module (SIM).</a:t>
            </a:r>
          </a:p>
          <a:p>
            <a:pPr>
              <a:spcBef>
                <a:spcPct val="50000"/>
              </a:spcBef>
              <a:buFont typeface="Wingdings" pitchFamily="2" charset="2"/>
              <a:buChar char="q"/>
            </a:pPr>
            <a:r>
              <a:rPr lang="en-US"/>
              <a:t> The Base Station Subsystem (BSS) - This includes the Base Transceiver Station (BTS) and the Base Station Controller (BSC).</a:t>
            </a:r>
          </a:p>
          <a:p>
            <a:pPr>
              <a:spcBef>
                <a:spcPct val="50000"/>
              </a:spcBef>
              <a:buFont typeface="Wingdings" pitchFamily="2" charset="2"/>
              <a:buChar char="q"/>
            </a:pPr>
            <a:r>
              <a:rPr lang="en-US"/>
              <a:t> The Network and Switching Subsystem (NSS) - This includes Mobile Switching Center (MSC), Home Location Register (HLR), Visitor Location Register (VLR), Equipment Identity Register (EIR), and the Authentication Center (AUC).</a:t>
            </a:r>
          </a:p>
          <a:p>
            <a:pPr>
              <a:spcBef>
                <a:spcPct val="50000"/>
              </a:spcBef>
              <a:buFont typeface="Wingdings" pitchFamily="2" charset="2"/>
              <a:buChar char="q"/>
            </a:pPr>
            <a:r>
              <a:rPr lang="en-US"/>
              <a:t> The Operation and Support Subsystem (OSS) - This includes the Operation and Maintenance Center (OMC).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Mobile Station</a:t>
            </a:r>
          </a:p>
        </p:txBody>
      </p:sp>
      <p:sp>
        <p:nvSpPr>
          <p:cNvPr id="33795" name="Text Box 3"/>
          <p:cNvSpPr txBox="1">
            <a:spLocks noChangeArrowheads="1"/>
          </p:cNvSpPr>
          <p:nvPr/>
        </p:nvSpPr>
        <p:spPr bwMode="auto">
          <a:xfrm>
            <a:off x="304800" y="1219200"/>
            <a:ext cx="8305800" cy="74787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Mobile Station (MS) consists of two main elements: mobile equipment or mobile device (that is the phone without the SIM card) and Subscriber Identity Module (SIM)</a:t>
            </a:r>
          </a:p>
          <a:p>
            <a:pPr>
              <a:spcBef>
                <a:spcPct val="50000"/>
              </a:spcBef>
              <a:buFont typeface="Wingdings" pitchFamily="2" charset="2"/>
              <a:buChar char="q"/>
            </a:pPr>
            <a:r>
              <a:rPr lang="en-US">
                <a:cs typeface="Times New Roman" pitchFamily="18" charset="0"/>
              </a:rPr>
              <a:t> Terminals distinguished principally by their power and application</a:t>
            </a:r>
          </a:p>
          <a:p>
            <a:pPr>
              <a:spcBef>
                <a:spcPct val="50000"/>
              </a:spcBef>
              <a:buFont typeface="Wingdings" pitchFamily="2" charset="2"/>
              <a:buChar char="q"/>
            </a:pPr>
            <a:r>
              <a:rPr lang="en-US">
                <a:cs typeface="Times New Roman" pitchFamily="18" charset="0"/>
              </a:rPr>
              <a:t> SIM is installed in every GSM phone and identifies the terminal</a:t>
            </a:r>
          </a:p>
          <a:p>
            <a:pPr>
              <a:spcBef>
                <a:spcPct val="50000"/>
              </a:spcBef>
              <a:buFont typeface="Wingdings" pitchFamily="2" charset="2"/>
              <a:buChar char="q"/>
            </a:pPr>
            <a:r>
              <a:rPr lang="en-US">
                <a:cs typeface="Times New Roman" pitchFamily="18" charset="0"/>
              </a:rPr>
              <a:t> SIM cards used in GSM phones are smart processor cards with a processor and a small memory</a:t>
            </a:r>
          </a:p>
          <a:p>
            <a:pPr>
              <a:spcBef>
                <a:spcPct val="50000"/>
              </a:spcBef>
              <a:buFont typeface="Wingdings" pitchFamily="2" charset="2"/>
              <a:buChar char="q"/>
            </a:pPr>
            <a:r>
              <a:rPr lang="en-US">
                <a:cs typeface="Times New Roman" pitchFamily="18" charset="0"/>
              </a:rPr>
              <a:t> SIM card contains the International Mobile Subscriber Identity (IMSI) used to identify the subscriber to the system, a secret key for authentication, and other security information </a:t>
            </a:r>
          </a:p>
          <a:p>
            <a:pPr>
              <a:spcBef>
                <a:spcPct val="50000"/>
              </a:spcBef>
              <a:buFont typeface="Wingdings" pitchFamily="2" charset="2"/>
              <a:buChar char="q"/>
            </a:pPr>
            <a:endParaRPr lang="en-US">
              <a:latin typeface="BaskervilleBE-Regular" charset="0"/>
            </a:endParaRPr>
          </a:p>
          <a:p>
            <a:pPr>
              <a:spcBef>
                <a:spcPct val="50000"/>
              </a:spcBef>
              <a:buFont typeface="Wingdings" pitchFamily="2" charset="2"/>
              <a:buChar char="q"/>
            </a:pPr>
            <a:endParaRPr lang="en-US">
              <a:latin typeface="BaskervilleBE-Regular" charset="0"/>
            </a:endParaRPr>
          </a:p>
          <a:p>
            <a:pPr>
              <a:spcBef>
                <a:spcPct val="50000"/>
              </a:spcBef>
              <a:buFont typeface="Wingdings" pitchFamily="2" charset="2"/>
              <a:buChar char="q"/>
            </a:pPr>
            <a:endParaRPr lang="en-US">
              <a:latin typeface="BaskervilleBE-Regular" charset="0"/>
            </a:endParaRPr>
          </a:p>
          <a:p>
            <a:pPr>
              <a:spcBef>
                <a:spcPct val="50000"/>
              </a:spcBef>
              <a:buFont typeface="Wingdings" pitchFamily="2" charset="2"/>
              <a:buChar char="q"/>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Base Station Subsystem</a:t>
            </a:r>
          </a:p>
        </p:txBody>
      </p:sp>
      <p:sp>
        <p:nvSpPr>
          <p:cNvPr id="34819" name="Text Box 3"/>
          <p:cNvSpPr txBox="1">
            <a:spLocks noChangeArrowheads="1"/>
          </p:cNvSpPr>
          <p:nvPr/>
        </p:nvSpPr>
        <p:spPr bwMode="auto">
          <a:xfrm>
            <a:off x="381000" y="1600200"/>
            <a:ext cx="8305800" cy="470852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Base Station Subsystem (BSS) connects the Mobile Station and the Network and Switching Subsystem (NSS)</a:t>
            </a:r>
          </a:p>
          <a:p>
            <a:pPr>
              <a:spcBef>
                <a:spcPct val="50000"/>
              </a:spcBef>
              <a:buFont typeface="Wingdings" pitchFamily="2" charset="2"/>
              <a:buChar char="q"/>
            </a:pPr>
            <a:r>
              <a:rPr lang="en-US">
                <a:cs typeface="Times New Roman" pitchFamily="18" charset="0"/>
              </a:rPr>
              <a:t> In charge of the transmission and reception for the last mile</a:t>
            </a:r>
          </a:p>
          <a:p>
            <a:pPr>
              <a:spcBef>
                <a:spcPct val="50000"/>
              </a:spcBef>
              <a:buFont typeface="Wingdings" pitchFamily="2" charset="2"/>
              <a:buChar char="q"/>
            </a:pPr>
            <a:r>
              <a:rPr lang="en-US">
                <a:cs typeface="Times New Roman" pitchFamily="18" charset="0"/>
              </a:rPr>
              <a:t> BSS can be divided into two parts: Base Transceiver Station (BTS) or Base Station and Base Station Controller (BSC)</a:t>
            </a:r>
          </a:p>
          <a:p>
            <a:pPr>
              <a:spcBef>
                <a:spcPct val="50000"/>
              </a:spcBef>
              <a:buFont typeface="Wingdings" pitchFamily="2" charset="2"/>
              <a:buChar char="q"/>
            </a:pPr>
            <a:r>
              <a:rPr lang="en-US">
                <a:cs typeface="Times New Roman" pitchFamily="18" charset="0"/>
              </a:rPr>
              <a:t> Base Transceiver Station corresponds to the transceivers and antennas used in each cell of the network</a:t>
            </a:r>
          </a:p>
          <a:p>
            <a:pPr>
              <a:spcBef>
                <a:spcPct val="50000"/>
              </a:spcBef>
              <a:buFont typeface="Wingdings" pitchFamily="2" charset="2"/>
              <a:buChar char="q"/>
            </a:pPr>
            <a:r>
              <a:rPr lang="en-US">
                <a:cs typeface="Times New Roman" pitchFamily="18" charset="0"/>
              </a:rPr>
              <a:t> BTS is usually placed in the center of a cell and its transmitting power defines the size of a cell</a:t>
            </a:r>
          </a:p>
          <a:p>
            <a:pPr>
              <a:spcBef>
                <a:spcPct val="50000"/>
              </a:spcBef>
              <a:buFont typeface="Wingdings" pitchFamily="2" charset="2"/>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Base Station Subsystem</a:t>
            </a:r>
          </a:p>
        </p:txBody>
      </p:sp>
      <p:sp>
        <p:nvSpPr>
          <p:cNvPr id="35843" name="Text Box 3"/>
          <p:cNvSpPr txBox="1">
            <a:spLocks noChangeArrowheads="1"/>
          </p:cNvSpPr>
          <p:nvPr/>
        </p:nvSpPr>
        <p:spPr bwMode="auto">
          <a:xfrm>
            <a:off x="381000" y="1600200"/>
            <a:ext cx="8305800" cy="434022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BTS houses the radio transmitter and the receivers that define a cell and handles the radio-link protocols with the Mobile Station</a:t>
            </a:r>
          </a:p>
          <a:p>
            <a:pPr>
              <a:spcBef>
                <a:spcPct val="50000"/>
              </a:spcBef>
              <a:buFont typeface="Wingdings" pitchFamily="2" charset="2"/>
              <a:buChar char="q"/>
            </a:pPr>
            <a:r>
              <a:rPr lang="en-US"/>
              <a:t>Each BTS has between one and sixteen transceivers depending on the density of users in the cell</a:t>
            </a:r>
          </a:p>
          <a:p>
            <a:pPr>
              <a:spcBef>
                <a:spcPct val="50000"/>
              </a:spcBef>
              <a:buFont typeface="Wingdings" pitchFamily="2" charset="2"/>
              <a:buChar char="q"/>
            </a:pPr>
            <a:r>
              <a:rPr lang="en-US"/>
              <a:t> Base Station Controller is the connection between the BTS and the Mobile service Switching Center (MSC) and manages the radio resources for one or more BTSs</a:t>
            </a:r>
          </a:p>
          <a:p>
            <a:pPr>
              <a:spcBef>
                <a:spcPct val="50000"/>
              </a:spcBef>
              <a:buFont typeface="Wingdings" pitchFamily="2" charset="2"/>
              <a:buChar char="q"/>
            </a:pPr>
            <a:r>
              <a:rPr lang="en-US"/>
              <a:t> BSC handles handovers, radio-channel setup, control of radio frequency power levels of the BTSs, exchange function, and the frequency hopping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Network and Switching Subsystem</a:t>
            </a:r>
          </a:p>
        </p:txBody>
      </p:sp>
      <p:sp>
        <p:nvSpPr>
          <p:cNvPr id="36867" name="Text Box 3"/>
          <p:cNvSpPr txBox="1">
            <a:spLocks noChangeArrowheads="1"/>
          </p:cNvSpPr>
          <p:nvPr/>
        </p:nvSpPr>
        <p:spPr bwMode="auto">
          <a:xfrm>
            <a:off x="381000" y="1600200"/>
            <a:ext cx="8305800" cy="3600450"/>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cs typeface="Times New Roman" pitchFamily="18" charset="0"/>
              </a:rPr>
              <a:t>Central component of the Network Subsystem is the Mobile Switching Center (MSC)</a:t>
            </a:r>
          </a:p>
          <a:p>
            <a:pPr marL="457200" indent="-457200">
              <a:spcBef>
                <a:spcPct val="50000"/>
              </a:spcBef>
              <a:buFont typeface="Wingdings" pitchFamily="2" charset="2"/>
              <a:buChar char="q"/>
            </a:pPr>
            <a:r>
              <a:rPr lang="en-US">
                <a:cs typeface="Times New Roman" pitchFamily="18" charset="0"/>
              </a:rPr>
              <a:t>Signaling between functional entities in the Network Subsystem uses Signaling System Number 7 (SS7)</a:t>
            </a:r>
          </a:p>
          <a:p>
            <a:pPr marL="457200" indent="-457200">
              <a:spcBef>
                <a:spcPct val="50000"/>
              </a:spcBef>
              <a:buFont typeface="Wingdings" pitchFamily="2" charset="2"/>
              <a:buChar char="q"/>
            </a:pPr>
            <a:r>
              <a:rPr lang="en-US">
                <a:cs typeface="Times New Roman" pitchFamily="18" charset="0"/>
              </a:rPr>
              <a:t>MSC does the following functions: </a:t>
            </a:r>
          </a:p>
          <a:p>
            <a:pPr marL="457200" indent="-457200">
              <a:spcBef>
                <a:spcPct val="50000"/>
              </a:spcBef>
              <a:buFont typeface="Wingdings" pitchFamily="2" charset="2"/>
              <a:buAutoNum type="arabicPeriod"/>
            </a:pPr>
            <a:r>
              <a:rPr lang="en-US">
                <a:cs typeface="Times New Roman" pitchFamily="18" charset="0"/>
              </a:rPr>
              <a:t>It acts like a normal switching node for mobile subscribers of the same network (connection between mobile phone to mobile phone within the same network)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Network and Switching Subsystem</a:t>
            </a:r>
          </a:p>
        </p:txBody>
      </p:sp>
      <p:sp>
        <p:nvSpPr>
          <p:cNvPr id="37891" name="Text Box 3"/>
          <p:cNvSpPr txBox="1">
            <a:spLocks noChangeArrowheads="1"/>
          </p:cNvSpPr>
          <p:nvPr/>
        </p:nvSpPr>
        <p:spPr bwMode="auto">
          <a:xfrm>
            <a:off x="381000" y="1600200"/>
            <a:ext cx="8305800" cy="4154488"/>
          </a:xfrm>
          <a:prstGeom prst="rect">
            <a:avLst/>
          </a:prstGeom>
          <a:noFill/>
          <a:ln w="9525">
            <a:noFill/>
            <a:miter lim="800000"/>
            <a:headEnd/>
            <a:tailEnd/>
          </a:ln>
        </p:spPr>
        <p:txBody>
          <a:bodyPr>
            <a:spAutoFit/>
          </a:bodyPr>
          <a:lstStyle/>
          <a:p>
            <a:pPr marL="457200" indent="-457200">
              <a:spcBef>
                <a:spcPct val="50000"/>
              </a:spcBef>
              <a:buFont typeface="Wingdings" pitchFamily="2" charset="2"/>
              <a:buAutoNum type="arabicPeriod" startAt="2"/>
            </a:pPr>
            <a:r>
              <a:rPr lang="en-US">
                <a:cs typeface="Times New Roman" pitchFamily="18" charset="0"/>
              </a:rPr>
              <a:t>It acts like a normal switching node for the PSTN fixed telephone (connection between mobile phone to fixed phone)</a:t>
            </a:r>
          </a:p>
          <a:p>
            <a:pPr marL="457200" indent="-457200">
              <a:spcBef>
                <a:spcPct val="50000"/>
              </a:spcBef>
              <a:buFont typeface="Wingdings" pitchFamily="2" charset="2"/>
              <a:buAutoNum type="arabicPeriod" startAt="2"/>
            </a:pPr>
            <a:r>
              <a:rPr lang="en-US">
                <a:cs typeface="Times New Roman" pitchFamily="18" charset="0"/>
              </a:rPr>
              <a:t>It acts like a normal switching node for ISDN</a:t>
            </a:r>
          </a:p>
          <a:p>
            <a:pPr marL="457200" indent="-457200">
              <a:spcBef>
                <a:spcPct val="50000"/>
              </a:spcBef>
              <a:buFont typeface="Wingdings" pitchFamily="2" charset="2"/>
              <a:buAutoNum type="arabicPeriod" startAt="2"/>
            </a:pPr>
            <a:r>
              <a:rPr lang="en-US">
                <a:cs typeface="Times New Roman" pitchFamily="18" charset="0"/>
              </a:rPr>
              <a:t>It provides all the functionality needed to handle a mobile subscriber, such as registration, authentication, location updating, handovers and call routing</a:t>
            </a:r>
          </a:p>
          <a:p>
            <a:pPr marL="457200" indent="-457200">
              <a:spcBef>
                <a:spcPct val="50000"/>
              </a:spcBef>
              <a:buFont typeface="Wingdings" pitchFamily="2" charset="2"/>
              <a:buAutoNum type="arabicPeriod" startAt="2"/>
            </a:pPr>
            <a:r>
              <a:rPr lang="en-US">
                <a:cs typeface="Times New Roman" pitchFamily="18" charset="0"/>
              </a:rPr>
              <a:t>It includes databases needed in order to store information to manage the mobility of a roaming subscriber</a:t>
            </a:r>
          </a:p>
          <a:p>
            <a:pPr marL="457200" indent="-457200">
              <a:spcBef>
                <a:spcPct val="50000"/>
              </a:spcBef>
              <a:buFont typeface="Wingdings" pitchFamily="2" charset="2"/>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Timeline</a:t>
            </a:r>
          </a:p>
        </p:txBody>
      </p:sp>
      <p:pic>
        <p:nvPicPr>
          <p:cNvPr id="11267" name="Picture 4"/>
          <p:cNvPicPr>
            <a:picLocks noChangeAspect="1" noChangeArrowheads="1"/>
          </p:cNvPicPr>
          <p:nvPr/>
        </p:nvPicPr>
        <p:blipFill>
          <a:blip r:embed="rId3"/>
          <a:srcRect/>
          <a:stretch>
            <a:fillRect/>
          </a:stretch>
        </p:blipFill>
        <p:spPr bwMode="auto">
          <a:xfrm>
            <a:off x="1066800" y="1524000"/>
            <a:ext cx="7010400" cy="3962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Network Switching Subsystem</a:t>
            </a:r>
          </a:p>
        </p:txBody>
      </p:sp>
      <p:sp>
        <p:nvSpPr>
          <p:cNvPr id="38915" name="Text Box 3"/>
          <p:cNvSpPr txBox="1">
            <a:spLocks noChangeArrowheads="1"/>
          </p:cNvSpPr>
          <p:nvPr/>
        </p:nvSpPr>
        <p:spPr bwMode="auto">
          <a:xfrm>
            <a:off x="381000" y="1600200"/>
            <a:ext cx="8305800" cy="489426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MSC together with Home Location Register (HLR) and Visitor Location Register (VLR) databases, provide the call-routing and roaming capabilities of GSM</a:t>
            </a:r>
          </a:p>
          <a:p>
            <a:pPr>
              <a:spcBef>
                <a:spcPct val="50000"/>
              </a:spcBef>
              <a:buFont typeface="Wingdings" pitchFamily="2" charset="2"/>
              <a:buChar char="q"/>
            </a:pPr>
            <a:r>
              <a:rPr lang="en-US">
                <a:cs typeface="Times New Roman" pitchFamily="18" charset="0"/>
              </a:rPr>
              <a:t> HLR contains all the administrative information of each subscriber registered in the corresponding GSM network</a:t>
            </a:r>
          </a:p>
          <a:p>
            <a:pPr>
              <a:spcBef>
                <a:spcPct val="50000"/>
              </a:spcBef>
              <a:buFont typeface="Wingdings" pitchFamily="2" charset="2"/>
              <a:buChar char="q"/>
            </a:pPr>
            <a:r>
              <a:rPr lang="en-US">
                <a:cs typeface="Times New Roman" pitchFamily="18" charset="0"/>
              </a:rPr>
              <a:t> Location of the mobile is typically in the form of the signaling address of the VLR associated with the mobile station</a:t>
            </a:r>
          </a:p>
          <a:p>
            <a:pPr>
              <a:spcBef>
                <a:spcPct val="50000"/>
              </a:spcBef>
              <a:buFont typeface="Wingdings" pitchFamily="2" charset="2"/>
              <a:buChar char="q"/>
            </a:pPr>
            <a:r>
              <a:rPr lang="en-US">
                <a:cs typeface="Times New Roman" pitchFamily="18" charset="0"/>
              </a:rPr>
              <a:t> HLR is always fixed and stored in the home network, whereas the VLR logically moves with the subscriber</a:t>
            </a:r>
          </a:p>
          <a:p>
            <a:pPr>
              <a:spcBef>
                <a:spcPct val="50000"/>
              </a:spcBef>
              <a:buFont typeface="Wingdings" pitchFamily="2" charset="2"/>
              <a:buChar char="q"/>
            </a:pPr>
            <a:r>
              <a:rPr lang="en-US">
                <a:cs typeface="Times New Roman" pitchFamily="18" charset="0"/>
              </a:rPr>
              <a:t> VLR is similar to a cache, whereas HLR is the persistent storage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Network and Switching Subsystem</a:t>
            </a:r>
          </a:p>
        </p:txBody>
      </p:sp>
      <p:sp>
        <p:nvSpPr>
          <p:cNvPr id="39939" name="Text Box 3"/>
          <p:cNvSpPr txBox="1">
            <a:spLocks noChangeArrowheads="1"/>
          </p:cNvSpPr>
          <p:nvPr/>
        </p:nvSpPr>
        <p:spPr bwMode="auto">
          <a:xfrm>
            <a:off x="381000" y="1828800"/>
            <a:ext cx="8305800" cy="397033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VLR contains selected administrative information borrowed from the HLR, necessary for call control and provisioning of the subscribed services</a:t>
            </a:r>
          </a:p>
          <a:p>
            <a:pPr>
              <a:spcBef>
                <a:spcPct val="50000"/>
              </a:spcBef>
              <a:buFont typeface="Wingdings" pitchFamily="2" charset="2"/>
              <a:buChar char="q"/>
            </a:pPr>
            <a:r>
              <a:rPr lang="en-US">
                <a:cs typeface="Times New Roman" pitchFamily="18" charset="0"/>
              </a:rPr>
              <a:t> When a subscriber enters the covering area of a new MSC, the VLR associated with this MSC can request information about the new subscriber from its corresponding HLR in the home network</a:t>
            </a:r>
          </a:p>
          <a:p>
            <a:pPr>
              <a:spcBef>
                <a:spcPct val="50000"/>
              </a:spcBef>
              <a:buFont typeface="Wingdings" pitchFamily="2" charset="2"/>
              <a:buChar char="q"/>
            </a:pPr>
            <a:r>
              <a:rPr lang="en-US">
                <a:cs typeface="Times New Roman" pitchFamily="18" charset="0"/>
              </a:rPr>
              <a:t> There is a component called Gateway MSC (GMSC) that is associated with the MSC</a:t>
            </a:r>
          </a:p>
          <a:p>
            <a:pPr>
              <a:spcBef>
                <a:spcPct val="50000"/>
              </a:spcBef>
              <a:buFont typeface="Wingdings" pitchFamily="2" charset="2"/>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Network and Switching Subsystem</a:t>
            </a:r>
          </a:p>
        </p:txBody>
      </p:sp>
      <p:sp>
        <p:nvSpPr>
          <p:cNvPr id="40963" name="Text Box 3"/>
          <p:cNvSpPr txBox="1">
            <a:spLocks noChangeArrowheads="1"/>
          </p:cNvSpPr>
          <p:nvPr/>
        </p:nvSpPr>
        <p:spPr bwMode="auto">
          <a:xfrm>
            <a:off x="381000" y="1600200"/>
            <a:ext cx="8305800" cy="341630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cs typeface="Times New Roman" pitchFamily="18" charset="0"/>
              </a:rPr>
              <a:t> GMSC is the interface between the mobile cellular network and the PSTN and also is in charge of routing calls from the fixed network towards a GSM user and vice versa </a:t>
            </a:r>
          </a:p>
          <a:p>
            <a:pPr>
              <a:spcBef>
                <a:spcPct val="50000"/>
              </a:spcBef>
              <a:buFont typeface="Wingdings" pitchFamily="2" charset="2"/>
              <a:buChar char="q"/>
            </a:pPr>
            <a:r>
              <a:rPr lang="en-US">
                <a:cs typeface="Times New Roman" pitchFamily="18" charset="0"/>
              </a:rPr>
              <a:t> GMSC is often implemented in the same node as the MSC</a:t>
            </a:r>
          </a:p>
          <a:p>
            <a:pPr>
              <a:spcBef>
                <a:spcPct val="50000"/>
              </a:spcBef>
              <a:buFont typeface="Wingdings" pitchFamily="2" charset="2"/>
              <a:buChar char="q"/>
            </a:pPr>
            <a:endParaRPr lang="en-US">
              <a:cs typeface="Times New Roman" pitchFamily="18" charset="0"/>
            </a:endParaRPr>
          </a:p>
          <a:p>
            <a:pPr>
              <a:spcBef>
                <a:spcPct val="50000"/>
              </a:spcBef>
              <a:buFont typeface="Wingdings" pitchFamily="2" charset="2"/>
              <a:buChar char="q"/>
            </a:pPr>
            <a:endParaRPr lang="en-US">
              <a:latin typeface="BaskervilleBE-Regular" charset="0"/>
            </a:endParaRPr>
          </a:p>
          <a:p>
            <a:pPr>
              <a:spcBef>
                <a:spcPct val="50000"/>
              </a:spcBef>
              <a:buFont typeface="Wingdings" pitchFamily="2" charset="2"/>
              <a:buChar char="q"/>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latin typeface="AvantGarde-Demi" charset="0"/>
              </a:rPr>
              <a:t>Operation and Support Subsystem</a:t>
            </a:r>
            <a:endParaRPr lang="en-US" sz="3200" b="1"/>
          </a:p>
        </p:txBody>
      </p:sp>
      <p:sp>
        <p:nvSpPr>
          <p:cNvPr id="41987" name="Text Box 3"/>
          <p:cNvSpPr txBox="1">
            <a:spLocks noChangeArrowheads="1"/>
          </p:cNvSpPr>
          <p:nvPr/>
        </p:nvSpPr>
        <p:spPr bwMode="auto">
          <a:xfrm>
            <a:off x="381000" y="1600200"/>
            <a:ext cx="8305800" cy="50784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Operations and Support Subsystem (OSS) controls and monitors the GSM system</a:t>
            </a:r>
          </a:p>
          <a:p>
            <a:pPr>
              <a:spcBef>
                <a:spcPct val="50000"/>
              </a:spcBef>
              <a:buFont typeface="Wingdings" pitchFamily="2" charset="2"/>
              <a:buChar char="q"/>
            </a:pPr>
            <a:r>
              <a:rPr lang="en-US">
                <a:cs typeface="Times New Roman" pitchFamily="18" charset="0"/>
              </a:rPr>
              <a:t> OSS is connected to the different components of the NSS and to the BSC and also in charge of controlling the traffic load of the BSS</a:t>
            </a:r>
          </a:p>
          <a:p>
            <a:pPr>
              <a:spcBef>
                <a:spcPct val="50000"/>
              </a:spcBef>
              <a:buFont typeface="Wingdings" pitchFamily="2" charset="2"/>
              <a:buChar char="q"/>
            </a:pPr>
            <a:r>
              <a:rPr lang="en-US">
                <a:cs typeface="Times New Roman" pitchFamily="18" charset="0"/>
              </a:rPr>
              <a:t> Equipment Identity Register (EIR) rests with OSS</a:t>
            </a:r>
          </a:p>
          <a:p>
            <a:pPr>
              <a:spcBef>
                <a:spcPct val="50000"/>
              </a:spcBef>
              <a:buFont typeface="Wingdings" pitchFamily="2" charset="2"/>
              <a:buChar char="q"/>
            </a:pPr>
            <a:r>
              <a:rPr lang="en-US">
                <a:cs typeface="Times New Roman" pitchFamily="18" charset="0"/>
              </a:rPr>
              <a:t> EIR is a database that contains a list of all valid mobile equipment within the network, where each mobile station is identified by its International Mobile Equipment Identity (IMEI)</a:t>
            </a:r>
          </a:p>
          <a:p>
            <a:pPr>
              <a:spcBef>
                <a:spcPct val="50000"/>
              </a:spcBef>
              <a:buFont typeface="Wingdings" pitchFamily="2" charset="2"/>
              <a:buChar char="q"/>
            </a:pPr>
            <a:r>
              <a:rPr lang="en-US">
                <a:cs typeface="Times New Roman" pitchFamily="18" charset="0"/>
              </a:rPr>
              <a:t> EIR contains a list of IMEIs of all valid terminals</a:t>
            </a:r>
          </a:p>
          <a:p>
            <a:pPr>
              <a:spcBef>
                <a:spcPct val="50000"/>
              </a:spcBef>
              <a:buFont typeface="Wingdings" pitchFamily="2" charset="2"/>
              <a:buChar char="q"/>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Operation and Support Subsystem</a:t>
            </a:r>
          </a:p>
        </p:txBody>
      </p:sp>
      <p:sp>
        <p:nvSpPr>
          <p:cNvPr id="43011" name="Text Box 3"/>
          <p:cNvSpPr txBox="1">
            <a:spLocks noChangeArrowheads="1"/>
          </p:cNvSpPr>
          <p:nvPr/>
        </p:nvSpPr>
        <p:spPr bwMode="auto">
          <a:xfrm>
            <a:off x="381000" y="1600200"/>
            <a:ext cx="8305800" cy="356076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An IMEI is marked as invalid if it has been reported stolen or is not type approved</a:t>
            </a:r>
          </a:p>
          <a:p>
            <a:pPr>
              <a:spcBef>
                <a:spcPct val="50000"/>
              </a:spcBef>
              <a:buFont typeface="Wingdings" pitchFamily="2" charset="2"/>
              <a:buChar char="q"/>
            </a:pPr>
            <a:r>
              <a:rPr lang="en-US"/>
              <a:t> The EIR allows the MSC to forbid calls from this stolen or unauthorized terminals</a:t>
            </a:r>
          </a:p>
          <a:p>
            <a:pPr>
              <a:spcBef>
                <a:spcPct val="50000"/>
              </a:spcBef>
              <a:buFont typeface="Wingdings" pitchFamily="2" charset="2"/>
              <a:buChar char="q"/>
            </a:pPr>
            <a:r>
              <a:rPr lang="en-US"/>
              <a:t> Authentication Center (AUC) is responsible for the authentication of a subscriber </a:t>
            </a:r>
          </a:p>
          <a:p>
            <a:pPr>
              <a:spcBef>
                <a:spcPct val="50000"/>
              </a:spcBef>
              <a:buFont typeface="Wingdings" pitchFamily="2" charset="2"/>
              <a:buChar char="q"/>
            </a:pPr>
            <a:r>
              <a:rPr lang="en-US"/>
              <a:t> AUC is a protected database and stores a copy of the secret key stored in each subscriber’s SIM card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Call Routing </a:t>
            </a:r>
          </a:p>
        </p:txBody>
      </p:sp>
      <p:pic>
        <p:nvPicPr>
          <p:cNvPr id="44035" name="Picture 4"/>
          <p:cNvPicPr>
            <a:picLocks noChangeAspect="1" noChangeArrowheads="1"/>
          </p:cNvPicPr>
          <p:nvPr/>
        </p:nvPicPr>
        <p:blipFill>
          <a:blip r:embed="rId3"/>
          <a:srcRect/>
          <a:stretch>
            <a:fillRect/>
          </a:stretch>
        </p:blipFill>
        <p:spPr bwMode="auto">
          <a:xfrm>
            <a:off x="1066800" y="1524000"/>
            <a:ext cx="7086600" cy="42291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Addresses and Identifiers</a:t>
            </a:r>
          </a:p>
        </p:txBody>
      </p:sp>
      <p:sp>
        <p:nvSpPr>
          <p:cNvPr id="45059" name="Text Box 3"/>
          <p:cNvSpPr txBox="1">
            <a:spLocks noChangeArrowheads="1"/>
          </p:cNvSpPr>
          <p:nvPr/>
        </p:nvSpPr>
        <p:spPr bwMode="auto">
          <a:xfrm>
            <a:off x="381000" y="1371600"/>
            <a:ext cx="8305800" cy="212407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International Mobile Station Equipment Identity (IMEI)</a:t>
            </a:r>
          </a:p>
          <a:p>
            <a:pPr>
              <a:spcBef>
                <a:spcPct val="50000"/>
              </a:spcBef>
              <a:buFont typeface="Wingdings" pitchFamily="2" charset="2"/>
              <a:buChar char="q"/>
            </a:pPr>
            <a:r>
              <a:rPr lang="en-US"/>
              <a:t> International Mobile Subscriber Identity (IMSI)</a:t>
            </a:r>
          </a:p>
          <a:p>
            <a:pPr>
              <a:spcBef>
                <a:spcPct val="50000"/>
              </a:spcBef>
            </a:pPr>
            <a:endParaRPr lang="en-US"/>
          </a:p>
          <a:p>
            <a:pPr>
              <a:spcBef>
                <a:spcPct val="50000"/>
              </a:spcBef>
              <a:buFont typeface="Wingdings" pitchFamily="2" charset="2"/>
              <a:buChar char="q"/>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Addresses and Identifiers</a:t>
            </a:r>
          </a:p>
        </p:txBody>
      </p:sp>
      <p:sp>
        <p:nvSpPr>
          <p:cNvPr id="46083" name="Text Box 3"/>
          <p:cNvSpPr txBox="1">
            <a:spLocks noChangeArrowheads="1"/>
          </p:cNvSpPr>
          <p:nvPr/>
        </p:nvSpPr>
        <p:spPr bwMode="auto">
          <a:xfrm>
            <a:off x="381000" y="1600200"/>
            <a:ext cx="8305800" cy="397033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Location Area Identity: Each LA in a PLMN has its own identifier called Location Area Identifier (LAI) which is structured hierarchically and unique. LAI consists of 3 digits of CC, 2 digits of Mobile Network Code and maximum of 5 digits of Location Area Code.</a:t>
            </a:r>
          </a:p>
          <a:p>
            <a:pPr>
              <a:spcBef>
                <a:spcPct val="50000"/>
              </a:spcBef>
              <a:buFont typeface="Wingdings" pitchFamily="2" charset="2"/>
              <a:buChar char="q"/>
            </a:pPr>
            <a:r>
              <a:rPr lang="en-US"/>
              <a:t> Mobile Station Roaming Number (MSRN): When a subscriber is roaming in another network, a temporary ISDN number is assigned to the subscriber called MSRN. MSRN is assigned by the local VLR in charge of the mobile station and follows the structure of MSISDN.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04800" y="228600"/>
            <a:ext cx="8153400" cy="579438"/>
          </a:xfrm>
          <a:prstGeom prst="rect">
            <a:avLst/>
          </a:prstGeom>
          <a:noFill/>
          <a:ln w="9525">
            <a:noFill/>
            <a:miter lim="800000"/>
            <a:headEnd/>
            <a:tailEnd/>
          </a:ln>
        </p:spPr>
        <p:txBody>
          <a:bodyPr>
            <a:spAutoFit/>
          </a:bodyPr>
          <a:lstStyle/>
          <a:p>
            <a:pPr algn="ctr" eaLnBrk="0" hangingPunct="0"/>
            <a:r>
              <a:rPr lang="en-US" sz="3200" b="1"/>
              <a:t>GSM Addresses and Identifiers</a:t>
            </a:r>
          </a:p>
        </p:txBody>
      </p:sp>
      <p:sp>
        <p:nvSpPr>
          <p:cNvPr id="47107" name="Text Box 3"/>
          <p:cNvSpPr txBox="1">
            <a:spLocks noChangeArrowheads="1"/>
          </p:cNvSpPr>
          <p:nvPr/>
        </p:nvSpPr>
        <p:spPr bwMode="auto">
          <a:xfrm>
            <a:off x="304800" y="914400"/>
            <a:ext cx="8305800" cy="57515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Temporary Mobile Subscriber Identity (TMSI): TMSI is a temporary identifier assigned by the serving VLR used in place of the IMSI for identification and addressing of the mobile station. Together with the current location area, a TMSI allows a subscriber to be identified uniquely.</a:t>
            </a:r>
          </a:p>
          <a:p>
            <a:pPr>
              <a:spcBef>
                <a:spcPct val="50000"/>
              </a:spcBef>
              <a:buFont typeface="Wingdings" pitchFamily="2" charset="2"/>
              <a:buChar char="q"/>
            </a:pPr>
            <a:r>
              <a:rPr lang="en-US"/>
              <a:t> Local Mobile Subscriber Identity (LMSI): LMSI is assigned by the VLR and stored in the HLR and is used as a searching key for faster database access within the VLR.</a:t>
            </a:r>
          </a:p>
          <a:p>
            <a:pPr>
              <a:spcBef>
                <a:spcPct val="50000"/>
              </a:spcBef>
              <a:buFont typeface="Wingdings" pitchFamily="2" charset="2"/>
              <a:buChar char="q"/>
            </a:pPr>
            <a:r>
              <a:rPr lang="en-US"/>
              <a:t> Cell Identifier: Within a LA, every cell has a unique Cell Identifier (CI) and together with a LAI, a cell can be identified uniquely through Global Cell Identity (LAI &amp; CI).</a:t>
            </a:r>
          </a:p>
          <a:p>
            <a:pPr>
              <a:spcBef>
                <a:spcPct val="50000"/>
              </a:spcBef>
              <a:buFont typeface="Wingdings" pitchFamily="2" charset="2"/>
              <a:buChar char="q"/>
            </a:pPr>
            <a:r>
              <a:rPr lang="en-US"/>
              <a:t> MSCs and Location Registers (HLR &amp; VLR) are addressed with ISDN numbers while they may use a Signaling Point Code (SPC) within a PLMN.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Mobility Management</a:t>
            </a:r>
          </a:p>
        </p:txBody>
      </p:sp>
      <p:sp>
        <p:nvSpPr>
          <p:cNvPr id="48131" name="Text Box 3"/>
          <p:cNvSpPr txBox="1">
            <a:spLocks noChangeArrowheads="1"/>
          </p:cNvSpPr>
          <p:nvPr/>
        </p:nvSpPr>
        <p:spPr bwMode="auto">
          <a:xfrm>
            <a:off x="381000" y="1600200"/>
            <a:ext cx="8305800" cy="30464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Mobility Management (MM) function handles the procedures that arise from the mobility of the subscriber.</a:t>
            </a:r>
          </a:p>
          <a:p>
            <a:pPr>
              <a:spcBef>
                <a:spcPct val="50000"/>
              </a:spcBef>
              <a:buFont typeface="Wingdings" pitchFamily="2" charset="2"/>
              <a:buChar char="q"/>
            </a:pPr>
            <a:r>
              <a:rPr lang="en-US"/>
              <a:t>Paging</a:t>
            </a:r>
          </a:p>
          <a:p>
            <a:pPr>
              <a:spcBef>
                <a:spcPct val="50000"/>
              </a:spcBef>
              <a:buFont typeface="Wingdings" pitchFamily="2" charset="2"/>
              <a:buChar char="q"/>
            </a:pPr>
            <a:r>
              <a:rPr lang="en-US"/>
              <a:t>Location Update</a:t>
            </a:r>
          </a:p>
          <a:p>
            <a:pPr>
              <a:spcBef>
                <a:spcPct val="50000"/>
              </a:spcBef>
              <a:buFont typeface="Wingdings" pitchFamily="2" charset="2"/>
              <a:buChar char="q"/>
            </a:pPr>
            <a:r>
              <a:rPr lang="en-US"/>
              <a:t>Handover</a:t>
            </a:r>
          </a:p>
          <a:p>
            <a:pPr>
              <a:spcBef>
                <a:spcPct val="50000"/>
              </a:spcBef>
              <a:buFont typeface="Wingdings" pitchFamily="2" charset="2"/>
              <a:buChar char="q"/>
            </a:pPr>
            <a:r>
              <a:rPr lang="en-US"/>
              <a:t>Roaming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Use of TDMA and FDMA in GSM</a:t>
            </a:r>
          </a:p>
        </p:txBody>
      </p:sp>
      <p:sp>
        <p:nvSpPr>
          <p:cNvPr id="12291" name="Text Box 3"/>
          <p:cNvSpPr txBox="1">
            <a:spLocks noChangeArrowheads="1"/>
          </p:cNvSpPr>
          <p:nvPr/>
        </p:nvSpPr>
        <p:spPr bwMode="auto">
          <a:xfrm>
            <a:off x="381000" y="1600200"/>
            <a:ext cx="8305800" cy="434022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Uses a combination of FDMA (Frequency Division Multiple Access) and TDMA (Time Division Multiple Access)</a:t>
            </a:r>
          </a:p>
          <a:p>
            <a:pPr>
              <a:spcBef>
                <a:spcPct val="50000"/>
              </a:spcBef>
              <a:buFont typeface="Wingdings" pitchFamily="2" charset="2"/>
              <a:buChar char="q"/>
            </a:pPr>
            <a:r>
              <a:rPr lang="en-US">
                <a:cs typeface="Times New Roman" pitchFamily="18" charset="0"/>
              </a:rPr>
              <a:t> Allocation of 50 MHz (890–915 MHz and 935–960 MHz) bandwidth in the 900 MHz frequency band and using FDMA further divided into 124 (125 channels, 1 not used) channels each with a carrier bandwidth of 200 KHz </a:t>
            </a:r>
          </a:p>
          <a:p>
            <a:pPr>
              <a:spcBef>
                <a:spcPct val="50000"/>
              </a:spcBef>
              <a:buFont typeface="Wingdings" pitchFamily="2" charset="2"/>
              <a:buChar char="q"/>
            </a:pPr>
            <a:r>
              <a:rPr lang="en-US">
                <a:cs typeface="Times New Roman" pitchFamily="18" charset="0"/>
              </a:rPr>
              <a:t> Using TDMA, each of the above mentioned channels is then further divided into 8 time slots</a:t>
            </a:r>
          </a:p>
          <a:p>
            <a:pPr>
              <a:spcBef>
                <a:spcPct val="50000"/>
              </a:spcBef>
              <a:buFont typeface="Wingdings" pitchFamily="2" charset="2"/>
              <a:buChar char="q"/>
            </a:pPr>
            <a:r>
              <a:rPr lang="en-US">
                <a:cs typeface="Times New Roman" pitchFamily="18" charset="0"/>
              </a:rPr>
              <a:t> So, with the combination of FDMA and TDMA, a maximum of992 channels for transmit and receive can be realized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Paging</a:t>
            </a:r>
          </a:p>
        </p:txBody>
      </p:sp>
      <p:sp>
        <p:nvSpPr>
          <p:cNvPr id="49155" name="Text Box 3"/>
          <p:cNvSpPr txBox="1">
            <a:spLocks noChangeArrowheads="1"/>
          </p:cNvSpPr>
          <p:nvPr/>
        </p:nvSpPr>
        <p:spPr bwMode="auto">
          <a:xfrm>
            <a:off x="381000" y="1600200"/>
            <a:ext cx="8305800" cy="360045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The MS needs to be traced, located and then the call connected</a:t>
            </a:r>
          </a:p>
          <a:p>
            <a:pPr>
              <a:spcBef>
                <a:spcPct val="50000"/>
              </a:spcBef>
              <a:buFont typeface="Wingdings" pitchFamily="2" charset="2"/>
              <a:buChar char="q"/>
            </a:pPr>
            <a:r>
              <a:rPr lang="en-US"/>
              <a:t>Tracing through Paging process</a:t>
            </a:r>
          </a:p>
          <a:p>
            <a:pPr>
              <a:spcBef>
                <a:spcPct val="50000"/>
              </a:spcBef>
              <a:buFont typeface="Wingdings" pitchFamily="2" charset="2"/>
              <a:buChar char="q"/>
            </a:pPr>
            <a:r>
              <a:rPr lang="en-US"/>
              <a:t>A paging message is sent that includes the IMSI as the identifier of the MS</a:t>
            </a:r>
          </a:p>
          <a:p>
            <a:pPr>
              <a:spcBef>
                <a:spcPct val="50000"/>
              </a:spcBef>
              <a:buFont typeface="Wingdings" pitchFamily="2" charset="2"/>
              <a:buChar char="q"/>
            </a:pPr>
            <a:r>
              <a:rPr lang="en-US"/>
              <a:t>Where to start paging from? Challenge</a:t>
            </a:r>
          </a:p>
          <a:p>
            <a:pPr>
              <a:spcBef>
                <a:spcPct val="50000"/>
              </a:spcBef>
              <a:buFont typeface="Wingdings" pitchFamily="2" charset="2"/>
              <a:buChar char="q"/>
            </a:pPr>
            <a:r>
              <a:rPr lang="en-US"/>
              <a:t>Paging start at the location where the MS was present last</a:t>
            </a:r>
          </a:p>
          <a:p>
            <a:pPr>
              <a:spcBef>
                <a:spcPct val="50000"/>
              </a:spcBef>
              <a:buFont typeface="Wingdings" pitchFamily="2" charset="2"/>
              <a:buChar char="q"/>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Location Update</a:t>
            </a:r>
          </a:p>
        </p:txBody>
      </p:sp>
      <p:sp>
        <p:nvSpPr>
          <p:cNvPr id="50179" name="Text Box 3"/>
          <p:cNvSpPr txBox="1">
            <a:spLocks noChangeArrowheads="1"/>
          </p:cNvSpPr>
          <p:nvPr/>
        </p:nvSpPr>
        <p:spPr bwMode="auto">
          <a:xfrm>
            <a:off x="381000" y="1600200"/>
            <a:ext cx="8305800" cy="360045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Procedures that enable the network to know the current location of a MS</a:t>
            </a:r>
          </a:p>
          <a:p>
            <a:pPr>
              <a:spcBef>
                <a:spcPct val="50000"/>
              </a:spcBef>
              <a:buFont typeface="Wingdings" pitchFamily="2" charset="2"/>
              <a:buChar char="q"/>
            </a:pPr>
            <a:r>
              <a:rPr lang="en-US"/>
              <a:t>Location update can be initiated by either MS or the network</a:t>
            </a:r>
          </a:p>
          <a:p>
            <a:pPr>
              <a:spcBef>
                <a:spcPct val="50000"/>
              </a:spcBef>
              <a:buFont typeface="Wingdings" pitchFamily="2" charset="2"/>
              <a:buChar char="q"/>
            </a:pPr>
            <a:r>
              <a:rPr lang="en-US"/>
              <a:t>IMSI attach procedure where the MS indicates its IMSI to the network </a:t>
            </a:r>
          </a:p>
          <a:p>
            <a:pPr>
              <a:spcBef>
                <a:spcPct val="50000"/>
              </a:spcBef>
              <a:buFont typeface="Wingdings" pitchFamily="2" charset="2"/>
              <a:buChar char="q"/>
            </a:pPr>
            <a:r>
              <a:rPr lang="en-US"/>
              <a:t>When a mobile station is powered off, it performs an IMSI detach procedure in order to tell the network that it is no longer connected.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Location Update</a:t>
            </a:r>
          </a:p>
        </p:txBody>
      </p:sp>
      <p:sp>
        <p:nvSpPr>
          <p:cNvPr id="51203" name="Text Box 3"/>
          <p:cNvSpPr txBox="1">
            <a:spLocks noChangeArrowheads="1"/>
          </p:cNvSpPr>
          <p:nvPr/>
        </p:nvSpPr>
        <p:spPr bwMode="auto">
          <a:xfrm>
            <a:off x="381000" y="1600200"/>
            <a:ext cx="8305800" cy="360045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 location update message is sent to the new MSC/VLR which records the location area information and then sends the location information to the subscriber’s HLR.</a:t>
            </a:r>
          </a:p>
          <a:p>
            <a:pPr>
              <a:spcBef>
                <a:spcPct val="50000"/>
              </a:spcBef>
              <a:buFont typeface="Wingdings" pitchFamily="2" charset="2"/>
              <a:buChar char="q"/>
            </a:pPr>
            <a:r>
              <a:rPr lang="en-US"/>
              <a:t> If the mobile station is authenticated and authorized in the new MSC/VLR, the subscriber’s HLR cancels the registration of the mobile station with the old MSC/VLR.</a:t>
            </a:r>
          </a:p>
          <a:p>
            <a:pPr>
              <a:spcBef>
                <a:spcPct val="50000"/>
              </a:spcBef>
              <a:buFont typeface="Wingdings" pitchFamily="2" charset="2"/>
              <a:buChar char="q"/>
            </a:pPr>
            <a:r>
              <a:rPr lang="en-US"/>
              <a:t> Location update is also performed on restricted conditions</a:t>
            </a:r>
          </a:p>
          <a:p>
            <a:pPr>
              <a:spcBef>
                <a:spcPct val="50000"/>
              </a:spcBef>
              <a:buFont typeface="Wingdings" pitchFamily="2" charset="2"/>
              <a:buChar char="q"/>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Mobility Management</a:t>
            </a:r>
          </a:p>
        </p:txBody>
      </p:sp>
      <p:sp>
        <p:nvSpPr>
          <p:cNvPr id="52227" name="Text Box 3"/>
          <p:cNvSpPr txBox="1">
            <a:spLocks noChangeArrowheads="1"/>
          </p:cNvSpPr>
          <p:nvPr/>
        </p:nvSpPr>
        <p:spPr bwMode="auto">
          <a:xfrm>
            <a:off x="381000" y="1600200"/>
            <a:ext cx="8305800" cy="447357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When there is an incoming call for a subscriber, the mobile phone needs to be located and a channel needs to be allocated and the call connected.</a:t>
            </a:r>
          </a:p>
          <a:p>
            <a:pPr>
              <a:spcBef>
                <a:spcPct val="50000"/>
              </a:spcBef>
              <a:buFont typeface="Wingdings" pitchFamily="2" charset="2"/>
              <a:buChar char="q"/>
            </a:pPr>
            <a:r>
              <a:rPr lang="en-US"/>
              <a:t> A powered-on mobile is informed of an incoming call by a paging message sent over the paging channel of the cells within the current location area while  location updating procedures and subsequent call routing use MSC, HLR and VLR.</a:t>
            </a:r>
          </a:p>
          <a:p>
            <a:pPr>
              <a:spcBef>
                <a:spcPct val="50000"/>
              </a:spcBef>
              <a:buFont typeface="Wingdings" pitchFamily="2" charset="2"/>
              <a:buChar char="q"/>
            </a:pPr>
            <a:r>
              <a:rPr lang="en-US"/>
              <a:t> If the subscriber is entitled to service, HLR sends a subset of the subscriber information needed for call control to the new MSC/VLR and sends a message to the old MSC/VLR to cancel the old registration.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Steps in Hand off/Hand over</a:t>
            </a:r>
          </a:p>
        </p:txBody>
      </p:sp>
      <p:sp>
        <p:nvSpPr>
          <p:cNvPr id="53251" name="Text Box 3"/>
          <p:cNvSpPr txBox="1">
            <a:spLocks noChangeArrowheads="1"/>
          </p:cNvSpPr>
          <p:nvPr/>
        </p:nvSpPr>
        <p:spPr bwMode="auto">
          <a:xfrm>
            <a:off x="381000" y="1600200"/>
            <a:ext cx="8305800" cy="4154488"/>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a:t>Currently Serving BSS requests a Handover_required message to MSC.</a:t>
            </a:r>
          </a:p>
          <a:p>
            <a:pPr marL="457200" indent="-457200">
              <a:spcBef>
                <a:spcPct val="50000"/>
              </a:spcBef>
              <a:buFontTx/>
              <a:buAutoNum type="arabicPeriod"/>
            </a:pPr>
            <a:r>
              <a:rPr lang="en-US"/>
              <a:t>MSC sends a Handover_request message to the new BSS.</a:t>
            </a:r>
          </a:p>
          <a:p>
            <a:pPr marL="457200" indent="-457200">
              <a:spcBef>
                <a:spcPct val="50000"/>
              </a:spcBef>
              <a:buFontTx/>
              <a:buAutoNum type="arabicPeriod"/>
            </a:pPr>
            <a:r>
              <a:rPr lang="en-US"/>
              <a:t>The new BSS chooses an idle radio resource and send </a:t>
            </a:r>
          </a:p>
          <a:p>
            <a:pPr marL="914400" lvl="1" indent="-457200">
              <a:spcBef>
                <a:spcPct val="50000"/>
              </a:spcBef>
              <a:buFontTx/>
              <a:buAutoNum type="arabicPeriod"/>
            </a:pPr>
            <a:r>
              <a:rPr lang="en-US"/>
              <a:t>Handover-request_ack</a:t>
            </a:r>
          </a:p>
          <a:p>
            <a:pPr marL="914400" lvl="1" indent="-457200">
              <a:spcBef>
                <a:spcPct val="50000"/>
              </a:spcBef>
              <a:buFontTx/>
              <a:buAutoNum type="arabicPeriod"/>
            </a:pPr>
            <a:r>
              <a:rPr lang="en-US"/>
              <a:t>Handover Command</a:t>
            </a:r>
          </a:p>
          <a:p>
            <a:pPr marL="914400" lvl="1" indent="-457200">
              <a:spcBef>
                <a:spcPct val="50000"/>
              </a:spcBef>
              <a:buFontTx/>
              <a:buAutoNum type="arabicPeriod"/>
            </a:pPr>
            <a:r>
              <a:rPr lang="en-US"/>
              <a:t>Radio_interface_handover command</a:t>
            </a:r>
          </a:p>
          <a:p>
            <a:pPr marL="457200" indent="-457200">
              <a:spcBef>
                <a:spcPct val="50000"/>
              </a:spcBef>
              <a:buFontTx/>
              <a:buAutoNum type="arabicPeriod"/>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Steps in Hand off/Hand over</a:t>
            </a:r>
          </a:p>
        </p:txBody>
      </p:sp>
      <p:sp>
        <p:nvSpPr>
          <p:cNvPr id="54275" name="Text Box 3"/>
          <p:cNvSpPr txBox="1">
            <a:spLocks noChangeArrowheads="1"/>
          </p:cNvSpPr>
          <p:nvPr/>
        </p:nvSpPr>
        <p:spPr bwMode="auto">
          <a:xfrm>
            <a:off x="381000" y="1600200"/>
            <a:ext cx="8305800" cy="3232150"/>
          </a:xfrm>
          <a:prstGeom prst="rect">
            <a:avLst/>
          </a:prstGeom>
          <a:noFill/>
          <a:ln w="9525">
            <a:noFill/>
            <a:miter lim="800000"/>
            <a:headEnd/>
            <a:tailEnd/>
          </a:ln>
        </p:spPr>
        <p:txBody>
          <a:bodyPr>
            <a:spAutoFit/>
          </a:bodyPr>
          <a:lstStyle/>
          <a:p>
            <a:pPr marL="457200" indent="-457200">
              <a:spcBef>
                <a:spcPct val="50000"/>
              </a:spcBef>
            </a:pPr>
            <a:r>
              <a:rPr lang="en-US"/>
              <a:t>4. MS changes its access with a Handover_Access containing the handover reference number</a:t>
            </a:r>
          </a:p>
          <a:p>
            <a:pPr marL="457200" indent="-457200">
              <a:spcBef>
                <a:spcPct val="50000"/>
              </a:spcBef>
            </a:pPr>
            <a:r>
              <a:rPr lang="en-US"/>
              <a:t>5. BSS checks the reference number and  Handover_complete message is sent to MSC</a:t>
            </a:r>
          </a:p>
          <a:p>
            <a:pPr marL="457200" indent="-457200">
              <a:spcBef>
                <a:spcPct val="50000"/>
              </a:spcBef>
            </a:pPr>
            <a:r>
              <a:rPr lang="en-US"/>
              <a:t>6. MSC will terminate the procedure with old BSS by sending Clear_Command</a:t>
            </a:r>
          </a:p>
          <a:p>
            <a:pPr marL="457200" indent="-457200">
              <a:spcBef>
                <a:spcPct val="50000"/>
              </a:spcBef>
            </a:pPr>
            <a:r>
              <a:rPr lang="en-US"/>
              <a:t>7. Old BSS will send a Clear_Complete to the MSC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Hand off and Roaming - Difference</a:t>
            </a:r>
          </a:p>
        </p:txBody>
      </p:sp>
      <p:sp>
        <p:nvSpPr>
          <p:cNvPr id="55299" name="Text Box 3"/>
          <p:cNvSpPr txBox="1">
            <a:spLocks noChangeArrowheads="1"/>
          </p:cNvSpPr>
          <p:nvPr/>
        </p:nvSpPr>
        <p:spPr bwMode="auto">
          <a:xfrm>
            <a:off x="381000" y="1600200"/>
            <a:ext cx="8305800" cy="2308225"/>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Hand off – Moving from one point of attachment to another point of attachment within the same network operator</a:t>
            </a:r>
          </a:p>
          <a:p>
            <a:pPr marL="457200" indent="-457200">
              <a:spcBef>
                <a:spcPct val="50000"/>
              </a:spcBef>
              <a:buFont typeface="Wingdings" pitchFamily="2" charset="2"/>
              <a:buChar char="q"/>
            </a:pPr>
            <a:endParaRPr lang="en-US"/>
          </a:p>
          <a:p>
            <a:pPr marL="457200" indent="-457200">
              <a:spcBef>
                <a:spcPct val="50000"/>
              </a:spcBef>
              <a:buFont typeface="Wingdings" pitchFamily="2" charset="2"/>
              <a:buChar char="q"/>
            </a:pPr>
            <a:r>
              <a:rPr lang="en-US"/>
              <a:t>Movement  happens between two different networks it is called roaming.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Roaming</a:t>
            </a:r>
          </a:p>
        </p:txBody>
      </p:sp>
      <p:sp>
        <p:nvSpPr>
          <p:cNvPr id="56323" name="Text Box 3"/>
          <p:cNvSpPr txBox="1">
            <a:spLocks noChangeArrowheads="1"/>
          </p:cNvSpPr>
          <p:nvPr/>
        </p:nvSpPr>
        <p:spPr bwMode="auto">
          <a:xfrm>
            <a:off x="381000" y="1600200"/>
            <a:ext cx="8305800" cy="4894263"/>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When the subscriber moves to a different operator’s PLMN, the subscriber must register with the new network to indicate its current location.</a:t>
            </a:r>
          </a:p>
          <a:p>
            <a:pPr marL="457200" indent="-457200">
              <a:spcBef>
                <a:spcPct val="50000"/>
              </a:spcBef>
              <a:buFont typeface="Wingdings" pitchFamily="2" charset="2"/>
              <a:buChar char="q"/>
            </a:pPr>
            <a:r>
              <a:rPr lang="en-US"/>
              <a:t>IMSI Attach – MS indicates its IMSI to the new network</a:t>
            </a:r>
          </a:p>
          <a:p>
            <a:pPr marL="457200" indent="-457200">
              <a:spcBef>
                <a:spcPct val="50000"/>
              </a:spcBef>
              <a:buFont typeface="Wingdings" pitchFamily="2" charset="2"/>
              <a:buChar char="q"/>
            </a:pPr>
            <a:r>
              <a:rPr lang="en-US"/>
              <a:t>A location update is sent to the new MSC/VLR</a:t>
            </a:r>
          </a:p>
          <a:p>
            <a:pPr marL="457200" indent="-457200">
              <a:spcBef>
                <a:spcPct val="50000"/>
              </a:spcBef>
              <a:buFont typeface="Wingdings" pitchFamily="2" charset="2"/>
              <a:buChar char="q"/>
            </a:pPr>
            <a:r>
              <a:rPr lang="en-US"/>
              <a:t>Location information is also send to the subscriber’s HLR</a:t>
            </a:r>
          </a:p>
          <a:p>
            <a:pPr marL="457200" indent="-457200">
              <a:spcBef>
                <a:spcPct val="50000"/>
              </a:spcBef>
              <a:buFont typeface="Wingdings" pitchFamily="2" charset="2"/>
              <a:buChar char="q"/>
            </a:pPr>
            <a:r>
              <a:rPr lang="en-US"/>
              <a:t>The subscriber’s HLR cancels the registration of the MS with the old MSC/VLR</a:t>
            </a:r>
          </a:p>
          <a:p>
            <a:pPr marL="457200" indent="-457200">
              <a:spcBef>
                <a:spcPct val="50000"/>
              </a:spcBef>
            </a:pPr>
            <a:endParaRPr lang="en-US"/>
          </a:p>
          <a:p>
            <a:pPr marL="457200" indent="-457200">
              <a:spcBef>
                <a:spcPct val="50000"/>
              </a:spcBef>
              <a:buFont typeface="Wingdings" pitchFamily="2" charset="2"/>
              <a:buChar char="q"/>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Roaming</a:t>
            </a:r>
          </a:p>
        </p:txBody>
      </p:sp>
      <p:sp>
        <p:nvSpPr>
          <p:cNvPr id="57347" name="Text Box 3"/>
          <p:cNvSpPr txBox="1">
            <a:spLocks noChangeArrowheads="1"/>
          </p:cNvSpPr>
          <p:nvPr/>
        </p:nvSpPr>
        <p:spPr bwMode="auto">
          <a:xfrm>
            <a:off x="381000" y="1600200"/>
            <a:ext cx="8305800" cy="5632450"/>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An incoming mobile terminating call is first directed to GMSC</a:t>
            </a:r>
          </a:p>
          <a:p>
            <a:pPr marL="457200" indent="-457200">
              <a:spcBef>
                <a:spcPct val="50000"/>
              </a:spcBef>
              <a:buFont typeface="Wingdings" pitchFamily="2" charset="2"/>
              <a:buChar char="q"/>
            </a:pPr>
            <a:r>
              <a:rPr lang="en-US"/>
              <a:t>GMSC interrogate the subscriber’s HLR (MSISDN-HLR)</a:t>
            </a:r>
          </a:p>
          <a:p>
            <a:pPr marL="457200" indent="-457200">
              <a:spcBef>
                <a:spcPct val="50000"/>
              </a:spcBef>
              <a:buFont typeface="Wingdings" pitchFamily="2" charset="2"/>
              <a:buChar char="q"/>
            </a:pPr>
            <a:r>
              <a:rPr lang="en-US"/>
              <a:t>Information returned from HLR is the MSRN (Mobile Station Roaming Number) (CC, NDC, SN)</a:t>
            </a:r>
          </a:p>
          <a:p>
            <a:pPr marL="457200" indent="-457200">
              <a:spcBef>
                <a:spcPct val="50000"/>
              </a:spcBef>
              <a:buFont typeface="Wingdings" pitchFamily="2" charset="2"/>
              <a:buChar char="q"/>
            </a:pPr>
            <a:r>
              <a:rPr lang="en-US"/>
              <a:t>MSRN (Mobile Station Roaming Number) (CC, NDC, SN)</a:t>
            </a:r>
          </a:p>
          <a:p>
            <a:pPr marL="457200" indent="-457200">
              <a:spcBef>
                <a:spcPct val="50000"/>
              </a:spcBef>
              <a:buFont typeface="Wingdings" pitchFamily="2" charset="2"/>
              <a:buChar char="q"/>
            </a:pPr>
            <a:r>
              <a:rPr lang="en-US"/>
              <a:t>MSRN  is temporary location dependent MSISDN number</a:t>
            </a:r>
          </a:p>
          <a:p>
            <a:pPr marL="457200" indent="-457200">
              <a:spcBef>
                <a:spcPct val="50000"/>
              </a:spcBef>
              <a:buFont typeface="Wingdings" pitchFamily="2" charset="2"/>
              <a:buChar char="q"/>
            </a:pPr>
            <a:r>
              <a:rPr lang="en-US"/>
              <a:t>Assigned by the serving VLR</a:t>
            </a:r>
          </a:p>
          <a:p>
            <a:pPr marL="457200" indent="-457200">
              <a:spcBef>
                <a:spcPct val="50000"/>
              </a:spcBef>
              <a:buFont typeface="Wingdings" pitchFamily="2" charset="2"/>
              <a:buChar char="q"/>
            </a:pPr>
            <a:endParaRPr lang="en-US"/>
          </a:p>
          <a:p>
            <a:pPr marL="457200" indent="-457200">
              <a:spcBef>
                <a:spcPct val="50000"/>
              </a:spcBef>
            </a:pPr>
            <a:endParaRPr lang="en-US"/>
          </a:p>
          <a:p>
            <a:pPr marL="457200" indent="-457200">
              <a:spcBef>
                <a:spcPct val="50000"/>
              </a:spcBef>
              <a:buFont typeface="Wingdings" pitchFamily="2" charset="2"/>
              <a:buChar char="q"/>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Roaming</a:t>
            </a:r>
          </a:p>
        </p:txBody>
      </p:sp>
      <p:sp>
        <p:nvSpPr>
          <p:cNvPr id="58371" name="Text Box 3"/>
          <p:cNvSpPr txBox="1">
            <a:spLocks noChangeArrowheads="1"/>
          </p:cNvSpPr>
          <p:nvPr/>
        </p:nvSpPr>
        <p:spPr bwMode="auto">
          <a:xfrm>
            <a:off x="381000" y="1600200"/>
            <a:ext cx="8305800" cy="3786188"/>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q"/>
            </a:pPr>
            <a:r>
              <a:rPr lang="en-US"/>
              <a:t>GMSC now routes the call to the new MSC</a:t>
            </a:r>
          </a:p>
          <a:p>
            <a:pPr marL="457200" indent="-457200">
              <a:spcBef>
                <a:spcPct val="50000"/>
              </a:spcBef>
              <a:buFont typeface="Wingdings" pitchFamily="2" charset="2"/>
              <a:buChar char="q"/>
            </a:pPr>
            <a:r>
              <a:rPr lang="en-US"/>
              <a:t>New MSC do a mapping of (MSRN-IMSI) </a:t>
            </a:r>
          </a:p>
          <a:p>
            <a:pPr marL="457200" indent="-457200">
              <a:spcBef>
                <a:spcPct val="50000"/>
              </a:spcBef>
              <a:buFont typeface="Wingdings" pitchFamily="2" charset="2"/>
              <a:buChar char="q"/>
            </a:pPr>
            <a:r>
              <a:rPr lang="en-US"/>
              <a:t>Mobile is paged in its current location area</a:t>
            </a:r>
          </a:p>
          <a:p>
            <a:pPr marL="457200" indent="-457200">
              <a:spcBef>
                <a:spcPct val="50000"/>
              </a:spcBef>
              <a:buFont typeface="Wingdings" pitchFamily="2" charset="2"/>
              <a:buChar char="q"/>
            </a:pPr>
            <a:endParaRPr lang="en-US"/>
          </a:p>
          <a:p>
            <a:pPr marL="457200" indent="-457200">
              <a:spcBef>
                <a:spcPct val="50000"/>
              </a:spcBef>
              <a:buFont typeface="Wingdings" pitchFamily="2" charset="2"/>
              <a:buChar char="q"/>
            </a:pPr>
            <a:endParaRPr lang="en-US"/>
          </a:p>
          <a:p>
            <a:pPr marL="457200" indent="-457200">
              <a:spcBef>
                <a:spcPct val="50000"/>
              </a:spcBef>
            </a:pPr>
            <a:endParaRPr lang="en-US"/>
          </a:p>
          <a:p>
            <a:pPr marL="457200" indent="-457200">
              <a:spcBef>
                <a:spcPct val="50000"/>
              </a:spcBef>
              <a:buFont typeface="Wingdings" pitchFamily="2" charset="2"/>
              <a:buChar char="q"/>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Frequency reuse in GSM</a:t>
            </a:r>
          </a:p>
        </p:txBody>
      </p:sp>
      <p:sp>
        <p:nvSpPr>
          <p:cNvPr id="13315" name="Text Box 3"/>
          <p:cNvSpPr txBox="1">
            <a:spLocks noChangeArrowheads="1"/>
          </p:cNvSpPr>
          <p:nvPr/>
        </p:nvSpPr>
        <p:spPr bwMode="auto">
          <a:xfrm>
            <a:off x="381000" y="1600200"/>
            <a:ext cx="8305800" cy="415448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a:cs typeface="Times New Roman" pitchFamily="18" charset="0"/>
              </a:rPr>
              <a:t>To serve hundreds of thousands of users, the frequency must be reused and this is done through cells.</a:t>
            </a:r>
          </a:p>
          <a:p>
            <a:pPr>
              <a:spcBef>
                <a:spcPct val="50000"/>
              </a:spcBef>
              <a:buFont typeface="Wingdings" pitchFamily="2" charset="2"/>
              <a:buChar char="q"/>
            </a:pPr>
            <a:r>
              <a:rPr lang="en-US">
                <a:cs typeface="Times New Roman" pitchFamily="18" charset="0"/>
              </a:rPr>
              <a:t> The area to be covered is subdivided into radio zones or cells. Though in reality these cells could be of any shape, for convenient modeling purposes these are modeled as hexagons. Base stations are positioned at the center of these cells.</a:t>
            </a:r>
          </a:p>
          <a:p>
            <a:pPr>
              <a:spcBef>
                <a:spcPct val="50000"/>
              </a:spcBef>
              <a:buFont typeface="Wingdings" pitchFamily="2" charset="2"/>
              <a:buChar char="q"/>
            </a:pPr>
            <a:r>
              <a:rPr lang="en-US">
                <a:cs typeface="Times New Roman" pitchFamily="18" charset="0"/>
              </a:rPr>
              <a:t> Each cell </a:t>
            </a:r>
            <a:r>
              <a:rPr lang="en-US" i="1">
                <a:cs typeface="Times New Roman" pitchFamily="18" charset="0"/>
              </a:rPr>
              <a:t>i </a:t>
            </a:r>
            <a:r>
              <a:rPr lang="en-US">
                <a:cs typeface="Times New Roman" pitchFamily="18" charset="0"/>
              </a:rPr>
              <a:t>receives a subset of frequencies </a:t>
            </a:r>
            <a:r>
              <a:rPr lang="en-US" i="1">
                <a:cs typeface="Times New Roman" pitchFamily="18" charset="0"/>
              </a:rPr>
              <a:t>fbi </a:t>
            </a:r>
            <a:r>
              <a:rPr lang="en-US">
                <a:cs typeface="Times New Roman" pitchFamily="18" charset="0"/>
              </a:rPr>
              <a:t>from the total set assigned to the respective mobile network. To avoid any type of co-channel interference, two neighboring cells never use the same frequencies.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Frequency Allocation</a:t>
            </a:r>
          </a:p>
        </p:txBody>
      </p:sp>
      <p:sp>
        <p:nvSpPr>
          <p:cNvPr id="59395" name="Text Box 3"/>
          <p:cNvSpPr txBox="1">
            <a:spLocks noChangeArrowheads="1"/>
          </p:cNvSpPr>
          <p:nvPr/>
        </p:nvSpPr>
        <p:spPr bwMode="auto">
          <a:xfrm>
            <a:off x="381000" y="1600200"/>
            <a:ext cx="8305800" cy="434022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GSM uses 900 MHz band wherein 890-915 MHz is allocated for the uplink (mobile station to base station) and 935–960 MHz is allocated for the downlink (base station to mobile station). </a:t>
            </a:r>
          </a:p>
          <a:p>
            <a:pPr>
              <a:spcBef>
                <a:spcPct val="50000"/>
              </a:spcBef>
              <a:buFont typeface="Wingdings" pitchFamily="2" charset="2"/>
              <a:buChar char="q"/>
            </a:pPr>
            <a:r>
              <a:rPr lang="en-US"/>
              <a:t>Each way the bandwidth for the GSM system is 25 MHz which provides 125 carriers uplink/downlink each having a bandwidth of 200 kHz. </a:t>
            </a:r>
          </a:p>
          <a:p>
            <a:pPr>
              <a:spcBef>
                <a:spcPct val="50000"/>
              </a:spcBef>
              <a:buFont typeface="Wingdings" pitchFamily="2" charset="2"/>
              <a:buChar char="q"/>
            </a:pPr>
            <a:r>
              <a:rPr lang="en-US"/>
              <a:t>Practically, a guard band of 100 kHz is provided at the upper and lower end of the GSM 900 MHz spectrum and only 124 (duplex) channels are implemented.</a:t>
            </a:r>
          </a:p>
          <a:p>
            <a:pPr>
              <a:spcBef>
                <a:spcPct val="50000"/>
              </a:spcBef>
              <a:buFont typeface="Wingdings" pitchFamily="2" charset="2"/>
              <a:buChar char="q"/>
            </a:pPr>
            <a:r>
              <a:rPr lang="en-US"/>
              <a:t> GSM uses the 4-cell repeat pattern for frequency reuse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Frequency Allocation</a:t>
            </a:r>
          </a:p>
        </p:txBody>
      </p:sp>
      <p:sp>
        <p:nvSpPr>
          <p:cNvPr id="60419" name="Text Box 3"/>
          <p:cNvSpPr txBox="1">
            <a:spLocks noChangeArrowheads="1"/>
          </p:cNvSpPr>
          <p:nvPr/>
        </p:nvSpPr>
        <p:spPr bwMode="auto">
          <a:xfrm>
            <a:off x="304800" y="1219200"/>
            <a:ext cx="8305800" cy="538638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GSM uses a combination of Time Division Multiple Access (TDMA) and Frequency Division Multiple Access (FDMA) encoding.</a:t>
            </a:r>
          </a:p>
          <a:p>
            <a:pPr>
              <a:spcBef>
                <a:spcPct val="50000"/>
              </a:spcBef>
              <a:buFont typeface="Wingdings" pitchFamily="2" charset="2"/>
              <a:buChar char="q"/>
            </a:pPr>
            <a:r>
              <a:rPr lang="en-US"/>
              <a:t> One or more carrier frequencies are assigned to each base station and each of these carrier frequencies is then divided in time using a TDMA scheme where fundamental unit is called a burst period lasting approximately 0.577 ms.</a:t>
            </a:r>
          </a:p>
          <a:p>
            <a:pPr>
              <a:spcBef>
                <a:spcPct val="50000"/>
              </a:spcBef>
              <a:buFont typeface="Wingdings" pitchFamily="2" charset="2"/>
              <a:buChar char="q"/>
            </a:pPr>
            <a:r>
              <a:rPr lang="en-US"/>
              <a:t> Eight burst periods are grouped into a TDMA frame of  approximately 4.615 ms which forms the basic unit for the definition of logical channels.</a:t>
            </a:r>
          </a:p>
          <a:p>
            <a:pPr>
              <a:spcBef>
                <a:spcPct val="50000"/>
              </a:spcBef>
              <a:buFont typeface="Wingdings" pitchFamily="2" charset="2"/>
              <a:buChar char="q"/>
            </a:pPr>
            <a:r>
              <a:rPr lang="en-US"/>
              <a:t> One physical channel is one burst period per TDMA frame while, normally, channels are defined by the number and position of their corresponding burst periods.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GSM Frequency Allocation</a:t>
            </a:r>
          </a:p>
        </p:txBody>
      </p:sp>
      <p:sp>
        <p:nvSpPr>
          <p:cNvPr id="61443" name="Text Box 3"/>
          <p:cNvSpPr txBox="1">
            <a:spLocks noChangeArrowheads="1"/>
          </p:cNvSpPr>
          <p:nvPr/>
        </p:nvSpPr>
        <p:spPr bwMode="auto">
          <a:xfrm>
            <a:off x="381000" y="1600200"/>
            <a:ext cx="8305800" cy="457200"/>
          </a:xfrm>
          <a:prstGeom prst="rect">
            <a:avLst/>
          </a:prstGeom>
          <a:noFill/>
          <a:ln w="9525">
            <a:noFill/>
            <a:miter lim="800000"/>
            <a:headEnd/>
            <a:tailEnd/>
          </a:ln>
        </p:spPr>
        <p:txBody>
          <a:bodyPr>
            <a:spAutoFit/>
          </a:bodyPr>
          <a:lstStyle/>
          <a:p>
            <a:pPr>
              <a:spcBef>
                <a:spcPct val="50000"/>
              </a:spcBef>
              <a:buFont typeface="Wingdings" pitchFamily="2" charset="2"/>
              <a:buNone/>
            </a:pPr>
            <a:r>
              <a:rPr lang="en-US"/>
              <a:t> </a:t>
            </a:r>
          </a:p>
        </p:txBody>
      </p:sp>
      <p:pic>
        <p:nvPicPr>
          <p:cNvPr id="61444" name="Picture 4"/>
          <p:cNvPicPr>
            <a:picLocks noChangeAspect="1" noChangeArrowheads="1"/>
          </p:cNvPicPr>
          <p:nvPr/>
        </p:nvPicPr>
        <p:blipFill>
          <a:blip r:embed="rId3"/>
          <a:srcRect/>
          <a:stretch>
            <a:fillRect/>
          </a:stretch>
        </p:blipFill>
        <p:spPr bwMode="auto">
          <a:xfrm>
            <a:off x="1447800" y="1219200"/>
            <a:ext cx="6105525" cy="4800600"/>
          </a:xfrm>
          <a:prstGeom prst="rect">
            <a:avLst/>
          </a:prstGeom>
          <a:noFill/>
          <a:ln w="9525">
            <a:noFill/>
            <a:miter lim="800000"/>
            <a:headEnd/>
            <a:tailEnd/>
          </a:ln>
        </p:spPr>
      </p:pic>
      <p:sp>
        <p:nvSpPr>
          <p:cNvPr id="61445" name="Text Box 5"/>
          <p:cNvSpPr txBox="1">
            <a:spLocks noChangeArrowheads="1"/>
          </p:cNvSpPr>
          <p:nvPr/>
        </p:nvSpPr>
        <p:spPr bwMode="auto">
          <a:xfrm>
            <a:off x="2209800" y="6172200"/>
            <a:ext cx="4495800" cy="304800"/>
          </a:xfrm>
          <a:prstGeom prst="rect">
            <a:avLst/>
          </a:prstGeom>
          <a:noFill/>
          <a:ln w="9525">
            <a:noFill/>
            <a:miter lim="800000"/>
            <a:headEnd/>
            <a:tailEnd/>
          </a:ln>
        </p:spPr>
        <p:txBody>
          <a:bodyPr>
            <a:spAutoFit/>
          </a:bodyPr>
          <a:lstStyle/>
          <a:p>
            <a:pPr>
              <a:spcBef>
                <a:spcPct val="50000"/>
              </a:spcBef>
            </a:pPr>
            <a:r>
              <a:rPr lang="en-US" sz="1400"/>
              <a:t>	Carrier frequencies and TDMA frames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Authentication and Security</a:t>
            </a:r>
          </a:p>
        </p:txBody>
      </p:sp>
      <p:sp>
        <p:nvSpPr>
          <p:cNvPr id="62467" name="Text Box 3"/>
          <p:cNvSpPr txBox="1">
            <a:spLocks noChangeArrowheads="1"/>
          </p:cNvSpPr>
          <p:nvPr/>
        </p:nvSpPr>
        <p:spPr bwMode="auto">
          <a:xfrm>
            <a:off x="381000" y="1600200"/>
            <a:ext cx="8305800" cy="360045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Authentication involves two functional entities - the SIM card in the mobile phone and the Authentication Center (AUC).</a:t>
            </a:r>
          </a:p>
          <a:p>
            <a:pPr>
              <a:spcBef>
                <a:spcPct val="50000"/>
              </a:spcBef>
              <a:buFont typeface="Wingdings" pitchFamily="2" charset="2"/>
              <a:buChar char="q"/>
            </a:pPr>
            <a:r>
              <a:rPr lang="en-US"/>
              <a:t> Following authentication by algorithm A3, a key is generated for encryption. </a:t>
            </a:r>
          </a:p>
          <a:p>
            <a:pPr>
              <a:spcBef>
                <a:spcPct val="50000"/>
              </a:spcBef>
              <a:buFont typeface="Wingdings" pitchFamily="2" charset="2"/>
              <a:buChar char="q"/>
            </a:pPr>
            <a:r>
              <a:rPr lang="en-US"/>
              <a:t> An algorithm A8 is used to generate the key while a different algorithm called A5 is used for both ciphering and deciphering procedures for signaling, voice and data.</a:t>
            </a:r>
          </a:p>
          <a:p>
            <a:pPr>
              <a:spcBef>
                <a:spcPct val="50000"/>
              </a:spcBef>
              <a:buFont typeface="Wingdings" pitchFamily="2" charset="2"/>
              <a:buChar char="q"/>
            </a:pP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81000" y="304800"/>
            <a:ext cx="8153400" cy="579438"/>
          </a:xfrm>
          <a:prstGeom prst="rect">
            <a:avLst/>
          </a:prstGeom>
          <a:noFill/>
          <a:ln w="9525">
            <a:noFill/>
            <a:miter lim="800000"/>
            <a:headEnd/>
            <a:tailEnd/>
          </a:ln>
        </p:spPr>
        <p:txBody>
          <a:bodyPr>
            <a:spAutoFit/>
          </a:bodyPr>
          <a:lstStyle/>
          <a:p>
            <a:pPr algn="ctr" eaLnBrk="0" hangingPunct="0"/>
            <a:r>
              <a:rPr lang="en-US" sz="3200" b="1"/>
              <a:t>A3 Algorithm</a:t>
            </a:r>
          </a:p>
        </p:txBody>
      </p:sp>
      <p:sp>
        <p:nvSpPr>
          <p:cNvPr id="63491" name="Text Box 3"/>
          <p:cNvSpPr txBox="1">
            <a:spLocks noChangeArrowheads="1"/>
          </p:cNvSpPr>
          <p:nvPr/>
        </p:nvSpPr>
        <p:spPr bwMode="auto">
          <a:xfrm>
            <a:off x="381000" y="1295400"/>
            <a:ext cx="8305800" cy="465613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During authentication, MSC challenges the MS with a random number (RAND).</a:t>
            </a:r>
          </a:p>
          <a:p>
            <a:pPr>
              <a:spcBef>
                <a:spcPct val="50000"/>
              </a:spcBef>
              <a:buFont typeface="Wingdings" pitchFamily="2" charset="2"/>
              <a:buChar char="q"/>
            </a:pPr>
            <a:r>
              <a:rPr lang="en-US"/>
              <a:t> SIM card uses this RAND received from the MSC and a secret key Kj stored within the SIM as input. Both the RAND and the Kj secret are 128 bits long. Using the A3 algorithm with RAND and Kj as input a 32-bit output called signature response (SRES) is generated in the MS and then sent back to MSC.</a:t>
            </a:r>
          </a:p>
          <a:p>
            <a:pPr>
              <a:spcBef>
                <a:spcPct val="50000"/>
              </a:spcBef>
              <a:buFont typeface="Wingdings" pitchFamily="2" charset="2"/>
              <a:buChar char="q"/>
            </a:pPr>
            <a:r>
              <a:rPr lang="en-US"/>
              <a:t> Using the same set of algorithms, the AUC also generates a SRES. The SRES from MS and the SRES generated by the AUC are compared.</a:t>
            </a:r>
          </a:p>
          <a:p>
            <a:pPr>
              <a:spcBef>
                <a:spcPct val="50000"/>
              </a:spcBef>
              <a:buFont typeface="Wingdings" pitchFamily="2" charset="2"/>
              <a:buChar char="q"/>
            </a:pPr>
            <a:r>
              <a:rPr lang="en-US"/>
              <a:t> If they are the same, the MS is authenticated.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A3 Algorithm</a:t>
            </a:r>
          </a:p>
        </p:txBody>
      </p:sp>
      <p:sp>
        <p:nvSpPr>
          <p:cNvPr id="64515" name="Text Box 3"/>
          <p:cNvSpPr txBox="1">
            <a:spLocks noChangeArrowheads="1"/>
          </p:cNvSpPr>
          <p:nvPr/>
        </p:nvSpPr>
        <p:spPr bwMode="auto">
          <a:xfrm>
            <a:off x="381000" y="1600200"/>
            <a:ext cx="8305800" cy="155257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The idea is that no keys will be transacted over the air. However, if the SRES values calculated independently by the SIM and the AUC are the same, then Kj has to be same and if Kj is same, SIM card is genuine.</a:t>
            </a:r>
          </a:p>
        </p:txBody>
      </p:sp>
      <p:pic>
        <p:nvPicPr>
          <p:cNvPr id="64516" name="Picture 4"/>
          <p:cNvPicPr>
            <a:picLocks noChangeAspect="1" noChangeArrowheads="1"/>
          </p:cNvPicPr>
          <p:nvPr/>
        </p:nvPicPr>
        <p:blipFill>
          <a:blip r:embed="rId3"/>
          <a:srcRect/>
          <a:stretch>
            <a:fillRect/>
          </a:stretch>
        </p:blipFill>
        <p:spPr bwMode="auto">
          <a:xfrm>
            <a:off x="1905000" y="3352800"/>
            <a:ext cx="5334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A8 Algorithm</a:t>
            </a:r>
          </a:p>
        </p:txBody>
      </p:sp>
      <p:sp>
        <p:nvSpPr>
          <p:cNvPr id="65539" name="Text Box 3"/>
          <p:cNvSpPr txBox="1">
            <a:spLocks noChangeArrowheads="1"/>
          </p:cNvSpPr>
          <p:nvPr/>
        </p:nvSpPr>
        <p:spPr bwMode="auto">
          <a:xfrm>
            <a:off x="381000" y="1600200"/>
            <a:ext cx="8305800" cy="4291013"/>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A8 algorithm is the key generation algorithm.</a:t>
            </a:r>
          </a:p>
          <a:p>
            <a:pPr>
              <a:spcBef>
                <a:spcPct val="50000"/>
              </a:spcBef>
              <a:buFont typeface="Wingdings" pitchFamily="2" charset="2"/>
              <a:buChar char="q"/>
            </a:pPr>
            <a:r>
              <a:rPr lang="en-US"/>
              <a:t> A8 generates a session key, Kc, from the random challenge RAND (received from the MSC) and from the secret key Kj.</a:t>
            </a:r>
          </a:p>
          <a:p>
            <a:pPr>
              <a:spcBef>
                <a:spcPct val="50000"/>
              </a:spcBef>
              <a:buFont typeface="Wingdings" pitchFamily="2" charset="2"/>
              <a:buChar char="q"/>
            </a:pPr>
            <a:r>
              <a:rPr lang="en-US"/>
              <a:t> Keys are generated at both the MS and the network end. The session key, Kc, is used for ciphering till the MSC decides to authenticate the MS once again.</a:t>
            </a:r>
          </a:p>
          <a:p>
            <a:pPr>
              <a:spcBef>
                <a:spcPct val="50000"/>
              </a:spcBef>
              <a:buFont typeface="Wingdings" pitchFamily="2" charset="2"/>
              <a:buChar char="q"/>
            </a:pPr>
            <a:endParaRPr lang="en-US"/>
          </a:p>
          <a:p>
            <a:pPr>
              <a:spcBef>
                <a:spcPct val="50000"/>
              </a:spcBef>
              <a:buFont typeface="Wingdings" pitchFamily="2" charset="2"/>
              <a:buChar char="q"/>
            </a:pPr>
            <a:endParaRPr lang="en-US"/>
          </a:p>
          <a:p>
            <a:pPr>
              <a:spcBef>
                <a:spcPct val="50000"/>
              </a:spcBef>
              <a:buFont typeface="Wingdings" pitchFamily="2" charset="2"/>
              <a:buChar char="q"/>
            </a:pPr>
            <a:endParaRPr lang="en-US"/>
          </a:p>
        </p:txBody>
      </p:sp>
      <p:pic>
        <p:nvPicPr>
          <p:cNvPr id="65540" name="Picture 4"/>
          <p:cNvPicPr>
            <a:picLocks noChangeAspect="1" noChangeArrowheads="1"/>
          </p:cNvPicPr>
          <p:nvPr/>
        </p:nvPicPr>
        <p:blipFill>
          <a:blip r:embed="rId3"/>
          <a:srcRect/>
          <a:stretch>
            <a:fillRect/>
          </a:stretch>
        </p:blipFill>
        <p:spPr bwMode="auto">
          <a:xfrm>
            <a:off x="2362200" y="4343400"/>
            <a:ext cx="4191000"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Frequency reuse in GSM</a:t>
            </a:r>
          </a:p>
        </p:txBody>
      </p:sp>
      <p:sp>
        <p:nvSpPr>
          <p:cNvPr id="14339" name="Text Box 3"/>
          <p:cNvSpPr txBox="1">
            <a:spLocks noChangeArrowheads="1"/>
          </p:cNvSpPr>
          <p:nvPr/>
        </p:nvSpPr>
        <p:spPr bwMode="auto">
          <a:xfrm>
            <a:off x="381000" y="1143000"/>
            <a:ext cx="8305800" cy="4662488"/>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t> </a:t>
            </a:r>
            <a:r>
              <a:rPr lang="en-US" sz="2100">
                <a:cs typeface="Times New Roman" pitchFamily="18" charset="0"/>
              </a:rPr>
              <a:t>Only at a distance of </a:t>
            </a:r>
            <a:r>
              <a:rPr lang="en-US" sz="2100" i="1">
                <a:cs typeface="Times New Roman" pitchFamily="18" charset="0"/>
              </a:rPr>
              <a:t>D </a:t>
            </a:r>
            <a:r>
              <a:rPr lang="en-US" sz="2100">
                <a:cs typeface="Times New Roman" pitchFamily="18" charset="0"/>
              </a:rPr>
              <a:t>(known as frequency reuse distance), the same frequency from the set </a:t>
            </a:r>
            <a:r>
              <a:rPr lang="en-US" sz="2100" i="1">
                <a:cs typeface="Times New Roman" pitchFamily="18" charset="0"/>
              </a:rPr>
              <a:t>fbi </a:t>
            </a:r>
            <a:r>
              <a:rPr lang="en-US" sz="2100">
                <a:cs typeface="Times New Roman" pitchFamily="18" charset="0"/>
              </a:rPr>
              <a:t>can be reused. Cells with distance </a:t>
            </a:r>
            <a:r>
              <a:rPr lang="en-US" sz="2100" i="1">
                <a:cs typeface="Times New Roman" pitchFamily="18" charset="0"/>
              </a:rPr>
              <a:t>D </a:t>
            </a:r>
            <a:r>
              <a:rPr lang="en-US" sz="2100">
                <a:cs typeface="Times New Roman" pitchFamily="18" charset="0"/>
              </a:rPr>
              <a:t>from cell </a:t>
            </a:r>
            <a:r>
              <a:rPr lang="en-US" sz="2100" i="1">
                <a:cs typeface="Times New Roman" pitchFamily="18" charset="0"/>
              </a:rPr>
              <a:t>i</a:t>
            </a:r>
            <a:r>
              <a:rPr lang="en-US" sz="2100">
                <a:cs typeface="Times New Roman" pitchFamily="18" charset="0"/>
              </a:rPr>
              <a:t>, can be assigned one or all the frequencies from the set </a:t>
            </a:r>
            <a:r>
              <a:rPr lang="en-US" sz="2100" i="1">
                <a:cs typeface="Times New Roman" pitchFamily="18" charset="0"/>
              </a:rPr>
              <a:t>fbi </a:t>
            </a:r>
            <a:r>
              <a:rPr lang="en-US" sz="2100">
                <a:cs typeface="Times New Roman" pitchFamily="18" charset="0"/>
              </a:rPr>
              <a:t>belonging to cell </a:t>
            </a:r>
            <a:r>
              <a:rPr lang="en-US" sz="2100" i="1">
                <a:cs typeface="Times New Roman" pitchFamily="18" charset="0"/>
              </a:rPr>
              <a:t>i</a:t>
            </a:r>
            <a:r>
              <a:rPr lang="en-US" sz="2100">
                <a:cs typeface="Times New Roman" pitchFamily="18" charset="0"/>
              </a:rPr>
              <a:t>.</a:t>
            </a:r>
          </a:p>
          <a:p>
            <a:pPr>
              <a:spcBef>
                <a:spcPct val="50000"/>
              </a:spcBef>
              <a:buFont typeface="Wingdings" pitchFamily="2" charset="2"/>
              <a:buChar char="q"/>
            </a:pPr>
            <a:r>
              <a:rPr lang="en-US" sz="2100">
                <a:cs typeface="Times New Roman" pitchFamily="18" charset="0"/>
              </a:rPr>
              <a:t> When moving from one cell to another during an ongoing conversation, an automatic channel change occurs. This phenomenon is called handover. Handover maintains an active speech and data connection over cell boundaries.</a:t>
            </a:r>
          </a:p>
          <a:p>
            <a:pPr>
              <a:spcBef>
                <a:spcPct val="50000"/>
              </a:spcBef>
              <a:buFont typeface="Wingdings" pitchFamily="2" charset="2"/>
              <a:buChar char="q"/>
            </a:pPr>
            <a:r>
              <a:rPr lang="en-US" sz="2100">
                <a:cs typeface="Times New Roman" pitchFamily="18" charset="0"/>
              </a:rPr>
              <a:t> The regular repetition of frequencies in cells result in a clustering of cells. The clusters generated in this way can consume the whole frequency band. The size of a cluster is defined by </a:t>
            </a:r>
            <a:r>
              <a:rPr lang="en-US" sz="2100" i="1">
                <a:cs typeface="Times New Roman" pitchFamily="18" charset="0"/>
              </a:rPr>
              <a:t>k</a:t>
            </a:r>
            <a:r>
              <a:rPr lang="en-US" sz="2100">
                <a:cs typeface="Times New Roman" pitchFamily="18" charset="0"/>
              </a:rPr>
              <a:t>, the number of cells in the cluster. This also defines the frequency reuse distance </a:t>
            </a:r>
            <a:r>
              <a:rPr lang="en-US" sz="2100" i="1">
                <a:cs typeface="Times New Roman" pitchFamily="18" charset="0"/>
              </a:rPr>
              <a:t>D</a:t>
            </a:r>
            <a:r>
              <a:rPr lang="en-US" sz="2100">
                <a:cs typeface="Times New Roman" pitchFamily="18" charset="0"/>
              </a:rPr>
              <a:t>. The figure in next slide shows an example of cluster size of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w="9525">
            <a:noFill/>
            <a:miter lim="800000"/>
            <a:headEnd/>
            <a:tailEnd/>
          </a:ln>
        </p:spPr>
        <p:txBody>
          <a:bodyPr>
            <a:spAutoFit/>
          </a:bodyPr>
          <a:lstStyle/>
          <a:p>
            <a:pPr algn="ctr" eaLnBrk="0" hangingPunct="0"/>
            <a:r>
              <a:rPr lang="en-US" sz="3200" b="1"/>
              <a:t>Cell clusters in GSM</a:t>
            </a:r>
          </a:p>
        </p:txBody>
      </p:sp>
      <p:pic>
        <p:nvPicPr>
          <p:cNvPr id="15363" name="Picture 4"/>
          <p:cNvPicPr>
            <a:picLocks noChangeAspect="1" noChangeArrowheads="1"/>
          </p:cNvPicPr>
          <p:nvPr/>
        </p:nvPicPr>
        <p:blipFill>
          <a:blip r:embed="rId3"/>
          <a:srcRect/>
          <a:stretch>
            <a:fillRect/>
          </a:stretch>
        </p:blipFill>
        <p:spPr bwMode="auto">
          <a:xfrm>
            <a:off x="1447800" y="1947863"/>
            <a:ext cx="6172200" cy="36909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z="3600" smtClean="0"/>
              <a:t>Cellular network components</a:t>
            </a:r>
          </a:p>
        </p:txBody>
      </p:sp>
      <p:pic>
        <p:nvPicPr>
          <p:cNvPr id="16387" name="Picture 4"/>
          <p:cNvPicPr>
            <a:picLocks noChangeAspect="1" noChangeArrowheads="1"/>
          </p:cNvPicPr>
          <p:nvPr/>
        </p:nvPicPr>
        <p:blipFill>
          <a:blip r:embed="rId2"/>
          <a:srcRect/>
          <a:stretch>
            <a:fillRect/>
          </a:stretch>
        </p:blipFill>
        <p:spPr bwMode="auto">
          <a:xfrm>
            <a:off x="1752600" y="2286000"/>
            <a:ext cx="5257800" cy="3352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3600" smtClean="0"/>
              <a:t>Cellular network components (2)</a:t>
            </a:r>
          </a:p>
        </p:txBody>
      </p:sp>
      <p:sp>
        <p:nvSpPr>
          <p:cNvPr id="17411" name="Rectangle 3"/>
          <p:cNvSpPr>
            <a:spLocks noGrp="1" noChangeArrowheads="1"/>
          </p:cNvSpPr>
          <p:nvPr>
            <p:ph type="body" idx="1"/>
          </p:nvPr>
        </p:nvSpPr>
        <p:spPr>
          <a:xfrm>
            <a:off x="914400" y="1828800"/>
            <a:ext cx="8229600" cy="5029200"/>
          </a:xfrm>
        </p:spPr>
        <p:txBody>
          <a:bodyPr/>
          <a:lstStyle/>
          <a:p>
            <a:pPr eaLnBrk="1" hangingPunct="1"/>
            <a:r>
              <a:rPr lang="en-US" sz="2000" smtClean="0">
                <a:latin typeface="Times New Roman" pitchFamily="18" charset="0"/>
                <a:cs typeface="Times New Roman" pitchFamily="18" charset="0"/>
              </a:rPr>
              <a:t>BTS (Base Transceiver Station) – main component of a cell and it connects the subscribers to the cellular network; for transmission/reception of information it uses several antennas spread across the cell</a:t>
            </a: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BSC (Base Station Controller) – it is an interface between BTSs and it is linked to BTSs by cable or microwave links; it routes calls between BTSs; it is also connected to the MSC</a:t>
            </a: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MSC (Mobile Switching Center) – the coordinator of a cellular network, it is connected to several BSCs, it routes calls between BSCs; links the cellular network with other networks like PSTN through fiber optics, microwave or copper cable</a:t>
            </a:r>
          </a:p>
          <a:p>
            <a:pPr eaLnBrk="1" hangingPunct="1"/>
            <a:endParaRPr lang="en-US" sz="2400" smtClean="0"/>
          </a:p>
          <a:p>
            <a:pPr eaLnBrk="1" hangingPunct="1"/>
            <a:endParaRPr lang="en-US" sz="24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2757</TotalTime>
  <Words>4027</Words>
  <Application>Microsoft PowerPoint</Application>
  <PresentationFormat>On-screen Show (4:3)</PresentationFormat>
  <Paragraphs>308</Paragraphs>
  <Slides>56</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Times New Roman</vt:lpstr>
      <vt:lpstr>Arial</vt:lpstr>
      <vt:lpstr>Lucida Sans Unicode</vt:lpstr>
      <vt:lpstr>Wingdings 3</vt:lpstr>
      <vt:lpstr>Verdana</vt:lpstr>
      <vt:lpstr>Wingdings 2</vt:lpstr>
      <vt:lpstr>Wingdings</vt:lpstr>
      <vt:lpstr>BaskervilleBE-Regular</vt:lpstr>
      <vt:lpstr>Baskerville Old Face</vt:lpstr>
      <vt:lpstr>AvantGarde-Demi</vt:lpstr>
      <vt:lpstr>Concourse</vt:lpstr>
      <vt:lpstr>GSM</vt:lpstr>
      <vt:lpstr>Slide 2</vt:lpstr>
      <vt:lpstr>Slide 3</vt:lpstr>
      <vt:lpstr>Slide 4</vt:lpstr>
      <vt:lpstr>Slide 5</vt:lpstr>
      <vt:lpstr>Slide 6</vt:lpstr>
      <vt:lpstr>Slide 7</vt:lpstr>
      <vt:lpstr>Cellular network components</vt:lpstr>
      <vt:lpstr>Cellular network components (2)</vt:lpstr>
      <vt:lpstr>Slide 10</vt:lpstr>
      <vt:lpstr>Slide 11</vt:lpstr>
      <vt:lpstr>Components of a cellular phone (MSU – Mobile Subscriber Unit)</vt:lpstr>
      <vt:lpstr>Subscriber Identity Module (SIM) card</vt:lpstr>
      <vt:lpstr>International Mobile Equipment Identity (IMEI) key</vt:lpstr>
      <vt:lpstr>International Mobile Subscriber Identity (IMSI) key</vt:lpstr>
      <vt:lpstr>Slide 16</vt:lpstr>
      <vt:lpstr>Setting up a call process</vt:lpstr>
      <vt:lpstr>Making a call process</vt:lpstr>
      <vt:lpstr>Receiving a call process</vt:lpstr>
      <vt:lpstr>HLR, VLR and EIR registers</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sarithas</dc:creator>
  <cp:lastModifiedBy>unni</cp:lastModifiedBy>
  <cp:revision>816</cp:revision>
  <dcterms:created xsi:type="dcterms:W3CDTF">1601-01-01T00:00:00Z</dcterms:created>
  <dcterms:modified xsi:type="dcterms:W3CDTF">2014-05-01T06:33:39Z</dcterms:modified>
</cp:coreProperties>
</file>