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6"/>
  </p:notes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396" r:id="rId14"/>
    <p:sldId id="397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406" r:id="rId27"/>
    <p:sldId id="408" r:id="rId28"/>
    <p:sldId id="410" r:id="rId29"/>
    <p:sldId id="409" r:id="rId30"/>
    <p:sldId id="407" r:id="rId31"/>
    <p:sldId id="399" r:id="rId32"/>
    <p:sldId id="400" r:id="rId33"/>
    <p:sldId id="418" r:id="rId34"/>
    <p:sldId id="419" r:id="rId35"/>
    <p:sldId id="403" r:id="rId36"/>
    <p:sldId id="404" r:id="rId37"/>
    <p:sldId id="411" r:id="rId38"/>
    <p:sldId id="304" r:id="rId39"/>
    <p:sldId id="305" r:id="rId40"/>
    <p:sldId id="306" r:id="rId41"/>
    <p:sldId id="307" r:id="rId42"/>
    <p:sldId id="308" r:id="rId43"/>
    <p:sldId id="414" r:id="rId44"/>
    <p:sldId id="413" r:id="rId45"/>
    <p:sldId id="309" r:id="rId46"/>
    <p:sldId id="310" r:id="rId47"/>
    <p:sldId id="311" r:id="rId48"/>
    <p:sldId id="312" r:id="rId49"/>
    <p:sldId id="313" r:id="rId50"/>
    <p:sldId id="412" r:id="rId51"/>
    <p:sldId id="317" r:id="rId52"/>
    <p:sldId id="318" r:id="rId53"/>
    <p:sldId id="416" r:id="rId54"/>
    <p:sldId id="417" r:id="rId55"/>
    <p:sldId id="437" r:id="rId56"/>
    <p:sldId id="319" r:id="rId57"/>
    <p:sldId id="320" r:id="rId58"/>
    <p:sldId id="420" r:id="rId59"/>
    <p:sldId id="322" r:id="rId60"/>
    <p:sldId id="323" r:id="rId61"/>
    <p:sldId id="449" r:id="rId62"/>
    <p:sldId id="326" r:id="rId63"/>
    <p:sldId id="448" r:id="rId64"/>
    <p:sldId id="327" r:id="rId65"/>
    <p:sldId id="329" r:id="rId66"/>
    <p:sldId id="330" r:id="rId67"/>
    <p:sldId id="331" r:id="rId68"/>
    <p:sldId id="332" r:id="rId69"/>
    <p:sldId id="333" r:id="rId70"/>
    <p:sldId id="421" r:id="rId71"/>
    <p:sldId id="336" r:id="rId72"/>
    <p:sldId id="423" r:id="rId73"/>
    <p:sldId id="338" r:id="rId74"/>
    <p:sldId id="340" r:id="rId75"/>
    <p:sldId id="469" r:id="rId76"/>
    <p:sldId id="470" r:id="rId77"/>
    <p:sldId id="471" r:id="rId78"/>
    <p:sldId id="472" r:id="rId79"/>
    <p:sldId id="473" r:id="rId80"/>
    <p:sldId id="443" r:id="rId81"/>
    <p:sldId id="450" r:id="rId82"/>
    <p:sldId id="474" r:id="rId83"/>
    <p:sldId id="341" r:id="rId84"/>
    <p:sldId id="342" r:id="rId85"/>
    <p:sldId id="343" r:id="rId86"/>
    <p:sldId id="426" r:id="rId87"/>
    <p:sldId id="430" r:id="rId88"/>
    <p:sldId id="432" r:id="rId89"/>
    <p:sldId id="433" r:id="rId90"/>
    <p:sldId id="434" r:id="rId91"/>
    <p:sldId id="435" r:id="rId92"/>
    <p:sldId id="358" r:id="rId93"/>
    <p:sldId id="359" r:id="rId94"/>
    <p:sldId id="360" r:id="rId95"/>
    <p:sldId id="481" r:id="rId96"/>
    <p:sldId id="364" r:id="rId97"/>
    <p:sldId id="482" r:id="rId98"/>
    <p:sldId id="373" r:id="rId99"/>
    <p:sldId id="374" r:id="rId100"/>
    <p:sldId id="375" r:id="rId101"/>
    <p:sldId id="376" r:id="rId102"/>
    <p:sldId id="468" r:id="rId103"/>
    <p:sldId id="451" r:id="rId104"/>
    <p:sldId id="452" r:id="rId105"/>
    <p:sldId id="453" r:id="rId106"/>
    <p:sldId id="454" r:id="rId107"/>
    <p:sldId id="455" r:id="rId108"/>
    <p:sldId id="456" r:id="rId109"/>
    <p:sldId id="457" r:id="rId110"/>
    <p:sldId id="458" r:id="rId111"/>
    <p:sldId id="462" r:id="rId112"/>
    <p:sldId id="463" r:id="rId113"/>
    <p:sldId id="464" r:id="rId114"/>
    <p:sldId id="477" r:id="rId115"/>
    <p:sldId id="478" r:id="rId116"/>
    <p:sldId id="479" r:id="rId117"/>
    <p:sldId id="480" r:id="rId118"/>
    <p:sldId id="483" r:id="rId119"/>
    <p:sldId id="484" r:id="rId120"/>
    <p:sldId id="485" r:id="rId121"/>
    <p:sldId id="486" r:id="rId122"/>
    <p:sldId id="487" r:id="rId123"/>
    <p:sldId id="488" r:id="rId124"/>
    <p:sldId id="489" r:id="rId125"/>
    <p:sldId id="490" r:id="rId126"/>
    <p:sldId id="493" r:id="rId127"/>
    <p:sldId id="491" r:id="rId128"/>
    <p:sldId id="492" r:id="rId129"/>
    <p:sldId id="494" r:id="rId130"/>
    <p:sldId id="495" r:id="rId131"/>
    <p:sldId id="496" r:id="rId132"/>
    <p:sldId id="497" r:id="rId133"/>
    <p:sldId id="498" r:id="rId134"/>
    <p:sldId id="499" r:id="rId1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94660"/>
  </p:normalViewPr>
  <p:slideViewPr>
    <p:cSldViewPr>
      <p:cViewPr>
        <p:scale>
          <a:sx n="70" d="100"/>
          <a:sy n="70" d="100"/>
        </p:scale>
        <p:origin x="-148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56AE3-D606-422E-8DD8-B1256D8FE44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3C17C-DA33-4532-B3E1-B0D1B825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7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3C17C-DA33-4532-B3E1-B0D1B825BE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AC8FE47-6A57-46A5-B125-7F2F31C7EA3E}" type="datetime1">
              <a:rPr lang="en-US" smtClean="0"/>
              <a:t>2/20/2020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8DD6-296A-43B1-919A-F0491FF68CAC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D65-6061-45E5-A025-B22C77F3F962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0F97DA5-8F84-4EF5-B8B4-048B03E881F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D9E340D-2F70-43D6-A486-D8E8622E24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5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D196AC-6BB2-4D84-9283-51FE5D6C560A}" type="datetime1">
              <a:rPr lang="en-US" smtClean="0"/>
              <a:t>2/20/2020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3DA530C-B5D5-4037-91D6-DB5897096520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844-51E2-48C5-B2EE-E14E522FC45D}" type="datetime1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593F-0B8C-4F09-BAE9-7D72130CB2DD}" type="datetime1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879004-741A-42DA-9751-652FFD09D015}" type="datetime1">
              <a:rPr lang="en-US" smtClean="0"/>
              <a:t>2/20/2020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7062-6690-4C79-8A7F-1BD1376BDFD4}" type="datetime1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1D3991-97D3-47DE-8675-4FD457464E84}" type="datetime1">
              <a:rPr lang="en-US" smtClean="0"/>
              <a:t>2/20/2020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546C98-8293-4EB0-9B60-5EA989575CC7}" type="datetime1">
              <a:rPr lang="en-US" smtClean="0"/>
              <a:t>2/20/2020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382D8AB-C842-432A-AEF1-6F99DF9437C8}" type="datetime1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26.xml"/><Relationship Id="rId7" Type="http://schemas.openxmlformats.org/officeDocument/2006/relationships/slide" Target="slide6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6.xml"/><Relationship Id="rId5" Type="http://schemas.openxmlformats.org/officeDocument/2006/relationships/slide" Target="slide55.xml"/><Relationship Id="rId4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191" y="2057400"/>
            <a:ext cx="8077200" cy="18288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O D U L E - 2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EE7-775B-4996-A864-AB1F60BA18B3}" type="slidenum">
              <a:rPr lang="en-US" smtClean="0"/>
              <a:t>1</a:t>
            </a:fld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9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[A].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M </a:t>
            </a:r>
            <a:r>
              <a:rPr lang="en-US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U N I C A T I O N 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This activity involves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heavy communication </a:t>
            </a:r>
            <a:r>
              <a:rPr lang="en-US" sz="2200" dirty="0" smtClean="0">
                <a:latin typeface="Book Antiqua" pitchFamily="18" charset="0"/>
              </a:rPr>
              <a:t>&amp; collaboration with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customer</a:t>
            </a:r>
            <a:r>
              <a:rPr lang="en-US" sz="2200" dirty="0" smtClean="0">
                <a:latin typeface="Book Antiqua" pitchFamily="18" charset="0"/>
              </a:rPr>
              <a:t> &amp; other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stakeholders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Encompasses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gathering </a:t>
            </a:r>
            <a:r>
              <a:rPr lang="en-US" sz="2200" dirty="0" smtClean="0">
                <a:latin typeface="Book Antiqua" pitchFamily="18" charset="0"/>
              </a:rPr>
              <a:t>&amp; other related activities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ORGANIZATIONAL REQUIREMENT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r>
              <a:rPr lang="en-US" sz="2000" dirty="0"/>
              <a:t> which are a consequence of organizational 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policies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procedures </a:t>
            </a:r>
            <a:endParaRPr lang="en-US" sz="20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2000" dirty="0"/>
              <a:t>E</a:t>
            </a:r>
            <a:r>
              <a:rPr lang="en-US" sz="2000" dirty="0" smtClean="0"/>
              <a:t>.g</a:t>
            </a:r>
            <a:r>
              <a:rPr lang="en-US" sz="2000" dirty="0"/>
              <a:t>. process standards used, implementation requirements, etc</a:t>
            </a:r>
            <a:r>
              <a:rPr lang="en-US" sz="2000" dirty="0" smtClean="0"/>
              <a:t>.</a:t>
            </a:r>
            <a:endParaRPr lang="en-US" sz="2200" dirty="0" smtClean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EXTERNAL REQUIREMENTS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T</a:t>
            </a:r>
            <a:r>
              <a:rPr lang="en-US" sz="2200" dirty="0" smtClean="0">
                <a:latin typeface="Book Antiqua" pitchFamily="18" charset="0"/>
              </a:rPr>
              <a:t>hey are derived from </a:t>
            </a:r>
            <a:r>
              <a:rPr lang="en-US" sz="2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factors external </a:t>
            </a:r>
            <a:r>
              <a:rPr lang="en-US" sz="2200" dirty="0" smtClean="0">
                <a:latin typeface="Book Antiqua" pitchFamily="18" charset="0"/>
              </a:rPr>
              <a:t>to the system and its development process. 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They  include </a:t>
            </a:r>
          </a:p>
          <a:p>
            <a:pPr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Interoperability requirements 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that define how the system interacts with systems in </a:t>
            </a:r>
            <a:r>
              <a:rPr lang="en-US" sz="2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other organizations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Legislative requirements 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They are followed to ensure that the system operates within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law</a:t>
            </a:r>
            <a:r>
              <a:rPr lang="en-US" sz="2200" dirty="0" smtClean="0">
                <a:latin typeface="Book Antiqua" pitchFamily="18" charset="0"/>
              </a:rPr>
              <a:t>;</a:t>
            </a:r>
          </a:p>
          <a:p>
            <a:pPr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Ethical requirements. 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requirements placed on a system to ensure that it will be acceptable to its users and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general public</a:t>
            </a:r>
            <a:r>
              <a:rPr lang="en-US" sz="2200" dirty="0" smtClean="0">
                <a:latin typeface="Book Antiqua" pitchFamily="18" charset="0"/>
              </a:rPr>
              <a:t>.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752600"/>
            <a:ext cx="7178040" cy="147218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O F T W A R E   R E Q U I R E M E N T  </a:t>
            </a:r>
            <a:b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P E C I F I C A T I O N  D O C U M E N T ( S R S)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After requirement gathering &amp; analysis, analyst systematically organize requirements in the form of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SRS document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SRS document contains all the requirements in a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structured form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Most important </a:t>
            </a:r>
            <a:r>
              <a:rPr lang="en-US" sz="2200" dirty="0" smtClean="0">
                <a:latin typeface="Book Antiqua" pitchFamily="18" charset="0"/>
              </a:rPr>
              <a:t>document &amp; toughest to write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SRS is expected to cater needs of a wide variety of audience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USERS OF SRS DOCUMENT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7724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Large no: of people need SRS document for various purposes</a:t>
            </a:r>
          </a:p>
          <a:p>
            <a:pPr lvl="1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Users &amp; customers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marketing personnel</a:t>
            </a:r>
          </a:p>
          <a:p>
            <a:pPr lvl="1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developers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Test engineers</a:t>
            </a:r>
          </a:p>
          <a:p>
            <a:pPr lvl="1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User document writers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managers</a:t>
            </a:r>
          </a:p>
          <a:p>
            <a:pPr lvl="1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 engineers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 S E R S  O F  S R S  D O C U M E N 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&amp; customers</a:t>
            </a:r>
            <a:endParaRPr lang="en-US" sz="22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They  need SRS to ensure that system described in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 will meet their needs </a:t>
            </a:r>
            <a:r>
              <a:rPr lang="en-US" sz="2200" dirty="0" smtClean="0">
                <a:latin typeface="Book Antiqua" pitchFamily="18" charset="0"/>
              </a:rPr>
              <a:t>or not</a:t>
            </a:r>
          </a:p>
          <a:p>
            <a:pPr algn="just"/>
            <a:r>
              <a:rPr lang="en-US" sz="2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j-ea"/>
                <a:cs typeface="+mj-cs"/>
              </a:rPr>
              <a:t>Marketing professionals</a:t>
            </a:r>
            <a:endParaRPr lang="en-US" sz="22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In case of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generic products</a:t>
            </a:r>
            <a:r>
              <a:rPr lang="en-US" sz="2200" dirty="0" smtClean="0">
                <a:latin typeface="Book Antiqua" pitchFamily="18" charset="0"/>
              </a:rPr>
              <a:t>, Marketing personnel need to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understand requirements </a:t>
            </a:r>
            <a:r>
              <a:rPr lang="en-US" sz="2200" dirty="0" smtClean="0">
                <a:latin typeface="Book Antiqua" pitchFamily="18" charset="0"/>
              </a:rPr>
              <a:t>if they want to explain them to customers.</a:t>
            </a:r>
          </a:p>
          <a:p>
            <a:pPr algn="just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 S E R S  O F  S R S  D O C U M E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</a:t>
            </a:r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developers</a:t>
            </a:r>
            <a:endParaRPr lang="en-US" sz="22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They refer SRS to make sure that they are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designing exactly</a:t>
            </a:r>
            <a:r>
              <a:rPr lang="en-US" sz="2200" dirty="0" smtClean="0">
                <a:latin typeface="Book Antiqua" pitchFamily="18" charset="0"/>
              </a:rPr>
              <a:t> what is required by the customer</a:t>
            </a:r>
          </a:p>
          <a:p>
            <a:pPr algn="just"/>
            <a:r>
              <a:rPr lang="en-US" sz="2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j-ea"/>
                <a:cs typeface="+mj-cs"/>
              </a:rPr>
              <a:t>Test engineers</a:t>
            </a:r>
          </a:p>
          <a:p>
            <a:pPr lvl="1" algn="just">
              <a:buClr>
                <a:srgbClr val="3891A7"/>
              </a:buClr>
            </a:pPr>
            <a:r>
              <a:rPr lang="en-US" sz="2200" dirty="0" smtClean="0">
                <a:solidFill>
                  <a:prstClr val="black"/>
                </a:solidFill>
                <a:latin typeface="Book Antiqua" pitchFamily="18" charset="0"/>
              </a:rPr>
              <a:t>They use SRS to understand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functionalities of s/w</a:t>
            </a:r>
          </a:p>
          <a:p>
            <a:pPr lvl="1" algn="just">
              <a:buClr>
                <a:srgbClr val="3891A7"/>
              </a:buClr>
            </a:pPr>
            <a:r>
              <a:rPr lang="en-US" sz="2200" dirty="0" smtClean="0">
                <a:solidFill>
                  <a:prstClr val="black"/>
                </a:solidFill>
                <a:latin typeface="Book Antiqua" pitchFamily="18" charset="0"/>
              </a:rPr>
              <a:t>Based on this they write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test cases </a:t>
            </a:r>
            <a:r>
              <a:rPr lang="en-US" sz="2200" dirty="0" smtClean="0">
                <a:solidFill>
                  <a:prstClr val="black"/>
                </a:solidFill>
                <a:latin typeface="Book Antiqua" pitchFamily="18" charset="0"/>
              </a:rPr>
              <a:t>to validate its working</a:t>
            </a:r>
          </a:p>
          <a:p>
            <a:pPr lvl="1" algn="just">
              <a:buClr>
                <a:srgbClr val="3891A7"/>
              </a:buClr>
            </a:pPr>
            <a:r>
              <a:rPr lang="en-US" sz="2200" dirty="0" err="1" smtClean="0">
                <a:solidFill>
                  <a:prstClr val="black"/>
                </a:solidFill>
                <a:latin typeface="Book Antiqua" pitchFamily="18" charset="0"/>
              </a:rPr>
              <a:t>i</a:t>
            </a:r>
            <a:r>
              <a:rPr lang="en-US" sz="2200" dirty="0" smtClean="0">
                <a:solidFill>
                  <a:prstClr val="black"/>
                </a:solidFill>
                <a:latin typeface="Book Antiqua" pitchFamily="18" charset="0"/>
              </a:rPr>
              <a:t>/p and o/p data is identified precisely</a:t>
            </a:r>
          </a:p>
          <a:p>
            <a:pPr>
              <a:buNone/>
            </a:pP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 S E R S  O F  S R S  D O C U M E N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User </a:t>
            </a:r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documentation writers</a:t>
            </a:r>
          </a:p>
          <a:p>
            <a:pPr marL="548640" lvl="2" algn="just">
              <a:spcBef>
                <a:spcPts val="600"/>
              </a:spcBef>
              <a:buSzPct val="70000"/>
            </a:pPr>
            <a:r>
              <a:rPr lang="en-US" sz="2200" dirty="0">
                <a:latin typeface="Book Antiqua" pitchFamily="18" charset="0"/>
              </a:rPr>
              <a:t>They need to read the SRS &amp; understand the features, to prepare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user’s manual</a:t>
            </a:r>
          </a:p>
          <a:p>
            <a:pPr algn="just"/>
            <a:endParaRPr lang="en-US" sz="2200" dirty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endParaRPr lang="en-US" sz="2200" dirty="0" smtClean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Book Antiqua" pitchFamily="18" charset="0"/>
              <a:ea typeface="+mj-ea"/>
              <a:cs typeface="+mj-cs"/>
            </a:endParaRPr>
          </a:p>
          <a:p>
            <a:pPr algn="just"/>
            <a:r>
              <a:rPr lang="en-US" sz="2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j-ea"/>
                <a:cs typeface="+mj-cs"/>
              </a:rPr>
              <a:t>Project managers</a:t>
            </a:r>
          </a:p>
          <a:p>
            <a:pPr lvl="1" algn="just">
              <a:buClr>
                <a:srgbClr val="3891A7"/>
              </a:buClr>
            </a:pPr>
            <a:r>
              <a:rPr lang="en-US" sz="2200" dirty="0">
                <a:solidFill>
                  <a:prstClr val="black"/>
                </a:solidFill>
                <a:latin typeface="Book Antiqua" pitchFamily="18" charset="0"/>
              </a:rPr>
              <a:t>They need to read the SRS so that they can 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estimate the cost </a:t>
            </a:r>
            <a:r>
              <a:rPr lang="en-US" sz="2200" dirty="0">
                <a:solidFill>
                  <a:prstClr val="black"/>
                </a:solidFill>
                <a:latin typeface="Book Antiqua" pitchFamily="18" charset="0"/>
              </a:rPr>
              <a:t>of the project easily</a:t>
            </a:r>
          </a:p>
          <a:p>
            <a:pPr lvl="1" algn="just">
              <a:buClr>
                <a:srgbClr val="3891A7"/>
              </a:buClr>
            </a:pPr>
            <a:r>
              <a:rPr lang="en-US" sz="2200" dirty="0">
                <a:solidFill>
                  <a:prstClr val="black"/>
                </a:solidFill>
                <a:latin typeface="Book Antiqua" pitchFamily="18" charset="0"/>
              </a:rPr>
              <a:t>SRS contains all information to plan the project</a:t>
            </a:r>
            <a:endParaRPr lang="en-US" sz="2200" dirty="0">
              <a:latin typeface="Book Antiqua" pitchFamily="18" charset="0"/>
            </a:endParaRPr>
          </a:p>
          <a:p>
            <a:pPr algn="just"/>
            <a:endParaRPr lang="en-US" sz="2200" dirty="0" smtClean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 S E R S  O F  S R S  D O C U M E N 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Maintenance engineers</a:t>
            </a:r>
            <a:endParaRPr lang="en-US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SRS helps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 engineers </a:t>
            </a:r>
            <a:r>
              <a:rPr lang="en-US" dirty="0" smtClean="0">
                <a:latin typeface="Book Antiqua" pitchFamily="18" charset="0"/>
              </a:rPr>
              <a:t>to understand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functionalities supported </a:t>
            </a:r>
            <a:r>
              <a:rPr lang="en-US" dirty="0" smtClean="0">
                <a:latin typeface="Book Antiqua" pitchFamily="18" charset="0"/>
              </a:rPr>
              <a:t>by system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This helps them to understand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code &amp; design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This helps them to determine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modifications</a:t>
            </a:r>
            <a:r>
              <a:rPr lang="en-US" dirty="0" smtClean="0">
                <a:latin typeface="Book Antiqua" pitchFamily="18" charset="0"/>
              </a:rPr>
              <a:t> to s/m functionalities 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OTHER USES OF SRS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dirty="0">
                <a:latin typeface="Book Antiqua" pitchFamily="18" charset="0"/>
              </a:rPr>
              <a:t>S</a:t>
            </a:r>
            <a:r>
              <a:rPr lang="en-US" dirty="0" smtClean="0">
                <a:latin typeface="Book Antiqua" pitchFamily="18" charset="0"/>
              </a:rPr>
              <a:t>/w engineers consider SRS as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reference document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SRS act as a contract b/w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customers</a:t>
            </a:r>
            <a:r>
              <a:rPr lang="en-US" dirty="0" smtClean="0">
                <a:latin typeface="Book Antiqua" pitchFamily="18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development team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Used to resolve any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disagreements</a:t>
            </a:r>
            <a:r>
              <a:rPr lang="en-US" dirty="0" smtClean="0">
                <a:latin typeface="Book Antiqua" pitchFamily="18" charset="0"/>
              </a:rPr>
              <a:t> b/w developers &amp; customers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Used as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legal document </a:t>
            </a:r>
            <a:r>
              <a:rPr lang="en-US" dirty="0" smtClean="0">
                <a:latin typeface="Book Antiqua" pitchFamily="18" charset="0"/>
              </a:rPr>
              <a:t>to settle disputes</a:t>
            </a: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[B].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L A N </a:t>
            </a:r>
            <a:r>
              <a:rPr lang="en-US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I N G 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dirty="0" smtClean="0">
                <a:latin typeface="Book Antiqua" pitchFamily="18" charset="0"/>
              </a:rPr>
              <a:t>T</a:t>
            </a:r>
            <a:r>
              <a:rPr lang="en-US" sz="2200" dirty="0" smtClean="0">
                <a:latin typeface="Book Antiqua" pitchFamily="18" charset="0"/>
              </a:rPr>
              <a:t>his activity establishes a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</a:t>
            </a:r>
            <a:r>
              <a:rPr lang="en-US" sz="2200" dirty="0" smtClean="0">
                <a:latin typeface="Book Antiqua" pitchFamily="18" charset="0"/>
              </a:rPr>
              <a:t> for the software engineering work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It describes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tasks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be conducted</a:t>
            </a:r>
          </a:p>
          <a:p>
            <a:pPr lvl="1" algn="just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risks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that are likely to happen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Resources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required</a:t>
            </a:r>
          </a:p>
          <a:p>
            <a:pPr lvl="1" algn="just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to be produced</a:t>
            </a:r>
          </a:p>
          <a:p>
            <a:pPr lvl="1" algn="just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schedule</a:t>
            </a:r>
            <a:endParaRPr lang="en-US" sz="2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IMPORTANT USES OF WELL FORMULATED SRS DOCUMENT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Forms an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agreement</a:t>
            </a:r>
            <a:r>
              <a:rPr lang="en-US" dirty="0" smtClean="0">
                <a:latin typeface="Book Antiqua" pitchFamily="18" charset="0"/>
              </a:rPr>
              <a:t> b/w customers &amp; developers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Reduces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future reworks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Provides a basis for estimating </a:t>
            </a:r>
            <a:r>
              <a:rPr lang="en-US" dirty="0" smtClean="0">
                <a:solidFill>
                  <a:srgbClr val="FF0000"/>
                </a:solidFill>
                <a:latin typeface="Book Antiqua" pitchFamily="18" charset="0"/>
              </a:rPr>
              <a:t>costs &amp; schedules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Provides a baseline for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validation &amp; verification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Facilitate future extensions</a:t>
            </a:r>
          </a:p>
          <a:p>
            <a:pPr algn="just"/>
            <a:endParaRPr lang="en-US" dirty="0" smtClean="0">
              <a:latin typeface="Book Antiqua" pitchFamily="18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CHARACTERISTICS OF A GOOD SRS DOCUMENT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Concise</a:t>
            </a:r>
          </a:p>
          <a:p>
            <a:pPr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Implementation independent</a:t>
            </a:r>
          </a:p>
          <a:p>
            <a:pPr algn="just"/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Traceable </a:t>
            </a:r>
          </a:p>
          <a:p>
            <a:pPr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Modifiable</a:t>
            </a:r>
          </a:p>
          <a:p>
            <a:pPr algn="just"/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Response to undesirable events</a:t>
            </a:r>
          </a:p>
          <a:p>
            <a:pPr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Verifiable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N C I S 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SRS should be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concise, unambiguous, consistent </a:t>
            </a:r>
            <a:r>
              <a:rPr lang="en-US" sz="2200" dirty="0" smtClean="0">
                <a:latin typeface="Book Antiqua" pitchFamily="18" charset="0"/>
              </a:rPr>
              <a:t>and complete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Verbose &amp; irrelevant descriptions reduce readability &amp; increases possibility of errors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M P L E M E N T A T I O N   I N D E P E N D E N T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SRS should be free of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&amp; implementation </a:t>
            </a:r>
            <a:r>
              <a:rPr lang="en-US" sz="2200" dirty="0" smtClean="0">
                <a:latin typeface="Book Antiqua" pitchFamily="18" charset="0"/>
              </a:rPr>
              <a:t>decisions 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It should only specify what the s/m should do &amp; should not state how to do these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SRS specify only the externally visible behavior of s/m, &amp;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not discuss implementation issues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So it is also called as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black box specification </a:t>
            </a:r>
            <a:r>
              <a:rPr lang="en-US" sz="2200" dirty="0" smtClean="0">
                <a:latin typeface="Book Antiqua" pitchFamily="18" charset="0"/>
              </a:rPr>
              <a:t>of s/w</a:t>
            </a:r>
          </a:p>
          <a:p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 R A C E A B L E  </a:t>
            </a:r>
            <a:r>
              <a:rPr lang="en-US" dirty="0">
                <a:solidFill>
                  <a:schemeClr val="accent3"/>
                </a:solidFill>
                <a:latin typeface="Book Antiqua" pitchFamily="18" charset="0"/>
              </a:rPr>
              <a:t/>
            </a:r>
            <a:br>
              <a:rPr lang="en-US" dirty="0">
                <a:solidFill>
                  <a:schemeClr val="accent3"/>
                </a:solidFill>
                <a:latin typeface="Book Antiqua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/>
            <a:r>
              <a:rPr lang="en-US" dirty="0">
                <a:latin typeface="Book Antiqua" pitchFamily="18" charset="0"/>
              </a:rPr>
              <a:t>It should be possible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trace</a:t>
            </a:r>
            <a:r>
              <a:rPr lang="en-US" dirty="0">
                <a:latin typeface="Book Antiqua" pitchFamily="18" charset="0"/>
              </a:rPr>
              <a:t>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specific requirement </a:t>
            </a:r>
            <a:r>
              <a:rPr lang="en-US" dirty="0">
                <a:latin typeface="Book Antiqua" pitchFamily="18" charset="0"/>
              </a:rPr>
              <a:t>to design elements that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implement </a:t>
            </a:r>
            <a:r>
              <a:rPr lang="en-US" dirty="0">
                <a:latin typeface="Book Antiqua" pitchFamily="18" charset="0"/>
              </a:rPr>
              <a:t>it &amp; vice versa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Traceability is important to verify results of a phase </a:t>
            </a:r>
            <a:r>
              <a:rPr lang="en-US" dirty="0" err="1">
                <a:latin typeface="Book Antiqua" pitchFamily="18" charset="0"/>
              </a:rPr>
              <a:t>wrt</a:t>
            </a:r>
            <a:r>
              <a:rPr lang="en-US" dirty="0">
                <a:latin typeface="Book Antiqua" pitchFamily="18" charset="0"/>
              </a:rPr>
              <a:t> previous phase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O D I F I A B L E</a:t>
            </a:r>
            <a:r>
              <a:rPr lang="en-US" dirty="0">
                <a:solidFill>
                  <a:schemeClr val="accent3"/>
                </a:solidFill>
                <a:latin typeface="Book Antiqua" pitchFamily="18" charset="0"/>
              </a:rPr>
              <a:t/>
            </a:r>
            <a:br>
              <a:rPr lang="en-US" dirty="0">
                <a:solidFill>
                  <a:schemeClr val="accent3"/>
                </a:solidFill>
                <a:latin typeface="Book Antiqua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/>
          <a:lstStyle/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Customers changes </a:t>
            </a:r>
            <a:r>
              <a:rPr lang="en-US" dirty="0">
                <a:latin typeface="Book Antiqua" pitchFamily="18" charset="0"/>
              </a:rPr>
              <a:t>requirements frequently during development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So SRS undergoes several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revisions </a:t>
            </a:r>
            <a:r>
              <a:rPr lang="en-US" dirty="0">
                <a:latin typeface="Book Antiqua" pitchFamily="18" charset="0"/>
              </a:rPr>
              <a:t>during development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To cope with this requirement changes, SRS has to be 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easily modifiable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For that SRS should be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well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structured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Well structured document is easy to modify &amp; understand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E S P O N S E  T O   U N D E S I R E D   E V E N T S</a:t>
            </a:r>
            <a:b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sz="2800" b="1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>
                <a:latin typeface="Book Antiqua" pitchFamily="18" charset="0"/>
              </a:rPr>
              <a:t>SRS should discuss the s/m responses to various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undesired events &amp; exceptional conditions</a:t>
            </a:r>
            <a:r>
              <a:rPr lang="en-US" dirty="0">
                <a:latin typeface="Book Antiqua" pitchFamily="18" charset="0"/>
              </a:rPr>
              <a:t> that may arise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V E R I F I A B L 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lvl="1" algn="just"/>
            <a:r>
              <a:rPr lang="en-US" sz="2200" dirty="0">
                <a:latin typeface="Book Antiqua" pitchFamily="18" charset="0"/>
              </a:rPr>
              <a:t>All requirements in SRS document must be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verifiable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It should be possible to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test cases </a:t>
            </a:r>
            <a:r>
              <a:rPr lang="en-US" sz="2200" dirty="0">
                <a:latin typeface="Book Antiqua" pitchFamily="18" charset="0"/>
              </a:rPr>
              <a:t>based on the description of functionality</a:t>
            </a:r>
          </a:p>
          <a:p>
            <a:pPr lvl="1" algn="just"/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O F T W A R E   R E Q U I R E M E N T  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P E C I F I C A T I O N  D O C U M E N T ( S R S)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90800"/>
            <a:ext cx="6858000" cy="1828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7333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O F T W A R E   R E Q U I R E M E N T  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P E C I F I C A T I O N  D O C U M E N T ( S R 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Parts of a SRS Documents are</a:t>
            </a:r>
          </a:p>
          <a:p>
            <a:endParaRPr lang="en-US" dirty="0" smtClean="0"/>
          </a:p>
          <a:p>
            <a:pPr lvl="1" algn="just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 requirements</a:t>
            </a:r>
          </a:p>
          <a:p>
            <a:pPr lvl="1" algn="just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Non-functional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requirements</a:t>
            </a:r>
          </a:p>
          <a:p>
            <a:pPr lvl="1" algn="just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Goal of implementation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0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].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O D E L I N G</a:t>
            </a:r>
            <a:r>
              <a:rPr lang="en-US" dirty="0" smtClean="0">
                <a:solidFill>
                  <a:srgbClr val="7030A0"/>
                </a:solidFill>
                <a:latin typeface="Agency FB" pitchFamily="34" charset="0"/>
              </a:rPr>
              <a:t> </a:t>
            </a:r>
            <a:endParaRPr lang="en-US" dirty="0">
              <a:solidFill>
                <a:srgbClr val="7030A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This activity encompasses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creation</a:t>
            </a:r>
            <a:r>
              <a:rPr lang="en-US" sz="2200" dirty="0" smtClean="0">
                <a:latin typeface="Book Antiqua" pitchFamily="18" charset="0"/>
              </a:rPr>
              <a:t> of models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It allows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developer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&amp; customer </a:t>
            </a:r>
            <a:r>
              <a:rPr lang="en-US" sz="2200" dirty="0" smtClean="0">
                <a:latin typeface="Book Antiqua" pitchFamily="18" charset="0"/>
              </a:rPr>
              <a:t>to understand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requirements </a:t>
            </a:r>
            <a:r>
              <a:rPr lang="en-US" sz="2200" dirty="0" smtClean="0">
                <a:latin typeface="Book Antiqua" pitchFamily="18" charset="0"/>
              </a:rPr>
              <a:t>&amp;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It is composed of 2 software engineering actions</a:t>
            </a:r>
          </a:p>
          <a:p>
            <a:pPr lvl="1" algn="just"/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Analysis</a:t>
            </a:r>
          </a:p>
          <a:p>
            <a:pPr lvl="1" algn="just"/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</a:t>
            </a:r>
          </a:p>
          <a:p>
            <a:pPr algn="just"/>
            <a:endParaRPr lang="en-US" sz="2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 REQUIREMENTS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819400"/>
            <a:ext cx="6934200" cy="2057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5255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 REQUIREMENTS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2679700"/>
            <a:ext cx="5762625" cy="2714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3223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 REQUIREMENTS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1936750"/>
            <a:ext cx="5762625" cy="4200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158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NON-FUNCTIONAL REQUIREMENTS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24125"/>
            <a:ext cx="5943600" cy="466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990850"/>
            <a:ext cx="60960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0403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GOAL OF IMPLEMENTATION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52800"/>
            <a:ext cx="6857999" cy="144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173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1970087"/>
            <a:ext cx="5505450" cy="41338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0428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algn="just"/>
            <a:r>
              <a:rPr lang="en-US" sz="2200" dirty="0">
                <a:latin typeface="Book Antiqua" pitchFamily="18" charset="0"/>
              </a:rPr>
              <a:t>An Engineering college decided to automate their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library</a:t>
            </a:r>
            <a:r>
              <a:rPr lang="en-US" sz="2200" dirty="0">
                <a:latin typeface="Book Antiqua" pitchFamily="18" charset="0"/>
              </a:rPr>
              <a:t> procedures. Prepare </a:t>
            </a:r>
            <a:r>
              <a:rPr lang="en-US" sz="2200" b="1" dirty="0">
                <a:latin typeface="Book Antiqua" pitchFamily="18" charset="0"/>
              </a:rPr>
              <a:t>Software Requirement Specification </a:t>
            </a:r>
            <a:r>
              <a:rPr lang="en-US" sz="2200" dirty="0">
                <a:latin typeface="Book Antiqua" pitchFamily="18" charset="0"/>
              </a:rPr>
              <a:t>for the proposed software in IEEE format.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8462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2298700"/>
            <a:ext cx="6200775" cy="3476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941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6553200" cy="9715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66294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8954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2303462"/>
            <a:ext cx="6219825" cy="34671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7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[C].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O D E L I N G</a:t>
            </a:r>
            <a:r>
              <a:rPr lang="en-US" dirty="0">
                <a:solidFill>
                  <a:srgbClr val="7030A0"/>
                </a:solidFill>
                <a:latin typeface="Agency FB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Analysis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It consists of set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 tasks </a:t>
            </a:r>
            <a:r>
              <a:rPr lang="en-US" sz="2200" dirty="0">
                <a:latin typeface="Book Antiqua" pitchFamily="18" charset="0"/>
              </a:rPr>
              <a:t>that lead to the creation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analysis model </a:t>
            </a:r>
            <a:r>
              <a:rPr lang="en-US" sz="2200" dirty="0">
                <a:latin typeface="Book Antiqua" pitchFamily="18" charset="0"/>
              </a:rPr>
              <a:t>or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specification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Set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tasks </a:t>
            </a:r>
            <a:r>
              <a:rPr lang="en-US" sz="2200" dirty="0">
                <a:latin typeface="Book Antiqua" pitchFamily="18" charset="0"/>
              </a:rPr>
              <a:t>include</a:t>
            </a:r>
          </a:p>
          <a:p>
            <a:pPr lvl="2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gathering</a:t>
            </a:r>
          </a:p>
          <a:p>
            <a:pPr lvl="2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Elaboration</a:t>
            </a:r>
          </a:p>
          <a:p>
            <a:pPr lvl="2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Negotiation</a:t>
            </a:r>
          </a:p>
          <a:p>
            <a:pPr lvl="2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Specification</a:t>
            </a:r>
          </a:p>
          <a:p>
            <a:pPr lvl="2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Validation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2" y="3394075"/>
            <a:ext cx="4219575" cy="12858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8103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3679825"/>
            <a:ext cx="5153025" cy="7143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819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012950"/>
            <a:ext cx="6172200" cy="4048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6715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3308350"/>
            <a:ext cx="5934075" cy="14573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0895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622550"/>
            <a:ext cx="6477000" cy="28289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2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[C].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O D E L I N G</a:t>
            </a:r>
            <a:r>
              <a:rPr lang="en-US" dirty="0">
                <a:solidFill>
                  <a:srgbClr val="7030A0"/>
                </a:solidFill>
                <a:latin typeface="Agency FB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Encompasses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 tasks </a:t>
            </a:r>
            <a:r>
              <a:rPr lang="en-US" dirty="0">
                <a:latin typeface="Book Antiqua" pitchFamily="18" charset="0"/>
              </a:rPr>
              <a:t>that create a design model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Tasks are:</a:t>
            </a:r>
          </a:p>
          <a:p>
            <a:pPr lvl="2"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design</a:t>
            </a:r>
          </a:p>
          <a:p>
            <a:pPr lvl="2"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Architectural design</a:t>
            </a:r>
          </a:p>
          <a:p>
            <a:pPr lvl="2"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Interface design</a:t>
            </a:r>
          </a:p>
          <a:p>
            <a:pPr lvl="2"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Component level design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[D]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N S T R U C T I O N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This activity combines the code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generation &amp; testing, </a:t>
            </a:r>
            <a:r>
              <a:rPr lang="en-US" sz="2200" dirty="0" smtClean="0">
                <a:latin typeface="Book Antiqua" pitchFamily="18" charset="0"/>
              </a:rPr>
              <a:t>which is required to uncover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errors</a:t>
            </a:r>
            <a:r>
              <a:rPr lang="en-US" sz="2200" dirty="0" smtClean="0">
                <a:latin typeface="Book Antiqua" pitchFamily="18" charset="0"/>
              </a:rPr>
              <a:t> in the code</a:t>
            </a: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[E].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 E P L O Y M E N T 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S</a:t>
            </a:r>
            <a:r>
              <a:rPr lang="en-US" sz="2200" dirty="0" smtClean="0">
                <a:latin typeface="Book Antiqua" pitchFamily="18" charset="0"/>
              </a:rPr>
              <a:t>oftware is delivered to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customer</a:t>
            </a:r>
            <a:r>
              <a:rPr lang="en-US" sz="2200" dirty="0" smtClean="0">
                <a:latin typeface="Book Antiqua" pitchFamily="18" charset="0"/>
              </a:rPr>
              <a:t> who evaluates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delivered product 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Provides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feedback </a:t>
            </a:r>
            <a:r>
              <a:rPr lang="en-US" sz="2200" dirty="0" smtClean="0">
                <a:latin typeface="Book Antiqua" pitchFamily="18" charset="0"/>
              </a:rPr>
              <a:t>based on the evaluation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49808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 E N E R I C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 M B R E L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A   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C T I V I T I E 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171688" cy="50292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 tracking &amp; control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management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quality assurance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Formal technical reviews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Measurement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configuration management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Reusability management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 product preparation &amp; production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O F T W A R E  P R O J E C T   </a:t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R A C K I N G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&amp;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N T R O L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Allows the software team to assess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progress </a:t>
            </a:r>
            <a:r>
              <a:rPr lang="en-US" sz="2200" dirty="0" smtClean="0">
                <a:latin typeface="Book Antiqua" pitchFamily="18" charset="0"/>
              </a:rPr>
              <a:t>of the project, against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plan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Take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necessary action </a:t>
            </a:r>
            <a:r>
              <a:rPr lang="en-US" sz="2200" dirty="0" smtClean="0">
                <a:latin typeface="Book Antiqua" pitchFamily="18" charset="0"/>
              </a:rPr>
              <a:t>to maintain schedule</a:t>
            </a:r>
          </a:p>
          <a:p>
            <a:pPr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4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A N A G E M E N T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ook Antiqua" pitchFamily="18" charset="0"/>
              </a:rPr>
              <a:t>Assess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risks</a:t>
            </a:r>
            <a:r>
              <a:rPr lang="en-US" dirty="0" smtClean="0">
                <a:latin typeface="Book Antiqua" pitchFamily="18" charset="0"/>
              </a:rPr>
              <a:t> that may affect the outcome or the quality of the project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O D U L E - 2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hlinkClick r:id="rId2" action="ppaction://hlinksldjump"/>
              </a:rPr>
              <a:t>PROCESS  FRAMEWORK  MODELS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2.1.1</a:t>
            </a:r>
            <a:r>
              <a:rPr lang="en-US" sz="2000" b="1" dirty="0" smtClean="0">
                <a:solidFill>
                  <a:srgbClr val="7030A0"/>
                </a:solidFill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  </a:t>
            </a:r>
            <a:r>
              <a:rPr lang="en-US" sz="2000" dirty="0" smtClean="0">
                <a:hlinkClick r:id="rId3" action="ppaction://hlinksldjump"/>
              </a:rPr>
              <a:t>Capability </a:t>
            </a:r>
            <a:r>
              <a:rPr lang="en-US" sz="2000" dirty="0">
                <a:hlinkClick r:id="rId3" action="ppaction://hlinksldjump"/>
              </a:rPr>
              <a:t>maturity model (CMM</a:t>
            </a:r>
            <a:r>
              <a:rPr lang="en-US" sz="2000" dirty="0" smtClean="0">
                <a:hlinkClick r:id="rId3" action="ppaction://hlinksldjump"/>
              </a:rPr>
              <a:t>)</a:t>
            </a:r>
            <a:endParaRPr lang="en-US" sz="2000" dirty="0">
              <a:latin typeface="Book Antiqua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2.1.2 </a:t>
            </a:r>
            <a:r>
              <a:rPr lang="en-US" sz="2000" dirty="0" smtClean="0">
                <a:latin typeface="Book Antiqua" pitchFamily="18" charset="0"/>
              </a:rPr>
              <a:t>    </a:t>
            </a:r>
            <a:r>
              <a:rPr lang="en-US" sz="2000" dirty="0" smtClean="0">
                <a:hlinkClick r:id="rId4" action="ppaction://hlinksldjump"/>
              </a:rPr>
              <a:t>ISO </a:t>
            </a:r>
            <a:r>
              <a:rPr lang="en-US" sz="2000" dirty="0">
                <a:hlinkClick r:id="rId4" action="ppaction://hlinksldjump"/>
              </a:rPr>
              <a:t>9000 </a:t>
            </a: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Book Antiqua" pitchFamily="18" charset="0"/>
              </a:rPr>
              <a:t>2.2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hlinkClick r:id="rId5" action="ppaction://hlinksldjump"/>
              </a:rPr>
              <a:t>PHASES  IN  SOFTWARE  DEVELOPMENT 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2.1</a:t>
            </a:r>
            <a:r>
              <a:rPr lang="en-US" sz="2000" b="1" dirty="0" smtClean="0">
                <a:solidFill>
                  <a:srgbClr val="7030A0"/>
                </a:solidFill>
                <a:latin typeface="Book Antiqua" pitchFamily="18" charset="0"/>
              </a:rPr>
              <a:t>  </a:t>
            </a:r>
            <a:r>
              <a:rPr lang="en-US" sz="2000" dirty="0" smtClean="0">
                <a:hlinkClick r:id="rId6" action="ppaction://hlinksldjump"/>
              </a:rPr>
              <a:t>Requirement analysis</a:t>
            </a:r>
            <a:endParaRPr lang="en-US" sz="20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2.2    </a:t>
            </a:r>
            <a:r>
              <a:rPr lang="en-US" sz="2000" dirty="0" smtClean="0">
                <a:hlinkClick r:id="rId7" action="ppaction://hlinksldjump"/>
              </a:rPr>
              <a:t>Requirements  elicitation  for </a:t>
            </a:r>
            <a:r>
              <a:rPr lang="en-US" sz="2000" dirty="0">
                <a:hlinkClick r:id="rId7" action="ppaction://hlinksldjump"/>
              </a:rPr>
              <a:t>software </a:t>
            </a:r>
            <a:endParaRPr lang="en-US" sz="20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2.3</a:t>
            </a:r>
            <a:r>
              <a:rPr lang="en-US" sz="2000" dirty="0" smtClean="0">
                <a:latin typeface="Book Antiqua" pitchFamily="18" charset="0"/>
              </a:rPr>
              <a:t>    </a:t>
            </a:r>
            <a:r>
              <a:rPr lang="en-US" sz="2000" dirty="0" smtClean="0">
                <a:hlinkClick r:id="rId8" action="ppaction://hlinksldjump"/>
              </a:rPr>
              <a:t>Analysis </a:t>
            </a:r>
            <a:r>
              <a:rPr lang="en-US" sz="2000" dirty="0">
                <a:hlinkClick r:id="rId8" action="ppaction://hlinksldjump"/>
              </a:rPr>
              <a:t>principles </a:t>
            </a:r>
            <a:endParaRPr lang="en-US" sz="20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2.4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 </a:t>
            </a:r>
            <a:r>
              <a:rPr lang="en-US" sz="2000" dirty="0" smtClean="0"/>
              <a:t>Software </a:t>
            </a:r>
            <a:r>
              <a:rPr lang="en-US" sz="2000" dirty="0"/>
              <a:t>prototyping </a:t>
            </a:r>
            <a:endParaRPr lang="en-US" sz="20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2.5</a:t>
            </a:r>
            <a:r>
              <a:rPr lang="en-US" sz="2000" b="1" dirty="0">
                <a:solidFill>
                  <a:srgbClr val="7030A0"/>
                </a:solidFill>
                <a:latin typeface="Book Antiqua" pitchFamily="18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Book Antiqua" pitchFamily="18" charset="0"/>
              </a:rPr>
              <a:t>   </a:t>
            </a:r>
            <a:r>
              <a:rPr lang="en-US" sz="2000" dirty="0" smtClean="0">
                <a:hlinkClick r:id="rId8" action="ppaction://hlinksldjump"/>
              </a:rPr>
              <a:t>Requirement  Specification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lvl="1" algn="just">
              <a:buFont typeface="Wingdings" pitchFamily="2" charset="2"/>
              <a:buChar char="§"/>
            </a:pPr>
            <a:endParaRPr lang="en-US" dirty="0">
              <a:latin typeface="Book Antiqua" pitchFamily="18" charset="0"/>
            </a:endParaRPr>
          </a:p>
          <a:p>
            <a:endParaRPr lang="en-US" dirty="0">
              <a:latin typeface="Book Antiqua" pitchFamily="18" charset="0"/>
            </a:endParaRPr>
          </a:p>
          <a:p>
            <a:endParaRPr lang="en-US" dirty="0" smtClean="0"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O F T W A R E   Q U A L I T Y  A S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U R A N C 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ook Antiqua" pitchFamily="18" charset="0"/>
              </a:rPr>
              <a:t>Defines &amp; conducts the activities required to ensure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quality</a:t>
            </a: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 O R M A L   T E C H N I C A L   R E V I E W 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Assess software engineering work products to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uncover</a:t>
            </a:r>
            <a:r>
              <a:rPr lang="en-US" sz="2200" dirty="0" smtClean="0">
                <a:latin typeface="Book Antiqua" pitchFamily="18" charset="0"/>
              </a:rPr>
              <a:t> &amp;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remove errors</a:t>
            </a:r>
            <a:r>
              <a:rPr lang="en-US" sz="2200" dirty="0" smtClean="0">
                <a:latin typeface="Book Antiqua" pitchFamily="18" charset="0"/>
              </a:rPr>
              <a:t>, before they are propagated to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next action or activity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E A S U R E M E N T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This activity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defines &amp; collects</a:t>
            </a:r>
          </a:p>
          <a:p>
            <a:pPr lvl="1" algn="just"/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</a:t>
            </a:r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roject</a:t>
            </a:r>
            <a:r>
              <a:rPr lang="en-US" sz="2200" dirty="0" smtClean="0">
                <a:latin typeface="Book Antiqua" pitchFamily="18" charset="0"/>
              </a:rPr>
              <a:t>  and 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</a:t>
            </a:r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roduct</a:t>
            </a:r>
            <a:r>
              <a:rPr lang="en-US" sz="2200" dirty="0" smtClean="0">
                <a:latin typeface="Book Antiqua" pitchFamily="18" charset="0"/>
              </a:rPr>
              <a:t> measures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T</a:t>
            </a:r>
            <a:r>
              <a:rPr lang="en-US" sz="2200" dirty="0" smtClean="0">
                <a:latin typeface="Book Antiqua" pitchFamily="18" charset="0"/>
              </a:rPr>
              <a:t>hat assist the team in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delivering software</a:t>
            </a:r>
            <a:r>
              <a:rPr lang="en-US" sz="2200" dirty="0" smtClean="0">
                <a:latin typeface="Book Antiqua" pitchFamily="18" charset="0"/>
              </a:rPr>
              <a:t>, that meets customers needs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O F T W A R E   C O N F I G U R A T I O N   M A N A G E M E N T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Manages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effects of change </a:t>
            </a:r>
            <a:r>
              <a:rPr lang="en-US" sz="2200" dirty="0" smtClean="0">
                <a:latin typeface="Book Antiqua" pitchFamily="18" charset="0"/>
              </a:rPr>
              <a:t>throughout the software process</a:t>
            </a:r>
          </a:p>
          <a:p>
            <a:pPr algn="just">
              <a:buNone/>
            </a:pPr>
            <a:endParaRPr lang="en-US" sz="2200" dirty="0" smtClean="0">
              <a:latin typeface="Book Antiqua" pitchFamily="18" charset="0"/>
            </a:endParaRPr>
          </a:p>
          <a:p>
            <a:pPr algn="just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E U S A B I L I T Y  M A N A G E M E N T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ook Antiqua" pitchFamily="18" charset="0"/>
              </a:rPr>
              <a:t>Defines criteria for work product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reuse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Establish mechanisms to achieve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reusable components</a:t>
            </a: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W O R K   P R O D U C T   </a:t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E P A R A T I O N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&amp;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P R O D U C T I O N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Encompasses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activities</a:t>
            </a:r>
            <a:r>
              <a:rPr lang="en-US" sz="2200" dirty="0" smtClean="0">
                <a:latin typeface="Book Antiqua" pitchFamily="18" charset="0"/>
              </a:rPr>
              <a:t> required to create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 products</a:t>
            </a:r>
            <a:r>
              <a:rPr lang="en-US" sz="2200" dirty="0" smtClean="0">
                <a:latin typeface="Book Antiqua" pitchFamily="18" charset="0"/>
              </a:rPr>
              <a:t> such as 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odels</a:t>
            </a:r>
          </a:p>
          <a:p>
            <a:pPr lvl="1" algn="just"/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Documents</a:t>
            </a:r>
          </a:p>
          <a:p>
            <a:pPr lvl="1" algn="just"/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Logs</a:t>
            </a:r>
          </a:p>
          <a:p>
            <a:pPr lvl="1" algn="just"/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Forms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</a:t>
            </a:r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ists</a:t>
            </a:r>
            <a:endParaRPr lang="en-US" sz="2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772400" cy="1472184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  1.1.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A P A B I L I T Y   M A T U R I T Y  M O D E L</a:t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( C M M)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CMM</a:t>
            </a:r>
            <a:r>
              <a:rPr lang="en-US" sz="2200" dirty="0" smtClean="0">
                <a:latin typeface="Book Antiqua" pitchFamily="18" charset="0"/>
              </a:rPr>
              <a:t> is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not</a:t>
            </a:r>
            <a:r>
              <a:rPr lang="en-US" sz="2200" dirty="0" smtClean="0">
                <a:latin typeface="Book Antiqua" pitchFamily="18" charset="0"/>
              </a:rPr>
              <a:t> a software life cycle model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It is a strategy for improving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process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Developed by SEI (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</a:t>
            </a:r>
            <a:r>
              <a:rPr lang="en-US" sz="2200" dirty="0" smtClean="0">
                <a:latin typeface="Book Antiqua" pitchFamily="18" charset="0"/>
              </a:rPr>
              <a:t>oftware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2200" dirty="0" smtClean="0">
                <a:latin typeface="Book Antiqua" pitchFamily="18" charset="0"/>
              </a:rPr>
              <a:t>ngineering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</a:t>
            </a:r>
            <a:r>
              <a:rPr lang="en-US" sz="2200" dirty="0" smtClean="0">
                <a:latin typeface="Book Antiqua" pitchFamily="18" charset="0"/>
              </a:rPr>
              <a:t>nstitute) in 1986</a:t>
            </a:r>
          </a:p>
          <a:p>
            <a:pPr algn="just"/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CMM</a:t>
            </a:r>
            <a:r>
              <a:rPr lang="en-US" sz="2200" dirty="0" smtClean="0">
                <a:latin typeface="Book Antiqua" pitchFamily="18" charset="0"/>
              </a:rPr>
              <a:t> is used to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judge</a:t>
            </a:r>
            <a:r>
              <a:rPr lang="en-US" sz="2200" dirty="0" smtClean="0">
                <a:latin typeface="Book Antiqua" pitchFamily="18" charset="0"/>
              </a:rPr>
              <a:t> the maturity of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smtClean="0">
                <a:latin typeface="Book Antiqua" pitchFamily="18" charset="0"/>
              </a:rPr>
              <a:t>processes of an organization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CMM helped organization to improve the quality of software they developed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>
                <a:latin typeface="Book Antiqua" pitchFamily="18" charset="0"/>
              </a:rPr>
              <a:t>SEI-CMM can be used in two ways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Capability evaluation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process assessment</a:t>
            </a:r>
          </a:p>
          <a:p>
            <a:endParaRPr lang="en-US" sz="2200" dirty="0" smtClean="0">
              <a:latin typeface="Book Antiqua" pitchFamily="18" charset="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Capability 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evaluation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2200" dirty="0" smtClean="0">
                <a:latin typeface="Book Antiqua" pitchFamily="18" charset="0"/>
              </a:rPr>
              <a:t>Provide a way to access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process capability</a:t>
            </a:r>
            <a:endParaRPr lang="en-US" sz="2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process 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assessment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2200" dirty="0" smtClean="0">
                <a:latin typeface="Book Antiqua" pitchFamily="18" charset="0"/>
              </a:rPr>
              <a:t>It is used by an organization with the objective to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improve the process capability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1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M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A T U R I T Y    L E V E L 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dirty="0" smtClean="0">
                <a:latin typeface="Book Antiqua" pitchFamily="18" charset="0"/>
              </a:rPr>
              <a:t>5 maturity levels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Initial </a:t>
            </a:r>
            <a:r>
              <a:rPr lang="en-US" dirty="0" smtClean="0">
                <a:latin typeface="Book Antiqua" pitchFamily="18" charset="0"/>
              </a:rPr>
              <a:t>  (maturity level 1)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Repeatable </a:t>
            </a:r>
            <a:r>
              <a:rPr lang="en-US" dirty="0" smtClean="0">
                <a:latin typeface="Book Antiqua" pitchFamily="18" charset="0"/>
              </a:rPr>
              <a:t>  (maturity level 2) 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Defined</a:t>
            </a:r>
            <a:r>
              <a:rPr lang="en-US" dirty="0" smtClean="0">
                <a:latin typeface="Book Antiqua" pitchFamily="18" charset="0"/>
              </a:rPr>
              <a:t>   (maturity level 3)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Managed</a:t>
            </a:r>
            <a:r>
              <a:rPr lang="en-US" dirty="0" smtClean="0">
                <a:latin typeface="Book Antiqua" pitchFamily="18" charset="0"/>
              </a:rPr>
              <a:t>   (maturity level 4)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Optimizing </a:t>
            </a:r>
            <a:r>
              <a:rPr lang="en-US" dirty="0" smtClean="0">
                <a:latin typeface="Book Antiqua" pitchFamily="18" charset="0"/>
              </a:rPr>
              <a:t>  (maturity level 5)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09800"/>
            <a:ext cx="7406640" cy="1472184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1.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C E S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 F R A M E W O R K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M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A T U R I T Y    L E V E L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7772400" cy="4038600"/>
          </a:xfrm>
        </p:spPr>
      </p:pic>
    </p:spTree>
    <p:extLst>
      <p:ext uri="{BB962C8B-B14F-4D97-AF65-F5344CB8AC3E}">
        <p14:creationId xmlns:p14="http://schemas.microsoft.com/office/powerpoint/2010/main" val="13711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MCj02513990000[1]"/>
          <p:cNvPicPr>
            <a:picLocks noChangeAspect="1" noChangeArrowheads="1"/>
          </p:cNvPicPr>
          <p:nvPr/>
        </p:nvPicPr>
        <p:blipFill>
          <a:blip r:embed="rId2">
            <a:lum bright="-20000" contrast="-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33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5 LEVELS OF THE CAPABILITY MATURITY MODEL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6705600" cy="4267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					      </a:t>
            </a:r>
            <a:r>
              <a:rPr lang="en-US" sz="2600" u="sng" dirty="0"/>
              <a:t>Optimizing</a:t>
            </a:r>
            <a:r>
              <a:rPr lang="en-US" sz="2600" dirty="0"/>
              <a:t>  </a:t>
            </a:r>
            <a:r>
              <a:rPr lang="en-US" sz="1800" b="1" dirty="0"/>
              <a:t>18.4%</a:t>
            </a:r>
            <a:endParaRPr lang="en-US" sz="2600" b="1" u="sng" dirty="0"/>
          </a:p>
          <a:p>
            <a:pPr>
              <a:lnSpc>
                <a:spcPct val="80000"/>
              </a:lnSpc>
              <a:buFontTx/>
              <a:buNone/>
            </a:pPr>
            <a:endParaRPr lang="en-US" sz="800" u="sng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dirty="0"/>
              <a:t>				     </a:t>
            </a:r>
            <a:r>
              <a:rPr lang="en-US" sz="2600" u="sng" dirty="0"/>
              <a:t>Managed</a:t>
            </a:r>
            <a:r>
              <a:rPr lang="en-US" sz="2600" dirty="0"/>
              <a:t>   </a:t>
            </a:r>
            <a:r>
              <a:rPr lang="en-US" sz="1800" b="1" dirty="0"/>
              <a:t>4.5%</a:t>
            </a:r>
            <a:endParaRPr lang="en-US" sz="2600" b="1" u="sng" dirty="0"/>
          </a:p>
          <a:p>
            <a:pPr>
              <a:lnSpc>
                <a:spcPct val="80000"/>
              </a:lnSpc>
              <a:buFontTx/>
              <a:buNone/>
            </a:pPr>
            <a:endParaRPr lang="en-US" sz="800" b="1" u="sng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dirty="0"/>
              <a:t>			     </a:t>
            </a:r>
            <a:r>
              <a:rPr lang="en-US" sz="2600" u="sng" dirty="0"/>
              <a:t>Defined</a:t>
            </a:r>
            <a:r>
              <a:rPr lang="en-US" sz="2600" dirty="0"/>
              <a:t>   </a:t>
            </a:r>
            <a:r>
              <a:rPr lang="en-US" sz="1800" b="1" dirty="0"/>
              <a:t>32.9%</a:t>
            </a:r>
            <a:endParaRPr lang="en-US" sz="1800" b="1" u="sng" dirty="0"/>
          </a:p>
          <a:p>
            <a:pPr>
              <a:lnSpc>
                <a:spcPct val="80000"/>
              </a:lnSpc>
              <a:buFontTx/>
              <a:buNone/>
            </a:pPr>
            <a:endParaRPr lang="en-US" sz="800" b="1" u="sng" dirty="0"/>
          </a:p>
          <a:p>
            <a:pPr>
              <a:lnSpc>
                <a:spcPct val="80000"/>
              </a:lnSpc>
              <a:buFontTx/>
              <a:buNone/>
            </a:pP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dirty="0"/>
              <a:t>         </a:t>
            </a:r>
            <a:r>
              <a:rPr lang="en-US" sz="2600" u="sng" dirty="0"/>
              <a:t>Repeatable </a:t>
            </a:r>
            <a:r>
              <a:rPr lang="en-US" sz="2600" dirty="0"/>
              <a:t> </a:t>
            </a:r>
            <a:r>
              <a:rPr lang="en-US" sz="1800" b="1" dirty="0"/>
              <a:t>32.9%</a:t>
            </a:r>
            <a:endParaRPr lang="en-US" sz="1200" b="1" dirty="0"/>
          </a:p>
          <a:p>
            <a:pPr>
              <a:lnSpc>
                <a:spcPct val="80000"/>
              </a:lnSpc>
              <a:buFontTx/>
              <a:buNone/>
            </a:pP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dirty="0"/>
              <a:t>      </a:t>
            </a:r>
            <a:r>
              <a:rPr lang="en-US" sz="2600" u="sng" dirty="0"/>
              <a:t>Initial</a:t>
            </a:r>
            <a:r>
              <a:rPr lang="en-US" sz="2600" dirty="0"/>
              <a:t>   </a:t>
            </a:r>
            <a:r>
              <a:rPr lang="en-US" sz="1800" b="1" dirty="0"/>
              <a:t>2.2%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            </a:t>
            </a:r>
            <a:r>
              <a:rPr lang="en-US" sz="1800" b="1" dirty="0"/>
              <a:t>9.0%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8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218E-EEBD-4AFC-8525-C6BCC2019FD6}" type="slidenum">
              <a:rPr lang="en-US"/>
              <a:pPr/>
              <a:t>32</a:t>
            </a:fld>
            <a:endParaRPr lang="en-US"/>
          </a:p>
        </p:txBody>
      </p:sp>
      <p:sp>
        <p:nvSpPr>
          <p:cNvPr id="809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CMMI Process Maturity Profile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762000" y="6400800"/>
            <a:ext cx="80772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000"/>
              <a:t>www.sei.cmu.edu/appraisal-program/profile/pdf/CMMI/2006marCMMI.pdf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80907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587375" y="1828800"/>
          <a:ext cx="7785100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Chart" r:id="rId3" imgW="7801021" imgH="4067089" progId="MSGraph.Chart.8">
                  <p:embed followColorScheme="full"/>
                </p:oleObj>
              </mc:Choice>
              <mc:Fallback>
                <p:oleObj name="Chart" r:id="rId3" imgW="7801021" imgH="4067089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1828800"/>
                        <a:ext cx="7785100" cy="405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143000" y="46482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50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1066800" y="43735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100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1066800" y="40687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150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1066800" y="38100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200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1066800" y="3535363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250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1066800" y="3230563"/>
            <a:ext cx="436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/>
              <a:t>300</a:t>
            </a: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1066800" y="29718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350</a:t>
            </a: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1066800" y="2697163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400</a:t>
            </a:r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1066800" y="2392363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450</a:t>
            </a:r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1066800" y="21336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500</a:t>
            </a:r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1066800" y="18288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550</a:t>
            </a:r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533400" y="5670550"/>
            <a:ext cx="8153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Based on most recent appraisal of 1,106 organizations , from 3/2002 – 12/2005 &amp; reported by 1/2006.  </a:t>
            </a:r>
            <a:r>
              <a:rPr lang="en-US" sz="1400" dirty="0" err="1"/>
              <a:t>Incl.s</a:t>
            </a:r>
            <a:r>
              <a:rPr lang="en-US" sz="1400" dirty="0"/>
              <a:t> results for system engineering, software engineering, integrated prod &amp; process </a:t>
            </a:r>
            <a:r>
              <a:rPr lang="en-US" sz="1400" dirty="0" err="1"/>
              <a:t>developm</a:t>
            </a:r>
            <a:r>
              <a:rPr lang="en-US" sz="1400" dirty="0"/>
              <a:t>, &amp; supplier sourcing</a:t>
            </a:r>
          </a:p>
        </p:txBody>
      </p:sp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1600200" y="12192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SEI</a:t>
            </a:r>
          </a:p>
        </p:txBody>
      </p:sp>
      <p:sp>
        <p:nvSpPr>
          <p:cNvPr id="80922" name="Text Box 26"/>
          <p:cNvSpPr txBox="1">
            <a:spLocks noChangeArrowheads="1"/>
          </p:cNvSpPr>
          <p:nvPr/>
        </p:nvSpPr>
        <p:spPr bwMode="auto">
          <a:xfrm>
            <a:off x="3962400" y="1219200"/>
            <a:ext cx="4495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CMMI v.1.1 Class A Appraisal Results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I T I A L  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 V E L -1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A software development organization at this level </a:t>
            </a:r>
            <a:r>
              <a:rPr lang="en-US" sz="2200" dirty="0" smtClean="0">
                <a:latin typeface="Book Antiqua" pitchFamily="18" charset="0"/>
              </a:rPr>
              <a:t>is characterized </a:t>
            </a:r>
            <a:r>
              <a:rPr lang="en-US" sz="2200" dirty="0">
                <a:latin typeface="Book Antiqua" pitchFamily="18" charset="0"/>
              </a:rPr>
              <a:t>by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ad hoc activities</a:t>
            </a:r>
            <a:r>
              <a:rPr lang="en-US" sz="2200" dirty="0">
                <a:latin typeface="Book Antiqua" pitchFamily="18" charset="0"/>
              </a:rPr>
              <a:t>. </a:t>
            </a:r>
            <a:endParaRPr lang="en-US" sz="2200" dirty="0" smtClean="0">
              <a:latin typeface="Book Antiqua" pitchFamily="18" charset="0"/>
            </a:endParaRPr>
          </a:p>
          <a:p>
            <a:pPr algn="just"/>
            <a:r>
              <a:rPr lang="en-US" sz="2200" dirty="0" smtClean="0">
                <a:latin typeface="Book Antiqua" pitchFamily="18" charset="0"/>
              </a:rPr>
              <a:t>Very </a:t>
            </a:r>
            <a:r>
              <a:rPr lang="en-US" sz="2200" dirty="0">
                <a:latin typeface="Book Antiqua" pitchFamily="18" charset="0"/>
              </a:rPr>
              <a:t>few or no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processes</a:t>
            </a:r>
            <a:r>
              <a:rPr lang="en-US" sz="2200" dirty="0">
                <a:latin typeface="Book Antiqua" pitchFamily="18" charset="0"/>
              </a:rPr>
              <a:t> are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defined </a:t>
            </a:r>
            <a:r>
              <a:rPr lang="en-US" sz="2200" dirty="0" smtClean="0">
                <a:latin typeface="Book Antiqua" pitchFamily="18" charset="0"/>
              </a:rPr>
              <a:t>and </a:t>
            </a:r>
            <a:r>
              <a:rPr lang="en-US" sz="2200" dirty="0">
                <a:latin typeface="Book Antiqua" pitchFamily="18" charset="0"/>
              </a:rPr>
              <a:t>followed. Since software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production processes are not defined</a:t>
            </a:r>
            <a:r>
              <a:rPr lang="en-US" sz="2200" dirty="0">
                <a:latin typeface="Book Antiqua" pitchFamily="18" charset="0"/>
              </a:rPr>
              <a:t>,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Different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engineers </a:t>
            </a:r>
            <a:r>
              <a:rPr lang="en-US" sz="2200" dirty="0">
                <a:latin typeface="Book Antiqua" pitchFamily="18" charset="0"/>
              </a:rPr>
              <a:t>follow their own process and as a result </a:t>
            </a:r>
            <a:r>
              <a:rPr lang="en-US" sz="2200" dirty="0" smtClean="0">
                <a:latin typeface="Book Antiqua" pitchFamily="18" charset="0"/>
              </a:rPr>
              <a:t>development efforts </a:t>
            </a:r>
            <a:r>
              <a:rPr lang="en-US" sz="2200" dirty="0">
                <a:latin typeface="Book Antiqua" pitchFamily="18" charset="0"/>
              </a:rPr>
              <a:t>become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chaotic</a:t>
            </a:r>
            <a:r>
              <a:rPr lang="en-US" sz="2200" dirty="0" smtClean="0">
                <a:latin typeface="Book Antiqua" pitchFamily="18" charset="0"/>
              </a:rPr>
              <a:t>. Therefore</a:t>
            </a:r>
            <a:r>
              <a:rPr lang="en-US" sz="2200" dirty="0">
                <a:latin typeface="Book Antiqua" pitchFamily="18" charset="0"/>
              </a:rPr>
              <a:t>, it is also called </a:t>
            </a:r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chaotic level. </a:t>
            </a:r>
            <a:endParaRPr lang="en-US" sz="22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sz="2200" dirty="0" smtClean="0">
                <a:latin typeface="Book Antiqua" pitchFamily="18" charset="0"/>
              </a:rPr>
              <a:t>The success </a:t>
            </a:r>
            <a:r>
              <a:rPr lang="en-US" sz="2200" dirty="0">
                <a:latin typeface="Book Antiqua" pitchFamily="18" charset="0"/>
              </a:rPr>
              <a:t>of projects depends on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individual efforts </a:t>
            </a:r>
            <a:r>
              <a:rPr lang="en-US" sz="2200" dirty="0">
                <a:latin typeface="Book Antiqua" pitchFamily="18" charset="0"/>
              </a:rPr>
              <a:t>and heroics. </a:t>
            </a:r>
            <a:endParaRPr lang="en-US" sz="2200" dirty="0" smtClean="0">
              <a:latin typeface="Book Antiqua" pitchFamily="18" charset="0"/>
            </a:endParaRPr>
          </a:p>
          <a:p>
            <a:pPr algn="just"/>
            <a:r>
              <a:rPr lang="en-US" sz="2200" dirty="0" smtClean="0">
                <a:latin typeface="Book Antiqua" pitchFamily="18" charset="0"/>
              </a:rPr>
              <a:t>When engineers </a:t>
            </a:r>
            <a:r>
              <a:rPr lang="en-US" sz="2200" dirty="0">
                <a:latin typeface="Book Antiqua" pitchFamily="18" charset="0"/>
              </a:rPr>
              <a:t>leave,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successors</a:t>
            </a:r>
            <a:r>
              <a:rPr lang="en-US" sz="2200" dirty="0">
                <a:latin typeface="Book Antiqua" pitchFamily="18" charset="0"/>
              </a:rPr>
              <a:t> have great difficulty in understanding </a:t>
            </a:r>
            <a:r>
              <a:rPr lang="en-US" sz="2200" dirty="0" smtClean="0">
                <a:latin typeface="Book Antiqua" pitchFamily="18" charset="0"/>
              </a:rPr>
              <a:t>the process </a:t>
            </a:r>
            <a:r>
              <a:rPr lang="en-US" sz="2200" dirty="0">
                <a:latin typeface="Book Antiqua" pitchFamily="18" charset="0"/>
              </a:rPr>
              <a:t>followed and the work completed.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 descr="MCj029007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4800"/>
            <a:ext cx="1155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E P E A T A B L E 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 E V E L-2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At this level, the basic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practices </a:t>
            </a:r>
            <a:r>
              <a:rPr lang="en-US" dirty="0"/>
              <a:t>such as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tracking cost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</a:t>
            </a:r>
            <a:r>
              <a:rPr lang="en-US" dirty="0"/>
              <a:t> are established.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estimation </a:t>
            </a:r>
            <a:r>
              <a:rPr lang="en-US" dirty="0"/>
              <a:t>techniques like function point analysis,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COCOMO</a:t>
            </a:r>
            <a:r>
              <a:rPr lang="en-US" dirty="0"/>
              <a:t>, etc. </a:t>
            </a:r>
            <a:r>
              <a:rPr lang="en-US" dirty="0" smtClean="0"/>
              <a:t>are used.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necessary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discipline </a:t>
            </a:r>
            <a:r>
              <a:rPr lang="en-US" dirty="0"/>
              <a:t>is in place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earlier success </a:t>
            </a:r>
            <a:r>
              <a:rPr lang="en-US" dirty="0"/>
              <a:t>on projects with similar applications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Please remember </a:t>
            </a:r>
            <a:r>
              <a:rPr lang="en-US" dirty="0" smtClean="0"/>
              <a:t>that opportunity </a:t>
            </a:r>
            <a:r>
              <a:rPr lang="en-US" dirty="0"/>
              <a:t>to repeat a process exists only when a company produces </a:t>
            </a:r>
            <a:r>
              <a:rPr lang="en-US" dirty="0" smtClean="0"/>
              <a:t>a family </a:t>
            </a:r>
            <a:r>
              <a:rPr lang="en-US" dirty="0"/>
              <a:t>of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6872288" y="304800"/>
            <a:ext cx="1662112" cy="1031691"/>
            <a:chOff x="240" y="336"/>
            <a:chExt cx="1335" cy="884"/>
          </a:xfrm>
        </p:grpSpPr>
        <p:sp>
          <p:nvSpPr>
            <p:cNvPr id="6" name="AutoShape 6"/>
            <p:cNvSpPr>
              <a:spLocks noChangeAspect="1" noChangeArrowheads="1" noTextEdit="1"/>
            </p:cNvSpPr>
            <p:nvPr/>
          </p:nvSpPr>
          <p:spPr bwMode="auto">
            <a:xfrm>
              <a:off x="240" y="336"/>
              <a:ext cx="1335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40" y="336"/>
              <a:ext cx="1335" cy="21"/>
            </a:xfrm>
            <a:custGeom>
              <a:avLst/>
              <a:gdLst>
                <a:gd name="T0" fmla="*/ 0 w 2670"/>
                <a:gd name="T1" fmla="*/ 0 h 41"/>
                <a:gd name="T2" fmla="*/ 44 w 2670"/>
                <a:gd name="T3" fmla="*/ 41 h 41"/>
                <a:gd name="T4" fmla="*/ 2627 w 2670"/>
                <a:gd name="T5" fmla="*/ 41 h 41"/>
                <a:gd name="T6" fmla="*/ 2670 w 2670"/>
                <a:gd name="T7" fmla="*/ 0 h 41"/>
                <a:gd name="T8" fmla="*/ 0 w 267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0" h="41">
                  <a:moveTo>
                    <a:pt x="0" y="0"/>
                  </a:moveTo>
                  <a:lnTo>
                    <a:pt x="44" y="41"/>
                  </a:lnTo>
                  <a:lnTo>
                    <a:pt x="2627" y="41"/>
                  </a:lnTo>
                  <a:lnTo>
                    <a:pt x="26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08" y="401"/>
              <a:ext cx="1199" cy="21"/>
            </a:xfrm>
            <a:custGeom>
              <a:avLst/>
              <a:gdLst>
                <a:gd name="T0" fmla="*/ 0 w 2398"/>
                <a:gd name="T1" fmla="*/ 0 h 43"/>
                <a:gd name="T2" fmla="*/ 43 w 2398"/>
                <a:gd name="T3" fmla="*/ 43 h 43"/>
                <a:gd name="T4" fmla="*/ 2355 w 2398"/>
                <a:gd name="T5" fmla="*/ 43 h 43"/>
                <a:gd name="T6" fmla="*/ 2398 w 2398"/>
                <a:gd name="T7" fmla="*/ 1 h 43"/>
                <a:gd name="T8" fmla="*/ 0 w 239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8" h="43">
                  <a:moveTo>
                    <a:pt x="0" y="0"/>
                  </a:moveTo>
                  <a:lnTo>
                    <a:pt x="43" y="43"/>
                  </a:lnTo>
                  <a:lnTo>
                    <a:pt x="2355" y="43"/>
                  </a:lnTo>
                  <a:lnTo>
                    <a:pt x="239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76" y="467"/>
              <a:ext cx="1063" cy="21"/>
            </a:xfrm>
            <a:custGeom>
              <a:avLst/>
              <a:gdLst>
                <a:gd name="T0" fmla="*/ 0 w 2127"/>
                <a:gd name="T1" fmla="*/ 0 h 42"/>
                <a:gd name="T2" fmla="*/ 44 w 2127"/>
                <a:gd name="T3" fmla="*/ 42 h 42"/>
                <a:gd name="T4" fmla="*/ 2084 w 2127"/>
                <a:gd name="T5" fmla="*/ 42 h 42"/>
                <a:gd name="T6" fmla="*/ 2127 w 2127"/>
                <a:gd name="T7" fmla="*/ 0 h 42"/>
                <a:gd name="T8" fmla="*/ 0 w 21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7" h="42">
                  <a:moveTo>
                    <a:pt x="0" y="0"/>
                  </a:moveTo>
                  <a:lnTo>
                    <a:pt x="44" y="42"/>
                  </a:lnTo>
                  <a:lnTo>
                    <a:pt x="2084" y="42"/>
                  </a:lnTo>
                  <a:lnTo>
                    <a:pt x="2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44" y="533"/>
              <a:ext cx="927" cy="20"/>
            </a:xfrm>
            <a:custGeom>
              <a:avLst/>
              <a:gdLst>
                <a:gd name="T0" fmla="*/ 0 w 1856"/>
                <a:gd name="T1" fmla="*/ 0 h 42"/>
                <a:gd name="T2" fmla="*/ 45 w 1856"/>
                <a:gd name="T3" fmla="*/ 42 h 42"/>
                <a:gd name="T4" fmla="*/ 1813 w 1856"/>
                <a:gd name="T5" fmla="*/ 42 h 42"/>
                <a:gd name="T6" fmla="*/ 1856 w 1856"/>
                <a:gd name="T7" fmla="*/ 0 h 42"/>
                <a:gd name="T8" fmla="*/ 0 w 185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6" h="42">
                  <a:moveTo>
                    <a:pt x="0" y="0"/>
                  </a:moveTo>
                  <a:lnTo>
                    <a:pt x="45" y="42"/>
                  </a:lnTo>
                  <a:lnTo>
                    <a:pt x="1813" y="42"/>
                  </a:lnTo>
                  <a:lnTo>
                    <a:pt x="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12" y="598"/>
              <a:ext cx="791" cy="21"/>
            </a:xfrm>
            <a:custGeom>
              <a:avLst/>
              <a:gdLst>
                <a:gd name="T0" fmla="*/ 0 w 1582"/>
                <a:gd name="T1" fmla="*/ 0 h 43"/>
                <a:gd name="T2" fmla="*/ 43 w 1582"/>
                <a:gd name="T3" fmla="*/ 43 h 43"/>
                <a:gd name="T4" fmla="*/ 1539 w 1582"/>
                <a:gd name="T5" fmla="*/ 43 h 43"/>
                <a:gd name="T6" fmla="*/ 1582 w 1582"/>
                <a:gd name="T7" fmla="*/ 1 h 43"/>
                <a:gd name="T8" fmla="*/ 0 w 1582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2" h="43">
                  <a:moveTo>
                    <a:pt x="0" y="0"/>
                  </a:moveTo>
                  <a:lnTo>
                    <a:pt x="43" y="43"/>
                  </a:lnTo>
                  <a:lnTo>
                    <a:pt x="1539" y="43"/>
                  </a:lnTo>
                  <a:lnTo>
                    <a:pt x="158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79" y="663"/>
              <a:ext cx="656" cy="22"/>
            </a:xfrm>
            <a:custGeom>
              <a:avLst/>
              <a:gdLst>
                <a:gd name="T0" fmla="*/ 0 w 1311"/>
                <a:gd name="T1" fmla="*/ 0 h 42"/>
                <a:gd name="T2" fmla="*/ 44 w 1311"/>
                <a:gd name="T3" fmla="*/ 42 h 42"/>
                <a:gd name="T4" fmla="*/ 1268 w 1311"/>
                <a:gd name="T5" fmla="*/ 42 h 42"/>
                <a:gd name="T6" fmla="*/ 1311 w 1311"/>
                <a:gd name="T7" fmla="*/ 0 h 42"/>
                <a:gd name="T8" fmla="*/ 0 w 131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1" h="42">
                  <a:moveTo>
                    <a:pt x="0" y="0"/>
                  </a:moveTo>
                  <a:lnTo>
                    <a:pt x="44" y="42"/>
                  </a:lnTo>
                  <a:lnTo>
                    <a:pt x="1268" y="42"/>
                  </a:lnTo>
                  <a:lnTo>
                    <a:pt x="13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47" y="729"/>
              <a:ext cx="521" cy="21"/>
            </a:xfrm>
            <a:custGeom>
              <a:avLst/>
              <a:gdLst>
                <a:gd name="T0" fmla="*/ 0 w 1040"/>
                <a:gd name="T1" fmla="*/ 0 h 42"/>
                <a:gd name="T2" fmla="*/ 43 w 1040"/>
                <a:gd name="T3" fmla="*/ 42 h 42"/>
                <a:gd name="T4" fmla="*/ 997 w 1040"/>
                <a:gd name="T5" fmla="*/ 42 h 42"/>
                <a:gd name="T6" fmla="*/ 1040 w 1040"/>
                <a:gd name="T7" fmla="*/ 0 h 42"/>
                <a:gd name="T8" fmla="*/ 0 w 104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42">
                  <a:moveTo>
                    <a:pt x="0" y="0"/>
                  </a:moveTo>
                  <a:lnTo>
                    <a:pt x="43" y="42"/>
                  </a:lnTo>
                  <a:lnTo>
                    <a:pt x="997" y="42"/>
                  </a:lnTo>
                  <a:lnTo>
                    <a:pt x="1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715" y="794"/>
              <a:ext cx="385" cy="21"/>
            </a:xfrm>
            <a:custGeom>
              <a:avLst/>
              <a:gdLst>
                <a:gd name="T0" fmla="*/ 0 w 769"/>
                <a:gd name="T1" fmla="*/ 0 h 43"/>
                <a:gd name="T2" fmla="*/ 44 w 769"/>
                <a:gd name="T3" fmla="*/ 43 h 43"/>
                <a:gd name="T4" fmla="*/ 726 w 769"/>
                <a:gd name="T5" fmla="*/ 43 h 43"/>
                <a:gd name="T6" fmla="*/ 769 w 769"/>
                <a:gd name="T7" fmla="*/ 1 h 43"/>
                <a:gd name="T8" fmla="*/ 0 w 769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43">
                  <a:moveTo>
                    <a:pt x="0" y="0"/>
                  </a:moveTo>
                  <a:lnTo>
                    <a:pt x="44" y="43"/>
                  </a:lnTo>
                  <a:lnTo>
                    <a:pt x="726" y="43"/>
                  </a:lnTo>
                  <a:lnTo>
                    <a:pt x="76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3" y="859"/>
              <a:ext cx="248" cy="22"/>
            </a:xfrm>
            <a:custGeom>
              <a:avLst/>
              <a:gdLst>
                <a:gd name="T0" fmla="*/ 0 w 497"/>
                <a:gd name="T1" fmla="*/ 0 h 42"/>
                <a:gd name="T2" fmla="*/ 44 w 497"/>
                <a:gd name="T3" fmla="*/ 42 h 42"/>
                <a:gd name="T4" fmla="*/ 454 w 497"/>
                <a:gd name="T5" fmla="*/ 42 h 42"/>
                <a:gd name="T6" fmla="*/ 497 w 497"/>
                <a:gd name="T7" fmla="*/ 0 h 42"/>
                <a:gd name="T8" fmla="*/ 0 w 49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7" h="42">
                  <a:moveTo>
                    <a:pt x="0" y="0"/>
                  </a:moveTo>
                  <a:lnTo>
                    <a:pt x="44" y="42"/>
                  </a:lnTo>
                  <a:lnTo>
                    <a:pt x="454" y="42"/>
                  </a:lnTo>
                  <a:lnTo>
                    <a:pt x="4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851" y="924"/>
              <a:ext cx="113" cy="22"/>
            </a:xfrm>
            <a:custGeom>
              <a:avLst/>
              <a:gdLst>
                <a:gd name="T0" fmla="*/ 0 w 226"/>
                <a:gd name="T1" fmla="*/ 0 h 42"/>
                <a:gd name="T2" fmla="*/ 43 w 226"/>
                <a:gd name="T3" fmla="*/ 42 h 42"/>
                <a:gd name="T4" fmla="*/ 183 w 226"/>
                <a:gd name="T5" fmla="*/ 42 h 42"/>
                <a:gd name="T6" fmla="*/ 226 w 226"/>
                <a:gd name="T7" fmla="*/ 1 h 42"/>
                <a:gd name="T8" fmla="*/ 0 w 22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2">
                  <a:moveTo>
                    <a:pt x="0" y="0"/>
                  </a:moveTo>
                  <a:lnTo>
                    <a:pt x="43" y="42"/>
                  </a:lnTo>
                  <a:lnTo>
                    <a:pt x="183" y="42"/>
                  </a:lnTo>
                  <a:lnTo>
                    <a:pt x="22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40" y="576"/>
              <a:ext cx="1335" cy="21"/>
            </a:xfrm>
            <a:custGeom>
              <a:avLst/>
              <a:gdLst>
                <a:gd name="T0" fmla="*/ 0 w 2670"/>
                <a:gd name="T1" fmla="*/ 0 h 41"/>
                <a:gd name="T2" fmla="*/ 44 w 2670"/>
                <a:gd name="T3" fmla="*/ 41 h 41"/>
                <a:gd name="T4" fmla="*/ 2627 w 2670"/>
                <a:gd name="T5" fmla="*/ 41 h 41"/>
                <a:gd name="T6" fmla="*/ 2670 w 2670"/>
                <a:gd name="T7" fmla="*/ 0 h 41"/>
                <a:gd name="T8" fmla="*/ 0 w 267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0" h="41">
                  <a:moveTo>
                    <a:pt x="0" y="0"/>
                  </a:moveTo>
                  <a:lnTo>
                    <a:pt x="44" y="41"/>
                  </a:lnTo>
                  <a:lnTo>
                    <a:pt x="2627" y="41"/>
                  </a:lnTo>
                  <a:lnTo>
                    <a:pt x="26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08" y="641"/>
              <a:ext cx="1199" cy="22"/>
            </a:xfrm>
            <a:custGeom>
              <a:avLst/>
              <a:gdLst>
                <a:gd name="T0" fmla="*/ 0 w 2398"/>
                <a:gd name="T1" fmla="*/ 0 h 42"/>
                <a:gd name="T2" fmla="*/ 43 w 2398"/>
                <a:gd name="T3" fmla="*/ 42 h 42"/>
                <a:gd name="T4" fmla="*/ 2355 w 2398"/>
                <a:gd name="T5" fmla="*/ 42 h 42"/>
                <a:gd name="T6" fmla="*/ 2398 w 2398"/>
                <a:gd name="T7" fmla="*/ 1 h 42"/>
                <a:gd name="T8" fmla="*/ 0 w 239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8" h="42">
                  <a:moveTo>
                    <a:pt x="0" y="0"/>
                  </a:moveTo>
                  <a:lnTo>
                    <a:pt x="43" y="42"/>
                  </a:lnTo>
                  <a:lnTo>
                    <a:pt x="2355" y="42"/>
                  </a:lnTo>
                  <a:lnTo>
                    <a:pt x="239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76" y="707"/>
              <a:ext cx="1063" cy="21"/>
            </a:xfrm>
            <a:custGeom>
              <a:avLst/>
              <a:gdLst>
                <a:gd name="T0" fmla="*/ 0 w 2127"/>
                <a:gd name="T1" fmla="*/ 0 h 42"/>
                <a:gd name="T2" fmla="*/ 44 w 2127"/>
                <a:gd name="T3" fmla="*/ 42 h 42"/>
                <a:gd name="T4" fmla="*/ 2084 w 2127"/>
                <a:gd name="T5" fmla="*/ 42 h 42"/>
                <a:gd name="T6" fmla="*/ 2127 w 2127"/>
                <a:gd name="T7" fmla="*/ 0 h 42"/>
                <a:gd name="T8" fmla="*/ 0 w 21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7" h="42">
                  <a:moveTo>
                    <a:pt x="0" y="0"/>
                  </a:moveTo>
                  <a:lnTo>
                    <a:pt x="44" y="42"/>
                  </a:lnTo>
                  <a:lnTo>
                    <a:pt x="2084" y="42"/>
                  </a:lnTo>
                  <a:lnTo>
                    <a:pt x="2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44" y="772"/>
              <a:ext cx="927" cy="22"/>
            </a:xfrm>
            <a:custGeom>
              <a:avLst/>
              <a:gdLst>
                <a:gd name="T0" fmla="*/ 0 w 1856"/>
                <a:gd name="T1" fmla="*/ 0 h 43"/>
                <a:gd name="T2" fmla="*/ 45 w 1856"/>
                <a:gd name="T3" fmla="*/ 43 h 43"/>
                <a:gd name="T4" fmla="*/ 1813 w 1856"/>
                <a:gd name="T5" fmla="*/ 43 h 43"/>
                <a:gd name="T6" fmla="*/ 1856 w 1856"/>
                <a:gd name="T7" fmla="*/ 2 h 43"/>
                <a:gd name="T8" fmla="*/ 0 w 185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6" h="43">
                  <a:moveTo>
                    <a:pt x="0" y="0"/>
                  </a:moveTo>
                  <a:lnTo>
                    <a:pt x="45" y="43"/>
                  </a:lnTo>
                  <a:lnTo>
                    <a:pt x="1813" y="43"/>
                  </a:lnTo>
                  <a:lnTo>
                    <a:pt x="185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12" y="837"/>
              <a:ext cx="791" cy="22"/>
            </a:xfrm>
            <a:custGeom>
              <a:avLst/>
              <a:gdLst>
                <a:gd name="T0" fmla="*/ 0 w 1582"/>
                <a:gd name="T1" fmla="*/ 0 h 42"/>
                <a:gd name="T2" fmla="*/ 43 w 1582"/>
                <a:gd name="T3" fmla="*/ 42 h 42"/>
                <a:gd name="T4" fmla="*/ 1539 w 1582"/>
                <a:gd name="T5" fmla="*/ 42 h 42"/>
                <a:gd name="T6" fmla="*/ 1582 w 1582"/>
                <a:gd name="T7" fmla="*/ 1 h 42"/>
                <a:gd name="T8" fmla="*/ 0 w 158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2" h="42">
                  <a:moveTo>
                    <a:pt x="0" y="0"/>
                  </a:moveTo>
                  <a:lnTo>
                    <a:pt x="43" y="42"/>
                  </a:lnTo>
                  <a:lnTo>
                    <a:pt x="1539" y="42"/>
                  </a:lnTo>
                  <a:lnTo>
                    <a:pt x="158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79" y="903"/>
              <a:ext cx="656" cy="21"/>
            </a:xfrm>
            <a:custGeom>
              <a:avLst/>
              <a:gdLst>
                <a:gd name="T0" fmla="*/ 0 w 1311"/>
                <a:gd name="T1" fmla="*/ 0 h 42"/>
                <a:gd name="T2" fmla="*/ 44 w 1311"/>
                <a:gd name="T3" fmla="*/ 42 h 42"/>
                <a:gd name="T4" fmla="*/ 1268 w 1311"/>
                <a:gd name="T5" fmla="*/ 42 h 42"/>
                <a:gd name="T6" fmla="*/ 1311 w 1311"/>
                <a:gd name="T7" fmla="*/ 0 h 42"/>
                <a:gd name="T8" fmla="*/ 0 w 131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1" h="42">
                  <a:moveTo>
                    <a:pt x="0" y="0"/>
                  </a:moveTo>
                  <a:lnTo>
                    <a:pt x="44" y="42"/>
                  </a:lnTo>
                  <a:lnTo>
                    <a:pt x="1268" y="42"/>
                  </a:lnTo>
                  <a:lnTo>
                    <a:pt x="13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47" y="968"/>
              <a:ext cx="521" cy="21"/>
            </a:xfrm>
            <a:custGeom>
              <a:avLst/>
              <a:gdLst>
                <a:gd name="T0" fmla="*/ 0 w 1040"/>
                <a:gd name="T1" fmla="*/ 0 h 43"/>
                <a:gd name="T2" fmla="*/ 43 w 1040"/>
                <a:gd name="T3" fmla="*/ 43 h 43"/>
                <a:gd name="T4" fmla="*/ 997 w 1040"/>
                <a:gd name="T5" fmla="*/ 43 h 43"/>
                <a:gd name="T6" fmla="*/ 1040 w 1040"/>
                <a:gd name="T7" fmla="*/ 1 h 43"/>
                <a:gd name="T8" fmla="*/ 0 w 1040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43">
                  <a:moveTo>
                    <a:pt x="0" y="0"/>
                  </a:moveTo>
                  <a:lnTo>
                    <a:pt x="43" y="43"/>
                  </a:lnTo>
                  <a:lnTo>
                    <a:pt x="997" y="43"/>
                  </a:lnTo>
                  <a:lnTo>
                    <a:pt x="104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715" y="1034"/>
              <a:ext cx="385" cy="21"/>
            </a:xfrm>
            <a:custGeom>
              <a:avLst/>
              <a:gdLst>
                <a:gd name="T0" fmla="*/ 0 w 769"/>
                <a:gd name="T1" fmla="*/ 0 h 42"/>
                <a:gd name="T2" fmla="*/ 44 w 769"/>
                <a:gd name="T3" fmla="*/ 42 h 42"/>
                <a:gd name="T4" fmla="*/ 726 w 769"/>
                <a:gd name="T5" fmla="*/ 42 h 42"/>
                <a:gd name="T6" fmla="*/ 769 w 769"/>
                <a:gd name="T7" fmla="*/ 1 h 42"/>
                <a:gd name="T8" fmla="*/ 0 w 769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42">
                  <a:moveTo>
                    <a:pt x="0" y="0"/>
                  </a:moveTo>
                  <a:lnTo>
                    <a:pt x="44" y="42"/>
                  </a:lnTo>
                  <a:lnTo>
                    <a:pt x="726" y="42"/>
                  </a:lnTo>
                  <a:lnTo>
                    <a:pt x="76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783" y="1100"/>
              <a:ext cx="248" cy="20"/>
            </a:xfrm>
            <a:custGeom>
              <a:avLst/>
              <a:gdLst>
                <a:gd name="T0" fmla="*/ 0 w 497"/>
                <a:gd name="T1" fmla="*/ 0 h 42"/>
                <a:gd name="T2" fmla="*/ 44 w 497"/>
                <a:gd name="T3" fmla="*/ 42 h 42"/>
                <a:gd name="T4" fmla="*/ 454 w 497"/>
                <a:gd name="T5" fmla="*/ 42 h 42"/>
                <a:gd name="T6" fmla="*/ 497 w 497"/>
                <a:gd name="T7" fmla="*/ 0 h 42"/>
                <a:gd name="T8" fmla="*/ 0 w 49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7" h="42">
                  <a:moveTo>
                    <a:pt x="0" y="0"/>
                  </a:moveTo>
                  <a:lnTo>
                    <a:pt x="44" y="42"/>
                  </a:lnTo>
                  <a:lnTo>
                    <a:pt x="454" y="42"/>
                  </a:lnTo>
                  <a:lnTo>
                    <a:pt x="4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851" y="1165"/>
              <a:ext cx="113" cy="55"/>
            </a:xfrm>
            <a:custGeom>
              <a:avLst/>
              <a:gdLst>
                <a:gd name="T0" fmla="*/ 114 w 226"/>
                <a:gd name="T1" fmla="*/ 111 h 111"/>
                <a:gd name="T2" fmla="*/ 226 w 226"/>
                <a:gd name="T3" fmla="*/ 2 h 111"/>
                <a:gd name="T4" fmla="*/ 0 w 226"/>
                <a:gd name="T5" fmla="*/ 0 h 111"/>
                <a:gd name="T6" fmla="*/ 114 w 226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111">
                  <a:moveTo>
                    <a:pt x="114" y="111"/>
                  </a:moveTo>
                  <a:lnTo>
                    <a:pt x="226" y="2"/>
                  </a:lnTo>
                  <a:lnTo>
                    <a:pt x="0" y="0"/>
                  </a:lnTo>
                  <a:lnTo>
                    <a:pt x="114" y="111"/>
                  </a:lnTo>
                  <a:close/>
                </a:path>
              </a:pathLst>
            </a:cu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585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 E F I N E D  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 E V E L - 3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1357"/>
            <a:ext cx="8229600" cy="3962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200" dirty="0" smtClean="0">
                <a:latin typeface="Book Antiqua" pitchFamily="18" charset="0"/>
              </a:rPr>
              <a:t>At this level processes for both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management &amp; development </a:t>
            </a:r>
            <a:r>
              <a:rPr lang="en-US" sz="2200" dirty="0" smtClean="0">
                <a:latin typeface="Book Antiqua" pitchFamily="18" charset="0"/>
              </a:rPr>
              <a:t>activities are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defined</a:t>
            </a:r>
            <a:r>
              <a:rPr lang="en-US" sz="2200" dirty="0" smtClean="0">
                <a:latin typeface="Book Antiqua" pitchFamily="18" charset="0"/>
              </a:rPr>
              <a:t> &amp; documented</a:t>
            </a:r>
          </a:p>
          <a:p>
            <a:pPr algn="just">
              <a:lnSpc>
                <a:spcPct val="90000"/>
              </a:lnSpc>
            </a:pP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Defining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and implementing </a:t>
            </a:r>
            <a:r>
              <a:rPr lang="en-US" sz="2200" dirty="0">
                <a:latin typeface="Book Antiqua" pitchFamily="18" charset="0"/>
              </a:rPr>
              <a:t>proven practices throughout the organization</a:t>
            </a:r>
          </a:p>
          <a:p>
            <a:pPr algn="just">
              <a:lnSpc>
                <a:spcPct val="90000"/>
              </a:lnSpc>
            </a:pPr>
            <a:r>
              <a:rPr lang="en-US" sz="2200" dirty="0">
                <a:latin typeface="Book Antiqua" pitchFamily="18" charset="0"/>
              </a:rPr>
              <a:t>Increased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productivity, efficiency and effectiveness </a:t>
            </a:r>
            <a:r>
              <a:rPr lang="en-US" sz="2200" dirty="0">
                <a:latin typeface="Book Antiqua" pitchFamily="18" charset="0"/>
              </a:rPr>
              <a:t>using these practices</a:t>
            </a:r>
          </a:p>
          <a:p>
            <a:pPr algn="just">
              <a:lnSpc>
                <a:spcPct val="90000"/>
              </a:lnSpc>
            </a:pPr>
            <a:r>
              <a:rPr lang="en-US" sz="2200" dirty="0">
                <a:latin typeface="Book Antiqua" pitchFamily="18" charset="0"/>
              </a:rPr>
              <a:t>Emergence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training group </a:t>
            </a:r>
            <a:r>
              <a:rPr lang="en-US" sz="2200" dirty="0">
                <a:latin typeface="Book Antiqua" pitchFamily="18" charset="0"/>
              </a:rPr>
              <a:t>to provide organization-wide </a:t>
            </a:r>
            <a:r>
              <a:rPr lang="en-US" sz="2200" dirty="0" smtClean="0">
                <a:latin typeface="Book Antiqua" pitchFamily="18" charset="0"/>
              </a:rPr>
              <a:t>knowledge</a:t>
            </a:r>
          </a:p>
          <a:p>
            <a:pPr algn="just">
              <a:lnSpc>
                <a:spcPct val="90000"/>
              </a:lnSpc>
            </a:pP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9000 </a:t>
            </a:r>
            <a:r>
              <a:rPr lang="en-US" sz="2200" dirty="0">
                <a:latin typeface="Book Antiqua" pitchFamily="18" charset="0"/>
              </a:rPr>
              <a:t>aims at achieving this level.</a:t>
            </a:r>
          </a:p>
        </p:txBody>
      </p:sp>
      <p:pic>
        <p:nvPicPr>
          <p:cNvPr id="11269" name="Picture 5" descr="MCj040405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257"/>
            <a:ext cx="1822450" cy="156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A N A G E D   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 E V E L - 4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 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Management</a:t>
            </a:r>
            <a:r>
              <a:rPr lang="en-US" sz="2000" dirty="0">
                <a:latin typeface="Book Antiqua" pitchFamily="18" charset="0"/>
              </a:rPr>
              <a:t> can effectively 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</a:rPr>
              <a:t>control</a:t>
            </a:r>
            <a:r>
              <a:rPr lang="en-US" sz="2000" dirty="0">
                <a:latin typeface="Book Antiqua" pitchFamily="18" charset="0"/>
              </a:rPr>
              <a:t> the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development effort</a:t>
            </a:r>
            <a:r>
              <a:rPr lang="en-US" sz="2000" dirty="0">
                <a:latin typeface="Book Antiqua" pitchFamily="18" charset="0"/>
              </a:rPr>
              <a:t> using precise measurements</a:t>
            </a:r>
            <a:r>
              <a:rPr lang="en-US" sz="2000" dirty="0" smtClean="0">
                <a:latin typeface="Book Antiqua" pitchFamily="18" charset="0"/>
              </a:rPr>
              <a:t>.</a:t>
            </a:r>
          </a:p>
          <a:p>
            <a:pPr algn="just"/>
            <a:endParaRPr lang="en-US" sz="2000" dirty="0" smtClean="0">
              <a:latin typeface="Book Antiqua" pitchFamily="18" charset="0"/>
            </a:endParaRPr>
          </a:p>
          <a:p>
            <a:pPr algn="just"/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>
                <a:latin typeface="Book Antiqua" pitchFamily="18" charset="0"/>
              </a:rPr>
              <a:t>At this level, organization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set a quantitative quality goal </a:t>
            </a:r>
            <a:r>
              <a:rPr lang="en-US" sz="2000" dirty="0">
                <a:latin typeface="Book Antiqua" pitchFamily="18" charset="0"/>
              </a:rPr>
              <a:t>for both software process and software maintenance. </a:t>
            </a:r>
            <a:endParaRPr lang="en-US" sz="2000" dirty="0" smtClean="0">
              <a:latin typeface="Book Antiqua" pitchFamily="18" charset="0"/>
            </a:endParaRPr>
          </a:p>
          <a:p>
            <a:pPr algn="just"/>
            <a:endParaRPr lang="en-US" sz="2000" dirty="0" smtClean="0">
              <a:latin typeface="Book Antiqua" pitchFamily="18" charset="0"/>
            </a:endParaRPr>
          </a:p>
          <a:p>
            <a:pPr algn="just"/>
            <a:r>
              <a:rPr lang="en-US" sz="2000" dirty="0" smtClean="0">
                <a:latin typeface="Book Antiqua" pitchFamily="18" charset="0"/>
              </a:rPr>
              <a:t>At </a:t>
            </a:r>
            <a:r>
              <a:rPr lang="en-US" sz="2000" dirty="0">
                <a:latin typeface="Book Antiqua" pitchFamily="18" charset="0"/>
              </a:rPr>
              <a:t>this maturity level, the performance of processes is controlled using statistical and other quantitative techniques, and is quantitatively predictable.</a:t>
            </a:r>
            <a:endParaRPr lang="en-US" sz="2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12293" name="Picture 5" descr="j020558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164" y="-5959"/>
            <a:ext cx="1776413" cy="16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T I M I Z I N G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 E V E L 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000" dirty="0">
                <a:latin typeface="Book Antiqua" pitchFamily="18" charset="0"/>
              </a:rPr>
              <a:t>The Key characteristic of this level is focusing on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continually improving process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performance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>
                <a:latin typeface="Book Antiqua" pitchFamily="18" charset="0"/>
              </a:rPr>
              <a:t>through both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incremental</a:t>
            </a:r>
            <a:r>
              <a:rPr lang="en-US" sz="2000" dirty="0">
                <a:latin typeface="Book Antiqua" pitchFamily="18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innovative technological </a:t>
            </a:r>
            <a:r>
              <a:rPr lang="en-US" sz="2000" dirty="0">
                <a:latin typeface="Book Antiqua" pitchFamily="18" charset="0"/>
              </a:rPr>
              <a:t>improvements. </a:t>
            </a:r>
            <a:endParaRPr lang="en-US" sz="2000" dirty="0" smtClean="0">
              <a:latin typeface="Book Antiqua" pitchFamily="18" charset="0"/>
            </a:endParaRP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000" dirty="0">
                <a:latin typeface="Book Antiqua" pitchFamily="18" charset="0"/>
              </a:rPr>
              <a:t>For example, if from an analysis of the process measurement results, it was found that the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code reviews </a:t>
            </a:r>
            <a:r>
              <a:rPr lang="en-US" sz="2000" dirty="0">
                <a:latin typeface="Book Antiqua" pitchFamily="18" charset="0"/>
              </a:rPr>
              <a:t>were not very effective and a large number of errors were detected only during the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unit testing</a:t>
            </a:r>
            <a:r>
              <a:rPr lang="en-US" sz="2000" dirty="0">
                <a:latin typeface="Book Antiqua" pitchFamily="18" charset="0"/>
              </a:rPr>
              <a:t>, </a:t>
            </a:r>
            <a:endParaRPr lang="en-US" sz="2000" dirty="0" smtClean="0">
              <a:latin typeface="Book Antiqua" pitchFamily="18" charset="0"/>
            </a:endParaRP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000" dirty="0" smtClean="0">
                <a:latin typeface="Book Antiqua" pitchFamily="18" charset="0"/>
              </a:rPr>
              <a:t>then </a:t>
            </a:r>
            <a:r>
              <a:rPr lang="en-US" sz="2000" dirty="0">
                <a:latin typeface="Book Antiqua" pitchFamily="18" charset="0"/>
              </a:rPr>
              <a:t>the process may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 fine tuned </a:t>
            </a:r>
            <a:r>
              <a:rPr lang="en-US" sz="2000" dirty="0">
                <a:latin typeface="Book Antiqua" pitchFamily="18" charset="0"/>
              </a:rPr>
              <a:t>to make the review more effective.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endParaRPr lang="en-US" sz="2000" dirty="0" smtClean="0">
              <a:latin typeface="Book Antiqua" pitchFamily="18" charset="0"/>
            </a:endParaRP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endParaRPr lang="en-US" sz="2000" dirty="0" smtClean="0">
              <a:latin typeface="Book Antiqua" pitchFamily="18" charset="0"/>
            </a:endParaRP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endParaRPr lang="en-US" sz="2000" dirty="0" smtClean="0">
              <a:latin typeface="Book Antiqua" pitchFamily="18" charset="0"/>
            </a:endParaRP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5" descr="MCBS00022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04800"/>
            <a:ext cx="1143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09800"/>
            <a:ext cx="7406640" cy="1472184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1.2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S O   9 0 0 0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International standards organization </a:t>
            </a:r>
            <a:r>
              <a:rPr lang="en-US" sz="2200" dirty="0" smtClean="0">
                <a:latin typeface="Book Antiqua" pitchFamily="18" charset="0"/>
              </a:rPr>
              <a:t>(ISO) is a association of 60 countries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It published a 9000 series standards in 1987 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ISO 9000 std specifies the guidelines for maintaining quality of the system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It addresses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operational aspects </a:t>
            </a:r>
            <a:r>
              <a:rPr lang="en-US" sz="2200" dirty="0" smtClean="0">
                <a:latin typeface="Book Antiqua" pitchFamily="18" charset="0"/>
              </a:rPr>
              <a:t>&amp;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organizational aspects</a:t>
            </a:r>
          </a:p>
          <a:p>
            <a:pPr lvl="1" algn="just"/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Responsibilities</a:t>
            </a:r>
          </a:p>
          <a:p>
            <a:pPr lvl="1" algn="just"/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Reporting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It specifies a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set of recommendations </a:t>
            </a:r>
            <a:r>
              <a:rPr lang="en-US" sz="2200" dirty="0" smtClean="0">
                <a:latin typeface="Book Antiqua" pitchFamily="18" charset="0"/>
              </a:rPr>
              <a:t>for quality product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 framework </a:t>
            </a:r>
            <a:r>
              <a:rPr lang="en-US" sz="2200" dirty="0" smtClean="0">
                <a:latin typeface="Book Antiqua" pitchFamily="18" charset="0"/>
              </a:rPr>
              <a:t>establishes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foundation</a:t>
            </a:r>
            <a:r>
              <a:rPr lang="en-US" sz="2200" dirty="0" smtClean="0">
                <a:latin typeface="Book Antiqua" pitchFamily="18" charset="0"/>
              </a:rPr>
              <a:t> for a complete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process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It identifies a small no: of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framework activities </a:t>
            </a:r>
            <a:r>
              <a:rPr lang="en-US" sz="2200" dirty="0" smtClean="0">
                <a:latin typeface="Book Antiqua" pitchFamily="18" charset="0"/>
              </a:rPr>
              <a:t>that are applicable to all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projects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It encompasses a set of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umbrella activities</a:t>
            </a:r>
            <a:r>
              <a:rPr lang="en-US" sz="2200" dirty="0" smtClean="0">
                <a:latin typeface="Book Antiqua" pitchFamily="18" charset="0"/>
              </a:rPr>
              <a:t>, that are applicable to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entire s/w process</a:t>
            </a:r>
            <a:endParaRPr lang="en-US" sz="2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S O  9 0 0 0  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T A N D A R D  S E R I E 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ISO 9000 is a series of 3 standards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9001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9002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9003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These series of standards are based on the premise that, 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If proper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</a:t>
            </a:r>
            <a:r>
              <a:rPr lang="en-US" sz="2200" dirty="0" smtClean="0">
                <a:latin typeface="Book Antiqua" pitchFamily="18" charset="0"/>
              </a:rPr>
              <a:t> is followed for production, then good quality products are bound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498080" cy="55626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9001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This std is applied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organizations</a:t>
            </a:r>
            <a:r>
              <a:rPr lang="en-US" dirty="0" smtClean="0">
                <a:latin typeface="Book Antiqua" pitchFamily="18" charset="0"/>
              </a:rPr>
              <a:t> engaged in</a:t>
            </a:r>
          </a:p>
          <a:p>
            <a:pPr lvl="2" algn="just"/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</a:t>
            </a:r>
          </a:p>
          <a:p>
            <a:pPr lvl="2" algn="just"/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Development</a:t>
            </a:r>
          </a:p>
          <a:p>
            <a:pPr lvl="2" algn="just"/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Production</a:t>
            </a:r>
          </a:p>
          <a:p>
            <a:pPr lvl="2" algn="just"/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Servicing of goods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This std is applicable to most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development </a:t>
            </a:r>
            <a:r>
              <a:rPr lang="en-US" dirty="0" smtClean="0">
                <a:latin typeface="Book Antiqua" pitchFamily="18" charset="0"/>
              </a:rPr>
              <a:t>organizations</a:t>
            </a:r>
          </a:p>
          <a:p>
            <a:pPr algn="just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9002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This std is applied to those organizations which do not design products but only involved in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production </a:t>
            </a:r>
          </a:p>
          <a:p>
            <a:pPr lvl="2" algn="just"/>
            <a:r>
              <a:rPr lang="en-US" dirty="0" err="1" smtClean="0">
                <a:latin typeface="Book Antiqua" pitchFamily="18" charset="0"/>
              </a:rPr>
              <a:t>Eg</a:t>
            </a:r>
            <a:r>
              <a:rPr lang="en-US" dirty="0" smtClean="0">
                <a:latin typeface="Book Antiqua" pitchFamily="18" charset="0"/>
              </a:rPr>
              <a:t>:  car manufacturing industries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Not applicable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s/w development </a:t>
            </a:r>
            <a:r>
              <a:rPr lang="en-US" dirty="0" smtClean="0">
                <a:latin typeface="Book Antiqua" pitchFamily="18" charset="0"/>
              </a:rPr>
              <a:t>organizations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09600"/>
            <a:ext cx="7498080" cy="5638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9003</a:t>
            </a:r>
          </a:p>
          <a:p>
            <a:pPr lvl="1"/>
            <a:r>
              <a:rPr lang="en-US" dirty="0" smtClean="0">
                <a:latin typeface="Book Antiqua" pitchFamily="18" charset="0"/>
              </a:rPr>
              <a:t>Applied to organizations involved in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installation &amp; testing of the products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2667000"/>
            <a:ext cx="5715000" cy="25145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E A   I S O   C E R T I F I E D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858000" cy="5254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S O  9 0 0 0 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 O R  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 F T W A R E   I N D U S T R Y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It is a generic std applied to variety of industries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Many clauses in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9000 </a:t>
            </a:r>
            <a:r>
              <a:rPr lang="en-US" sz="2200" dirty="0" smtClean="0">
                <a:latin typeface="Book Antiqua" pitchFamily="18" charset="0"/>
              </a:rPr>
              <a:t>are written using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generic terminologies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It is very difficult to interpret for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development organizations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Reason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Development of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products </a:t>
            </a:r>
            <a:r>
              <a:rPr lang="en-US" sz="2200" dirty="0" smtClean="0">
                <a:latin typeface="Book Antiqua" pitchFamily="18" charset="0"/>
              </a:rPr>
              <a:t>are different from development of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other products</a:t>
            </a:r>
          </a:p>
          <a:p>
            <a:pPr algn="just">
              <a:buNone/>
            </a:pPr>
            <a:endParaRPr lang="en-US" dirty="0" smtClean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O F T W A R E   D E V E L O P M E N T  </a:t>
            </a:r>
            <a:r>
              <a:rPr lang="en-US" sz="3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VS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O T H E R </a:t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P R O D U C T  D E V E L O P M E N T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oftware </a:t>
            </a:r>
            <a:r>
              <a:rPr lang="en-US" sz="2200" dirty="0" smtClean="0">
                <a:latin typeface="Book Antiqua" pitchFamily="18" charset="0"/>
              </a:rPr>
              <a:t> is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intangible</a:t>
            </a:r>
            <a:r>
              <a:rPr lang="en-US" sz="2200" dirty="0" smtClean="0">
                <a:latin typeface="Book Antiqua" pitchFamily="18" charset="0"/>
              </a:rPr>
              <a:t> and so its difficult to control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It is difficult to control &amp; manage something which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cannot be seen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Other products can be seen during its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development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So it is easy to determine how much work is completed &amp; can estimate how much more can be done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Raw material consumed </a:t>
            </a:r>
            <a:r>
              <a:rPr lang="en-US" sz="2200" dirty="0">
                <a:latin typeface="Book Antiqua" pitchFamily="18" charset="0"/>
              </a:rPr>
              <a:t>during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</a:t>
            </a:r>
            <a:r>
              <a:rPr lang="en-US" sz="2200" dirty="0" smtClean="0">
                <a:latin typeface="Book Antiqua" pitchFamily="18" charset="0"/>
              </a:rPr>
              <a:t>development is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Other products development involve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large consumption of raw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S O  9 0 0 0 – P A R T 3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Standard used to interpret clauses of ISO 9000 to 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industry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Clauses of ISO 9000 are concerned with raw material control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This has no relevance in 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</a:t>
            </a:r>
            <a:r>
              <a:rPr lang="en-US" sz="2200" dirty="0" smtClean="0">
                <a:latin typeface="Book Antiqua" pitchFamily="18" charset="0"/>
              </a:rPr>
              <a:t> development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Due to the differences of 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</a:t>
            </a:r>
            <a:r>
              <a:rPr lang="en-US" sz="2200" dirty="0" smtClean="0">
                <a:latin typeface="Book Antiqua" pitchFamily="18" charset="0"/>
              </a:rPr>
              <a:t> development &amp; other </a:t>
            </a:r>
            <a:r>
              <a:rPr lang="en-US" sz="2200" dirty="0" err="1" smtClean="0">
                <a:latin typeface="Book Antiqua" pitchFamily="18" charset="0"/>
              </a:rPr>
              <a:t>pdt</a:t>
            </a:r>
            <a:r>
              <a:rPr lang="en-US" sz="2200" dirty="0" smtClean="0">
                <a:latin typeface="Book Antiqua" pitchFamily="18" charset="0"/>
              </a:rPr>
              <a:t> development, it is difficult to interpret clauses of ISO in context of 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</a:t>
            </a:r>
            <a:r>
              <a:rPr lang="en-US" sz="2200" dirty="0" smtClean="0">
                <a:latin typeface="Book Antiqua" pitchFamily="18" charset="0"/>
              </a:rPr>
              <a:t> industry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So ISO released a separate document called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9000 part 3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This is to interpret ISO std to 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</a:t>
            </a:r>
            <a:r>
              <a:rPr lang="en-US" sz="2200" dirty="0" smtClean="0">
                <a:latin typeface="Book Antiqua" pitchFamily="18" charset="0"/>
              </a:rPr>
              <a:t> industry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 E N E F I T S   O F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S O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 C E R T I F I C A T I O 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Confidence of customers </a:t>
            </a:r>
            <a:r>
              <a:rPr lang="en-US" sz="2200" dirty="0" smtClean="0">
                <a:latin typeface="Book Antiqua" pitchFamily="18" charset="0"/>
              </a:rPr>
              <a:t>to an organization increases when organization qualify ISO certification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True in international markets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Organizations involved in 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</a:t>
            </a:r>
            <a:r>
              <a:rPr lang="en-US" sz="2200" dirty="0" smtClean="0">
                <a:latin typeface="Book Antiqua" pitchFamily="18" charset="0"/>
              </a:rPr>
              <a:t> export takes this certification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ISO requires a well documented 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</a:t>
            </a:r>
            <a:r>
              <a:rPr lang="en-US" sz="2200" dirty="0" smtClean="0">
                <a:latin typeface="Book Antiqua" pitchFamily="18" charset="0"/>
              </a:rPr>
              <a:t> production process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This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increases the quality </a:t>
            </a:r>
            <a:r>
              <a:rPr lang="en-US" sz="2200" dirty="0" smtClean="0">
                <a:latin typeface="Book Antiqua" pitchFamily="18" charset="0"/>
              </a:rPr>
              <a:t>of the product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ISO makes development process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focused, efficient &amp; cost effective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Points out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weak points </a:t>
            </a:r>
            <a:r>
              <a:rPr lang="en-US" sz="2200" dirty="0" smtClean="0">
                <a:latin typeface="Book Antiqua" pitchFamily="18" charset="0"/>
              </a:rPr>
              <a:t>of organizations &amp; recommends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remedial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H O W   T O   G E T   I S O   C E R T I F I C A T I O N ?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49808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Organization intending to get ISO </a:t>
            </a:r>
            <a:r>
              <a:rPr lang="en-US" dirty="0" smtClean="0">
                <a:latin typeface="Book Antiqua" pitchFamily="18" charset="0"/>
              </a:rPr>
              <a:t>certification applies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ISO 9000 </a:t>
            </a:r>
            <a:r>
              <a:rPr lang="en-US" dirty="0" smtClean="0">
                <a:latin typeface="Book Antiqua" pitchFamily="18" charset="0"/>
              </a:rPr>
              <a:t>registrar for registration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ISO registration process have following stages</a:t>
            </a:r>
          </a:p>
          <a:p>
            <a:pPr lvl="1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Application stage</a:t>
            </a:r>
          </a:p>
          <a:p>
            <a:pPr lvl="1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Pre-assessment</a:t>
            </a:r>
          </a:p>
          <a:p>
            <a:pPr lvl="1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 review and adequacy audit</a:t>
            </a:r>
          </a:p>
          <a:p>
            <a:pPr lvl="1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Compliance audit</a:t>
            </a:r>
          </a:p>
          <a:p>
            <a:pPr lvl="1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Registration </a:t>
            </a:r>
          </a:p>
          <a:p>
            <a:pPr lvl="1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Continued surveillance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498080" cy="6397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O F T W A R E    P R O C E S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  F R A M E W O R K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600200"/>
            <a:ext cx="7620000" cy="4876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H O W   T O   G E T   I S O   C E R T I F I C A T I O 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772400" cy="5330952"/>
          </a:xfrm>
        </p:spPr>
        <p:txBody>
          <a:bodyPr>
            <a:normAutofit fontScale="62500" lnSpcReduction="20000"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Application </a:t>
            </a:r>
            <a:r>
              <a:rPr lang="en-US" sz="3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stage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3100" dirty="0">
                <a:latin typeface="Book Antiqua" pitchFamily="18" charset="0"/>
              </a:rPr>
              <a:t>Organization applies to registrar for </a:t>
            </a:r>
            <a:r>
              <a:rPr lang="en-US" sz="3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registration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3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Pre-assessment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3100" dirty="0">
                <a:latin typeface="Book Antiqua" pitchFamily="18" charset="0"/>
              </a:rPr>
              <a:t>In this stage, registrar makes a </a:t>
            </a:r>
            <a:r>
              <a:rPr lang="en-US" sz="3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rough assessment </a:t>
            </a:r>
            <a:r>
              <a:rPr lang="en-US" sz="3100" dirty="0">
                <a:latin typeface="Book Antiqua" pitchFamily="18" charset="0"/>
              </a:rPr>
              <a:t>of the </a:t>
            </a:r>
            <a:r>
              <a:rPr lang="en-US" sz="3100" dirty="0" smtClean="0">
                <a:latin typeface="Book Antiqua" pitchFamily="18" charset="0"/>
              </a:rPr>
              <a:t>organizations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 review &amp; adequacy </a:t>
            </a:r>
            <a:r>
              <a:rPr lang="en-US" sz="3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audit</a:t>
            </a:r>
          </a:p>
          <a:p>
            <a:pPr lvl="2" algn="just">
              <a:buFont typeface="Courier New" pitchFamily="49" charset="0"/>
              <a:buChar char="o"/>
            </a:pPr>
            <a:r>
              <a:rPr lang="en-US" sz="3100" dirty="0">
                <a:latin typeface="Book Antiqua" pitchFamily="18" charset="0"/>
              </a:rPr>
              <a:t>In this stage registrar reviews the documents submitted by the organization</a:t>
            </a:r>
          </a:p>
          <a:p>
            <a:pPr lvl="2" algn="just">
              <a:buFont typeface="Courier New" pitchFamily="49" charset="0"/>
              <a:buChar char="o"/>
            </a:pPr>
            <a:r>
              <a:rPr lang="en-US" sz="3100" dirty="0">
                <a:latin typeface="Book Antiqua" pitchFamily="18" charset="0"/>
              </a:rPr>
              <a:t>Makes suggestions for possible </a:t>
            </a:r>
            <a:r>
              <a:rPr lang="en-US" sz="3100" dirty="0" smtClean="0">
                <a:latin typeface="Book Antiqua" pitchFamily="18" charset="0"/>
              </a:rPr>
              <a:t>improvements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Compliance </a:t>
            </a:r>
            <a:r>
              <a:rPr lang="en-US" sz="3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audit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3100" dirty="0">
                <a:latin typeface="Book Antiqua" pitchFamily="18" charset="0"/>
              </a:rPr>
              <a:t>In this stage, registrar checks whether the suggestions made by it during review have been satisfied or </a:t>
            </a:r>
            <a:r>
              <a:rPr lang="en-US" sz="3100" dirty="0" smtClean="0">
                <a:latin typeface="Book Antiqua" pitchFamily="18" charset="0"/>
              </a:rPr>
              <a:t>not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3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Registration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3100" dirty="0">
                <a:latin typeface="Book Antiqua" pitchFamily="18" charset="0"/>
              </a:rPr>
              <a:t>Registrar awards ISO 9000 certificate after successful completion of all previous phases</a:t>
            </a:r>
          </a:p>
          <a:p>
            <a:pPr marL="548640" lvl="2">
              <a:spcBef>
                <a:spcPts val="600"/>
              </a:spcBef>
              <a:buSzPct val="70000"/>
            </a:pPr>
            <a:endParaRPr lang="en-US" sz="3100" dirty="0" smtClean="0">
              <a:latin typeface="Book Antiqua" pitchFamily="18" charset="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Continued </a:t>
            </a:r>
            <a:r>
              <a:rPr lang="en-US" sz="3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surveillance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3100" dirty="0">
                <a:latin typeface="Book Antiqua" pitchFamily="18" charset="0"/>
              </a:rPr>
              <a:t>Registrar continues monitoring the organization periodically</a:t>
            </a:r>
          </a:p>
          <a:p>
            <a:pPr marL="548640" lvl="2">
              <a:spcBef>
                <a:spcPts val="600"/>
              </a:spcBef>
              <a:buSzPct val="70000"/>
            </a:pPr>
            <a:endParaRPr lang="en-US" dirty="0">
              <a:latin typeface="Book Antiqua" pitchFamily="18" charset="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>
              <a:latin typeface="Book Antiqua" pitchFamily="18" charset="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>
              <a:latin typeface="Book Antiqua" pitchFamily="18" charset="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>
              <a:latin typeface="Book Antiqua" pitchFamily="18" charset="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>
              <a:latin typeface="Book Antiqua" pitchFamily="18" charset="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397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 E A T U R E S  O F   I S O  9 0 0 1   R E Q U I R E M E N T 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714488" cy="5562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 control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All document concerned with development of s/w </a:t>
            </a:r>
            <a:r>
              <a:rPr lang="en-US" dirty="0" err="1" smtClean="0">
                <a:latin typeface="Book Antiqua" pitchFamily="18" charset="0"/>
              </a:rPr>
              <a:t>pdt</a:t>
            </a:r>
            <a:r>
              <a:rPr lang="en-US" dirty="0" smtClean="0">
                <a:latin typeface="Book Antiqua" pitchFamily="18" charset="0"/>
              </a:rPr>
              <a:t> is properly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Managed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Authorized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Controlled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This requires a configuration management s/m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Planning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Proper plans must be prepared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Progress of against this plans must be monitored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Review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Important document on all phases must be independently checked &amp; reviewed for correctness &amp; effectiveness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Testing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Product is tested against specification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Organizational aspects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Organizational aspects like management reporting etc are conducted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H O R T C O M I N G S  O F I S O  9 0 0 0 </a:t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C E R T I F I C A T I O 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866888" cy="51816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It does not guarantee that the process is of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high quality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No guideline is given for defining an appropriate process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ISO certification is not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fool proof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No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international accreditation agency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There can be variations in the norms of awarding certificates among different accreditation agencies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It does not automatically lead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continuous process improvement</a:t>
            </a:r>
            <a:r>
              <a:rPr lang="en-US" sz="2200" dirty="0" smtClean="0">
                <a:latin typeface="Book Antiqua" pitchFamily="18" charset="0"/>
              </a:rPr>
              <a:t> (TQM)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7159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 I F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 R E N C E  B E T W E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N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S O 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 N D 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M </a:t>
            </a:r>
            <a:r>
              <a:rPr lang="en-US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95326379"/>
              </p:ext>
            </p:extLst>
          </p:nvPr>
        </p:nvGraphicFramePr>
        <p:xfrm>
          <a:off x="457200" y="990600"/>
          <a:ext cx="74676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ISO 900(INTERNATIONAL STANDARD ORGANISATION)</a:t>
                      </a:r>
                      <a:endParaRPr lang="en-US" sz="16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CMM (CABABILITY MATURITY MODEL)</a:t>
                      </a:r>
                      <a:endParaRPr lang="en-US" sz="16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It applies to any type of industry .</a:t>
                      </a:r>
                      <a:endParaRPr lang="en-US" sz="16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CMM is specially developed for software industry</a:t>
                      </a:r>
                      <a:endParaRPr lang="en-US" sz="16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ISO 9000 addresses corporate business process</a:t>
                      </a:r>
                      <a:endParaRPr lang="en-US" sz="16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CMM focuses on the software Engineering activities.</a:t>
                      </a:r>
                      <a:endParaRPr lang="en-US" sz="16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ISO 9000 specifies minimum requirement.</a:t>
                      </a:r>
                      <a:endParaRPr lang="en-US" sz="16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CMM gets into technical aspect of software engineering.</a:t>
                      </a:r>
                      <a:endParaRPr lang="en-US" sz="16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ISO 9000 restricts itself to what is required.</a:t>
                      </a:r>
                      <a:endParaRPr lang="en-US" sz="16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It suggests how to fulfill the requirements.</a:t>
                      </a:r>
                      <a:endParaRPr lang="en-US" sz="16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ISO 9000 provides pass or fail criteria.</a:t>
                      </a:r>
                      <a:endParaRPr lang="en-US" sz="16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It provides grade for process maturity.</a:t>
                      </a:r>
                      <a:endParaRPr lang="en-US" sz="16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531"/>
            <a:ext cx="7467600" cy="8768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92240645"/>
              </p:ext>
            </p:extLst>
          </p:nvPr>
        </p:nvGraphicFramePr>
        <p:xfrm>
          <a:off x="762000" y="1524000"/>
          <a:ext cx="7467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57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9737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ISO 9000 has no levels.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CMM has  5 levels:</a:t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800" dirty="0" smtClean="0">
                          <a:effectLst/>
                        </a:rPr>
                        <a:t>       </a:t>
                      </a:r>
                      <a:r>
                        <a:rPr lang="en-US" sz="1800" dirty="0" smtClean="0">
                          <a:effectLst/>
                        </a:rPr>
                        <a:t>Initial</a:t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800" dirty="0" smtClean="0">
                          <a:effectLst/>
                        </a:rPr>
                        <a:t>       </a:t>
                      </a:r>
                      <a:r>
                        <a:rPr lang="en-US" sz="1800" dirty="0" smtClean="0">
                          <a:effectLst/>
                        </a:rPr>
                        <a:t>Repeatable</a:t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800" dirty="0" smtClean="0">
                          <a:effectLst/>
                        </a:rPr>
                        <a:t>       </a:t>
                      </a:r>
                      <a:r>
                        <a:rPr lang="en-US" sz="1800" dirty="0" smtClean="0">
                          <a:effectLst/>
                        </a:rPr>
                        <a:t>Defined</a:t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800" dirty="0" smtClean="0">
                          <a:effectLst/>
                        </a:rPr>
                        <a:t>      </a:t>
                      </a:r>
                      <a:r>
                        <a:rPr lang="en-US" sz="1800" dirty="0" smtClean="0">
                          <a:effectLst/>
                        </a:rPr>
                        <a:t>Managed</a:t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800" dirty="0" smtClean="0">
                          <a:effectLst/>
                        </a:rPr>
                        <a:t>       </a:t>
                      </a:r>
                      <a:r>
                        <a:rPr lang="en-US" sz="1800" dirty="0" smtClean="0">
                          <a:effectLst/>
                        </a:rPr>
                        <a:t>Optimization</a:t>
                      </a:r>
                      <a:endParaRPr lang="en-US" dirty="0"/>
                    </a:p>
                  </a:txBody>
                  <a:tcPr/>
                </a:tc>
              </a:tr>
              <a:tr h="11613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ISO 9000 does not specifies sequence of steps required to establish the quality system.</a:t>
                      </a:r>
                      <a:endParaRPr lang="en-US" sz="16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It reconnects the mechanism for step by step progress through its successive maturity levels.</a:t>
                      </a:r>
                      <a:endParaRPr lang="en-US" sz="16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8229600" cy="1472184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2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. 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H A S E S  I N  S O F T W A R E   D E V E L O P M E N T 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3505200"/>
            <a:ext cx="5867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2.1</a:t>
            </a:r>
            <a:r>
              <a:rPr lang="en-US" sz="2000" b="1" dirty="0">
                <a:solidFill>
                  <a:srgbClr val="7030A0"/>
                </a:solidFill>
                <a:latin typeface="Book Antiqua" pitchFamily="18" charset="0"/>
              </a:rPr>
              <a:t>  </a:t>
            </a:r>
            <a:r>
              <a:rPr lang="en-US" sz="2000" b="1" dirty="0" smtClean="0">
                <a:solidFill>
                  <a:srgbClr val="7030A0"/>
                </a:solidFill>
                <a:latin typeface="Book Antiqua" pitchFamily="18" charset="0"/>
              </a:rPr>
              <a:t> 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  <a:p>
            <a:pPr lvl="1" algn="just"/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2.2   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elicitation 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software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2.3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principles </a:t>
            </a:r>
          </a:p>
          <a:p>
            <a:pPr lvl="1" algn="just"/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2.4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prototyping </a:t>
            </a:r>
          </a:p>
          <a:p>
            <a:pPr lvl="1" algn="just"/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2.5   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 Specification</a:t>
            </a:r>
          </a:p>
          <a:p>
            <a:r>
              <a:rPr lang="en-US" sz="20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0" y="2057400"/>
            <a:ext cx="7406640" cy="1472184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2.1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R E Q U I R E M E N T S    E N G I N E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R I N G 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The goal of the requirements engineering process is to create and maintain a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system requirements</a:t>
            </a:r>
            <a:r>
              <a:rPr lang="en-US" sz="2200" dirty="0" smtClean="0">
                <a:latin typeface="Book Antiqua" pitchFamily="18" charset="0"/>
              </a:rPr>
              <a:t> document. 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The overall process includes four stages</a:t>
            </a:r>
          </a:p>
          <a:p>
            <a:pPr lvl="1" algn="just"/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Feasibility study</a:t>
            </a:r>
          </a:p>
          <a:p>
            <a:pPr lvl="1" algn="just"/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elicitation and analysis</a:t>
            </a:r>
          </a:p>
          <a:p>
            <a:pPr lvl="1" algn="just"/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specification</a:t>
            </a:r>
          </a:p>
          <a:p>
            <a:pPr lvl="1" algn="just"/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Feasibility study</a:t>
            </a:r>
          </a:p>
          <a:p>
            <a:pPr lvl="1" algn="just"/>
            <a:r>
              <a:rPr lang="en-US" sz="2200" dirty="0"/>
              <a:t>Checking whether the system is useful to the business 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elicitation &amp; analysis</a:t>
            </a:r>
          </a:p>
          <a:p>
            <a:pPr lvl="1" algn="just"/>
            <a:r>
              <a:rPr lang="en-US" sz="2200" dirty="0" smtClean="0"/>
              <a:t>Discovering </a:t>
            </a:r>
            <a:r>
              <a:rPr lang="en-US" sz="2200" dirty="0"/>
              <a:t>requirements 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specification</a:t>
            </a:r>
          </a:p>
          <a:p>
            <a:pPr lvl="1" algn="just"/>
            <a:r>
              <a:rPr lang="en-US" sz="2200" dirty="0" smtClean="0"/>
              <a:t>Converting </a:t>
            </a:r>
            <a:r>
              <a:rPr lang="en-US" sz="2200" dirty="0"/>
              <a:t>these requirements into some standard form 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validation</a:t>
            </a:r>
          </a:p>
          <a:p>
            <a:pPr lvl="1" algn="just"/>
            <a:r>
              <a:rPr lang="en-US" sz="2200" dirty="0" smtClean="0"/>
              <a:t>Checking </a:t>
            </a:r>
            <a:r>
              <a:rPr lang="en-US" sz="2200" dirty="0"/>
              <a:t>that the requirements actually define the system that the customer wants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Documents </a:t>
            </a:r>
            <a:r>
              <a:rPr lang="en-US" sz="2200" dirty="0"/>
              <a:t>are produced at each stage of the requirements engineering proc</a:t>
            </a:r>
            <a:r>
              <a:rPr lang="en-US" dirty="0"/>
              <a:t>ess.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96788"/>
            <a:ext cx="77819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 M B R E L 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A    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C T I V I T I E S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Umbrella activities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It encompasses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set</a:t>
            </a:r>
            <a:r>
              <a:rPr lang="en-US" dirty="0" smtClean="0">
                <a:latin typeface="Book Antiqua" pitchFamily="18" charset="0"/>
              </a:rPr>
              <a:t>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framework activities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Framework activities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Each framework activity consist of a set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engineering actions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engineering action: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It is a collection of related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tasks set</a:t>
            </a:r>
            <a:r>
              <a:rPr lang="en-US" dirty="0" smtClean="0">
                <a:latin typeface="Book Antiqua" pitchFamily="18" charset="0"/>
              </a:rPr>
              <a:t> that produces a major s/w engineering work product</a:t>
            </a:r>
          </a:p>
          <a:p>
            <a:pPr lvl="1" algn="just"/>
            <a:r>
              <a:rPr lang="en-US" dirty="0" err="1" smtClean="0">
                <a:latin typeface="Book Antiqua" pitchFamily="18" charset="0"/>
              </a:rPr>
              <a:t>Eg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</a:t>
            </a:r>
            <a:r>
              <a:rPr lang="en-US" dirty="0" smtClean="0">
                <a:latin typeface="Book Antiqua" pitchFamily="18" charset="0"/>
              </a:rPr>
              <a:t>,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gathering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Each engineering action is populated with individual work tasks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 E A S I B I L I T Y  S T U D Y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The input to the feasibility study is </a:t>
            </a:r>
          </a:p>
          <a:p>
            <a:pPr lvl="1" algn="just"/>
            <a:r>
              <a:rPr lang="en-US" sz="2200" dirty="0"/>
              <a:t>A</a:t>
            </a:r>
            <a:r>
              <a:rPr lang="en-US" sz="2200" dirty="0" smtClean="0"/>
              <a:t> set of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preliminary business requirements</a:t>
            </a:r>
            <a:r>
              <a:rPr lang="en-US" sz="2200" dirty="0" smtClean="0"/>
              <a:t>,</a:t>
            </a:r>
          </a:p>
          <a:p>
            <a:pPr lvl="1" algn="just"/>
            <a:r>
              <a:rPr lang="en-US" sz="2200" dirty="0"/>
              <a:t>A</a:t>
            </a:r>
            <a:r>
              <a:rPr lang="en-US" sz="2200" dirty="0" smtClean="0"/>
              <a:t>n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 description </a:t>
            </a:r>
            <a:r>
              <a:rPr lang="en-US" sz="2200" dirty="0" smtClean="0"/>
              <a:t>of the system</a:t>
            </a:r>
          </a:p>
          <a:p>
            <a:pPr lvl="1" algn="just"/>
            <a:r>
              <a:rPr lang="en-US" sz="2200" dirty="0"/>
              <a:t>H</a:t>
            </a:r>
            <a:r>
              <a:rPr lang="en-US" sz="2200" dirty="0" smtClean="0"/>
              <a:t>ow the system is intended to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business process</a:t>
            </a:r>
            <a:endParaRPr lang="en-US" sz="2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 I M  O F 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 A S I B I L I T Y  S T U D Y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dirty="0"/>
              <a:t>It answers the following questions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en-US" dirty="0"/>
              <a:t>Does the system contribute to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objectives </a:t>
            </a:r>
            <a:r>
              <a:rPr lang="en-US" dirty="0"/>
              <a:t>of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</a:t>
            </a:r>
            <a:r>
              <a:rPr lang="en-US" dirty="0"/>
              <a:t>?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en-US" dirty="0"/>
              <a:t>Can the system be implemented using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technology</a:t>
            </a:r>
            <a:r>
              <a:rPr lang="en-US" dirty="0"/>
              <a:t> and within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cost </a:t>
            </a:r>
            <a:r>
              <a:rPr lang="en-US" dirty="0"/>
              <a:t>and s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chedule</a:t>
            </a:r>
            <a:r>
              <a:rPr lang="en-US" dirty="0"/>
              <a:t> constraints?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en-US" dirty="0"/>
              <a:t>Can the system be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</a:t>
            </a:r>
            <a:r>
              <a:rPr lang="en-US" dirty="0"/>
              <a:t> with other systems which are already in place?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Answer to the first question is critical</a:t>
            </a:r>
          </a:p>
          <a:p>
            <a:pPr lvl="1" algn="just"/>
            <a:r>
              <a:rPr lang="en-US" dirty="0"/>
              <a:t>If s/m does not support business objectives, then it has no value in business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H A S E S   O F  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 A S I B I L I T Y  S T U D Y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phases</a:t>
            </a:r>
          </a:p>
          <a:p>
            <a:pPr lvl="1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assessment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writing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F O R M A T I O N  C O L 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 C T I O N</a:t>
            </a:r>
            <a:b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sz="2800" b="1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Information's are collected from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sources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sources </a:t>
            </a:r>
            <a:r>
              <a:rPr lang="en-US" dirty="0"/>
              <a:t>can be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Managers</a:t>
            </a:r>
            <a:r>
              <a:rPr lang="en-US" dirty="0"/>
              <a:t> of the department where the system will be used,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engineers </a:t>
            </a:r>
            <a:r>
              <a:rPr lang="en-US" dirty="0"/>
              <a:t>who are familiar with the type of system that is proposed,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experts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end-users</a:t>
            </a:r>
            <a:r>
              <a:rPr lang="en-US" dirty="0"/>
              <a:t> of the system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F O R M A T I O N   A S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 S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M E N T   P H A S 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pPr lvl="1" algn="just"/>
            <a:r>
              <a:rPr lang="en-US" dirty="0" smtClean="0">
                <a:latin typeface="Book Antiqua" pitchFamily="18" charset="0"/>
              </a:rPr>
              <a:t>Identifies the information that is required to answer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three questions </a:t>
            </a:r>
            <a:r>
              <a:rPr lang="en-US" dirty="0" smtClean="0">
                <a:latin typeface="Book Antiqua" pitchFamily="18" charset="0"/>
              </a:rPr>
              <a:t>set out above.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Talk with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information sources </a:t>
            </a:r>
            <a:r>
              <a:rPr lang="en-US" dirty="0" smtClean="0">
                <a:latin typeface="Book Antiqua" pitchFamily="18" charset="0"/>
              </a:rPr>
              <a:t>to discover the answers to these questions.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Information sources can be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Managers of the department where the system will be used,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software engineers who are familiar with the type of system that is proposed,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technology experts and end-users of the system</a:t>
            </a:r>
          </a:p>
          <a:p>
            <a:pPr lvl="1"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E P O R T  W R I T I N G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After obtaining the information, 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feasibility study report is written.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M</a:t>
            </a:r>
            <a:r>
              <a:rPr lang="en-US" sz="2200" dirty="0" smtClean="0">
                <a:latin typeface="Book Antiqua" pitchFamily="18" charset="0"/>
              </a:rPr>
              <a:t>ake a recommendation about whether or not the system development should continue.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P</a:t>
            </a:r>
            <a:r>
              <a:rPr lang="en-US" sz="2200" dirty="0" smtClean="0">
                <a:latin typeface="Book Antiqua" pitchFamily="18" charset="0"/>
              </a:rPr>
              <a:t>ropose changes to the scope, budget and schedule of the system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S</a:t>
            </a:r>
            <a:r>
              <a:rPr lang="en-US" sz="2200" dirty="0" smtClean="0">
                <a:latin typeface="Book Antiqua" pitchFamily="18" charset="0"/>
              </a:rPr>
              <a:t>uggest further high-level requirements for the system.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7635240" cy="1472184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2.2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R E Q U I R E M E N T   E L I C I T A T I O N   </a:t>
            </a:r>
            <a:b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&amp;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A N A L Y S I S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After an initial feasibility study, the next stage of the requirements engineering process is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requirements elicitation and analysis</a:t>
            </a:r>
            <a:endParaRPr lang="en-US" sz="2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sz="2200" dirty="0" smtClean="0">
                <a:latin typeface="Book Antiqua" pitchFamily="18" charset="0"/>
              </a:rPr>
              <a:t>In this activity, software engineers work with </a:t>
            </a:r>
            <a:r>
              <a:rPr lang="en-US" sz="2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customers</a:t>
            </a:r>
            <a:r>
              <a:rPr lang="en-US" sz="2200" dirty="0" smtClean="0">
                <a:latin typeface="Book Antiqua" pitchFamily="18" charset="0"/>
              </a:rPr>
              <a:t> and </a:t>
            </a:r>
            <a:r>
              <a:rPr lang="en-US" sz="2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system end-users </a:t>
            </a:r>
          </a:p>
          <a:p>
            <a:pPr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Communication is done </a:t>
            </a:r>
            <a:r>
              <a:rPr lang="en-US" sz="2200" dirty="0" smtClean="0">
                <a:latin typeface="Book Antiqua" pitchFamily="18" charset="0"/>
              </a:rPr>
              <a:t>to find out about 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A</a:t>
            </a:r>
            <a:r>
              <a:rPr lang="en-US" sz="2200" dirty="0" smtClean="0">
                <a:latin typeface="Book Antiqua" pitchFamily="18" charset="0"/>
              </a:rPr>
              <a:t>pplication domain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W</a:t>
            </a:r>
            <a:r>
              <a:rPr lang="en-US" sz="2200" dirty="0" smtClean="0">
                <a:latin typeface="Book Antiqua" pitchFamily="18" charset="0"/>
              </a:rPr>
              <a:t>hat services the system should provide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T</a:t>
            </a:r>
            <a:r>
              <a:rPr lang="en-US" sz="2200" dirty="0" smtClean="0">
                <a:latin typeface="Book Antiqua" pitchFamily="18" charset="0"/>
              </a:rPr>
              <a:t>he required performance of the system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H</a:t>
            </a:r>
            <a:r>
              <a:rPr lang="en-US" sz="2200" dirty="0" smtClean="0">
                <a:latin typeface="Book Antiqua" pitchFamily="18" charset="0"/>
              </a:rPr>
              <a:t>ardware constraints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4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498080" cy="838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T A K E H O L D E R S</a:t>
            </a:r>
            <a:r>
              <a:rPr lang="en-US" dirty="0" smtClean="0">
                <a:latin typeface="Agency FB" pitchFamily="34" charset="0"/>
              </a:rPr>
              <a:t> 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620000" cy="502920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Requirements elicitation and analysis may involve a variety of people in an organization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The term </a:t>
            </a:r>
            <a:r>
              <a:rPr lang="en-US" sz="2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</a:t>
            </a:r>
            <a:r>
              <a:rPr lang="en-US" sz="2200" i="1" dirty="0" smtClean="0">
                <a:latin typeface="Book Antiqua" pitchFamily="18" charset="0"/>
              </a:rPr>
              <a:t> is used to refer to any person or group who will be affected </a:t>
            </a:r>
            <a:r>
              <a:rPr lang="en-US" sz="2200" dirty="0" smtClean="0">
                <a:latin typeface="Book Antiqua" pitchFamily="18" charset="0"/>
              </a:rPr>
              <a:t>by the system, directly or indirectly. </a:t>
            </a:r>
          </a:p>
          <a:p>
            <a:pPr algn="just"/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Stakeholders include </a:t>
            </a:r>
          </a:p>
          <a:p>
            <a:pPr lvl="1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nd-users who interact with the system </a:t>
            </a:r>
          </a:p>
          <a:p>
            <a:pPr lvl="1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veryone else in an organization that may be affected by its installation</a:t>
            </a:r>
          </a:p>
          <a:p>
            <a:pPr lvl="1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ngineers who are developing or maintaining related systems</a:t>
            </a:r>
          </a:p>
          <a:p>
            <a:pPr lvl="1" algn="just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managers</a:t>
            </a:r>
          </a:p>
          <a:p>
            <a:pPr lvl="1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omain experts </a:t>
            </a:r>
          </a:p>
          <a:p>
            <a:pPr lvl="1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rade union representatives.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1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REASONS FOR POOR ELICITATION OF REQUIREMENTS FROM STAKEHOLDERS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96200" cy="54102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Stakeholders often don't know what they want from the computer system 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They may find it difficult to articulate what they want the system to do 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make unrealistic demands because they are unaware of the cost of their requests.</a:t>
            </a:r>
          </a:p>
          <a:p>
            <a:pPr algn="just"/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They express requirements in their own terms with implicit knowledge of their own work. 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Requirements engineers, without experience in the customer's domain, find these difficult to  understand these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498080" cy="59436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Task set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It defines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actual work </a:t>
            </a:r>
            <a:r>
              <a:rPr lang="en-US" dirty="0" smtClean="0">
                <a:latin typeface="Book Antiqua" pitchFamily="18" charset="0"/>
              </a:rPr>
              <a:t>to be done to accomplish the objectives of software engineering action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It is a collection of </a:t>
            </a:r>
          </a:p>
          <a:p>
            <a:pPr lvl="2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engineering work tasks</a:t>
            </a:r>
          </a:p>
          <a:p>
            <a:pPr lvl="2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Related work products</a:t>
            </a:r>
          </a:p>
          <a:p>
            <a:pPr lvl="2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Quality assurance points</a:t>
            </a:r>
          </a:p>
          <a:p>
            <a:pPr lvl="2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milestones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620000" cy="51023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Different stakeholders have different requirements, &amp; they may express in different ways</a:t>
            </a:r>
            <a:r>
              <a:rPr lang="en-US" sz="2200" dirty="0">
                <a:latin typeface="Book Antiqua" pitchFamily="18" charset="0"/>
              </a:rPr>
              <a:t>. 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Requirements engineers have to consider all potential sources of requirements 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discover commonalities and conflict.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  <a:p>
            <a:pPr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Political factors may influence the requirements of the system</a:t>
            </a:r>
            <a:r>
              <a:rPr lang="en-US" dirty="0">
                <a:latin typeface="Book Antiqua" pitchFamily="18" charset="0"/>
              </a:rPr>
              <a:t>.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managers may demand specific system requirements that will increase their influence in the organization.</a:t>
            </a:r>
          </a:p>
          <a:p>
            <a:pPr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economic and business environment in which the analysis takes place is dynamic.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This changes the analysis process.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 Hence the importance of particular requirements may change.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New requirements may emerge from new stakeholders who were not originally consulted.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 C T I V I T I E S  O F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E Q U I R E M E N T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E L I C I T A T I O N &amp;  A N A L Y S I S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discovery</a:t>
            </a:r>
          </a:p>
          <a:p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classification &amp; organization</a:t>
            </a:r>
          </a:p>
          <a:p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prioritization &amp; negotiation</a:t>
            </a:r>
          </a:p>
          <a:p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 Documentation</a:t>
            </a:r>
            <a:endParaRPr lang="en-US" sz="2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 C T I V I T I E S  O F  R E Q U I R E M E N T </a:t>
            </a:r>
            <a:b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E L I C I T A T I O N &amp;  A N A L Y S I 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2070100"/>
            <a:ext cx="5476875" cy="3933825"/>
          </a:xfrm>
        </p:spPr>
      </p:pic>
    </p:spTree>
    <p:extLst>
      <p:ext uri="{BB962C8B-B14F-4D97-AF65-F5344CB8AC3E}">
        <p14:creationId xmlns:p14="http://schemas.microsoft.com/office/powerpoint/2010/main" val="15328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E Q U I R E M E N T  D I S C O V E R Y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This is the process of interacting with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stakeholders</a:t>
            </a:r>
            <a:r>
              <a:rPr lang="en-US" sz="2200" dirty="0" smtClean="0">
                <a:latin typeface="Book Antiqua" pitchFamily="18" charset="0"/>
              </a:rPr>
              <a:t> in the system 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Interaction is done to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collect their requirements</a:t>
            </a:r>
            <a:r>
              <a:rPr lang="en-US" sz="2200" dirty="0" smtClean="0">
                <a:latin typeface="Book Antiqua" pitchFamily="18" charset="0"/>
              </a:rPr>
              <a:t>. 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It </a:t>
            </a:r>
            <a:r>
              <a:rPr lang="en-US" sz="2200" dirty="0">
                <a:latin typeface="Book Antiqua" pitchFamily="18" charset="0"/>
              </a:rPr>
              <a:t>is the process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gathering information</a:t>
            </a:r>
            <a:r>
              <a:rPr lang="en-US" sz="2200" dirty="0">
                <a:latin typeface="Book Antiqua" pitchFamily="18" charset="0"/>
              </a:rPr>
              <a:t> about the proposed and existing systems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Analyze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user and system requirements</a:t>
            </a:r>
            <a:r>
              <a:rPr lang="en-US" sz="2200" dirty="0">
                <a:latin typeface="Book Antiqua" pitchFamily="18" charset="0"/>
              </a:rPr>
              <a:t> from these information.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 E C H N I Q U E 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/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E T H O R D S  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 O R   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 Q U I R E M E N T</a:t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D I S C O V E R Y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b="1" dirty="0" smtClean="0">
                <a:solidFill>
                  <a:srgbClr val="FF0000"/>
                </a:solidFill>
                <a:latin typeface="Book Antiqua" pitchFamily="18" charset="0"/>
              </a:rPr>
              <a:t>Interview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Surveys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Questionnaires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Brainstorming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Prototyping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</a:rPr>
              <a:t>Use cases</a:t>
            </a:r>
            <a:endParaRPr lang="en-US" sz="2000" b="1" dirty="0">
              <a:solidFill>
                <a:srgbClr val="7030A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Observation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b="1" dirty="0" smtClean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1.  I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 T E R V I E 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Interviews </a:t>
            </a:r>
            <a:r>
              <a:rPr lang="en-US" dirty="0">
                <a:latin typeface="Book Antiqua" pitchFamily="18" charset="0"/>
              </a:rPr>
              <a:t>are strong medium to collect requirements. Organization may conduct several types of interviews such as: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Structured (closed) interviews</a:t>
            </a:r>
            <a:r>
              <a:rPr lang="en-US" dirty="0">
                <a:latin typeface="Book Antiqua" pitchFamily="18" charset="0"/>
              </a:rPr>
              <a:t>, where every single information to gather is decided in advance, they follow pattern and matter of discussion firmly.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Non-structured (open) interviews</a:t>
            </a:r>
            <a:r>
              <a:rPr lang="en-US" dirty="0">
                <a:latin typeface="Book Antiqua" pitchFamily="18" charset="0"/>
              </a:rPr>
              <a:t>, where information to gather is not decided in advance, more flexible and less biased.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Oral interviews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Written interviews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One-to-one interviews </a:t>
            </a:r>
            <a:r>
              <a:rPr lang="en-US" dirty="0">
                <a:latin typeface="Book Antiqua" pitchFamily="18" charset="0"/>
              </a:rPr>
              <a:t>which are held between two persons across the table.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Group interviews </a:t>
            </a:r>
            <a:r>
              <a:rPr lang="en-US" dirty="0">
                <a:latin typeface="Book Antiqua" pitchFamily="18" charset="0"/>
              </a:rPr>
              <a:t>which are held between groups of participants. They help to uncover any missing requirement as numerous people are involved.</a:t>
            </a:r>
          </a:p>
          <a:p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2. S U R V E Y S</a:t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Organization may conduct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surveys</a:t>
            </a:r>
            <a:r>
              <a:rPr lang="en-US" sz="2200" dirty="0">
                <a:latin typeface="Book Antiqua" pitchFamily="18" charset="0"/>
              </a:rPr>
              <a:t> among various stakeholders by querying about their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expectation</a:t>
            </a:r>
            <a:r>
              <a:rPr lang="en-US" sz="2200" dirty="0">
                <a:latin typeface="Book Antiqua" pitchFamily="18" charset="0"/>
              </a:rPr>
              <a:t> and requirements from the upcoming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3.  Q U E S T I O N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A I R E S</a:t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sz="2200" dirty="0">
                <a:latin typeface="Book Antiqua" pitchFamily="18" charset="0"/>
              </a:rPr>
              <a:t>A document with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pre-defined set of objective questions </a:t>
            </a:r>
            <a:r>
              <a:rPr lang="en-US" sz="2200" dirty="0">
                <a:latin typeface="Book Antiqua" pitchFamily="18" charset="0"/>
              </a:rPr>
              <a:t>and respective options is handed over to all stakeholders to answer, which are collected and compiled.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A shortcoming of this technique is, if an option for some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issue is not mentioned </a:t>
            </a:r>
            <a:r>
              <a:rPr lang="en-US" sz="2200" dirty="0">
                <a:latin typeface="Book Antiqua" pitchFamily="18" charset="0"/>
              </a:rPr>
              <a:t>in the questionnaire, the issue might be left unattended.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4.  B R A I N S T O R M I N 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informal debate </a:t>
            </a:r>
            <a:r>
              <a:rPr lang="en-US" dirty="0"/>
              <a:t>is held among various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stakeholders</a:t>
            </a:r>
            <a:r>
              <a:rPr lang="en-US" dirty="0"/>
              <a:t> and all their inputs are recorded for further requirements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5.  P R O T O T Y P I N G</a:t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Prototyping is building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user interface </a:t>
            </a:r>
            <a:r>
              <a:rPr lang="en-US" sz="2200" dirty="0">
                <a:latin typeface="Book Antiqua" pitchFamily="18" charset="0"/>
              </a:rPr>
              <a:t>without adding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detail functionality </a:t>
            </a:r>
            <a:r>
              <a:rPr lang="en-US" sz="2200" dirty="0">
                <a:latin typeface="Book Antiqua" pitchFamily="18" charset="0"/>
              </a:rPr>
              <a:t>for user to interpret the features of intended software product</a:t>
            </a:r>
            <a:r>
              <a:rPr lang="en-US" sz="2200" dirty="0" smtClean="0">
                <a:latin typeface="Book Antiqua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>
                <a:latin typeface="Book Antiqua" pitchFamily="18" charset="0"/>
              </a:rPr>
              <a:t>It helps giving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better idea of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 X A M P L E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lvl="1" algn="just"/>
            <a:r>
              <a:rPr lang="en-US" dirty="0" err="1" smtClean="0">
                <a:latin typeface="Book Antiqua" pitchFamily="18" charset="0"/>
              </a:rPr>
              <a:t>Eg</a:t>
            </a:r>
            <a:r>
              <a:rPr lang="en-US" dirty="0" smtClean="0">
                <a:latin typeface="Book Antiqua" pitchFamily="18" charset="0"/>
              </a:rPr>
              <a:t>: If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equirement gathering </a:t>
            </a:r>
            <a:r>
              <a:rPr lang="en-US" dirty="0" smtClean="0">
                <a:latin typeface="Book Antiqua" pitchFamily="18" charset="0"/>
              </a:rPr>
              <a:t>is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engineering action</a:t>
            </a:r>
            <a:r>
              <a:rPr lang="en-US" dirty="0" smtClean="0">
                <a:latin typeface="Book Antiqua" pitchFamily="18" charset="0"/>
              </a:rPr>
              <a:t>, then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task set </a:t>
            </a:r>
            <a:r>
              <a:rPr lang="en-US" dirty="0" smtClean="0">
                <a:latin typeface="Book Antiqua" pitchFamily="18" charset="0"/>
              </a:rPr>
              <a:t>of requirement gathering is</a:t>
            </a:r>
          </a:p>
          <a:p>
            <a:pPr lvl="1" algn="just"/>
            <a:endParaRPr lang="en-US" dirty="0" smtClean="0">
              <a:latin typeface="Book Antiqua" pitchFamily="18" charset="0"/>
            </a:endParaRPr>
          </a:p>
          <a:p>
            <a:pPr lvl="2" algn="just"/>
            <a:r>
              <a:rPr lang="en-US" dirty="0" smtClean="0">
                <a:latin typeface="Book Antiqua" pitchFamily="18" charset="0"/>
              </a:rPr>
              <a:t>Make a list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stakeholders</a:t>
            </a:r>
            <a:r>
              <a:rPr lang="en-US" dirty="0" smtClean="0">
                <a:latin typeface="Book Antiqua" pitchFamily="18" charset="0"/>
              </a:rPr>
              <a:t> of project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Invite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stakeholders</a:t>
            </a:r>
            <a:r>
              <a:rPr lang="en-US" dirty="0" smtClean="0">
                <a:latin typeface="Book Antiqua" pitchFamily="18" charset="0"/>
              </a:rPr>
              <a:t> to an informal meeting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Ask each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stakeholders</a:t>
            </a:r>
            <a:r>
              <a:rPr lang="en-US" dirty="0" smtClean="0">
                <a:latin typeface="Book Antiqua" pitchFamily="18" charset="0"/>
              </a:rPr>
              <a:t> to make a list of features &amp; functions required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Discuss requirements and build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final list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Prioritize requirements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Note the areas of uncertainty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6.  U S E  C A S E S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/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lvl="0" algn="just"/>
            <a:r>
              <a:rPr lang="en-US" sz="2200" dirty="0">
                <a:latin typeface="Book Antiqua" pitchFamily="18" charset="0"/>
              </a:rPr>
              <a:t>Use cases are a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requirements discovery technique </a:t>
            </a:r>
            <a:r>
              <a:rPr lang="en-US" sz="2200" dirty="0">
                <a:latin typeface="Book Antiqua" pitchFamily="18" charset="0"/>
              </a:rPr>
              <a:t>that were first introduced in the </a:t>
            </a:r>
            <a:r>
              <a:rPr lang="en-US" sz="2200" dirty="0" err="1">
                <a:latin typeface="Book Antiqua" pitchFamily="18" charset="0"/>
              </a:rPr>
              <a:t>objectory</a:t>
            </a:r>
            <a:r>
              <a:rPr lang="en-US" sz="2200" dirty="0">
                <a:latin typeface="Book Antiqua" pitchFamily="18" charset="0"/>
              </a:rPr>
              <a:t> method and they have now become a fundamental feature of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Unified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odeling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anguage.(UML)</a:t>
            </a:r>
            <a:endParaRPr lang="en-US" sz="2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0" algn="just"/>
            <a:r>
              <a:rPr lang="en-US" sz="2200" dirty="0">
                <a:latin typeface="Book Antiqua" pitchFamily="18" charset="0"/>
              </a:rPr>
              <a:t>In their simplest form, a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 case </a:t>
            </a:r>
            <a:r>
              <a:rPr lang="en-US" sz="2200" dirty="0">
                <a:latin typeface="Book Antiqua" pitchFamily="18" charset="0"/>
              </a:rPr>
              <a:t>identifies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actors </a:t>
            </a:r>
            <a:r>
              <a:rPr lang="en-US" sz="2200" dirty="0">
                <a:latin typeface="Book Antiqua" pitchFamily="18" charset="0"/>
              </a:rPr>
              <a:t>involved in an interaction and names the type of interaction. </a:t>
            </a:r>
            <a:endParaRPr lang="en-US" sz="2200" dirty="0" smtClean="0">
              <a:latin typeface="Book Antiqua" pitchFamily="18" charset="0"/>
            </a:endParaRPr>
          </a:p>
          <a:p>
            <a:pPr lvl="0" algn="just"/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Actors</a:t>
            </a:r>
            <a:r>
              <a:rPr lang="en-US" sz="2000" dirty="0">
                <a:latin typeface="Book Antiqua" pitchFamily="18" charset="0"/>
              </a:rPr>
              <a:t> in the process, who may be human or other systems, are represented as stick figures.</a:t>
            </a:r>
          </a:p>
          <a:p>
            <a:pPr lvl="0" algn="just"/>
            <a:r>
              <a:rPr lang="en-US" sz="2000" dirty="0">
                <a:latin typeface="Book Antiqua" pitchFamily="18" charset="0"/>
              </a:rPr>
              <a:t> Each class of interaction is represented as a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named ellipse.</a:t>
            </a:r>
          </a:p>
          <a:p>
            <a:pPr lvl="0" algn="just"/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Lines link </a:t>
            </a:r>
            <a:r>
              <a:rPr lang="en-US" sz="2000" dirty="0">
                <a:latin typeface="Book Antiqua" pitchFamily="18" charset="0"/>
              </a:rPr>
              <a:t>the actors with the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interaction. </a:t>
            </a:r>
          </a:p>
          <a:p>
            <a:pPr lvl="0" algn="just"/>
            <a:r>
              <a:rPr lang="en-US" sz="2000" dirty="0">
                <a:latin typeface="Book Antiqua" pitchFamily="18" charset="0"/>
              </a:rPr>
              <a:t>Use cases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identify the individual interactions </a:t>
            </a:r>
            <a:r>
              <a:rPr lang="en-US" sz="2000" dirty="0">
                <a:latin typeface="Book Antiqua" pitchFamily="18" charset="0"/>
              </a:rPr>
              <a:t>between the system and its users or other systems. </a:t>
            </a:r>
          </a:p>
          <a:p>
            <a:pPr lvl="0" algn="just"/>
            <a:endParaRPr lang="en-US" sz="2200" dirty="0"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E  C A S E 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5126"/>
            <a:ext cx="7467600" cy="34237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7.  O B S E R V A T I O 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Team of experts visit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client’s organization </a:t>
            </a:r>
            <a:r>
              <a:rPr lang="en-US" sz="2200" dirty="0">
                <a:latin typeface="Book Antiqua" pitchFamily="18" charset="0"/>
              </a:rPr>
              <a:t>or workplace</a:t>
            </a:r>
            <a:r>
              <a:rPr lang="en-US" sz="2200" dirty="0" smtClean="0">
                <a:latin typeface="Book Antiqua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>
                <a:latin typeface="Book Antiqua" pitchFamily="18" charset="0"/>
              </a:rPr>
              <a:t>They observe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actual working </a:t>
            </a:r>
            <a:r>
              <a:rPr lang="en-US" sz="2200" dirty="0">
                <a:latin typeface="Book Antiqua" pitchFamily="18" charset="0"/>
              </a:rPr>
              <a:t>of the existing installed systems. </a:t>
            </a:r>
            <a:endParaRPr lang="en-US" sz="2200" dirty="0" smtClean="0">
              <a:latin typeface="Book Antiqua" pitchFamily="18" charset="0"/>
            </a:endParaRPr>
          </a:p>
          <a:p>
            <a:pPr algn="just"/>
            <a:r>
              <a:rPr lang="en-US" sz="2200" dirty="0" smtClean="0">
                <a:latin typeface="Book Antiqua" pitchFamily="18" charset="0"/>
              </a:rPr>
              <a:t>They </a:t>
            </a:r>
            <a:r>
              <a:rPr lang="en-US" sz="2200" dirty="0">
                <a:latin typeface="Book Antiqua" pitchFamily="18" charset="0"/>
              </a:rPr>
              <a:t>observe the workflow at client’s end and how execution problems are dealt</a:t>
            </a:r>
            <a:r>
              <a:rPr lang="en-US" sz="2200" dirty="0" smtClean="0">
                <a:latin typeface="Book Antiqua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>
                <a:latin typeface="Book Antiqua" pitchFamily="18" charset="0"/>
              </a:rPr>
              <a:t>The team itself draws some conclusions which aid to form requirements expected from the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E Q U I R E M E N T  C L A S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I F I C A T I O N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&amp;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 R G A N I Z A T I O 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This activity takes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unstructured collection </a:t>
            </a:r>
            <a:r>
              <a:rPr lang="en-US" sz="2200" dirty="0" smtClean="0">
                <a:latin typeface="Book Antiqua" pitchFamily="18" charset="0"/>
              </a:rPr>
              <a:t>of requirements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Groups</a:t>
            </a:r>
            <a:r>
              <a:rPr lang="en-US" sz="2200" dirty="0" smtClean="0">
                <a:latin typeface="Book Antiqua" pitchFamily="18" charset="0"/>
              </a:rPr>
              <a:t> the  related requirements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 Organizes these requirements into coherent clusters.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E Q U I R E M E N T  </a:t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I O R I T I Z A T I O N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&amp;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N E G O T I A T I O 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8486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When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multiple stakeholders </a:t>
            </a:r>
            <a:r>
              <a:rPr lang="en-US" sz="2200" dirty="0" smtClean="0">
                <a:latin typeface="Book Antiqua" pitchFamily="18" charset="0"/>
              </a:rPr>
              <a:t>are involved,  requirements will conflict. 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This activity is concerned with prioritizing  requirements, 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Find out and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resolve requirements conflicts </a:t>
            </a:r>
            <a:r>
              <a:rPr lang="en-US" sz="2200" dirty="0" smtClean="0">
                <a:latin typeface="Book Antiqua" pitchFamily="18" charset="0"/>
              </a:rPr>
              <a:t>through negotiation.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E Q U I R E M E N T S    D O C U M E N T A T I O 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requirements</a:t>
            </a:r>
            <a:r>
              <a:rPr lang="en-US" sz="2200" dirty="0" smtClean="0">
                <a:latin typeface="Book Antiqua" pitchFamily="18" charset="0"/>
              </a:rPr>
              <a:t> are documented 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They are inputted into the next round of the spiral. 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Formal or informal requirements documents may be produced.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74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2.4 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S O F T W A R E   P R O T O T Y P I N G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lvl="0" algn="just"/>
            <a:r>
              <a:rPr lang="en-US" sz="2200" dirty="0">
                <a:latin typeface="Book Antiqua" pitchFamily="18" charset="0"/>
              </a:rPr>
              <a:t>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Prototyping </a:t>
            </a:r>
            <a:r>
              <a:rPr lang="en-US" sz="2200" dirty="0">
                <a:latin typeface="Book Antiqua" pitchFamily="18" charset="0"/>
              </a:rPr>
              <a:t>refers to building software application prototypes which displays the functionality of the product under development, but may not actually hold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exact logic of the original software.</a:t>
            </a:r>
          </a:p>
          <a:p>
            <a:pPr lvl="0" algn="just"/>
            <a:r>
              <a:rPr lang="en-US" sz="2200" dirty="0">
                <a:latin typeface="Book Antiqua" pitchFamily="18" charset="0"/>
              </a:rPr>
              <a:t>Software prototyping is becoming very popular as a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development model</a:t>
            </a:r>
            <a:r>
              <a:rPr lang="en-US" sz="2200" dirty="0">
                <a:latin typeface="Book Antiqua" pitchFamily="18" charset="0"/>
              </a:rPr>
              <a:t>, as it enables to understand customer requirements at an early stage of development.</a:t>
            </a:r>
          </a:p>
          <a:p>
            <a:pPr lvl="0" algn="just"/>
            <a:r>
              <a:rPr lang="en-US" sz="2200" dirty="0">
                <a:latin typeface="Book Antiqua" pitchFamily="18" charset="0"/>
              </a:rPr>
              <a:t>It helps get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valuable feedback from the customer </a:t>
            </a:r>
            <a:r>
              <a:rPr lang="en-US" sz="2200" dirty="0">
                <a:latin typeface="Book Antiqua" pitchFamily="18" charset="0"/>
              </a:rPr>
              <a:t>and helps software designers and developers understand about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what exactly is expected </a:t>
            </a:r>
            <a:r>
              <a:rPr lang="en-US" sz="2200" dirty="0">
                <a:latin typeface="Book Antiqua" pitchFamily="18" charset="0"/>
              </a:rPr>
              <a:t>from the product under development</a:t>
            </a:r>
            <a:r>
              <a:rPr lang="en-US" sz="2200" dirty="0" smtClean="0">
                <a:latin typeface="Book Antiqua" pitchFamily="18" charset="0"/>
              </a:rPr>
              <a:t>.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Prototype is a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working model of software </a:t>
            </a:r>
            <a:r>
              <a:rPr lang="en-US" sz="2200" dirty="0">
                <a:latin typeface="Book Antiqua" pitchFamily="18" charset="0"/>
              </a:rPr>
              <a:t>with some limited functionality. </a:t>
            </a:r>
          </a:p>
          <a:p>
            <a:pPr lvl="0" algn="just"/>
            <a:endParaRPr lang="en-US" sz="2200" dirty="0"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O F T W A R E  P R O T O T Y P I N G – T Y P E S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lv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Throwaway/Rapid Prototyping</a:t>
            </a:r>
          </a:p>
          <a:p>
            <a:pPr lv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Evolutionary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Prototyping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Incremental Prototyping</a:t>
            </a:r>
          </a:p>
          <a:p>
            <a:pPr marL="0" lv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 H R O W A W A Y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/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A P I D  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T O T Y P I N G</a:t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lvl="0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Throwaway prototyping </a:t>
            </a:r>
            <a:r>
              <a:rPr lang="en-US" sz="2200" dirty="0">
                <a:latin typeface="Book Antiqua" pitchFamily="18" charset="0"/>
              </a:rPr>
              <a:t>is also called as rapid or close ended prototyping. </a:t>
            </a:r>
          </a:p>
          <a:p>
            <a:pPr lvl="0" algn="just"/>
            <a:r>
              <a:rPr lang="en-US" sz="2200" dirty="0">
                <a:latin typeface="Book Antiqua" pitchFamily="18" charset="0"/>
              </a:rPr>
              <a:t>This type of prototyping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uses very little efforts </a:t>
            </a:r>
            <a:r>
              <a:rPr lang="en-US" sz="2200" dirty="0">
                <a:latin typeface="Book Antiqua" pitchFamily="18" charset="0"/>
              </a:rPr>
              <a:t>with minimum requirement analysis to build a prototype. </a:t>
            </a:r>
          </a:p>
          <a:p>
            <a:pPr lvl="0" algn="just"/>
            <a:r>
              <a:rPr lang="en-US" sz="2200" dirty="0">
                <a:latin typeface="Book Antiqua" pitchFamily="18" charset="0"/>
              </a:rPr>
              <a:t>Once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actual requirements </a:t>
            </a:r>
            <a:r>
              <a:rPr lang="en-US" sz="2200" dirty="0">
                <a:latin typeface="Book Antiqua" pitchFamily="18" charset="0"/>
              </a:rPr>
              <a:t>are understood, the prototype is discarded and the actual system is developed with a much clear understanding of user 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5  G E N E R I C  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C E S S   F R A M E W O R K  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 C T I V I T I E S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These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activities</a:t>
            </a:r>
            <a:r>
              <a:rPr lang="en-US" sz="2200" dirty="0" smtClean="0">
                <a:latin typeface="Book Antiqua" pitchFamily="18" charset="0"/>
              </a:rPr>
              <a:t> are applicable to majority of software projects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Can be used during development of small </a:t>
            </a:r>
            <a:r>
              <a:rPr lang="en-US" sz="2200" dirty="0" err="1" smtClean="0">
                <a:latin typeface="Book Antiqua" pitchFamily="18" charset="0"/>
              </a:rPr>
              <a:t>pgms</a:t>
            </a:r>
            <a:r>
              <a:rPr lang="en-US" sz="2200" dirty="0" smtClean="0">
                <a:latin typeface="Book Antiqua" pitchFamily="18" charset="0"/>
              </a:rPr>
              <a:t>, large web applications, complex computer based s/m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Details of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s/w process will be different </a:t>
            </a:r>
            <a:r>
              <a:rPr lang="en-US" sz="2200" dirty="0" smtClean="0">
                <a:latin typeface="Book Antiqua" pitchFamily="18" charset="0"/>
              </a:rPr>
              <a:t>but the framework activities remains the same</a:t>
            </a:r>
          </a:p>
          <a:p>
            <a:pPr lvl="1" algn="just"/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[A] . Communication</a:t>
            </a:r>
          </a:p>
          <a:p>
            <a:pPr lvl="1" algn="just"/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[B] . Planning</a:t>
            </a:r>
          </a:p>
          <a:p>
            <a:pPr lvl="1" algn="just"/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[C] . Modeling</a:t>
            </a:r>
          </a:p>
          <a:p>
            <a:pPr lvl="1" algn="just"/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[D] .Construction</a:t>
            </a:r>
          </a:p>
          <a:p>
            <a:pPr lvl="1" algn="just"/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[E] .Deployment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 V O L U T I O N A R Y  P R O T O T Y P I N G</a:t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lvl="0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Evolutionary prototyping </a:t>
            </a:r>
            <a:r>
              <a:rPr lang="en-US" sz="2200" dirty="0">
                <a:latin typeface="Book Antiqua" pitchFamily="18" charset="0"/>
              </a:rPr>
              <a:t>also called as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breadboard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prototyping</a:t>
            </a:r>
            <a:r>
              <a:rPr lang="en-US" sz="2200" dirty="0">
                <a:latin typeface="Book Antiqua" pitchFamily="18" charset="0"/>
              </a:rPr>
              <a:t> is based on building actual functional prototypes with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minimal functionality </a:t>
            </a:r>
            <a:r>
              <a:rPr lang="en-US" sz="2200" dirty="0">
                <a:latin typeface="Book Antiqua" pitchFamily="18" charset="0"/>
              </a:rPr>
              <a:t>in the beginning. </a:t>
            </a:r>
          </a:p>
          <a:p>
            <a:pPr lvl="0" algn="just"/>
            <a:r>
              <a:rPr lang="en-US" sz="2200" dirty="0">
                <a:latin typeface="Book Antiqua" pitchFamily="18" charset="0"/>
              </a:rPr>
              <a:t>The prototype developed forms the heart of the future prototypes on top of which the entire system is built. </a:t>
            </a:r>
          </a:p>
          <a:p>
            <a:pPr lvl="0" algn="just"/>
            <a:r>
              <a:rPr lang="en-US" sz="2200" dirty="0">
                <a:latin typeface="Book Antiqua" pitchFamily="18" charset="0"/>
              </a:rPr>
              <a:t>By using evolutionary prototyping, the well-understood requirements are included in the prototype and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requirements are added </a:t>
            </a:r>
            <a:r>
              <a:rPr lang="en-US" sz="2200" dirty="0">
                <a:latin typeface="Book Antiqua" pitchFamily="18" charset="0"/>
              </a:rPr>
              <a:t>as and when they are understood.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C R E M E N T A L  P R O T O T Y P I N G</a:t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lvl="0" algn="just"/>
            <a:r>
              <a:rPr lang="en-US" sz="2200" dirty="0">
                <a:latin typeface="Book Antiqua" pitchFamily="18" charset="0"/>
              </a:rPr>
              <a:t>Incremental prototyping refers to building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multiple functional prototypes</a:t>
            </a:r>
            <a:r>
              <a:rPr lang="en-US" sz="2200" dirty="0">
                <a:latin typeface="Book Antiqua" pitchFamily="18" charset="0"/>
              </a:rPr>
              <a:t> of the various </a:t>
            </a:r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sub-systems</a:t>
            </a:r>
            <a:r>
              <a:rPr lang="en-US" sz="2200" dirty="0">
                <a:latin typeface="Book Antiqua" pitchFamily="18" charset="0"/>
              </a:rPr>
              <a:t> and then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integrating</a:t>
            </a:r>
            <a:r>
              <a:rPr lang="en-US" sz="2200" dirty="0">
                <a:latin typeface="Book Antiqua" pitchFamily="18" charset="0"/>
              </a:rPr>
              <a:t> all the available prototypes to form a complete system.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74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2.5 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R E Q U I R E M E N T  S P E C I F I C A T I O N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dirty="0" smtClean="0">
                <a:latin typeface="Book Antiqua" pitchFamily="18" charset="0"/>
              </a:rPr>
              <a:t>Requirements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The requirements for a system are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descriptions of the services </a:t>
            </a:r>
            <a:r>
              <a:rPr lang="en-US" dirty="0" smtClean="0">
                <a:latin typeface="Book Antiqua" pitchFamily="18" charset="0"/>
              </a:rPr>
              <a:t>provided by the system and its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operational constraints.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Requirements reflect the needs of customers for a system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It is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detailed formal definition </a:t>
            </a:r>
            <a:r>
              <a:rPr lang="en-US" dirty="0" smtClean="0">
                <a:latin typeface="Book Antiqua" pitchFamily="18" charset="0"/>
              </a:rPr>
              <a:t>of a system function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L A S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I F I C A T I O N   O F   R E Q U I R E M E N T 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lvl="1" algn="just"/>
            <a:endParaRPr lang="en-US" sz="2200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User requirements</a:t>
            </a:r>
          </a:p>
          <a:p>
            <a:pPr lvl="1" algn="just"/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System requirements</a:t>
            </a:r>
          </a:p>
          <a:p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7619999" cy="6016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L A S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I F I C A T I O N   O F  S Y S T E M </a:t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E Q U I R E M E N T S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</a:t>
            </a:r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unctional requirements</a:t>
            </a:r>
          </a:p>
          <a:p>
            <a:r>
              <a:rPr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Non functional requirements</a:t>
            </a:r>
          </a:p>
          <a:p>
            <a:pPr marL="0" indent="0">
              <a:buNone/>
            </a:pPr>
            <a:endParaRPr lang="en-US" sz="2200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>
              <a:buNone/>
            </a:pPr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FUNCTIONAL REQUIREMENT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VS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NON-FUNCTIONAL REQUIREMENT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7696199" cy="4724399"/>
          </a:xfrm>
        </p:spPr>
      </p:pic>
    </p:spTree>
    <p:extLst>
      <p:ext uri="{BB962C8B-B14F-4D97-AF65-F5344CB8AC3E}">
        <p14:creationId xmlns:p14="http://schemas.microsoft.com/office/powerpoint/2010/main" val="26010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TYPES OF NON FUNCTIONAL REQUIREMENTS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 requirements</a:t>
            </a: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Organizational requirements</a:t>
            </a: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External requirements</a:t>
            </a:r>
          </a:p>
          <a:p>
            <a:endParaRPr lang="en-US" sz="2200" b="1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PRODUCT REQUIREMENTS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</a:t>
            </a:r>
            <a:r>
              <a:rPr lang="en-US" sz="2000" dirty="0"/>
              <a:t>which specify that the 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delivered product </a:t>
            </a:r>
            <a:r>
              <a:rPr lang="en-US" sz="2000" dirty="0"/>
              <a:t>must behave in a particular way </a:t>
            </a:r>
            <a:endParaRPr lang="en-US" sz="2000" dirty="0" smtClean="0"/>
          </a:p>
          <a:p>
            <a:pPr algn="just"/>
            <a:r>
              <a:rPr lang="en-US" sz="2000" dirty="0"/>
              <a:t>E</a:t>
            </a:r>
            <a:r>
              <a:rPr lang="en-US" sz="2000" dirty="0" smtClean="0"/>
              <a:t>.g</a:t>
            </a:r>
            <a:r>
              <a:rPr lang="en-US" sz="2000" dirty="0"/>
              <a:t>. execution speed, reliability, etc.</a:t>
            </a:r>
            <a:endParaRPr lang="en-US" sz="2800" dirty="0">
              <a:latin typeface="Book Antiqua" pitchFamily="18" charset="0"/>
            </a:endParaRPr>
          </a:p>
          <a:p>
            <a:pPr algn="just"/>
            <a:endParaRPr lang="en-US" sz="2200" dirty="0" smtClean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4247</TotalTime>
  <Words>5865</Words>
  <Application>Microsoft Office PowerPoint</Application>
  <PresentationFormat>On-screen Show (4:3)</PresentationFormat>
  <Paragraphs>784</Paragraphs>
  <Slides>134</Slides>
  <Notes>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36" baseType="lpstr">
      <vt:lpstr>Oriel</vt:lpstr>
      <vt:lpstr>Chart</vt:lpstr>
      <vt:lpstr>M O D U L E - 2</vt:lpstr>
      <vt:lpstr> M O D U L E - 2 </vt:lpstr>
      <vt:lpstr>1. P R O C E S S   F R A M E W O R K</vt:lpstr>
      <vt:lpstr>I N T R O D U C T I O N </vt:lpstr>
      <vt:lpstr>S O F T W A R E    P R O C E S S    F R A M E W O R K</vt:lpstr>
      <vt:lpstr>U M B R E L L A    A C T I V I T I E S</vt:lpstr>
      <vt:lpstr>PowerPoint Presentation</vt:lpstr>
      <vt:lpstr>E X A M P L E </vt:lpstr>
      <vt:lpstr>5  G E N E R I C   P R O C E S S   F R A M E W O R K    A C T I V I T I E S</vt:lpstr>
      <vt:lpstr>[A]. C O M M U N I C A T I O N </vt:lpstr>
      <vt:lpstr>[B]. P L A N N I N G </vt:lpstr>
      <vt:lpstr>[C]. M O D E L I N G </vt:lpstr>
      <vt:lpstr>[C]. M O D E L I N G </vt:lpstr>
      <vt:lpstr>[C]. M O D E L I N G </vt:lpstr>
      <vt:lpstr>[D] C O N S T R U C T I O N </vt:lpstr>
      <vt:lpstr>[E]. D E P L O Y M E N T </vt:lpstr>
      <vt:lpstr>G E N E R I C    U M B R E L L A    A C T I V I T I E S</vt:lpstr>
      <vt:lpstr>S O F T W A R E  P R O J E C T    T R A C K I N G &amp; C O N T R O L </vt:lpstr>
      <vt:lpstr>R I S K    M A N A G E M E N T</vt:lpstr>
      <vt:lpstr>S O F T W A R E   Q U A L I T Y  A S S U R A N C E</vt:lpstr>
      <vt:lpstr>F O R M A L   T E C H N I C A L   R E V I E W S</vt:lpstr>
      <vt:lpstr>M E A S U R E M E N T </vt:lpstr>
      <vt:lpstr>S O F T W A R E   C O N F I G U R A T I O N   M A N A G E M E N T</vt:lpstr>
      <vt:lpstr>R E U S A B I L I T Y  M A N A G E M E N T</vt:lpstr>
      <vt:lpstr>W O R K   P R O D U C T    P R E P A R A T I O N  &amp;  P R O D U C T I O N </vt:lpstr>
      <vt:lpstr>    1.1. C A P A B I L I T Y   M A T U R I T Y  M O D E L  ( C M M)</vt:lpstr>
      <vt:lpstr>I N T R O D U C T I O N </vt:lpstr>
      <vt:lpstr>I N T R O D U C T I O N </vt:lpstr>
      <vt:lpstr>C M M   M A T U R I T Y    L E V E L S</vt:lpstr>
      <vt:lpstr>C M M   M A T U R I T Y    L E V E L S</vt:lpstr>
      <vt:lpstr>5 LEVELS OF THE CAPABILITY MATURITY MODEL</vt:lpstr>
      <vt:lpstr>CMMI Process Maturity Profile</vt:lpstr>
      <vt:lpstr>I N I T I A L   L E V E L -1 </vt:lpstr>
      <vt:lpstr>R E P E A T A B L E   L E V E L-2</vt:lpstr>
      <vt:lpstr>D E F I N E D   L E V E L - 3</vt:lpstr>
      <vt:lpstr>M A N A G E D    L E V E L - 4</vt:lpstr>
      <vt:lpstr>O P T I M I Z I N G  L E V E L -5</vt:lpstr>
      <vt:lpstr>1.2   I S O   9 0 0 0</vt:lpstr>
      <vt:lpstr>I N T R O D U C T I O N </vt:lpstr>
      <vt:lpstr>I S O  9 0 0 0   S T A N D A R D  S E R I E S</vt:lpstr>
      <vt:lpstr>PowerPoint Presentation</vt:lpstr>
      <vt:lpstr>PowerPoint Presentation</vt:lpstr>
      <vt:lpstr>PowerPoint Presentation</vt:lpstr>
      <vt:lpstr>M E A   I S O   C E R T I F I E D</vt:lpstr>
      <vt:lpstr>I S O  9 0 0 0  F O R  S O F T W A R E   I N D U S T R Y</vt:lpstr>
      <vt:lpstr>S O F T W A R E   D E V E L O P M E N T  VS  O T H E R   P R O D U C T  D E V E L O P M E N T</vt:lpstr>
      <vt:lpstr>I S O  9 0 0 0 – P A R T 3</vt:lpstr>
      <vt:lpstr>B E N E F I T S   O F   I S O   C E R T I F I C A T I O N</vt:lpstr>
      <vt:lpstr>H O W   T O   G E T   I S O   C E R T I F I C A T I O N ?</vt:lpstr>
      <vt:lpstr>H O W   T O   G E T   I S O   C E R T I F I C A T I O N ?</vt:lpstr>
      <vt:lpstr>F E A T U R E S  O F   I S O  9 0 0 1   R E Q U I R E M E N T S</vt:lpstr>
      <vt:lpstr>S H O R T C O M I N G S  O F I S O  9 0 0 0   C E R T I F I C A T I O N</vt:lpstr>
      <vt:lpstr>D I F F E R E N C E  B E T W E E N  I S O  A N D  C M M</vt:lpstr>
      <vt:lpstr>PowerPoint Presentation</vt:lpstr>
      <vt:lpstr>2.  P H A S E S  I N  S O F T W A R E   D E V E L O P M E N T </vt:lpstr>
      <vt:lpstr>2.1  R E Q U I R E M E N T S    E N G I N E E R I N G </vt:lpstr>
      <vt:lpstr>I N T R O D U C T I O N </vt:lpstr>
      <vt:lpstr>I N T R O D U C T I O N </vt:lpstr>
      <vt:lpstr>PowerPoint Presentation</vt:lpstr>
      <vt:lpstr>F E A S I B I L I T Y  S T U D Y</vt:lpstr>
      <vt:lpstr>A I M  O F  F E A S I B I L I T Y  S T U D Y</vt:lpstr>
      <vt:lpstr>P H A S E S   O F   F E A S I B I L I T Y  S T U D Y</vt:lpstr>
      <vt:lpstr>I N F O R M A T I O N  C O L L E C T I O N </vt:lpstr>
      <vt:lpstr>I N F O R M A T I O N   A S S E S S M E N T   P H A S E</vt:lpstr>
      <vt:lpstr>R E P O R T  W R I T I N G</vt:lpstr>
      <vt:lpstr>2.2  R E Q U I R E M E N T   E L I C I T A T I O N    &amp;  A N A L Y S I S</vt:lpstr>
      <vt:lpstr>I N T R O D U C T I O N </vt:lpstr>
      <vt:lpstr>S T A K E H O L D E R S </vt:lpstr>
      <vt:lpstr>REASONS FOR POOR ELICITATION OF REQUIREMENTS FROM STAKEHOLDERS</vt:lpstr>
      <vt:lpstr>PowerPoint Presentation</vt:lpstr>
      <vt:lpstr>A C T I V I T I E S  O F  R E Q U I R E M E N T    E L I C I T A T I O N &amp;  A N A L Y S I S</vt:lpstr>
      <vt:lpstr>A C T I V I T I E S  O F  R E Q U I R E M E N T    E L I C I T A T I O N &amp;  A N A L Y S I S</vt:lpstr>
      <vt:lpstr>R E Q U I R E M E N T  D I S C O V E R Y</vt:lpstr>
      <vt:lpstr>T E C H N I Q U E S / M E T H O R D S   F O R    R E Q U I R E M E N T  D I S C O V E R Y</vt:lpstr>
      <vt:lpstr>1.  I N T E R V I E W</vt:lpstr>
      <vt:lpstr>2. S U R V E Y S </vt:lpstr>
      <vt:lpstr>3.  Q U E S T I O N N A I R E S </vt:lpstr>
      <vt:lpstr>4.  B R A I N S T O R M I N G </vt:lpstr>
      <vt:lpstr>5.  P R O T O T Y P I N G </vt:lpstr>
      <vt:lpstr>6.  U S E  C A S E S </vt:lpstr>
      <vt:lpstr>U S E  C A S E S</vt:lpstr>
      <vt:lpstr>7.  O B S E R V A T I O N </vt:lpstr>
      <vt:lpstr>R E Q U I R E M E N T  C L A S S I F I C A T I O N &amp;   O R G A N I Z A T I O N</vt:lpstr>
      <vt:lpstr>R E Q U I R E M E N T   P R I O R I T I Z A T I O N &amp; N E G O T I A T I O N</vt:lpstr>
      <vt:lpstr>R E Q U I R E M E N T S    D O C U M E N T A T I O N</vt:lpstr>
      <vt:lpstr>2.4  S O F T W A R E   P R O T O T Y P I N G</vt:lpstr>
      <vt:lpstr>I N T R O D U C T I O N</vt:lpstr>
      <vt:lpstr> S O F T W A R E  P R O T O T Y P I N G – T Y P E S </vt:lpstr>
      <vt:lpstr>T H R O W A W A Y/ R A P I D   P R O T O T Y P I N G </vt:lpstr>
      <vt:lpstr>E V O L U T I O N A R Y  P R O T O T Y P I N G </vt:lpstr>
      <vt:lpstr>I N C R E M E N T A L  P R O T O T Y P I N G </vt:lpstr>
      <vt:lpstr>2.5  R E Q U I R E M E N T  S P E C I F I C A T I O N</vt:lpstr>
      <vt:lpstr>I N T R O D U C T I O N </vt:lpstr>
      <vt:lpstr>C L A S S I F I C A T I O N   O F   R E Q U I R E M E N T S</vt:lpstr>
      <vt:lpstr>PowerPoint Presentation</vt:lpstr>
      <vt:lpstr>C L A S S I F I C A T I O N   O F  S Y S T E M   R E Q U I R E M E N T S </vt:lpstr>
      <vt:lpstr>FUNCTIONAL REQUIREMENT VS NON-FUNCTIONAL REQUIREMENT</vt:lpstr>
      <vt:lpstr>TYPES OF NON FUNCTIONAL REQUIREMENTS</vt:lpstr>
      <vt:lpstr>PRODUCT REQUIREMENTS</vt:lpstr>
      <vt:lpstr>ORGANIZATIONAL REQUIREMENT</vt:lpstr>
      <vt:lpstr>EXTERNAL REQUIREMENTS</vt:lpstr>
      <vt:lpstr>S O F T W A R E   R E Q U I R E M E N T   S P E C I F I C A T I O N  D O C U M E N T ( S R S)</vt:lpstr>
      <vt:lpstr>Introduction </vt:lpstr>
      <vt:lpstr>USERS OF SRS DOCUMENT</vt:lpstr>
      <vt:lpstr>U S E R S  O F  S R S  D O C U M E N T</vt:lpstr>
      <vt:lpstr>U S E R S  O F  S R S  D O C U M E N T</vt:lpstr>
      <vt:lpstr>U S E R S  O F  S R S  D O C U M E N T</vt:lpstr>
      <vt:lpstr>U S E R S  O F  S R S  D O C U M E N T</vt:lpstr>
      <vt:lpstr>OTHER USES OF SRS</vt:lpstr>
      <vt:lpstr>IMPORTANT USES OF WELL FORMULATED SRS DOCUMENT</vt:lpstr>
      <vt:lpstr>CHARACTERISTICS OF A GOOD SRS DOCUMENT</vt:lpstr>
      <vt:lpstr>C O N C I S E </vt:lpstr>
      <vt:lpstr>I M P L E M E N T A T I O N   I N D E P E N D E N T</vt:lpstr>
      <vt:lpstr>T R A C E A B L E   </vt:lpstr>
      <vt:lpstr>M O D I F I A B L E </vt:lpstr>
      <vt:lpstr>R E S P O N S E  T O   U N D E S I R E D   E V E N T S </vt:lpstr>
      <vt:lpstr>V E R I F I A B L E </vt:lpstr>
      <vt:lpstr>S O F T W A R E   R E Q U I R E M E N T   S P E C I F I C A T I O N  D O C U M E N T ( S R S)</vt:lpstr>
      <vt:lpstr>S O F T W A R E   R E Q U I R E M E N T   S P E C I F I C A T I O N  D O C U M E N T ( S R S)</vt:lpstr>
      <vt:lpstr>FUNCTIONAL REQUIREMENTS </vt:lpstr>
      <vt:lpstr>FUNCTIONAL REQUIREMENTS</vt:lpstr>
      <vt:lpstr>FUNCTIONAL REQUIREMENTS</vt:lpstr>
      <vt:lpstr>NON-FUNCTIONAL REQUIREMENTS </vt:lpstr>
      <vt:lpstr>GOAL OF IMPLEMENTATION 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Processors and memory heirac</dc:title>
  <dc:creator>Hostel</dc:creator>
  <cp:lastModifiedBy>User</cp:lastModifiedBy>
  <cp:revision>413</cp:revision>
  <dcterms:created xsi:type="dcterms:W3CDTF">2018-09-05T16:24:05Z</dcterms:created>
  <dcterms:modified xsi:type="dcterms:W3CDTF">2020-02-20T06:51:44Z</dcterms:modified>
</cp:coreProperties>
</file>