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sldIdLst>
    <p:sldId id="258" r:id="rId2"/>
    <p:sldId id="259" r:id="rId3"/>
    <p:sldId id="420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284" r:id="rId15"/>
    <p:sldId id="285" r:id="rId16"/>
    <p:sldId id="443" r:id="rId17"/>
    <p:sldId id="287" r:id="rId18"/>
    <p:sldId id="288" r:id="rId19"/>
    <p:sldId id="444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445" r:id="rId31"/>
    <p:sldId id="299" r:id="rId32"/>
    <p:sldId id="302" r:id="rId33"/>
    <p:sldId id="303" r:id="rId34"/>
    <p:sldId id="304" r:id="rId35"/>
    <p:sldId id="305" r:id="rId36"/>
    <p:sldId id="446" r:id="rId37"/>
    <p:sldId id="447" r:id="rId38"/>
    <p:sldId id="448" r:id="rId39"/>
    <p:sldId id="306" r:id="rId40"/>
    <p:sldId id="307" r:id="rId41"/>
    <p:sldId id="308" r:id="rId42"/>
    <p:sldId id="309" r:id="rId43"/>
    <p:sldId id="450" r:id="rId44"/>
    <p:sldId id="310" r:id="rId45"/>
    <p:sldId id="449" r:id="rId46"/>
    <p:sldId id="451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453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>
        <p:scale>
          <a:sx n="70" d="100"/>
          <a:sy n="70" d="100"/>
        </p:scale>
        <p:origin x="-14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C17C-DA33-4532-B3E1-B0D1B825BE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CA2C5-2A71-4B4B-8B49-8C3BE51C8A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484E7-76E4-451B-892F-45F19787A73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98CDDE-B34E-4C35-A2EF-770C465B1A15}" type="datetime1">
              <a:rPr lang="en-US" smtClean="0"/>
              <a:t>2/26/2020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BAF-A9C0-4C7C-8426-DB7DE252B79A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8A0-CDE8-4A08-B283-3B2E487E4B6B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E379E4-1CBC-432E-A9C2-C19C36199BF6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100149-AC77-4654-8E9D-E111CFADC832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A6C6-64B5-421C-84D8-B7E5990F0BB0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38CE-508E-4588-AC83-50BFBA07907D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0B6290-EBCD-46A0-B105-A44A10D2036D}" type="datetime1">
              <a:rPr lang="en-US" smtClean="0"/>
              <a:t>2/26/2020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9574-8D9F-4076-9E7F-10713CA1749E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476BD8-8A21-4661-8EF3-D2FA4E97172B}" type="datetime1">
              <a:rPr lang="en-US" smtClean="0"/>
              <a:t>2/26/2020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2838B7-C6D9-4257-BD53-EF3511D5A24E}" type="datetime1">
              <a:rPr lang="en-US" smtClean="0"/>
              <a:t>2/26/2020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EF4473-DE13-4A92-AD60-98A4643E1410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3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57400"/>
            <a:ext cx="7406640" cy="14721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 E S T I M A T I O N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Modularity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Software is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divided into separately </a:t>
            </a:r>
            <a:r>
              <a:rPr lang="en-US" sz="2800" dirty="0" smtClean="0">
                <a:latin typeface="Book Antiqua" pitchFamily="18" charset="0"/>
              </a:rPr>
              <a:t>named and addressable modules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“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Divide and conquer</a:t>
            </a:r>
            <a:r>
              <a:rPr lang="en-US" sz="2800" dirty="0" smtClean="0">
                <a:latin typeface="Book Antiqua" pitchFamily="18" charset="0"/>
              </a:rPr>
              <a:t>” Approach –problem is broken into manageable pieces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Solution for the separate pieces then integrated into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whole system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Divide and conquer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10395"/>
            <a:ext cx="7391400" cy="390557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Information hiding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M</a:t>
            </a:r>
            <a:r>
              <a:rPr lang="en-US" sz="2800" dirty="0" smtClean="0">
                <a:latin typeface="Book Antiqua" pitchFamily="18" charset="0"/>
              </a:rPr>
              <a:t>odules should be specified and designed in such a way that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information (algorithms and data) contained within a module 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inaccessible</a:t>
            </a:r>
            <a:r>
              <a:rPr lang="en-US" dirty="0" smtClean="0">
                <a:latin typeface="Book Antiqua" pitchFamily="18" charset="0"/>
              </a:rPr>
              <a:t> to other modules that have no need for such information.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is called principle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 hiding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Advantages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Provides the greatest benefits when modifications are required during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 and maintenance.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</a:t>
            </a:r>
            <a:r>
              <a:rPr lang="en-US" dirty="0" smtClean="0">
                <a:latin typeface="Book Antiqua" pitchFamily="18" charset="0"/>
              </a:rPr>
              <a:t>rrors introduced during modification are less likely to propagate to other locations within the software.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Because most data and procedural detail are hidden from other parts of the software,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Functional independence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Design a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</a:t>
            </a:r>
            <a:r>
              <a:rPr lang="en-US" sz="2800" dirty="0" smtClean="0">
                <a:latin typeface="Book Antiqua" pitchFamily="18" charset="0"/>
              </a:rPr>
              <a:t> in such a way that it must address only  a specific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subset of requirements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It must have only a simple interface when viewed from other parts of the program structure.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Importance of functional independence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ndependent modules </a:t>
            </a:r>
            <a:r>
              <a:rPr lang="en-US" sz="2600" dirty="0" smtClean="0">
                <a:latin typeface="Book Antiqua" pitchFamily="18" charset="0"/>
              </a:rPr>
              <a:t>are easier to develop </a:t>
            </a:r>
          </a:p>
          <a:p>
            <a:pPr lvl="1" algn="just"/>
            <a:r>
              <a:rPr lang="en-US" sz="2600" dirty="0" smtClean="0">
                <a:latin typeface="Book Antiqua" pitchFamily="18" charset="0"/>
              </a:rPr>
              <a:t>because function can be compartmentalized and interfaces are simplified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E</a:t>
            </a:r>
            <a:r>
              <a:rPr lang="en-US" sz="2600" dirty="0" smtClean="0">
                <a:latin typeface="Book Antiqua" pitchFamily="18" charset="0"/>
              </a:rPr>
              <a:t>asier to 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 and test</a:t>
            </a:r>
          </a:p>
          <a:p>
            <a:pPr lvl="1" algn="just"/>
            <a:r>
              <a:rPr lang="en-US" sz="2600" dirty="0" smtClean="0">
                <a:latin typeface="Book Antiqua" pitchFamily="18" charset="0"/>
              </a:rPr>
              <a:t>because secondary effects caused by design or code modification are limited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rror propagation </a:t>
            </a:r>
            <a:r>
              <a:rPr lang="en-US" sz="2600" dirty="0" smtClean="0">
                <a:latin typeface="Book Antiqua" pitchFamily="18" charset="0"/>
              </a:rPr>
              <a:t>is reduced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eusable</a:t>
            </a:r>
            <a:r>
              <a:rPr lang="en-US" sz="2600" dirty="0" smtClean="0">
                <a:latin typeface="Book Antiqua" pitchFamily="18" charset="0"/>
              </a:rPr>
              <a:t> modules are possible.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F</a:t>
            </a:r>
            <a:r>
              <a:rPr lang="en-US" sz="2600" dirty="0" smtClean="0">
                <a:latin typeface="Book Antiqua" pitchFamily="18" charset="0"/>
              </a:rPr>
              <a:t>unctional independence is a key to good design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Criteria's used to evaluate functional independence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Cohesion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Cohesion is an indication of the relative functional strength of a module.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Coupling is an indication of the relative interdependence among modules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14800"/>
            <a:ext cx="5791200" cy="2514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Cohesion</a:t>
            </a:r>
            <a:r>
              <a:rPr lang="en-US" sz="2800" dirty="0" smtClean="0">
                <a:latin typeface="Book Antiqua" pitchFamily="18" charset="0"/>
              </a:rPr>
              <a:t> is a natural extension of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information-hiding</a:t>
            </a:r>
            <a:r>
              <a:rPr lang="en-US" sz="2800" dirty="0" smtClean="0">
                <a:latin typeface="Book Antiqua" pitchFamily="18" charset="0"/>
              </a:rPr>
              <a:t> concept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A cohesive module performs a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task</a:t>
            </a:r>
            <a:r>
              <a:rPr lang="en-US" sz="2800" dirty="0" smtClean="0">
                <a:latin typeface="Book Antiqua" pitchFamily="18" charset="0"/>
              </a:rPr>
              <a:t>, requiring little interaction with other components in other parts of a program.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Stated simply, a cohesive module should (ideally) do just one thing.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Coupling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  <a:r>
              <a:rPr lang="en-US" sz="2800" dirty="0" smtClean="0">
                <a:latin typeface="Book Antiqua" pitchFamily="18" charset="0"/>
              </a:rPr>
              <a:t> is an indication of interconnection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among modules </a:t>
            </a:r>
            <a:r>
              <a:rPr lang="en-US" sz="2800" dirty="0" smtClean="0">
                <a:latin typeface="Book Antiqua" pitchFamily="18" charset="0"/>
              </a:rPr>
              <a:t>in a software structure.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Coupling depends on the interface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</a:t>
            </a:r>
            <a:r>
              <a:rPr lang="en-US" sz="2800" dirty="0" smtClean="0">
                <a:latin typeface="Book Antiqua" pitchFamily="18" charset="0"/>
              </a:rPr>
              <a:t> between modules,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It specifies the point at which entry or reference is made to a module,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what data pass across the modules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Coupling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[2]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In software design, you should strive for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lowest possible </a:t>
            </a:r>
            <a:r>
              <a:rPr lang="en-US" sz="2800" dirty="0" smtClean="0">
                <a:latin typeface="Book Antiqua" pitchFamily="18" charset="0"/>
              </a:rPr>
              <a:t>coupling.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 coupled </a:t>
            </a:r>
            <a:r>
              <a:rPr lang="en-US" sz="2800" dirty="0" smtClean="0">
                <a:latin typeface="Book Antiqua" pitchFamily="18" charset="0"/>
              </a:rPr>
              <a:t>modules are easy to understand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less prone to a “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ripple effect</a:t>
            </a:r>
            <a:r>
              <a:rPr lang="en-US" sz="2800" dirty="0" smtClean="0">
                <a:latin typeface="Book Antiqua" pitchFamily="18" charset="0"/>
              </a:rPr>
              <a:t>”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caused when errors occur at one location and propagate throughout a system.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The main task involved in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planning </a:t>
            </a:r>
            <a:r>
              <a:rPr lang="en-US" sz="2200" dirty="0" smtClean="0">
                <a:latin typeface="Book Antiqua" pitchFamily="18" charset="0"/>
              </a:rPr>
              <a:t>is project estimation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Following project attributes are estimated</a:t>
            </a: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How much it is going to cost to develop the software product?</a:t>
            </a: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How much effort would be necessary to develop the product?</a:t>
            </a: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Duration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How long it is going to take to develop the product?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Refinement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It is a top-down design strategy originally proposed by </a:t>
            </a:r>
            <a:r>
              <a:rPr lang="en-US" sz="2800" dirty="0" err="1" smtClean="0">
                <a:latin typeface="Book Antiqua" pitchFamily="18" charset="0"/>
              </a:rPr>
              <a:t>Niklaus</a:t>
            </a:r>
            <a:r>
              <a:rPr lang="en-US" sz="2800" dirty="0" smtClean="0">
                <a:latin typeface="Book Antiqua" pitchFamily="18" charset="0"/>
              </a:rPr>
              <a:t> Wirth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An application is developed by successively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refining levels of procedural </a:t>
            </a:r>
            <a:r>
              <a:rPr lang="en-US" sz="2800" dirty="0" smtClean="0">
                <a:latin typeface="Book Antiqua" pitchFamily="18" charset="0"/>
              </a:rPr>
              <a:t>detail.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Decompose a 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abstraction </a:t>
            </a:r>
            <a:r>
              <a:rPr lang="en-US" sz="2800" dirty="0" smtClean="0">
                <a:latin typeface="Book Antiqua" pitchFamily="18" charset="0"/>
              </a:rPr>
              <a:t>in a stepwise fashion until programming language statements are reached.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Refinement is actually a process of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elaboration. </a:t>
            </a:r>
          </a:p>
          <a:p>
            <a:pPr algn="just"/>
            <a:r>
              <a:rPr lang="en-US" i="1" dirty="0" smtClean="0">
                <a:latin typeface="Book Antiqua" pitchFamily="18" charset="0"/>
              </a:rPr>
              <a:t>It starts with a statement </a:t>
            </a:r>
            <a:r>
              <a:rPr lang="en-US" dirty="0" smtClean="0">
                <a:latin typeface="Book Antiqua" pitchFamily="18" charset="0"/>
              </a:rPr>
              <a:t>of function that is defined at a high level of abstraction.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statement describes function or information conceptually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provides no indication of the internal workings of the function or the internal structure of the information.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Elaborate the original statement</a:t>
            </a:r>
            <a:r>
              <a:rPr lang="en-US" dirty="0" smtClean="0">
                <a:latin typeface="Book Antiqua" pitchFamily="18" charset="0"/>
              </a:rPr>
              <a:t>, by providing more and more details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Abstraction and refinement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contradictory concepts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Abstraction Vs refinement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Abstraction enables to specify procedure and data internally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but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suppress the need for “outsiders”</a:t>
            </a:r>
            <a:r>
              <a:rPr lang="en-US" dirty="0" smtClean="0">
                <a:latin typeface="Book Antiqua" pitchFamily="18" charset="0"/>
              </a:rPr>
              <a:t> to have knowledge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low-level details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Refinement helps to reveal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low-level details </a:t>
            </a:r>
            <a:r>
              <a:rPr lang="en-US" dirty="0" smtClean="0">
                <a:latin typeface="Book Antiqua" pitchFamily="18" charset="0"/>
              </a:rPr>
              <a:t>as design progresses.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Both concepts allow you to create a complete design model as the design evolves.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Refactoring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Refactoring</a:t>
            </a:r>
            <a:r>
              <a:rPr lang="en-US" sz="2800" i="1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is a re-organization technique that simplifies the design of a component without changing its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 or behavior</a:t>
            </a:r>
            <a:r>
              <a:rPr lang="en-US" sz="2800" dirty="0" smtClean="0">
                <a:latin typeface="Book Antiqua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It is a process of changing a software system in such a way that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 it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does not alter the external behavior </a:t>
            </a:r>
            <a:r>
              <a:rPr lang="en-US" dirty="0" smtClean="0">
                <a:latin typeface="Book Antiqua" pitchFamily="18" charset="0"/>
              </a:rPr>
              <a:t>of the code yet improves its internal structure.”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Steps in refactoring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T</a:t>
            </a:r>
            <a:r>
              <a:rPr lang="en-US" sz="2800" dirty="0" smtClean="0">
                <a:latin typeface="Book Antiqua" pitchFamily="18" charset="0"/>
              </a:rPr>
              <a:t>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design </a:t>
            </a:r>
            <a:r>
              <a:rPr lang="en-US" sz="2800" dirty="0" smtClean="0">
                <a:latin typeface="Book Antiqua" pitchFamily="18" charset="0"/>
              </a:rPr>
              <a:t>is examined for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edundancy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nused </a:t>
            </a:r>
            <a:r>
              <a:rPr lang="en-US" sz="2400" dirty="0" smtClean="0">
                <a:latin typeface="Book Antiqua" pitchFamily="18" charset="0"/>
              </a:rPr>
              <a:t>design elements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nefficient</a:t>
            </a:r>
            <a:r>
              <a:rPr lang="en-US" sz="2400" dirty="0" smtClean="0">
                <a:latin typeface="Book Antiqua" pitchFamily="18" charset="0"/>
              </a:rPr>
              <a:t> or unnecessary algorithms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P</a:t>
            </a:r>
            <a:r>
              <a:rPr lang="en-US" sz="2400" dirty="0" smtClean="0">
                <a:latin typeface="Book Antiqua" pitchFamily="18" charset="0"/>
              </a:rPr>
              <a:t>oorly constructed 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inappropriate</a:t>
            </a:r>
            <a:r>
              <a:rPr lang="en-US" sz="2400" dirty="0" smtClean="0">
                <a:latin typeface="Book Antiqua" pitchFamily="18" charset="0"/>
              </a:rPr>
              <a:t> data structures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ny other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failure</a:t>
            </a:r>
            <a:r>
              <a:rPr lang="en-US" sz="2400" dirty="0" smtClean="0">
                <a:latin typeface="Book Antiqua" pitchFamily="18" charset="0"/>
              </a:rPr>
              <a:t> that can be corrected to yield a better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Advantages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Easy to integrate</a:t>
            </a:r>
          </a:p>
          <a:p>
            <a:r>
              <a:rPr lang="en-US" sz="2800" dirty="0" smtClean="0">
                <a:latin typeface="Book Antiqua" pitchFamily="18" charset="0"/>
              </a:rPr>
              <a:t>Easy easier to test </a:t>
            </a:r>
          </a:p>
          <a:p>
            <a:r>
              <a:rPr lang="en-US" sz="2800" dirty="0" smtClean="0">
                <a:latin typeface="Book Antiqua" pitchFamily="18" charset="0"/>
              </a:rPr>
              <a:t>Easier to maintain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Design classes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As the design model evolves, we have to define a set of design classes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that refine the analysis classes by providing design details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Create a new set of classes that implement a software infrastructure that supports the business solution.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Types of design classes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User interface class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Business domain class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Process class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Persistent class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System class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User interface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Define all abstractions that are necessary for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human-computer interaction </a:t>
            </a:r>
            <a:r>
              <a:rPr lang="en-US" sz="2800" dirty="0" smtClean="0">
                <a:latin typeface="Book Antiqua" pitchFamily="18" charset="0"/>
              </a:rPr>
              <a:t>(HCI)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Often implement the HCI in the context of a metaphor</a:t>
            </a:r>
          </a:p>
          <a:p>
            <a:pPr lvl="1" algn="just"/>
            <a:r>
              <a:rPr lang="en-US" dirty="0" err="1" smtClean="0">
                <a:latin typeface="Book Antiqua" pitchFamily="18" charset="0"/>
              </a:rPr>
              <a:t>Eg</a:t>
            </a:r>
            <a:r>
              <a:rPr lang="en-US" dirty="0" smtClean="0">
                <a:latin typeface="Book Antiqua" pitchFamily="18" charset="0"/>
              </a:rPr>
              <a:t>: check box, form, etc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Classes of interfaces may be visual representations of elements of metaphor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Business domain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Identify the attributes and services (methods) that are required to implement some element of the business domain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The quality 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plan </a:t>
            </a:r>
            <a:r>
              <a:rPr lang="en-US" sz="2200" dirty="0" smtClean="0">
                <a:latin typeface="Book Antiqua" pitchFamily="18" charset="0"/>
              </a:rPr>
              <a:t>depends on the accuracy of estimates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Parameters considered are:-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size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required to complete the project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duration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Accuracy of estimates is important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They help in quoting appropriate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cost to customer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Forms the basis for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planning &amp; scheduling</a:t>
            </a:r>
          </a:p>
          <a:p>
            <a:pPr algn="just"/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Process  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Implement lower level business abstractions required to fully manage business domain classes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Persistent   classes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Represents data stores that will persist beyond the execution of s/w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s/w management &amp; control functions that enable the s/m to operate &amp; communicate within its computing environment &amp; outside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Control hierarchy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Control hierarchy is also called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structure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Hierarchy of modules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representing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relationship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super-ordinate</a:t>
            </a:r>
            <a:r>
              <a:rPr lang="en-US" dirty="0" smtClean="0">
                <a:latin typeface="Book Antiqua" pitchFamily="18" charset="0"/>
              </a:rPr>
              <a:t> module control another module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Sub-ordinate</a:t>
            </a:r>
            <a:r>
              <a:rPr lang="en-US" dirty="0" smtClean="0">
                <a:latin typeface="Book Antiqua" pitchFamily="18" charset="0"/>
              </a:rPr>
              <a:t> module controlled by another module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Measure relevant to control hierarchy :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depth, width, fan-in, fan-out</a:t>
            </a:r>
            <a:endParaRPr lang="en-US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23"/>
            <a:ext cx="7467600" cy="371637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Control hierarchy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Depth -</a:t>
            </a:r>
            <a:r>
              <a:rPr lang="en-US" dirty="0" smtClean="0">
                <a:latin typeface="Book Antiqua" pitchFamily="18" charset="0"/>
              </a:rPr>
              <a:t> provide indication of  number of levels of control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Width - </a:t>
            </a:r>
            <a:r>
              <a:rPr lang="en-US" dirty="0" smtClean="0">
                <a:latin typeface="Book Antiqua" pitchFamily="18" charset="0"/>
              </a:rPr>
              <a:t>overall span of control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Fan-out</a:t>
            </a:r>
            <a:r>
              <a:rPr lang="en-US" dirty="0" smtClean="0">
                <a:latin typeface="Book Antiqua" pitchFamily="18" charset="0"/>
              </a:rPr>
              <a:t> – measure of number of modules that are directly controlled by another module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Fan-in</a:t>
            </a:r>
            <a:r>
              <a:rPr lang="en-US" dirty="0" smtClean="0">
                <a:latin typeface="Book Antiqua" pitchFamily="18" charset="0"/>
              </a:rPr>
              <a:t> – indicate how many module directly control given module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EFFECTIVE MODULAR DESIGN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modular design is a design consisting of a set of modules that have only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limited interactions </a:t>
            </a:r>
            <a:r>
              <a:rPr lang="en-US" dirty="0" smtClean="0">
                <a:latin typeface="Book Antiqua" pitchFamily="18" charset="0"/>
              </a:rPr>
              <a:t>with each other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If modules have no interactions with each other, then each module can be understood separately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reduces the complexity </a:t>
            </a:r>
            <a:r>
              <a:rPr lang="en-US" dirty="0" smtClean="0">
                <a:latin typeface="Book Antiqua" pitchFamily="18" charset="0"/>
              </a:rPr>
              <a:t>of the design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Modularity</a:t>
            </a:r>
            <a:r>
              <a:rPr lang="en-US" dirty="0" smtClean="0">
                <a:latin typeface="Book Antiqua" pitchFamily="18" charset="0"/>
              </a:rPr>
              <a:t> is an important characteristic of a good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43557" y="1600200"/>
            <a:ext cx="6494885" cy="48736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Desirable  properties  of a modular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consist of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well defined manageable </a:t>
            </a:r>
            <a:r>
              <a:rPr lang="en-US" dirty="0" smtClean="0">
                <a:latin typeface="Book Antiqua" pitchFamily="18" charset="0"/>
              </a:rPr>
              <a:t>units with well defined interfaces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module is a well defined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subsystem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module has a single &amp; well defined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purpose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Modules are separately compiled &amp; stored in a library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Modules must be easier to use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Modules must be simpler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3 techniques 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Empirical estimation  techniques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techniques</a:t>
            </a:r>
          </a:p>
          <a:p>
            <a:pPr lvl="1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Analytical estimation techniques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E S T I M A T I O N   T E C H N I Q U E S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and coupling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Modularity of a design can be analyzed using two factors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Cohesion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</a:p>
          <a:p>
            <a:pPr lvl="0" algn="just">
              <a:buClr>
                <a:srgbClr val="3891A7"/>
              </a:buClr>
            </a:pPr>
            <a:r>
              <a:rPr lang="en-US" sz="2800" dirty="0" smtClean="0">
                <a:solidFill>
                  <a:prstClr val="black"/>
                </a:solidFill>
                <a:latin typeface="Book Antiqua" pitchFamily="18" charset="0"/>
              </a:rPr>
              <a:t>Cohesion is the measure of functional strength of a modules</a:t>
            </a:r>
          </a:p>
          <a:p>
            <a:pPr lvl="0" algn="just">
              <a:buClr>
                <a:srgbClr val="3891A7"/>
              </a:buClr>
            </a:pPr>
            <a:r>
              <a:rPr lang="en-US" sz="2800" dirty="0" smtClean="0">
                <a:solidFill>
                  <a:prstClr val="black"/>
                </a:solidFill>
                <a:latin typeface="Book Antiqua" pitchFamily="18" charset="0"/>
              </a:rPr>
              <a:t>Coupling is the measure of degree of interaction between the two modules</a:t>
            </a:r>
          </a:p>
          <a:p>
            <a:pPr lvl="0" algn="just">
              <a:buClr>
                <a:srgbClr val="3891A7"/>
              </a:buClr>
            </a:pPr>
            <a:endParaRPr lang="en-US" sz="2800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1" algn="just"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design is said 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highly modular,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If the modules have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</a:t>
            </a:r>
            <a:r>
              <a:rPr lang="en-US" dirty="0" smtClean="0">
                <a:latin typeface="Book Antiqua" pitchFamily="18" charset="0"/>
              </a:rPr>
              <a:t> cohesion &amp;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 </a:t>
            </a:r>
            <a:r>
              <a:rPr lang="en-US" dirty="0" smtClean="0">
                <a:latin typeface="Book Antiqua" pitchFamily="18" charset="0"/>
              </a:rPr>
              <a:t>coupling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 coupling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2 modules are said to be highly coupled, 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if they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strongly </a:t>
            </a:r>
            <a:r>
              <a:rPr lang="en-US" dirty="0" smtClean="0">
                <a:latin typeface="Book Antiqua" pitchFamily="18" charset="0"/>
              </a:rPr>
              <a:t>interconnected 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They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highly</a:t>
            </a:r>
            <a:r>
              <a:rPr lang="en-US" dirty="0" smtClean="0">
                <a:latin typeface="Book Antiqua" pitchFamily="18" charset="0"/>
              </a:rPr>
              <a:t> dependent on each other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If the function calls between 2 modules involves passing of large chunks of shared data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If the interactions occur through some shared data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 coupling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2 modules are said to have low coupling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If  they do not interact with each other at all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If they are not dependent on each other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and coupling</a:t>
            </a:r>
            <a:endParaRPr lang="en-US" dirty="0"/>
          </a:p>
        </p:txBody>
      </p:sp>
      <p:pic>
        <p:nvPicPr>
          <p:cNvPr id="4" name="Content Placeholder 3" descr="mo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23144" y="1600200"/>
            <a:ext cx="6335712" cy="48736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Steps to minimize coupling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Control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no: of parameters </a:t>
            </a:r>
            <a:r>
              <a:rPr lang="en-US" sz="2800" dirty="0" smtClean="0">
                <a:latin typeface="Book Antiqua" pitchFamily="18" charset="0"/>
              </a:rPr>
              <a:t>passed amongst modules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Avoid passing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undesired data </a:t>
            </a:r>
            <a:r>
              <a:rPr lang="en-US" sz="2800" dirty="0" smtClean="0">
                <a:latin typeface="Book Antiqua" pitchFamily="18" charset="0"/>
              </a:rPr>
              <a:t>to calling module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Maintain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parent child </a:t>
            </a:r>
            <a:r>
              <a:rPr lang="en-US" sz="2800" dirty="0" smtClean="0">
                <a:latin typeface="Book Antiqua" pitchFamily="18" charset="0"/>
              </a:rPr>
              <a:t>relationship between calling &amp; called modules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Pass data, not the control information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Coupling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  <a:r>
              <a:rPr lang="en-US" sz="2800" dirty="0">
                <a:latin typeface="Book Antiqua" pitchFamily="18" charset="0"/>
              </a:rPr>
              <a:t> between 2 modules indicate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inter-dependence</a:t>
            </a:r>
            <a:r>
              <a:rPr lang="en-US" sz="2800" dirty="0">
                <a:latin typeface="Book Antiqua" pitchFamily="18" charset="0"/>
              </a:rPr>
              <a:t> between them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If 2 modules interchange large amount of data, then they are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interdependent or coupled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Degree of coupling depends on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 complexity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 complexity </a:t>
            </a:r>
            <a:r>
              <a:rPr lang="en-US" sz="2800" dirty="0">
                <a:latin typeface="Book Antiqua" pitchFamily="18" charset="0"/>
              </a:rPr>
              <a:t>is determined based on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no: of parameters </a:t>
            </a:r>
            <a:r>
              <a:rPr lang="en-US" dirty="0">
                <a:latin typeface="Book Antiqua" pitchFamily="18" charset="0"/>
              </a:rPr>
              <a:t>passed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complexity of parameters that are interchanged when one module invokes the functions of other module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coupling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Stamp coupling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coupling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 coupling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Content coupling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Data coupling has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lowest coupling</a:t>
            </a:r>
            <a:r>
              <a:rPr lang="en-US" sz="2800" dirty="0" smtClean="0">
                <a:latin typeface="Book Antiqua" pitchFamily="18" charset="0"/>
              </a:rPr>
              <a:t> &amp;  content coupling has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highest coupling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</a:p>
        </p:txBody>
      </p:sp>
      <p:pic>
        <p:nvPicPr>
          <p:cNvPr id="4" name="Content Placeholder 3" descr="cou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6828"/>
            <a:ext cx="7467600" cy="35403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data coupled, if they communicate using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elementary data item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data item is passed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parameter</a:t>
            </a:r>
            <a:r>
              <a:rPr lang="en-US" dirty="0">
                <a:latin typeface="Book Antiqua" pitchFamily="18" charset="0"/>
              </a:rPr>
              <a:t> between the two modules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integer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Float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character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Stamp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stamp coupled if they communicate using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composite</a:t>
            </a:r>
            <a:r>
              <a:rPr lang="en-US" dirty="0">
                <a:latin typeface="Book Antiqua" pitchFamily="18" charset="0"/>
              </a:rPr>
              <a:t> data item such as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structure</a:t>
            </a:r>
            <a:r>
              <a:rPr lang="en-US" dirty="0">
                <a:latin typeface="Book Antiqua" pitchFamily="18" charset="0"/>
              </a:rPr>
              <a:t> or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record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Control coupling exists if data from one module is used to direct the order of instruction execution in another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Flag set </a:t>
            </a:r>
            <a:r>
              <a:rPr lang="en-US" dirty="0">
                <a:latin typeface="Book Antiqua" pitchFamily="18" charset="0"/>
              </a:rPr>
              <a:t>in one module is tested in another module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common coupled if they share some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global data </a:t>
            </a:r>
            <a:r>
              <a:rPr lang="en-US" dirty="0">
                <a:latin typeface="Book Antiqua" pitchFamily="18" charset="0"/>
              </a:rPr>
              <a:t>items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Content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coupling exits between 2 modules, if they share code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jump</a:t>
            </a:r>
            <a:r>
              <a:rPr lang="en-US" dirty="0">
                <a:latin typeface="Book Antiqua" pitchFamily="18" charset="0"/>
              </a:rPr>
              <a:t> from one module to the code of another module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S T   E S T I M A T I O N  M O D E L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The </a:t>
            </a:r>
            <a:r>
              <a:rPr lang="en-US" sz="2200" dirty="0">
                <a:latin typeface="Book Antiqua" pitchFamily="18" charset="0"/>
              </a:rPr>
              <a:t>cost estimation models are broadly classified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into two categories,</a:t>
            </a:r>
            <a:r>
              <a:rPr lang="en-US" sz="2200" dirty="0">
                <a:latin typeface="Book Antiqua" pitchFamily="18" charset="0"/>
              </a:rPr>
              <a:t> which are listed below</a:t>
            </a:r>
            <a:r>
              <a:rPr lang="en-US" sz="2200" dirty="0" smtClean="0">
                <a:latin typeface="Book Antiqua" pitchFamily="18" charset="0"/>
              </a:rPr>
              <a:t>: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Algorithmic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models</a:t>
            </a:r>
            <a:r>
              <a:rPr lang="en-US" sz="2200" b="1" dirty="0" smtClean="0">
                <a:latin typeface="Book Antiqua" pitchFamily="18" charset="0"/>
              </a:rPr>
              <a:t>: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Estimation in these models is performed with the help </a:t>
            </a:r>
            <a:r>
              <a:rPr lang="en-US" sz="2200" dirty="0" smtClean="0">
                <a:latin typeface="Book Antiqua" pitchFamily="18" charset="0"/>
              </a:rPr>
              <a:t>of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mathematical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equations</a:t>
            </a:r>
            <a:r>
              <a:rPr lang="en-US" sz="2200" dirty="0">
                <a:latin typeface="Book Antiqua" pitchFamily="18" charset="0"/>
              </a:rPr>
              <a:t>, which are based on historical data or theory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 </a:t>
            </a:r>
            <a:r>
              <a:rPr lang="en-US" sz="2200" dirty="0">
                <a:latin typeface="Book Antiqua" pitchFamily="18" charset="0"/>
              </a:rPr>
              <a:t>various algorithmic models used are </a:t>
            </a:r>
            <a:endParaRPr lang="en-US" sz="2200" dirty="0" smtClean="0">
              <a:latin typeface="Book Antiqua" pitchFamily="18" charset="0"/>
            </a:endParaRPr>
          </a:p>
          <a:p>
            <a:pPr lvl="1" algn="just"/>
            <a:r>
              <a:rPr lang="en-US" sz="19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COCOMO</a:t>
            </a:r>
            <a:r>
              <a:rPr lang="en-US" sz="1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endParaRPr lang="en-US" sz="1900" b="1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19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COCOMO II</a:t>
            </a:r>
            <a:endParaRPr lang="en-US" sz="19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19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</a:t>
            </a:r>
            <a:r>
              <a:rPr lang="en-US" sz="1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equation</a:t>
            </a:r>
            <a:r>
              <a:rPr lang="en-US" sz="19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Cohesiveness of the module is the degree to which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different  functions </a:t>
            </a:r>
            <a:r>
              <a:rPr lang="en-US" dirty="0" smtClean="0">
                <a:latin typeface="Book Antiqua" pitchFamily="18" charset="0"/>
              </a:rPr>
              <a:t>of the module cooperate to work towards a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single objective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Good cohesion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If the functions of the module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cooperate</a:t>
            </a:r>
            <a:r>
              <a:rPr lang="en-US" dirty="0" smtClean="0">
                <a:latin typeface="Book Antiqua" pitchFamily="18" charset="0"/>
              </a:rPr>
              <a:t> with each other for performing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objective</a:t>
            </a:r>
            <a:r>
              <a:rPr lang="en-US" dirty="0" smtClean="0">
                <a:latin typeface="Book Antiqua" pitchFamily="18" charset="0"/>
              </a:rPr>
              <a:t>, then module is having good cohesion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Poor cohesion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If the functions of the module do different things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 not cooperate </a:t>
            </a:r>
            <a:r>
              <a:rPr lang="en-US" dirty="0" smtClean="0">
                <a:latin typeface="Book Antiqua" pitchFamily="18" charset="0"/>
              </a:rPr>
              <a:t>with each other to perform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piece of work</a:t>
            </a:r>
            <a:r>
              <a:rPr lang="en-US" dirty="0" smtClean="0">
                <a:latin typeface="Book Antiqua" pitchFamily="18" charset="0"/>
              </a:rPr>
              <a:t>, then the module is said to have poor cohesion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Classification of cohesiveness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Coincidental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Logical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Temporal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Communicational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Sequential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Coincidental class has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worst</a:t>
            </a:r>
            <a:r>
              <a:rPr lang="en-US" dirty="0" smtClean="0">
                <a:latin typeface="Book Antiqua" pitchFamily="18" charset="0"/>
              </a:rPr>
              <a:t> cohesiveness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Functional has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best</a:t>
            </a:r>
            <a:r>
              <a:rPr lang="en-US" dirty="0" smtClean="0">
                <a:latin typeface="Book Antiqua" pitchFamily="18" charset="0"/>
              </a:rPr>
              <a:t> cohesion</a:t>
            </a:r>
          </a:p>
          <a:p>
            <a:pPr lvl="1" algn="just"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Classification of cohesiveness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co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51983"/>
            <a:ext cx="7467600" cy="277005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Coincidental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module is said to have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coincidental cohesion </a:t>
            </a:r>
            <a:r>
              <a:rPr lang="en-US" dirty="0" smtClean="0">
                <a:latin typeface="Book Antiqua" pitchFamily="18" charset="0"/>
              </a:rPr>
              <a:t>if it performs a set of tasks that relate to each other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 loosely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Module contains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random collection </a:t>
            </a:r>
            <a:r>
              <a:rPr lang="en-US" dirty="0" smtClean="0">
                <a:latin typeface="Book Antiqua" pitchFamily="18" charset="0"/>
              </a:rPr>
              <a:t>of functions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Functions are placed in the module out of coincidence rather than any thought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happens if the design is made by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novice</a:t>
            </a:r>
            <a:r>
              <a:rPr lang="en-US" dirty="0" smtClean="0">
                <a:latin typeface="Book Antiqua" pitchFamily="18" charset="0"/>
              </a:rPr>
              <a:t> programmers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functions </a:t>
            </a:r>
            <a:r>
              <a:rPr lang="en-US" dirty="0" smtClean="0">
                <a:latin typeface="Book Antiqua" pitchFamily="18" charset="0"/>
              </a:rPr>
              <a:t>of the module performs different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unrelated activities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Logical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A module is logically cohesive if all elements of the module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 similar </a:t>
            </a:r>
            <a:r>
              <a:rPr lang="en-US" dirty="0" smtClean="0">
                <a:latin typeface="Book Antiqua" pitchFamily="18" charset="0"/>
              </a:rPr>
              <a:t>operations like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Printing grade sheets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Printing salary slips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Printing annual reports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Temporal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If a module contain functions that are executed in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same time span</a:t>
            </a:r>
            <a:r>
              <a:rPr lang="en-US" sz="2800" dirty="0" smtClean="0">
                <a:latin typeface="Book Antiqua" pitchFamily="18" charset="0"/>
              </a:rPr>
              <a:t>, then module is said to have temporal cohesion</a:t>
            </a:r>
          </a:p>
          <a:p>
            <a:pPr algn="just"/>
            <a:r>
              <a:rPr lang="en-US" sz="2800" dirty="0" err="1" smtClean="0">
                <a:latin typeface="Book Antiqua" pitchFamily="18" charset="0"/>
              </a:rPr>
              <a:t>Eg</a:t>
            </a:r>
            <a:r>
              <a:rPr lang="en-US" sz="2800" dirty="0" smtClean="0">
                <a:latin typeface="Book Antiqua" pitchFamily="18" charset="0"/>
              </a:rPr>
              <a:t>: During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booting </a:t>
            </a:r>
            <a:r>
              <a:rPr lang="en-US" sz="2800" dirty="0" smtClean="0">
                <a:latin typeface="Book Antiqua" pitchFamily="18" charset="0"/>
              </a:rPr>
              <a:t>following functions are done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Initialization of memory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Loading the OS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Procedural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467600" cy="487375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A module is said to be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cohesion</a:t>
            </a:r>
            <a:r>
              <a:rPr lang="en-US" sz="2400" dirty="0" smtClean="0">
                <a:latin typeface="Book Antiqua" pitchFamily="18" charset="0"/>
              </a:rPr>
              <a:t>, if the set of functions of the module are executed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after the other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>
                <a:latin typeface="Book Antiqua" pitchFamily="18" charset="0"/>
              </a:rPr>
              <a:t>Though these functions work differently and operate on different data, they execute one after the other</a:t>
            </a: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login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Place-order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Check-order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Print-bill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Place-order-on vendor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Update inventory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Communicational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A module is said to have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communicational cohesion</a:t>
            </a:r>
            <a:r>
              <a:rPr lang="en-US" sz="2800" dirty="0" smtClean="0">
                <a:latin typeface="Book Antiqua" pitchFamily="18" charset="0"/>
              </a:rPr>
              <a:t>, if the functions of the module refer to or update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same data structure</a:t>
            </a:r>
          </a:p>
          <a:p>
            <a:pPr lvl="1" algn="just"/>
            <a:r>
              <a:rPr lang="en-US" dirty="0" err="1" smtClean="0">
                <a:latin typeface="Book Antiqua" pitchFamily="18" charset="0"/>
              </a:rPr>
              <a:t>Eg</a:t>
            </a:r>
            <a:r>
              <a:rPr lang="en-US" dirty="0" smtClean="0">
                <a:latin typeface="Book Antiqua" pitchFamily="18" charset="0"/>
              </a:rPr>
              <a:t>: module: student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Admit student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Enter marks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Print grade sheet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All access the student record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Sequential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A module posses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sequential cohesion</a:t>
            </a:r>
            <a:r>
              <a:rPr lang="en-US" sz="2800" dirty="0" smtClean="0">
                <a:latin typeface="Book Antiqua" pitchFamily="18" charset="0"/>
              </a:rPr>
              <a:t>, if different functions of a module execute in a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sequence</a:t>
            </a:r>
            <a:r>
              <a:rPr lang="en-US" sz="2800" dirty="0" smtClean="0">
                <a:latin typeface="Book Antiqua" pitchFamily="18" charset="0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o/p</a:t>
            </a:r>
            <a:r>
              <a:rPr lang="en-US" sz="2800" dirty="0" smtClean="0">
                <a:latin typeface="Book Antiqua" pitchFamily="18" charset="0"/>
              </a:rPr>
              <a:t> of one function is the </a:t>
            </a:r>
            <a:r>
              <a:rPr lang="en-US" sz="2800" dirty="0" err="1" smtClean="0">
                <a:solidFill>
                  <a:srgbClr val="FF0000"/>
                </a:solidFill>
                <a:latin typeface="Book Antiqua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/p</a:t>
            </a:r>
            <a:r>
              <a:rPr lang="en-US" sz="2800" dirty="0" smtClean="0">
                <a:latin typeface="Book Antiqua" pitchFamily="18" charset="0"/>
              </a:rPr>
              <a:t> to the next in sequence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Functional cohesion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A module is said to posses functional cohesion, if different functions of the module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cooperate </a:t>
            </a:r>
            <a:r>
              <a:rPr lang="en-US" sz="2400" dirty="0" smtClean="0">
                <a:latin typeface="Book Antiqua" pitchFamily="18" charset="0"/>
              </a:rPr>
              <a:t>to complete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task</a:t>
            </a: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managing book issue: module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Function</a:t>
            </a:r>
          </a:p>
          <a:p>
            <a:pPr lvl="3" algn="just"/>
            <a:r>
              <a:rPr lang="en-US" sz="2400" dirty="0" smtClean="0">
                <a:latin typeface="Book Antiqua" pitchFamily="18" charset="0"/>
              </a:rPr>
              <a:t>Issue book</a:t>
            </a:r>
          </a:p>
          <a:p>
            <a:pPr lvl="3" algn="just"/>
            <a:r>
              <a:rPr lang="en-US" sz="2400" dirty="0" smtClean="0">
                <a:latin typeface="Book Antiqua" pitchFamily="18" charset="0"/>
              </a:rPr>
              <a:t>Return book</a:t>
            </a:r>
          </a:p>
          <a:p>
            <a:pPr lvl="3" algn="just"/>
            <a:r>
              <a:rPr lang="en-US" sz="2400" dirty="0" smtClean="0">
                <a:latin typeface="Book Antiqua" pitchFamily="18" charset="0"/>
              </a:rPr>
              <a:t>Query book</a:t>
            </a:r>
          </a:p>
          <a:p>
            <a:pPr lvl="3" algn="just"/>
            <a:r>
              <a:rPr lang="en-US" sz="2400" dirty="0" smtClean="0">
                <a:latin typeface="Book Antiqua" pitchFamily="18" charset="0"/>
              </a:rPr>
              <a:t>Find borrower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S T   E S T I M A T I O N  M O D E L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Non-algorithmic models: </a:t>
            </a:r>
            <a:endParaRPr 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Estimation </a:t>
            </a:r>
            <a:r>
              <a:rPr lang="en-US" sz="2200" dirty="0">
                <a:latin typeface="Book Antiqua" pitchFamily="18" charset="0"/>
              </a:rPr>
              <a:t>in these models depends on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experience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and </a:t>
            </a:r>
            <a:r>
              <a:rPr lang="en-US" sz="2200" dirty="0">
                <a:latin typeface="Book Antiqua" pitchFamily="18" charset="0"/>
              </a:rPr>
              <a:t>domain knowledge of project managers.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Note </a:t>
            </a:r>
            <a:r>
              <a:rPr lang="en-US" sz="2200" dirty="0">
                <a:latin typeface="Book Antiqua" pitchFamily="18" charset="0"/>
              </a:rPr>
              <a:t>that these models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 not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</a:t>
            </a:r>
            <a:r>
              <a:rPr lang="en-US" sz="2200" dirty="0" smtClean="0">
                <a:latin typeface="Book Antiqua" pitchFamily="18" charset="0"/>
              </a:rPr>
              <a:t>mathematical </a:t>
            </a:r>
            <a:r>
              <a:rPr lang="en-US" sz="2200" dirty="0">
                <a:latin typeface="Book Antiqua" pitchFamily="18" charset="0"/>
              </a:rPr>
              <a:t>equations to estimate cost of software project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The various </a:t>
            </a:r>
            <a:r>
              <a:rPr lang="en-US" sz="2200" dirty="0" smtClean="0">
                <a:latin typeface="Book Antiqua" pitchFamily="18" charset="0"/>
              </a:rPr>
              <a:t>non-algorithmic cost </a:t>
            </a:r>
            <a:r>
              <a:rPr lang="en-US" sz="2200" dirty="0">
                <a:latin typeface="Book Antiqua" pitchFamily="18" charset="0"/>
              </a:rPr>
              <a:t>estimation models </a:t>
            </a:r>
            <a:r>
              <a:rPr lang="en-US" sz="2200" dirty="0" smtClean="0">
                <a:latin typeface="Book Antiqua" pitchFamily="18" charset="0"/>
              </a:rPr>
              <a:t>are</a:t>
            </a:r>
          </a:p>
          <a:p>
            <a:pPr lvl="1" algn="just"/>
            <a:r>
              <a:rPr lang="en-US" sz="1900" dirty="0" smtClean="0">
                <a:latin typeface="Book Antiqua" pitchFamily="18" charset="0"/>
              </a:rPr>
              <a:t> </a:t>
            </a:r>
            <a:r>
              <a:rPr lang="en-US" sz="19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19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xpert judgment,</a:t>
            </a:r>
          </a:p>
          <a:p>
            <a:pPr lvl="1" algn="just"/>
            <a:r>
              <a:rPr lang="en-US" sz="19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9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19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stimation </a:t>
            </a:r>
            <a:r>
              <a:rPr lang="en-US" sz="19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by </a:t>
            </a:r>
            <a:r>
              <a:rPr lang="en-US" sz="19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analogy  </a:t>
            </a:r>
            <a:r>
              <a:rPr lang="en-US" sz="1900" i="1" dirty="0" smtClean="0">
                <a:latin typeface="Book Antiqua" pitchFamily="18" charset="0"/>
              </a:rPr>
              <a:t>etc.</a:t>
            </a:r>
            <a:endParaRPr lang="en-US" sz="19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362200"/>
            <a:ext cx="7406640" cy="1472184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STRATEGY OF DESIGN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Good 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strategy</a:t>
            </a:r>
            <a:r>
              <a:rPr lang="en-US" sz="2800" dirty="0" smtClean="0">
                <a:latin typeface="Book Antiqua" pitchFamily="18" charset="0"/>
              </a:rPr>
              <a:t>, organize program modules properly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This helps in easy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 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&amp;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maintenance</a:t>
            </a:r>
          </a:p>
          <a:p>
            <a:pPr algn="just"/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TYPES OF DESIGN STRATEGY</a:t>
            </a:r>
          </a:p>
          <a:p>
            <a:pPr algn="just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Bottom up design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Top down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152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248400" cy="4114800"/>
          </a:xfrm>
        </p:spPr>
      </p:pic>
    </p:spTree>
    <p:extLst>
      <p:ext uri="{BB962C8B-B14F-4D97-AF65-F5344CB8AC3E}">
        <p14:creationId xmlns:p14="http://schemas.microsoft.com/office/powerpoint/2010/main" val="8244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98080" cy="8683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Bottom-up design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49808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This approach identifies the modules that are required by many programs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These modules are collected together to form a library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These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modules</a:t>
            </a:r>
            <a:r>
              <a:rPr lang="en-US" sz="2400" dirty="0" smtClean="0">
                <a:latin typeface="Book Antiqua" pitchFamily="18" charset="0"/>
              </a:rPr>
              <a:t> may be used by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Input- output functions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Graphical functions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In this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approach</a:t>
            </a:r>
            <a:r>
              <a:rPr lang="en-US" sz="2400" dirty="0" smtClean="0">
                <a:latin typeface="Book Antiqua" pitchFamily="18" charset="0"/>
              </a:rPr>
              <a:t> we decide how to combine these modules to provide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larger ones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These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larger ones </a:t>
            </a:r>
            <a:r>
              <a:rPr lang="en-US" sz="2400" dirty="0" smtClean="0">
                <a:latin typeface="Book Antiqua" pitchFamily="18" charset="0"/>
              </a:rPr>
              <a:t>are again combined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big module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Set of these modules form a hierarchy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Cross linked </a:t>
            </a:r>
            <a:r>
              <a:rPr lang="en-US" sz="2400" dirty="0" smtClean="0">
                <a:latin typeface="Book Antiqua" pitchFamily="18" charset="0"/>
              </a:rPr>
              <a:t>tree structure 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 used to indicate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Wingdings" pitchFamily="2" charset="2"/>
              </a:rPr>
              <a:t>subordinate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modules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Bottom-up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000" dirty="0">
                <a:latin typeface="Book Antiqua" pitchFamily="18" charset="0"/>
              </a:rPr>
              <a:t>Design progress from bottom layers to upwards</a:t>
            </a:r>
          </a:p>
          <a:p>
            <a:pPr algn="just"/>
            <a:r>
              <a:rPr lang="en-US" sz="3000" dirty="0">
                <a:latin typeface="Book Antiqua" pitchFamily="18" charset="0"/>
              </a:rPr>
              <a:t>So its called as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bottom up strategy</a:t>
            </a:r>
          </a:p>
          <a:p>
            <a:pPr algn="just"/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Strength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Coded module can be tested &amp; design can be validated soon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Suitable for projects which are developed from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s/m</a:t>
            </a:r>
          </a:p>
          <a:p>
            <a:pPr algn="just"/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Weakness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Intuitions are made to decide exactly what function a module provides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If our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intuitions</a:t>
            </a:r>
            <a:r>
              <a:rPr lang="en-US" sz="3000" dirty="0">
                <a:latin typeface="Book Antiqua" pitchFamily="18" charset="0"/>
              </a:rPr>
              <a:t> are wrong, then it may cause problems at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higher level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This may lead to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redesigning at lower level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Top-down approach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Approach starts by identifying major modules of the system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Decompose them into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lower level modules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Iterate this process </a:t>
            </a:r>
            <a:r>
              <a:rPr lang="en-US" sz="2400" dirty="0" smtClean="0">
                <a:latin typeface="Book Antiqua" pitchFamily="18" charset="0"/>
              </a:rPr>
              <a:t>until the desired level of detail is achieved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This is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stepwise refinement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Starting from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abstract design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On each step design is refined to more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concrete level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Process is repeated until we reach a level where no more refinement is needed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Then design is implemented directly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Top-down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approach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Strength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Used in many design methodologies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Suitable if specifications are clear &amp; if development is from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scratch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Weakness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Nothing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tested </a:t>
            </a:r>
            <a:r>
              <a:rPr lang="en-US" dirty="0" smtClean="0">
                <a:latin typeface="Book Antiqua" pitchFamily="18" charset="0"/>
              </a:rPr>
              <a:t>until all the subordinate modules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 ( 1 )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/>
              <a:t>The 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Constructive Cost Model</a:t>
            </a:r>
            <a:r>
              <a:rPr lang="en-US" sz="2200" dirty="0"/>
              <a:t> (COCOMO) is a procedural software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estimation model </a:t>
            </a:r>
            <a:r>
              <a:rPr lang="en-US" sz="2200" dirty="0"/>
              <a:t>developed by 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Barry W Boehm</a:t>
            </a:r>
            <a:r>
              <a:rPr lang="en-US" sz="2200" dirty="0"/>
              <a:t>. </a:t>
            </a:r>
          </a:p>
          <a:p>
            <a:pPr lvl="0" algn="just"/>
            <a:r>
              <a:rPr lang="en-US" sz="2200" dirty="0"/>
              <a:t>COCOMO is used to estimate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size, effort and duration </a:t>
            </a:r>
            <a:r>
              <a:rPr lang="en-US" sz="2200" dirty="0"/>
              <a:t>based on the cost of the </a:t>
            </a:r>
            <a:r>
              <a:rPr lang="en-US" sz="2200" dirty="0" smtClean="0"/>
              <a:t>software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estimating total effort </a:t>
            </a:r>
            <a:r>
              <a:rPr lang="en-US" sz="2200" dirty="0">
                <a:latin typeface="Book Antiqua" pitchFamily="18" charset="0"/>
              </a:rPr>
              <a:t>for a software project, cost of development, management, and other support tasks are included.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In this model,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size</a:t>
            </a:r>
            <a:r>
              <a:rPr lang="en-US" sz="2200" dirty="0">
                <a:latin typeface="Book Antiqua" pitchFamily="18" charset="0"/>
              </a:rPr>
              <a:t> is measured in terms of thousand of delivered lines of code (KLOC).</a:t>
            </a:r>
          </a:p>
          <a:p>
            <a:pPr lvl="0"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( 3 )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In order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estimate effort accurately</a:t>
            </a:r>
            <a:r>
              <a:rPr lang="en-US" sz="2200" dirty="0" smtClean="0">
                <a:latin typeface="Book Antiqua" pitchFamily="18" charset="0"/>
              </a:rPr>
              <a:t>,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COCOMO model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divides projects </a:t>
            </a:r>
            <a:r>
              <a:rPr lang="en-US" sz="2200" dirty="0">
                <a:latin typeface="Book Antiqua" pitchFamily="18" charset="0"/>
              </a:rPr>
              <a:t>into three </a:t>
            </a:r>
            <a:r>
              <a:rPr lang="en-US" sz="2200" dirty="0" smtClean="0">
                <a:latin typeface="Book Antiqua" pitchFamily="18" charset="0"/>
              </a:rPr>
              <a:t>categories listed </a:t>
            </a:r>
            <a:r>
              <a:rPr lang="en-US" sz="2200" dirty="0">
                <a:latin typeface="Book Antiqua" pitchFamily="18" charset="0"/>
              </a:rPr>
              <a:t>below</a:t>
            </a:r>
            <a:r>
              <a:rPr lang="en-US" sz="2200" dirty="0" smtClean="0">
                <a:latin typeface="Book Antiqua" pitchFamily="18" charset="0"/>
              </a:rPr>
              <a:t>: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</a:t>
            </a: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Semi-detached</a:t>
            </a:r>
          </a:p>
          <a:p>
            <a:pPr lvl="1" algn="just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Embedded 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4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079625"/>
            <a:ext cx="7029450" cy="39147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8256262"/>
              </p:ext>
            </p:extLst>
          </p:nvPr>
        </p:nvGraphicFramePr>
        <p:xfrm>
          <a:off x="457200" y="1600200"/>
          <a:ext cx="76962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698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ORGANIC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SEMI-DETACHED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EMBEDDED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 IN KLOC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2-50 KLOC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50-300 KLOC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than 300 KLOC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 OF PROJECT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EXPERIENCE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Experienced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little experience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DEADLINE OF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tight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ENVIRONMENT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Familiar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E N T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 phase 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Project planning objective 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Software scope</a:t>
            </a:r>
          </a:p>
          <a:p>
            <a:r>
              <a:rPr lang="en-US" sz="1900" dirty="0">
                <a:latin typeface="Book Antiqua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Empirical estimation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models</a:t>
            </a:r>
          </a:p>
          <a:p>
            <a:pPr lvl="1"/>
            <a:r>
              <a:rPr lang="en-US" sz="1500" dirty="0" smtClean="0">
                <a:latin typeface="Book Antiqua" pitchFamily="18" charset="0"/>
              </a:rPr>
              <a:t>COCOMO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 Single variable model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Staffing and personal </a:t>
            </a:r>
            <a:r>
              <a:rPr lang="en-US" sz="1500" dirty="0" smtClean="0">
                <a:latin typeface="Book Antiqua" pitchFamily="18" charset="0"/>
              </a:rPr>
              <a:t>planning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sz="1900" dirty="0">
                <a:latin typeface="Book Antiqua" pitchFamily="18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phase </a:t>
            </a:r>
            <a:endParaRPr lang="en-US" sz="1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1500" dirty="0">
                <a:latin typeface="Book Antiqua" pitchFamily="18" charset="0"/>
              </a:rPr>
              <a:t>Design </a:t>
            </a:r>
            <a:r>
              <a:rPr lang="en-US" sz="1500" dirty="0" smtClean="0">
                <a:latin typeface="Book Antiqua" pitchFamily="18" charset="0"/>
              </a:rPr>
              <a:t>process</a:t>
            </a:r>
          </a:p>
          <a:p>
            <a:pPr lvl="1"/>
            <a:r>
              <a:rPr lang="en-US" sz="1500" dirty="0" smtClean="0">
                <a:latin typeface="Book Antiqua" pitchFamily="18" charset="0"/>
              </a:rPr>
              <a:t>Principles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Concepts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Effective modular </a:t>
            </a:r>
            <a:r>
              <a:rPr lang="en-US" sz="1500" dirty="0" smtClean="0">
                <a:latin typeface="Book Antiqua" pitchFamily="18" charset="0"/>
              </a:rPr>
              <a:t>design</a:t>
            </a:r>
            <a:endParaRPr lang="en-US" sz="1500" dirty="0">
              <a:latin typeface="Book Antiqua" pitchFamily="18" charset="0"/>
            </a:endParaRPr>
          </a:p>
          <a:p>
            <a:pPr lvl="1"/>
            <a:r>
              <a:rPr lang="en-US" sz="1500" dirty="0">
                <a:latin typeface="Book Antiqua" pitchFamily="18" charset="0"/>
              </a:rPr>
              <a:t> Top down</a:t>
            </a:r>
          </a:p>
          <a:p>
            <a:pPr lvl="1"/>
            <a:r>
              <a:rPr lang="en-US" sz="1500" dirty="0">
                <a:latin typeface="Book Antiqua" pitchFamily="18" charset="0"/>
              </a:rPr>
              <a:t>Bottom up </a:t>
            </a:r>
            <a:r>
              <a:rPr lang="en-US" sz="1500" dirty="0" smtClean="0">
                <a:latin typeface="Book Antiqua" pitchFamily="18" charset="0"/>
              </a:rPr>
              <a:t>strategies</a:t>
            </a:r>
            <a:endParaRPr lang="en-US" sz="1500" dirty="0">
              <a:latin typeface="Book Antiqua" pitchFamily="18" charset="0"/>
            </a:endParaRPr>
          </a:p>
          <a:p>
            <a:pPr lvl="1"/>
            <a:r>
              <a:rPr lang="en-US" sz="1500" dirty="0">
                <a:latin typeface="Book Antiqua" pitchFamily="18" charset="0"/>
              </a:rPr>
              <a:t>Stepwise refinement</a:t>
            </a:r>
          </a:p>
          <a:p>
            <a:pPr marL="0" indent="0">
              <a:buNone/>
            </a:pPr>
            <a:r>
              <a:rPr lang="en-US" sz="1900" dirty="0" smtClean="0">
                <a:latin typeface="Book Antiqua" pitchFamily="18" charset="0"/>
              </a:rPr>
              <a:t> 	</a:t>
            </a:r>
            <a:endParaRPr lang="en-US" sz="15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Book Antiqua" pitchFamily="18" charset="0"/>
              </a:rPr>
              <a:t>	</a:t>
            </a:r>
            <a:endParaRPr lang="en-US" sz="1400" dirty="0">
              <a:latin typeface="Book Antiqua" pitchFamily="18" charset="0"/>
            </a:endParaRPr>
          </a:p>
          <a:p>
            <a:pPr lvl="1"/>
            <a:endParaRPr lang="en-US" sz="13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COCOMO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is based on the hierarchy of three models, namely, </a:t>
            </a:r>
            <a:endParaRPr lang="en-US" sz="2200" dirty="0" smtClean="0"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Basic Model,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Advance Model(Detailed )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810000"/>
            <a:ext cx="7115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6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696200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60198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Effort: </a:t>
            </a:r>
            <a:r>
              <a:rPr lang="en-US" dirty="0" smtClean="0"/>
              <a:t>Amount </a:t>
            </a:r>
            <a:r>
              <a:rPr lang="en-US" dirty="0"/>
              <a:t>of labor that will be required to complete a task. It is measured in person-months 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7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236787"/>
            <a:ext cx="7210425" cy="3600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8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179637"/>
            <a:ext cx="7172325" cy="3714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9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179637"/>
            <a:ext cx="7191375" cy="3714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1 0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084387"/>
            <a:ext cx="6848475" cy="39052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1 1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089150"/>
            <a:ext cx="7115175" cy="3895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1 2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217737"/>
            <a:ext cx="7362825" cy="3638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1 3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027237"/>
            <a:ext cx="7077075" cy="4019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1 4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403475"/>
            <a:ext cx="7172325" cy="3267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28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P L A N 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 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An air traffic control project of size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500 KLOC </a:t>
            </a:r>
            <a:r>
              <a:rPr lang="en-US" sz="2200" dirty="0">
                <a:latin typeface="Book Antiqua" pitchFamily="18" charset="0"/>
              </a:rPr>
              <a:t>is to be developed. Software project team has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 little experience</a:t>
            </a:r>
            <a:r>
              <a:rPr lang="en-US" sz="2200" dirty="0">
                <a:latin typeface="Book Antiqua" pitchFamily="18" charset="0"/>
              </a:rPr>
              <a:t> on similar projects and the project schedule is also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tight</a:t>
            </a:r>
            <a:r>
              <a:rPr lang="en-US" sz="2200" dirty="0">
                <a:latin typeface="Book Antiqua" pitchFamily="18" charset="0"/>
              </a:rPr>
              <a:t>. Calculate the </a:t>
            </a:r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effort, development time, average staff size and productivity</a:t>
            </a:r>
            <a:r>
              <a:rPr lang="en-US" sz="2200" dirty="0">
                <a:latin typeface="Book Antiqua" pitchFamily="18" charset="0"/>
              </a:rPr>
              <a:t>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In intermediate model, parameters like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reliability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software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</a:t>
            </a:r>
            <a:r>
              <a:rPr lang="en-US" dirty="0">
                <a:latin typeface="Book Antiqua" pitchFamily="18" charset="0"/>
              </a:rPr>
              <a:t> are also considered along with the size, while estimating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effort.</a:t>
            </a:r>
            <a:r>
              <a:rPr lang="en-US" dirty="0">
                <a:latin typeface="Book Antiqua" pitchFamily="18" charset="0"/>
              </a:rPr>
              <a:t>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dirty="0">
                <a:latin typeface="Book Antiqua" pitchFamily="18" charset="0"/>
              </a:rPr>
              <a:t>= EAF × </a:t>
            </a:r>
            <a:r>
              <a:rPr lang="en-US" dirty="0" err="1">
                <a:latin typeface="Book Antiqua" pitchFamily="18" charset="0"/>
              </a:rPr>
              <a:t>Ei</a:t>
            </a:r>
            <a:endParaRPr lang="en-US" dirty="0">
              <a:latin typeface="Book Antiqua" pitchFamily="18" charset="0"/>
            </a:endParaRP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To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estimate </a:t>
            </a:r>
            <a:r>
              <a:rPr lang="en-US" dirty="0">
                <a:latin typeface="Book Antiqua" pitchFamily="18" charset="0"/>
              </a:rPr>
              <a:t>total effort in this model, a number of steps are followed, which are listed below: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1. Calculate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initial estimate </a:t>
            </a:r>
            <a:r>
              <a:rPr lang="en-US" dirty="0">
                <a:latin typeface="Book Antiqua" pitchFamily="18" charset="0"/>
              </a:rPr>
              <a:t>of development effort by considering the size in terms </a:t>
            </a:r>
            <a:r>
              <a:rPr lang="en-US" dirty="0" smtClean="0">
                <a:latin typeface="Book Antiqua" pitchFamily="18" charset="0"/>
              </a:rPr>
              <a:t>of KLOC</a:t>
            </a:r>
            <a:r>
              <a:rPr lang="en-US" dirty="0">
                <a:latin typeface="Book Antiqua" pitchFamily="18" charset="0"/>
              </a:rPr>
              <a:t>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2. Identify a set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15 parameters</a:t>
            </a:r>
            <a:r>
              <a:rPr lang="en-US" dirty="0">
                <a:latin typeface="Book Antiqua" pitchFamily="18" charset="0"/>
              </a:rPr>
              <a:t>, which are derived from attributes of the current </a:t>
            </a:r>
            <a:r>
              <a:rPr lang="en-US" dirty="0" smtClean="0">
                <a:latin typeface="Book Antiqua" pitchFamily="18" charset="0"/>
              </a:rPr>
              <a:t>project.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All </a:t>
            </a:r>
            <a:r>
              <a:rPr lang="en-US" dirty="0">
                <a:latin typeface="Book Antiqua" pitchFamily="18" charset="0"/>
              </a:rPr>
              <a:t>these parameters are rated against a numeric value, called </a:t>
            </a:r>
            <a:r>
              <a:rPr lang="en-US" b="1" dirty="0">
                <a:latin typeface="Book Antiqua" pitchFamily="18" charset="0"/>
              </a:rPr>
              <a:t>multiplying factor</a:t>
            </a:r>
            <a:r>
              <a:rPr lang="en-US" dirty="0">
                <a:latin typeface="Book Antiqua" pitchFamily="18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adjustment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factor</a:t>
            </a:r>
            <a:r>
              <a:rPr lang="en-US" dirty="0">
                <a:latin typeface="Book Antiqua" pitchFamily="18" charset="0"/>
              </a:rPr>
              <a:t> (EAF) is derived by multiplying all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 </a:t>
            </a:r>
            <a:r>
              <a:rPr lang="en-US" dirty="0">
                <a:latin typeface="Book Antiqua" pitchFamily="18" charset="0"/>
              </a:rPr>
              <a:t>with </a:t>
            </a:r>
            <a:r>
              <a:rPr lang="en-US" dirty="0" smtClean="0">
                <a:latin typeface="Book Antiqua" pitchFamily="18" charset="0"/>
              </a:rPr>
              <a:t>each other</a:t>
            </a:r>
            <a:r>
              <a:rPr lang="en-US" dirty="0">
                <a:latin typeface="Book Antiqua" pitchFamily="18" charset="0"/>
              </a:rPr>
              <a:t>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3. Adjust the estimate of development effort by multiplying the initial estimate </a:t>
            </a:r>
            <a:r>
              <a:rPr lang="en-US" dirty="0" smtClean="0">
                <a:latin typeface="Book Antiqua" pitchFamily="18" charset="0"/>
              </a:rPr>
              <a:t>calculated in </a:t>
            </a:r>
            <a:r>
              <a:rPr lang="en-US" dirty="0">
                <a:latin typeface="Book Antiqua" pitchFamily="18" charset="0"/>
              </a:rPr>
              <a:t>step 1 with EAF.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308350"/>
            <a:ext cx="4667250" cy="14573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65866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value of constants ‘A’ and ‘B’ depend on the type of software project 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organic, embedded, and semi-detached</a:t>
            </a:r>
            <a:r>
              <a:rPr lang="en-US" dirty="0">
                <a:latin typeface="Book Antiqua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722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Fifteen parameters are identified.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These </a:t>
            </a:r>
            <a:r>
              <a:rPr lang="en-US" sz="2200" dirty="0">
                <a:latin typeface="Book Antiqua" pitchFamily="18" charset="0"/>
              </a:rPr>
              <a:t>parameters are called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driver 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attributes</a:t>
            </a:r>
            <a:r>
              <a:rPr lang="en-US" sz="2200" dirty="0" smtClean="0">
                <a:latin typeface="Book Antiqua" pitchFamily="18" charset="0"/>
              </a:rPr>
              <a:t>, which </a:t>
            </a:r>
            <a:r>
              <a:rPr lang="en-US" sz="2200" dirty="0">
                <a:latin typeface="Book Antiqua" pitchFamily="18" charset="0"/>
              </a:rPr>
              <a:t>are rated 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 low, low, nominal, high, very high or extremely high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endParaRPr lang="en-US" sz="22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For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example</a:t>
            </a:r>
            <a:r>
              <a:rPr lang="en-US" sz="2200" dirty="0">
                <a:latin typeface="Book Antiqua" pitchFamily="18" charset="0"/>
              </a:rPr>
              <a:t>, in Table 2.12,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reliability</a:t>
            </a:r>
            <a:r>
              <a:rPr lang="en-US" sz="2200" dirty="0">
                <a:latin typeface="Book Antiqua" pitchFamily="18" charset="0"/>
              </a:rPr>
              <a:t> of a project can be rated according to this </a:t>
            </a:r>
            <a:r>
              <a:rPr lang="en-US" sz="2200" dirty="0" smtClean="0">
                <a:latin typeface="Book Antiqua" pitchFamily="18" charset="0"/>
              </a:rPr>
              <a:t>rating scale.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In the same Table, the corresponding multiplying factors for reliability are </a:t>
            </a:r>
            <a:r>
              <a:rPr lang="en-US" sz="2200" dirty="0" smtClean="0">
                <a:latin typeface="Book Antiqua" pitchFamily="18" charset="0"/>
              </a:rPr>
              <a:t>0.75, 0.88</a:t>
            </a:r>
            <a:r>
              <a:rPr lang="en-US" sz="2200" dirty="0">
                <a:latin typeface="Book Antiqua" pitchFamily="18" charset="0"/>
              </a:rPr>
              <a:t>, 1.00, 1.15 and 1.40.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Intermediate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8" y="1600200"/>
            <a:ext cx="6165144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Intermediate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391399" cy="36575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96200" cy="4949952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An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 project </a:t>
            </a:r>
            <a:r>
              <a:rPr lang="en-US" sz="2200" dirty="0">
                <a:latin typeface="Book Antiqua" pitchFamily="18" charset="0"/>
              </a:rPr>
              <a:t>whose size is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45 KLOC </a:t>
            </a:r>
            <a:r>
              <a:rPr lang="en-US" sz="2200" dirty="0">
                <a:latin typeface="Book Antiqua" pitchFamily="18" charset="0"/>
              </a:rPr>
              <a:t>is considered</a:t>
            </a:r>
            <a:r>
              <a:rPr lang="en-US" sz="2200" dirty="0" smtClean="0">
                <a:latin typeface="Book Antiqua" pitchFamily="18" charset="0"/>
              </a:rPr>
              <a:t>. Estimate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in this </a:t>
            </a:r>
            <a:r>
              <a:rPr lang="en-US" sz="2200" dirty="0" smtClean="0">
                <a:latin typeface="Book Antiqua" pitchFamily="18" charset="0"/>
              </a:rPr>
              <a:t>model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7239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= </a:t>
            </a:r>
            <a:r>
              <a:rPr lang="en-US" sz="2200" dirty="0" err="1" smtClean="0">
                <a:latin typeface="Book Antiqua" pitchFamily="18" charset="0"/>
              </a:rPr>
              <a:t>Ei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× </a:t>
            </a:r>
            <a:r>
              <a:rPr lang="en-US" sz="2200" dirty="0" smtClean="0">
                <a:latin typeface="Book Antiqua" pitchFamily="18" charset="0"/>
              </a:rPr>
              <a:t>EAF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latin typeface="Book Antiqua" pitchFamily="18" charset="0"/>
              </a:rPr>
              <a:t>An initial estimate is calculated with the help of effort equation </a:t>
            </a:r>
          </a:p>
          <a:p>
            <a:pPr algn="just"/>
            <a:r>
              <a:rPr lang="en-US" sz="2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Ei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A × (size)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>
                <a:latin typeface="Book Antiqua" pitchFamily="18" charset="0"/>
              </a:rPr>
              <a:t>Using the equation and the value of constant for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 project</a:t>
            </a:r>
            <a:r>
              <a:rPr lang="en-US" sz="2200" dirty="0">
                <a:latin typeface="Book Antiqua" pitchFamily="18" charset="0"/>
              </a:rPr>
              <a:t>, initial effort can be calculated as follows: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              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3.2 × (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1.05 = 174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PM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where </a:t>
            </a:r>
            <a:r>
              <a:rPr lang="en-US" sz="2000" dirty="0" err="1">
                <a:latin typeface="Book Antiqua" pitchFamily="18" charset="0"/>
              </a:rPr>
              <a:t>Ei</a:t>
            </a:r>
            <a:r>
              <a:rPr lang="en-US" sz="2000" dirty="0">
                <a:latin typeface="Book Antiqua" pitchFamily="18" charset="0"/>
              </a:rPr>
              <a:t> is the estimate of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initial effort </a:t>
            </a:r>
            <a:r>
              <a:rPr lang="en-US" sz="2000" dirty="0">
                <a:latin typeface="Book Antiqua" pitchFamily="18" charset="0"/>
              </a:rPr>
              <a:t>in person-months and size is measured in terms of KLOC. </a:t>
            </a:r>
          </a:p>
          <a:p>
            <a:pPr algn="just"/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adjustment factor</a:t>
            </a:r>
            <a:r>
              <a:rPr lang="en-US" dirty="0">
                <a:latin typeface="Book Antiqua" pitchFamily="18" charset="0"/>
              </a:rPr>
              <a:t> (EAF) is derived by multiplying all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 </a:t>
            </a:r>
            <a:r>
              <a:rPr lang="en-US" dirty="0">
                <a:latin typeface="Book Antiqua" pitchFamily="18" charset="0"/>
              </a:rPr>
              <a:t>with each </a:t>
            </a:r>
            <a:r>
              <a:rPr lang="en-US" dirty="0" smtClean="0">
                <a:latin typeface="Book Antiqua" pitchFamily="18" charset="0"/>
              </a:rPr>
              <a:t>other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73913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Once EAF is calculated, the effort estimates for a software project is obtained </a:t>
            </a:r>
            <a:r>
              <a:rPr lang="en-US" sz="2200" dirty="0" smtClean="0">
                <a:latin typeface="Book Antiqua" pitchFamily="18" charset="0"/>
              </a:rPr>
              <a:t>by multiplying </a:t>
            </a:r>
            <a:r>
              <a:rPr lang="en-US" sz="2200" dirty="0">
                <a:latin typeface="Book Antiqua" pitchFamily="18" charset="0"/>
              </a:rPr>
              <a:t>EAF with initial estimate (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>
                <a:latin typeface="Book Antiqua" pitchFamily="18" charset="0"/>
              </a:rPr>
              <a:t>).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To </a:t>
            </a:r>
            <a:r>
              <a:rPr lang="en-US" sz="2200" dirty="0">
                <a:latin typeface="Book Antiqua" pitchFamily="18" charset="0"/>
              </a:rPr>
              <a:t>calculate effort use the following equation: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=  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>
                <a:latin typeface="Book Antiqua" pitchFamily="18" charset="0"/>
              </a:rPr>
              <a:t> × EAF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= </a:t>
            </a:r>
            <a:r>
              <a:rPr lang="en-US" sz="2200" dirty="0" smtClean="0">
                <a:latin typeface="Book Antiqua" pitchFamily="18" charset="0"/>
              </a:rPr>
              <a:t> 174 </a:t>
            </a:r>
            <a:r>
              <a:rPr lang="en-US" sz="2200" dirty="0">
                <a:latin typeface="Book Antiqua" pitchFamily="18" charset="0"/>
              </a:rPr>
              <a:t>× </a:t>
            </a:r>
            <a:r>
              <a:rPr lang="en-US" sz="2200" dirty="0" smtClean="0">
                <a:latin typeface="Book Antiqua" pitchFamily="18" charset="0"/>
              </a:rPr>
              <a:t>0.8895</a:t>
            </a:r>
          </a:p>
          <a:p>
            <a:pPr marL="1554480" lvl="5" indent="0" algn="just">
              <a:buNone/>
            </a:pPr>
            <a:r>
              <a:rPr lang="en-US" dirty="0" smtClean="0">
                <a:latin typeface="Book Antiqua" pitchFamily="18" charset="0"/>
              </a:rPr>
              <a:t>        =</a:t>
            </a:r>
            <a:r>
              <a:rPr lang="en-US" sz="2000" b="1" dirty="0">
                <a:solidFill>
                  <a:schemeClr val="tx1"/>
                </a:solidFill>
                <a:latin typeface="Book Antiqua" pitchFamily="18" charset="0"/>
              </a:rPr>
              <a:t>155 PM.</a:t>
            </a:r>
          </a:p>
          <a:p>
            <a:pPr marL="1554480" lvl="5" indent="0" algn="just">
              <a:buNone/>
            </a:pPr>
            <a:endParaRPr lang="en-US" sz="1400" dirty="0">
              <a:latin typeface="Book Antiqua" pitchFamily="18" charset="0"/>
            </a:endParaRP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 algn="just"/>
            <a:r>
              <a:rPr lang="en-US" sz="2200" dirty="0">
                <a:latin typeface="Book Antiqua" pitchFamily="18" charset="0"/>
              </a:rPr>
              <a:t>The software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management process </a:t>
            </a:r>
            <a:r>
              <a:rPr lang="en-US" sz="2200" dirty="0">
                <a:latin typeface="Book Antiqua" pitchFamily="18" charset="0"/>
              </a:rPr>
              <a:t>begins with set of activities called </a:t>
            </a:r>
            <a:r>
              <a:rPr lang="en-US" sz="2200" b="1" dirty="0">
                <a:latin typeface="Book Antiqua" pitchFamily="18" charset="0"/>
              </a:rPr>
              <a:t>project planning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pPr lvl="0" algn="just"/>
            <a:r>
              <a:rPr lang="en-US" sz="2200" dirty="0">
                <a:latin typeface="Book Antiqua" pitchFamily="18" charset="0"/>
              </a:rPr>
              <a:t>It is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heart of project life cycle</a:t>
            </a:r>
            <a:r>
              <a:rPr lang="en-US" sz="2200" dirty="0">
                <a:latin typeface="Book Antiqua" pitchFamily="18" charset="0"/>
              </a:rPr>
              <a:t>, and informs all involved where to go and how to go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pPr lvl="0" algn="just"/>
            <a:r>
              <a:rPr lang="en-US" sz="2200" dirty="0">
                <a:latin typeface="Book Antiqua" pitchFamily="18" charset="0"/>
              </a:rPr>
              <a:t>It helps to manage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time, cost, quality, changes, risk </a:t>
            </a:r>
            <a:r>
              <a:rPr lang="en-US" sz="2200" dirty="0">
                <a:latin typeface="Book Antiqua" pitchFamily="18" charset="0"/>
              </a:rPr>
              <a:t>and related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ADVANCE MODEL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In </a:t>
            </a:r>
            <a:r>
              <a:rPr lang="en-US" sz="2200" dirty="0">
                <a:latin typeface="Book Antiqua" pitchFamily="18" charset="0"/>
              </a:rPr>
              <a:t>advance model,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effort </a:t>
            </a:r>
            <a:r>
              <a:rPr lang="en-US" sz="2200" dirty="0">
                <a:latin typeface="Book Antiqua" pitchFamily="18" charset="0"/>
              </a:rPr>
              <a:t>is calculated as a function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size </a:t>
            </a:r>
            <a:r>
              <a:rPr lang="en-US" sz="2200" dirty="0" smtClean="0">
                <a:latin typeface="Book Antiqua" pitchFamily="18" charset="0"/>
              </a:rPr>
              <a:t>and </a:t>
            </a:r>
            <a:r>
              <a:rPr lang="en-US" sz="2200" dirty="0">
                <a:latin typeface="Book Antiqua" pitchFamily="18" charset="0"/>
              </a:rPr>
              <a:t>a 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drivers </a:t>
            </a:r>
            <a:r>
              <a:rPr lang="en-US" sz="2200" dirty="0">
                <a:latin typeface="Book Antiqua" pitchFamily="18" charset="0"/>
              </a:rPr>
              <a:t>for each phase of software engineering.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dirty="0" smtClean="0">
                <a:latin typeface="Book Antiqua" pitchFamily="18" charset="0"/>
              </a:rPr>
              <a:t>This </a:t>
            </a:r>
            <a:r>
              <a:rPr lang="en-US" sz="2200" dirty="0">
                <a:latin typeface="Book Antiqua" pitchFamily="18" charset="0"/>
              </a:rPr>
              <a:t>model </a:t>
            </a:r>
            <a:r>
              <a:rPr lang="en-US" sz="2200" dirty="0" smtClean="0">
                <a:latin typeface="Book Antiqua" pitchFamily="18" charset="0"/>
              </a:rPr>
              <a:t>incorporates all </a:t>
            </a:r>
            <a:r>
              <a:rPr lang="en-US" sz="2200" dirty="0">
                <a:latin typeface="Book Antiqua" pitchFamily="18" charset="0"/>
              </a:rPr>
              <a:t>characteristics of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 </a:t>
            </a:r>
            <a:r>
              <a:rPr lang="en-US" sz="2200" dirty="0">
                <a:latin typeface="Book Antiqua" pitchFamily="18" charset="0"/>
              </a:rPr>
              <a:t>and provides procedure for adjusting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phase wise </a:t>
            </a:r>
            <a:r>
              <a:rPr lang="en-US" sz="2200" dirty="0">
                <a:latin typeface="Book Antiqua" pitchFamily="18" charset="0"/>
              </a:rPr>
              <a:t>distribution of the development schedule.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Advance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600" dirty="0">
                <a:latin typeface="Book Antiqua" pitchFamily="18" charset="0"/>
              </a:rPr>
              <a:t>There are four phases in advance COCOMO model namely, </a:t>
            </a:r>
            <a:endParaRPr lang="en-US" sz="2600" dirty="0" smtClean="0">
              <a:latin typeface="Book Antiqua" pitchFamily="18" charset="0"/>
            </a:endParaRPr>
          </a:p>
          <a:p>
            <a:pPr algn="just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equirements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 </a:t>
            </a: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product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</a:t>
            </a:r>
            <a:r>
              <a:rPr lang="en-US" sz="2600" b="1" dirty="0">
                <a:latin typeface="Book Antiqua" pitchFamily="18" charset="0"/>
              </a:rPr>
              <a:t>(RPD</a:t>
            </a:r>
            <a:r>
              <a:rPr lang="en-US" sz="26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600" b="1" dirty="0" smtClean="0">
                <a:latin typeface="Book Antiqua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</a:t>
            </a: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etailed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</a:t>
            </a:r>
            <a:r>
              <a:rPr lang="en-US" sz="2600" b="1" dirty="0">
                <a:latin typeface="Book Antiqua" pitchFamily="18" charset="0"/>
              </a:rPr>
              <a:t>(DD</a:t>
            </a:r>
            <a:r>
              <a:rPr lang="en-US" sz="26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ode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unit test </a:t>
            </a:r>
            <a:r>
              <a:rPr lang="en-US" sz="2600" b="1" dirty="0">
                <a:latin typeface="Book Antiqua" pitchFamily="18" charset="0"/>
              </a:rPr>
              <a:t>(CUT</a:t>
            </a:r>
            <a:r>
              <a:rPr lang="en-US" sz="26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ntegration and test </a:t>
            </a:r>
            <a:r>
              <a:rPr lang="en-US" sz="2600" b="1" dirty="0">
                <a:latin typeface="Book Antiqua" pitchFamily="18" charset="0"/>
              </a:rPr>
              <a:t>(IT</a:t>
            </a:r>
            <a:r>
              <a:rPr lang="en-US" sz="26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dirty="0">
                <a:latin typeface="Book Antiqua" pitchFamily="18" charset="0"/>
              </a:rPr>
              <a:t>In advance model, each cost driver is rated as very low, low, nominal, high, </a:t>
            </a:r>
            <a:r>
              <a:rPr lang="en-US" sz="2600" dirty="0" smtClean="0">
                <a:latin typeface="Book Antiqua" pitchFamily="18" charset="0"/>
              </a:rPr>
              <a:t>and very </a:t>
            </a:r>
            <a:r>
              <a:rPr lang="en-US" sz="2600" dirty="0">
                <a:latin typeface="Book Antiqua" pitchFamily="18" charset="0"/>
              </a:rPr>
              <a:t>high. </a:t>
            </a:r>
            <a:endParaRPr lang="en-US" sz="2600" dirty="0" smtClean="0">
              <a:latin typeface="Book Antiqua" pitchFamily="18" charset="0"/>
            </a:endParaRPr>
          </a:p>
          <a:p>
            <a:pPr algn="just"/>
            <a:r>
              <a:rPr lang="en-US" sz="2600" dirty="0" smtClean="0">
                <a:latin typeface="Book Antiqua" pitchFamily="18" charset="0"/>
              </a:rPr>
              <a:t>For </a:t>
            </a:r>
            <a:r>
              <a:rPr lang="en-US" sz="2600" dirty="0">
                <a:latin typeface="Book Antiqua" pitchFamily="18" charset="0"/>
              </a:rPr>
              <a:t>all these ratings, cost drivers are assigned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</a:t>
            </a:r>
            <a:r>
              <a:rPr lang="en-US" sz="2600" dirty="0">
                <a:latin typeface="Book Antiqua" pitchFamily="18" charset="0"/>
              </a:rPr>
              <a:t>. </a:t>
            </a:r>
            <a:endParaRPr lang="en-US" sz="2600" dirty="0" smtClean="0">
              <a:latin typeface="Book Antiqua" pitchFamily="18" charset="0"/>
            </a:endParaRPr>
          </a:p>
          <a:p>
            <a:pPr algn="just"/>
            <a:r>
              <a:rPr lang="en-US" sz="2600" dirty="0" smtClean="0">
                <a:latin typeface="Book Antiqua" pitchFamily="18" charset="0"/>
              </a:rPr>
              <a:t>Multiplying </a:t>
            </a:r>
            <a:r>
              <a:rPr lang="en-US" sz="2600" dirty="0">
                <a:latin typeface="Book Antiqua" pitchFamily="18" charset="0"/>
              </a:rPr>
              <a:t>factors for analyst capability (ACAP) cost driver for each phase of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advanced model </a:t>
            </a:r>
            <a:r>
              <a:rPr lang="en-US" sz="2600" dirty="0" smtClean="0">
                <a:latin typeface="Book Antiqua" pitchFamily="18" charset="0"/>
              </a:rPr>
              <a:t>are listed </a:t>
            </a:r>
            <a:r>
              <a:rPr lang="en-US" sz="2600" dirty="0">
                <a:latin typeface="Book Antiqua" pitchFamily="18" charset="0"/>
              </a:rPr>
              <a:t>in Table </a:t>
            </a:r>
          </a:p>
          <a:p>
            <a:pPr algn="just"/>
            <a:r>
              <a:rPr lang="en-US" sz="2600" dirty="0" smtClean="0">
                <a:latin typeface="Book Antiqua" pitchFamily="18" charset="0"/>
              </a:rPr>
              <a:t>Note </a:t>
            </a:r>
            <a:r>
              <a:rPr lang="en-US" sz="2600" dirty="0">
                <a:latin typeface="Book Antiqua" pitchFamily="18" charset="0"/>
              </a:rPr>
              <a:t>that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 </a:t>
            </a:r>
            <a:r>
              <a:rPr lang="en-US" sz="2600" dirty="0">
                <a:latin typeface="Book Antiqua" pitchFamily="18" charset="0"/>
              </a:rPr>
              <a:t>yield better estimates because the </a:t>
            </a:r>
            <a:r>
              <a:rPr lang="en-US" sz="2600" dirty="0" smtClean="0">
                <a:latin typeface="Book Antiqua" pitchFamily="18" charset="0"/>
              </a:rPr>
              <a:t>cost driver </a:t>
            </a:r>
            <a:r>
              <a:rPr lang="en-US" sz="2600" dirty="0">
                <a:latin typeface="Book Antiqua" pitchFamily="18" charset="0"/>
              </a:rPr>
              <a:t>ratings differ during each phase.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Advance Model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7086600" cy="38099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308350"/>
            <a:ext cx="4667250" cy="14573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65866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value of constants ‘A’ and ‘B’ depend on the type of software project 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organic, embedded, and semi-detached</a:t>
            </a:r>
            <a:r>
              <a:rPr lang="en-US" dirty="0">
                <a:latin typeface="Book Antiqua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0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ook Antiqua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example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S</a:t>
            </a:r>
            <a:r>
              <a:rPr lang="en-US" sz="2200" dirty="0" smtClean="0">
                <a:latin typeface="Book Antiqua" pitchFamily="18" charset="0"/>
              </a:rPr>
              <a:t>oftware </a:t>
            </a:r>
            <a:r>
              <a:rPr lang="en-US" sz="2200" dirty="0">
                <a:latin typeface="Book Antiqua" pitchFamily="18" charset="0"/>
              </a:rPr>
              <a:t>project (of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 project </a:t>
            </a:r>
            <a:r>
              <a:rPr lang="en-US" sz="2200" dirty="0">
                <a:latin typeface="Book Antiqua" pitchFamily="18" charset="0"/>
              </a:rPr>
              <a:t>type), with a size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45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KLOC </a:t>
            </a:r>
            <a:r>
              <a:rPr lang="en-US" sz="2200" dirty="0" smtClean="0">
                <a:latin typeface="Book Antiqua" pitchFamily="18" charset="0"/>
              </a:rPr>
              <a:t>and rating </a:t>
            </a:r>
            <a:r>
              <a:rPr lang="en-US" sz="2200" dirty="0">
                <a:latin typeface="Book Antiqua" pitchFamily="18" charset="0"/>
              </a:rPr>
              <a:t>of 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cost driver as </a:t>
            </a:r>
            <a:r>
              <a:rPr lang="en-US" sz="2200" b="1" dirty="0">
                <a:solidFill>
                  <a:srgbClr val="7030A0"/>
                </a:solidFill>
                <a:latin typeface="Book Antiqua" pitchFamily="18" charset="0"/>
              </a:rPr>
              <a:t>nominal</a:t>
            </a:r>
            <a:r>
              <a:rPr lang="en-US" sz="2200" dirty="0">
                <a:latin typeface="Book Antiqua" pitchFamily="18" charset="0"/>
              </a:rPr>
              <a:t> is considered (That is 1.00</a:t>
            </a:r>
            <a:r>
              <a:rPr lang="en-US" sz="2200" dirty="0" smtClean="0">
                <a:latin typeface="Book Antiqua" pitchFamily="18" charset="0"/>
              </a:rPr>
              <a:t>).Calculate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ffort </a:t>
            </a:r>
            <a:r>
              <a:rPr lang="en-US" sz="2200" dirty="0" smtClean="0">
                <a:latin typeface="Book Antiqua" pitchFamily="18" charset="0"/>
              </a:rPr>
              <a:t>for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unit test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phase CUT </a:t>
            </a:r>
            <a:r>
              <a:rPr lang="en-US" sz="2200" dirty="0">
                <a:latin typeface="Book Antiqua" pitchFamily="18" charset="0"/>
              </a:rPr>
              <a:t>in this example, only 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cost drivers are considered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Initial effort can be calculated by using equation </a:t>
            </a:r>
          </a:p>
          <a:p>
            <a:pPr algn="just"/>
            <a:r>
              <a:rPr lang="en-US" sz="2200" b="1" dirty="0" err="1">
                <a:latin typeface="Book Antiqua" pitchFamily="18" charset="0"/>
              </a:rPr>
              <a:t>Ei</a:t>
            </a:r>
            <a:r>
              <a:rPr lang="en-US" sz="2200" b="1" dirty="0">
                <a:latin typeface="Book Antiqua" pitchFamily="18" charset="0"/>
              </a:rPr>
              <a:t> = 3.2 × (45)1.05 = 174 PM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Using the value of 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 smtClean="0">
                <a:latin typeface="Book Antiqua" pitchFamily="18" charset="0"/>
              </a:rPr>
              <a:t>,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final estimate of effort can be calculated by using the following equation: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 =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Ei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Book Antiqua" pitchFamily="18" charset="0"/>
              </a:rPr>
              <a:t>×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rating of  cost driver </a:t>
            </a:r>
            <a:endParaRPr 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 =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174×1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latin typeface="Book Antiqua" pitchFamily="18" charset="0"/>
              </a:rPr>
              <a:t>That is, E = 174 × 1 = 174 PM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3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48978"/>
            <a:ext cx="7467600" cy="9760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2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058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9248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81999" cy="5867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U R P O S E  O F  P R O J E C T  P L A N </a:t>
            </a:r>
            <a:r>
              <a:rPr lang="en-US" sz="27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2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  P H A S 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 smtClean="0">
                <a:latin typeface="Book Antiqua" pitchFamily="18" charset="0"/>
              </a:rPr>
              <a:t>Establish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requirements</a:t>
            </a:r>
            <a:r>
              <a:rPr lang="en-US" sz="2200" dirty="0">
                <a:latin typeface="Book Antiqua" pitchFamily="18" charset="0"/>
              </a:rPr>
              <a:t>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Establish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cost, schedule,</a:t>
            </a:r>
            <a:r>
              <a:rPr lang="en-US" sz="2200" dirty="0">
                <a:latin typeface="Book Antiqua" pitchFamily="18" charset="0"/>
              </a:rPr>
              <a:t> list of deliverables and delivery dates.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Establish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plans.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Obtain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approval </a:t>
            </a:r>
            <a:r>
              <a:rPr lang="en-US" sz="2200" dirty="0">
                <a:latin typeface="Book Antiqua" pitchFamily="18" charset="0"/>
              </a:rPr>
              <a:t>and proceed to next phase.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7724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7924800" cy="5791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8077200" cy="56387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696200" cy="556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 AND PERSONAL PLANNING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</a:t>
            </a:r>
            <a:r>
              <a:rPr lang="en-US" sz="2400" dirty="0" smtClean="0">
                <a:latin typeface="Book Antiqua" pitchFamily="18" charset="0"/>
              </a:rPr>
              <a:t> is a practice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finding, evaluating and establishing </a:t>
            </a:r>
            <a:r>
              <a:rPr lang="en-US" sz="2400" dirty="0" smtClean="0">
                <a:latin typeface="Book Antiqua" pitchFamily="18" charset="0"/>
              </a:rPr>
              <a:t>a working relationship with future colleagues on a project and firing them when they are no longer needed.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Staffing involve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finding people</a:t>
            </a:r>
            <a:r>
              <a:rPr lang="en-US" sz="2400" dirty="0" smtClean="0">
                <a:latin typeface="Book Antiqua" pitchFamily="18" charset="0"/>
              </a:rPr>
              <a:t>, who may be hired or already working for company (organization) or may be working for competing companies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Staffing must be done in a way that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maximizes</a:t>
            </a:r>
            <a:r>
              <a:rPr lang="en-US" sz="2400" dirty="0">
                <a:latin typeface="Book Antiqua" pitchFamily="18" charset="0"/>
              </a:rPr>
              <a:t> the creation of some values to a project.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Staffing and personal </a:t>
            </a:r>
            <a:r>
              <a:rPr lang="en-US" b="1" dirty="0" smtClean="0">
                <a:latin typeface="Book Antiqua" pitchFamily="18" charset="0"/>
              </a:rPr>
              <a:t>planning(2)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Staffing is performed according to the following rules 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A person can only allocated to an activity if he or she possesses at least all characteristics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demand</a:t>
            </a:r>
            <a:r>
              <a:rPr lang="en-US" sz="2400" dirty="0" smtClean="0">
                <a:latin typeface="Book Antiqua" pitchFamily="18" charset="0"/>
              </a:rPr>
              <a:t> by the activity, in an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intensity level greater </a:t>
            </a:r>
            <a:r>
              <a:rPr lang="en-US" sz="2400" dirty="0" smtClean="0">
                <a:latin typeface="Book Antiqua" pitchFamily="18" charset="0"/>
              </a:rPr>
              <a:t>or equal to the demanded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A person can only allocated to  an activity if he or she is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available</a:t>
            </a:r>
            <a:r>
              <a:rPr lang="en-US" sz="2400" dirty="0" smtClean="0">
                <a:latin typeface="Book Antiqua" pitchFamily="18" charset="0"/>
              </a:rPr>
              <a:t> to perform the activity in the period its needs to be performed 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 activity for a software project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Selecting and training people </a:t>
            </a:r>
            <a:r>
              <a:rPr lang="en-US" sz="2400" dirty="0" smtClean="0">
                <a:latin typeface="Book Antiqua" pitchFamily="18" charset="0"/>
              </a:rPr>
              <a:t>for positions in the organization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Fill the organizational positions 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select, recruit or promote</a:t>
            </a:r>
            <a:r>
              <a:rPr lang="en-US" sz="2400" dirty="0" smtClean="0">
                <a:latin typeface="Book Antiqua" pitchFamily="18" charset="0"/>
              </a:rPr>
              <a:t> qualified people for each project position 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Educate or train personal as necessary make up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deficiencies</a:t>
            </a:r>
            <a:r>
              <a:rPr lang="en-US" sz="2400" dirty="0" smtClean="0">
                <a:latin typeface="Book Antiqua" pitchFamily="18" charset="0"/>
              </a:rPr>
              <a:t> in a position qualification through training and education</a:t>
            </a:r>
          </a:p>
          <a:p>
            <a:pPr algn="just"/>
            <a:r>
              <a:rPr lang="en-US" sz="2400" dirty="0" smtClean="0">
                <a:latin typeface="Book Antiqua" pitchFamily="18" charset="0"/>
              </a:rPr>
              <a:t>Provide for general development of the project staff improve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knowledge, attitudes </a:t>
            </a:r>
            <a:r>
              <a:rPr lang="en-US" sz="2400" dirty="0" smtClean="0">
                <a:latin typeface="Book Antiqua" pitchFamily="18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skills</a:t>
            </a:r>
            <a:r>
              <a:rPr lang="en-US" sz="2400" dirty="0" smtClean="0">
                <a:latin typeface="Book Antiqua" pitchFamily="18" charset="0"/>
              </a:rPr>
              <a:t> of project personnel</a:t>
            </a:r>
          </a:p>
          <a:p>
            <a:pPr algn="just"/>
            <a:endParaRPr lang="en-US" sz="2400" dirty="0" smtClean="0">
              <a:latin typeface="Book Antiqua" pitchFamily="18" charset="0"/>
            </a:endParaRPr>
          </a:p>
          <a:p>
            <a:pPr algn="just"/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itchFamily="18" charset="0"/>
              </a:rPr>
              <a:t>Staffing activity for a software </a:t>
            </a: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project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Evaluate and appraise </a:t>
            </a:r>
            <a:r>
              <a:rPr lang="en-US" sz="2400" dirty="0">
                <a:latin typeface="Book Antiqua" pitchFamily="18" charset="0"/>
              </a:rPr>
              <a:t>project personnel record and analyze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quantity and quality of project</a:t>
            </a:r>
            <a:r>
              <a:rPr lang="en-US" sz="2400" dirty="0">
                <a:latin typeface="Book Antiqua" pitchFamily="18" charset="0"/>
              </a:rPr>
              <a:t> work as the basis of personnel </a:t>
            </a:r>
            <a:r>
              <a:rPr lang="en-US" sz="2400" dirty="0" smtClean="0">
                <a:latin typeface="Book Antiqua" pitchFamily="18" charset="0"/>
              </a:rPr>
              <a:t>evaluation, set </a:t>
            </a:r>
            <a:r>
              <a:rPr lang="en-US" sz="2400" dirty="0">
                <a:latin typeface="Book Antiqua" pitchFamily="18" charset="0"/>
              </a:rPr>
              <a:t>performance goal and appraise personnel </a:t>
            </a:r>
            <a:r>
              <a:rPr lang="en-US" sz="2400" dirty="0" smtClean="0">
                <a:latin typeface="Book Antiqua" pitchFamily="18" charset="0"/>
              </a:rPr>
              <a:t>periodically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  <a:p>
            <a:pPr algn="just"/>
            <a:r>
              <a:rPr lang="en-US" sz="2400" dirty="0">
                <a:latin typeface="Book Antiqua" pitchFamily="18" charset="0"/>
              </a:rPr>
              <a:t>Compensate the project personnel provide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wages, bonus ,benefits or other financial remuneration </a:t>
            </a:r>
            <a:r>
              <a:rPr lang="en-US" sz="2400" dirty="0">
                <a:latin typeface="Book Antiqua" pitchFamily="18" charset="0"/>
              </a:rPr>
              <a:t>commensurate with project responsibilities and performance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Issues In Staffing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itchFamily="18" charset="0"/>
              </a:rPr>
              <a:t>Lack of project management training </a:t>
            </a:r>
          </a:p>
          <a:p>
            <a:r>
              <a:rPr lang="en-US" dirty="0" smtClean="0">
                <a:latin typeface="Book Antiqua" pitchFamily="18" charset="0"/>
              </a:rPr>
              <a:t>Greatly varying skills</a:t>
            </a:r>
          </a:p>
          <a:p>
            <a:r>
              <a:rPr lang="en-US" dirty="0" smtClean="0">
                <a:latin typeface="Book Antiqua" pitchFamily="18" charset="0"/>
              </a:rPr>
              <a:t>Inability to predict productivity to engineers</a:t>
            </a:r>
          </a:p>
          <a:p>
            <a:r>
              <a:rPr lang="en-US" dirty="0" smtClean="0">
                <a:latin typeface="Book Antiqua" pitchFamily="18" charset="0"/>
              </a:rPr>
              <a:t>Lack of experience</a:t>
            </a:r>
          </a:p>
          <a:p>
            <a:r>
              <a:rPr lang="en-US" dirty="0" smtClean="0">
                <a:latin typeface="Book Antiqua" pitchFamily="18" charset="0"/>
              </a:rPr>
              <a:t>Not enough software engineers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Most graduates are theoretical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Or just coders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PERSONNEL PLANNING </a:t>
            </a:r>
            <a:endParaRPr lang="en-US" sz="28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include estimation or allocation of right personal individuals for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right type of tasks </a:t>
            </a:r>
            <a:r>
              <a:rPr lang="en-US" dirty="0" smtClean="0">
                <a:latin typeface="Book Antiqua" pitchFamily="18" charset="0"/>
              </a:rPr>
              <a:t>of which they are capable.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capability of individuals </a:t>
            </a:r>
            <a:r>
              <a:rPr lang="en-US" dirty="0" smtClean="0">
                <a:latin typeface="Book Antiqua" pitchFamily="18" charset="0"/>
              </a:rPr>
              <a:t>should always match with the overall objective of the project.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In software engineering personal planning should be in accordance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final development of the project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 A S I C   P R O C E S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O F  P R O J E C T  P L A N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</a:t>
            </a:r>
            <a:b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Book Antiqua" pitchFamily="18" charset="0"/>
              </a:rPr>
              <a:t>(a)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planning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2200" dirty="0">
                <a:latin typeface="Book Antiqua" pitchFamily="18" charset="0"/>
              </a:rPr>
              <a:t>specify in-scope requirement for project to facilitate creating work break down structure.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(b)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Preparation of work breakdown structure: </a:t>
            </a:r>
            <a:r>
              <a:rPr lang="en-US" sz="2200" dirty="0">
                <a:latin typeface="Book Antiqua" pitchFamily="18" charset="0"/>
              </a:rPr>
              <a:t>Breakdown the project into tasks and sub-tasks.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(c)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schedule development: </a:t>
            </a:r>
            <a:r>
              <a:rPr lang="en-US" sz="2200" dirty="0">
                <a:latin typeface="Book Antiqua" pitchFamily="18" charset="0"/>
              </a:rPr>
              <a:t>Listing the entire schedule of activities and sequence of implementation.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(d)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planning: </a:t>
            </a:r>
            <a:r>
              <a:rPr lang="en-US" sz="2200" dirty="0">
                <a:latin typeface="Book Antiqua" pitchFamily="18" charset="0"/>
              </a:rPr>
              <a:t>It specifies who will do what, at which time and any special skill needed.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(e)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 planning: </a:t>
            </a:r>
            <a:r>
              <a:rPr lang="en-US" sz="2200" dirty="0">
                <a:latin typeface="Book Antiqua" pitchFamily="18" charset="0"/>
              </a:rPr>
              <a:t>It specifies cost to be incurred at completion of the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D E S I G N 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In this phase,  the design document is produced based on the customer requirements documented in SRS document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Design process transforms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SRS document</a:t>
            </a:r>
            <a:r>
              <a:rPr lang="en-US" sz="2400" dirty="0" smtClean="0">
                <a:latin typeface="Book Antiqua" pitchFamily="18" charset="0"/>
              </a:rPr>
              <a:t> into design document</a:t>
            </a:r>
          </a:p>
          <a:p>
            <a:pPr lvl="1" algn="just"/>
            <a:endParaRPr lang="en-US" sz="2400" dirty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Activities in the design phase is called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process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Overview of design process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Following items are designed &amp; documented during design phase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Modules required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relationship </a:t>
            </a:r>
            <a:r>
              <a:rPr lang="en-US" dirty="0" smtClean="0">
                <a:latin typeface="Book Antiqua" pitchFamily="18" charset="0"/>
              </a:rPr>
              <a:t>among modules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Interfaces</a:t>
            </a:r>
            <a:r>
              <a:rPr lang="en-US" dirty="0" smtClean="0">
                <a:latin typeface="Book Antiqua" pitchFamily="18" charset="0"/>
              </a:rPr>
              <a:t> among modules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structures </a:t>
            </a:r>
            <a:r>
              <a:rPr lang="en-US" dirty="0" smtClean="0">
                <a:latin typeface="Book Antiqua" pitchFamily="18" charset="0"/>
              </a:rPr>
              <a:t>of the individual modules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Algorithms</a:t>
            </a:r>
            <a:r>
              <a:rPr lang="en-US" dirty="0" smtClean="0">
                <a:latin typeface="Book Antiqua" pitchFamily="18" charset="0"/>
              </a:rPr>
              <a:t> required to implement the individual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Modules required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modules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required in the project </a:t>
            </a:r>
            <a:r>
              <a:rPr lang="en-US" dirty="0" smtClean="0">
                <a:latin typeface="Book Antiqua" pitchFamily="18" charset="0"/>
              </a:rPr>
              <a:t>are identified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module consist of a collection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functions</a:t>
            </a:r>
            <a:r>
              <a:rPr lang="en-US" dirty="0" smtClean="0">
                <a:latin typeface="Book Antiqua" pitchFamily="18" charset="0"/>
              </a:rPr>
              <a:t> and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</a:t>
            </a:r>
            <a:r>
              <a:rPr lang="en-US" dirty="0" smtClean="0">
                <a:latin typeface="Book Antiqua" pitchFamily="18" charset="0"/>
              </a:rPr>
              <a:t> shared by the functions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module performs a well defined task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module is named according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 </a:t>
            </a:r>
            <a:r>
              <a:rPr lang="en-US" dirty="0" smtClean="0">
                <a:latin typeface="Book Antiqua" pitchFamily="18" charset="0"/>
              </a:rPr>
              <a:t>it performs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CONTROL RELATIONSHIP AMONG THE  MODULES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Control relationship between 2 modules occurs due to function calls across 2 modules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These control relationships are identified 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phase </a:t>
            </a:r>
            <a:r>
              <a:rPr lang="en-US" dirty="0" smtClean="0">
                <a:latin typeface="Book Antiqua" pitchFamily="18" charset="0"/>
              </a:rPr>
              <a:t>&amp; it should be documented in the design document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INTERFACES AMONG THE MODULES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Interfaces among the modules specifies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items exchanges </a:t>
            </a:r>
            <a:r>
              <a:rPr lang="en-US" dirty="0" smtClean="0">
                <a:latin typeface="Book Antiqua" pitchFamily="18" charset="0"/>
              </a:rPr>
              <a:t>between them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Data items are exchanged when one module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invokes</a:t>
            </a:r>
            <a:r>
              <a:rPr lang="en-US" dirty="0" smtClean="0">
                <a:latin typeface="Book Antiqua" pitchFamily="18" charset="0"/>
              </a:rPr>
              <a:t> a function of other modules</a:t>
            </a:r>
          </a:p>
          <a:p>
            <a:pPr algn="just"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Data structures of individual modules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Each module needs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store the data </a:t>
            </a:r>
            <a:r>
              <a:rPr lang="en-US" dirty="0" smtClean="0">
                <a:latin typeface="Book Antiqua" pitchFamily="18" charset="0"/>
              </a:rPr>
              <a:t>required for the function performed by that modules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Data structures are designed &amp; documented in this phase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store &amp; manage these data </a:t>
            </a:r>
            <a:r>
              <a:rPr lang="en-US" dirty="0" smtClean="0">
                <a:latin typeface="Book Antiqua" pitchFamily="18" charset="0"/>
              </a:rPr>
              <a:t>used in the modules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66888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ALGORITHMS REQUIRED TO IMPLEMENT INDIVIDUAL MODULE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Each module performs a particular activity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Algorithms required to perform these activities </a:t>
            </a:r>
            <a:r>
              <a:rPr lang="en-US" dirty="0" smtClean="0">
                <a:latin typeface="Book Antiqua" pitchFamily="18" charset="0"/>
              </a:rPr>
              <a:t>are designed &amp; documented in this phase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While designing an algorithm,  considerations are given to accuracy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results, space &amp; time complexity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CLASSIFICATION OF DESIGN ACTIVITIES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2 types of activities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Preliminary design (high level design)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Detailed design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Meaning &amp; scope of these design activities varies according to the design methodology used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Design methodologies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Function-oriented approach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 oriented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LEVEL DESIGN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High level design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decomposes</a:t>
            </a:r>
            <a:r>
              <a:rPr lang="en-US" dirty="0" smtClean="0">
                <a:latin typeface="Book Antiqua" pitchFamily="18" charset="0"/>
              </a:rPr>
              <a:t> a problem into set of modules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Identifies the control relationships &amp; interfaces among the modules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outcome of high level design is called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structure </a:t>
            </a:r>
            <a:r>
              <a:rPr lang="en-US" dirty="0" smtClean="0">
                <a:latin typeface="Book Antiqua" pitchFamily="18" charset="0"/>
              </a:rPr>
              <a:t>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architecture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outcome of high level design is represented using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notations</a:t>
            </a:r>
          </a:p>
          <a:p>
            <a:pPr algn="just"/>
            <a:endParaRPr 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 A S I C   P R O C E S </a:t>
            </a:r>
            <a:r>
              <a:rPr lang="en-US" sz="27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O F  P R O J E C T  P L A N </a:t>
            </a:r>
            <a:r>
              <a:rPr lang="en-US" sz="27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b="1" dirty="0">
                <a:latin typeface="Book Antiqua" pitchFamily="18" charset="0"/>
              </a:rPr>
              <a:t>(f)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Procurement planning: </a:t>
            </a:r>
            <a:r>
              <a:rPr lang="en-US" sz="2200" dirty="0">
                <a:latin typeface="Book Antiqua" pitchFamily="18" charset="0"/>
              </a:rPr>
              <a:t>It focuses on vendors outside your company and </a:t>
            </a:r>
            <a:r>
              <a:rPr lang="en-US" sz="2200" dirty="0" smtClean="0">
                <a:latin typeface="Book Antiqua" pitchFamily="18" charset="0"/>
              </a:rPr>
              <a:t>sub-contracting</a:t>
            </a:r>
            <a:r>
              <a:rPr lang="en-US" sz="2200" dirty="0">
                <a:latin typeface="Book Antiqua" pitchFamily="18" charset="0"/>
              </a:rPr>
              <a:t>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(g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Risk management: </a:t>
            </a:r>
            <a:r>
              <a:rPr lang="en-US" sz="2200" dirty="0">
                <a:latin typeface="Book Antiqua" pitchFamily="18" charset="0"/>
              </a:rPr>
              <a:t>It includes possible risks and solutions for them.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(h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Quality planning: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It is assessing quality criteria to be used.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(i)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 planning: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It includes designing communication strategy with stakeholders.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LEVEL DESIGN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Notation used 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function-oriented approach</a:t>
            </a:r>
            <a:r>
              <a:rPr lang="en-US" dirty="0">
                <a:latin typeface="Book Antiqua" pitchFamily="18" charset="0"/>
              </a:rPr>
              <a:t> to describe design is a tree like structure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 chart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 outcome of high level design developed using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 oriented approach </a:t>
            </a:r>
            <a:r>
              <a:rPr lang="en-US" dirty="0" smtClean="0">
                <a:latin typeface="Book Antiqua" pitchFamily="18" charset="0"/>
              </a:rPr>
              <a:t>is represented using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UML notations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 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chart</a:t>
            </a:r>
            <a:r>
              <a:rPr lang="en-US" sz="4400" dirty="0">
                <a:latin typeface="Book Antiqua" pitchFamily="18" charset="0"/>
              </a:rPr>
              <a:t/>
            </a:r>
            <a:br>
              <a:rPr lang="en-US" sz="4400" dirty="0"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0"/>
            <a:ext cx="6019800" cy="3505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DETAILED DESIGN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Each module is examined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carefully</a:t>
            </a:r>
            <a:r>
              <a:rPr lang="en-US" dirty="0" smtClean="0">
                <a:latin typeface="Book Antiqua" pitchFamily="18" charset="0"/>
              </a:rPr>
              <a:t> to design its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structure &amp; algorithms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outcome of detailed design is documented in the form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 specification document</a:t>
            </a:r>
            <a:r>
              <a:rPr lang="en-US" dirty="0" smtClean="0">
                <a:latin typeface="Book Antiqua" pitchFamily="18" charset="0"/>
              </a:rPr>
              <a:t>(MSPEC)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Data structures &amp; algorithms used in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MSPEC</a:t>
            </a:r>
            <a:r>
              <a:rPr lang="en-US" dirty="0" smtClean="0">
                <a:latin typeface="Book Antiqua" pitchFamily="18" charset="0"/>
              </a:rPr>
              <a:t> is grasped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programmers</a:t>
            </a:r>
            <a:r>
              <a:rPr lang="en-US" dirty="0" smtClean="0">
                <a:latin typeface="Book Antiqua" pitchFamily="18" charset="0"/>
              </a:rPr>
              <a:t> to initiate coding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ANALYSIS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Book Antiqua" pitchFamily="18" charset="0"/>
              </a:rPr>
              <a:t>To obtain a good design, first we have to perform an analysis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Goal of analysis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Elaborate the customer requirements  through careful thinking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The analysis model is represented </a:t>
            </a:r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graphically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ANALYSIS [2]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Book Antiqua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 oriented approach</a:t>
            </a:r>
            <a:r>
              <a:rPr lang="en-US" sz="2400" dirty="0">
                <a:latin typeface="Book Antiqua" pitchFamily="18" charset="0"/>
              </a:rPr>
              <a:t>,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Analysis model is represented using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DFD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Design model is represented using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 chart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400" dirty="0">
                <a:latin typeface="Book Antiqua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 oriented approach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Analysis model</a:t>
            </a:r>
            <a:r>
              <a:rPr lang="en-US" sz="2400" dirty="0">
                <a:latin typeface="Book Antiqua" pitchFamily="18" charset="0"/>
                <a:sym typeface="Wingdings" pitchFamily="2" charset="2"/>
              </a:rPr>
              <a:t> UML</a:t>
            </a:r>
          </a:p>
          <a:p>
            <a:pPr lvl="1"/>
            <a:r>
              <a:rPr lang="en-US" sz="2400" dirty="0">
                <a:latin typeface="Book Antiqua" pitchFamily="18" charset="0"/>
                <a:sym typeface="Wingdings" pitchFamily="2" charset="2"/>
              </a:rPr>
              <a:t>Design model UML</a:t>
            </a:r>
          </a:p>
          <a:p>
            <a:r>
              <a:rPr lang="en-US" sz="2400" dirty="0">
                <a:latin typeface="Book Antiqua" pitchFamily="18" charset="0"/>
                <a:sym typeface="Wingdings" pitchFamily="2" charset="2"/>
              </a:rPr>
              <a:t>Design model is obtained from analysis model through a series of steps</a:t>
            </a:r>
            <a:endParaRPr lang="en-US" sz="2400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CHARACTERISTICS OF GOOD S/W DESIGN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Correctness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 good design should be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correct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should correctly implement all functionalities of the system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Understandability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 good design should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understandable </a:t>
            </a:r>
            <a:r>
              <a:rPr lang="en-US" dirty="0" smtClean="0">
                <a:latin typeface="Book Antiqua" pitchFamily="18" charset="0"/>
              </a:rPr>
              <a:t>to the programmers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If it is not, then its difficult to maintain &amp; implement it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CHARACTERISTICS OF GOOD S/W DESIGN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Efficiency </a:t>
            </a:r>
          </a:p>
          <a:p>
            <a:pPr lvl="1"/>
            <a:r>
              <a:rPr lang="en-US" dirty="0">
                <a:latin typeface="Book Antiqua" pitchFamily="18" charset="0"/>
              </a:rPr>
              <a:t>A good design should address resource, time and cost optimization issues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Maintainability</a:t>
            </a:r>
          </a:p>
          <a:p>
            <a:pPr lvl="1"/>
            <a:r>
              <a:rPr lang="en-US" dirty="0">
                <a:latin typeface="Book Antiqua" pitchFamily="18" charset="0"/>
              </a:rPr>
              <a:t>A good design should be easy to change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S I G N   P R O C E S </a:t>
            </a:r>
            <a:r>
              <a:rPr lang="en-US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Agency FB" pitchFamily="34" charset="0"/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Software design is an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iterative</a:t>
            </a:r>
            <a:r>
              <a:rPr lang="en-US" sz="2800" dirty="0" smtClean="0">
                <a:latin typeface="Book Antiqua" pitchFamily="18" charset="0"/>
              </a:rPr>
              <a:t> process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Requirements are translated into a “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blueprint</a:t>
            </a:r>
            <a:r>
              <a:rPr lang="en-US" sz="2800" dirty="0" smtClean="0">
                <a:latin typeface="Book Antiqua" pitchFamily="18" charset="0"/>
              </a:rPr>
              <a:t>” for constructing the software.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Initially, the blueprint depicts a holistic view of software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As iterations occur, subsequent refinement of the design occurs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Design process </a:t>
            </a:r>
            <a:endParaRPr lang="en-US" b="1" dirty="0">
              <a:latin typeface="Book Antiqua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57026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 algn="just"/>
            <a:r>
              <a:rPr lang="en-US" dirty="0">
                <a:latin typeface="Book Antiqua" pitchFamily="18" charset="0"/>
              </a:rPr>
              <a:t>It is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first step </a:t>
            </a:r>
            <a:r>
              <a:rPr lang="en-US" dirty="0">
                <a:latin typeface="Book Antiqua" pitchFamily="18" charset="0"/>
              </a:rPr>
              <a:t>in project planning.</a:t>
            </a:r>
          </a:p>
          <a:p>
            <a:pPr lvl="0" algn="just"/>
            <a:r>
              <a:rPr lang="en-US" dirty="0">
                <a:latin typeface="Book Antiqua" pitchFamily="18" charset="0"/>
              </a:rPr>
              <a:t>It should have function and performance details which is unambiguous and understandable at management and technical levels.</a:t>
            </a:r>
          </a:p>
          <a:p>
            <a:pPr lvl="0" algn="just"/>
            <a:r>
              <a:rPr lang="en-US" dirty="0">
                <a:latin typeface="Book Antiqua" pitchFamily="18" charset="0"/>
              </a:rPr>
              <a:t>It describes data and control to be processed, function, performance, constraints, interfaces and reliability.</a:t>
            </a:r>
          </a:p>
          <a:p>
            <a:pPr lvl="0" algn="just"/>
            <a:r>
              <a:rPr lang="en-US" dirty="0">
                <a:latin typeface="Book Antiqua" pitchFamily="18" charset="0"/>
              </a:rPr>
              <a:t>It addresses the following: 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Function:</a:t>
            </a:r>
            <a:r>
              <a:rPr lang="en-US" dirty="0">
                <a:latin typeface="Book Antiqua" pitchFamily="18" charset="0"/>
              </a:rPr>
              <a:t> Actions and information transformations performed by the system.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Performance:</a:t>
            </a:r>
            <a:r>
              <a:rPr lang="en-US" dirty="0">
                <a:latin typeface="Book Antiqua" pitchFamily="18" charset="0"/>
              </a:rPr>
              <a:t> Processing and response time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Design models</a:t>
            </a:r>
            <a:endParaRPr lang="en-US" b="1" dirty="0">
              <a:latin typeface="Book Antiqua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6506"/>
            <a:ext cx="7467600" cy="42933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Translation model</a:t>
            </a:r>
            <a:endParaRPr lang="en-US" b="1" dirty="0">
              <a:latin typeface="Book Antiqua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58050"/>
            <a:ext cx="7315200" cy="38102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019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itchFamily="18" charset="0"/>
              </a:rPr>
              <a:t>Translation of analysis model into  software design model</a:t>
            </a:r>
            <a:endParaRPr lang="en-US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0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principles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principles enable the software engineer to navigate the design process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Design </a:t>
            </a:r>
            <a:r>
              <a:rPr lang="en-US" sz="2800" b="1" dirty="0" smtClean="0">
                <a:solidFill>
                  <a:srgbClr val="C00000"/>
                </a:solidFill>
                <a:latin typeface="Book Antiqua" pitchFamily="18" charset="0"/>
              </a:rPr>
              <a:t>process</a:t>
            </a:r>
            <a:r>
              <a:rPr lang="en-US" sz="2800" dirty="0" smtClean="0">
                <a:latin typeface="Book Antiqua" pitchFamily="18" charset="0"/>
              </a:rPr>
              <a:t> should not suffer from “tunnel vision”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Design should be </a:t>
            </a:r>
            <a:r>
              <a:rPr lang="en-US" sz="2800" b="1" dirty="0" smtClean="0">
                <a:solidFill>
                  <a:srgbClr val="C00000"/>
                </a:solidFill>
                <a:latin typeface="Book Antiqua" pitchFamily="18" charset="0"/>
              </a:rPr>
              <a:t>traceable</a:t>
            </a:r>
            <a:r>
              <a:rPr lang="en-US" sz="2800" dirty="0" smtClean="0">
                <a:latin typeface="Book Antiqua" pitchFamily="18" charset="0"/>
              </a:rPr>
              <a:t> to analysis model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The design should </a:t>
            </a:r>
            <a:r>
              <a:rPr lang="en-US" sz="2800" b="1" dirty="0" smtClean="0">
                <a:solidFill>
                  <a:srgbClr val="C00000"/>
                </a:solidFill>
                <a:latin typeface="Book Antiqua" pitchFamily="18" charset="0"/>
              </a:rPr>
              <a:t>not reinvent </a:t>
            </a:r>
            <a:r>
              <a:rPr lang="en-US" sz="2800" dirty="0" smtClean="0">
                <a:latin typeface="Book Antiqua" pitchFamily="18" charset="0"/>
              </a:rPr>
              <a:t>the wheel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The design should “ 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minimize the intellectual distance</a:t>
            </a:r>
            <a:r>
              <a:rPr lang="en-US" sz="2800" dirty="0" smtClean="0">
                <a:latin typeface="Book Antiqua" pitchFamily="18" charset="0"/>
              </a:rPr>
              <a:t>” between the software and problem in the real world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The design should exhibit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uniformity and integration 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The design should be Structured to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accommodate</a:t>
            </a:r>
            <a:r>
              <a:rPr lang="en-US" sz="2800" dirty="0" smtClean="0">
                <a:latin typeface="Book Antiqua" pitchFamily="18" charset="0"/>
              </a:rPr>
              <a:t>  change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principles </a:t>
            </a:r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Design is 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 coding </a:t>
            </a:r>
            <a:r>
              <a:rPr lang="en-US" sz="2800" dirty="0" smtClean="0">
                <a:latin typeface="Book Antiqua" pitchFamily="18" charset="0"/>
              </a:rPr>
              <a:t>and coding is </a:t>
            </a:r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not design</a:t>
            </a:r>
          </a:p>
          <a:p>
            <a:pPr algn="just"/>
            <a:endParaRPr lang="en-US" sz="2800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The design should be assessed for 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r>
              <a:rPr lang="en-US" sz="2800" dirty="0" smtClean="0">
                <a:latin typeface="Book Antiqua" pitchFamily="18" charset="0"/>
              </a:rPr>
              <a:t> as it is being created, not after the fact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The design should be reviewed to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minimize conceptual errors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S I G N   C O N C E P T 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CONCEPTS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They  provide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designer</a:t>
            </a:r>
            <a:r>
              <a:rPr lang="en-US" dirty="0" smtClean="0">
                <a:latin typeface="Book Antiqua" pitchFamily="18" charset="0"/>
              </a:rPr>
              <a:t> with a foundation for creating a  software design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Provide necessary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</a:t>
            </a:r>
            <a:r>
              <a:rPr lang="en-US" dirty="0" smtClean="0">
                <a:latin typeface="Book Antiqua" pitchFamily="18" charset="0"/>
              </a:rPr>
              <a:t> for getting the right software design</a:t>
            </a:r>
          </a:p>
          <a:p>
            <a:pPr algn="just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concepts are:-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Abstraction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Architecture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Modularity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 hiding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independence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Refinement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Refactoring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ABSTRACTION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Book Antiqua" pitchFamily="18" charset="0"/>
              </a:rPr>
              <a:t>It is a technique to deal with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 of software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Complexity is reduced by giving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of a problem </a:t>
            </a:r>
            <a:r>
              <a:rPr lang="en-US" sz="2200" dirty="0" smtClean="0">
                <a:latin typeface="Book Antiqua" pitchFamily="18" charset="0"/>
              </a:rPr>
              <a:t>as different levels of abstraction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At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 level of abstraction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a solution is stated in broad terms using the language of the problem environment. </a:t>
            </a:r>
          </a:p>
          <a:p>
            <a:pPr algn="just"/>
            <a:r>
              <a:rPr lang="en-US" sz="2200" dirty="0" smtClean="0">
                <a:latin typeface="Book Antiqua" pitchFamily="18" charset="0"/>
              </a:rPr>
              <a:t>At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lower levels of abstraction</a:t>
            </a:r>
            <a:r>
              <a:rPr lang="en-US" sz="2200" dirty="0" smtClean="0">
                <a:latin typeface="Book Antiqua" pitchFamily="18" charset="0"/>
              </a:rPr>
              <a:t>,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a more detailed description of the solution is provided.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ABSTRACTION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marL="402336" lvl="1" indent="0" algn="just">
              <a:buNone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abstraction</a:t>
            </a:r>
          </a:p>
          <a:p>
            <a:pPr marL="402336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abstraction</a:t>
            </a:r>
          </a:p>
          <a:p>
            <a:pPr lvl="1" algn="just"/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abstraction </a:t>
            </a:r>
            <a:r>
              <a:rPr lang="en-US" i="1" dirty="0" smtClean="0">
                <a:latin typeface="Book Antiqua" pitchFamily="18" charset="0"/>
              </a:rPr>
              <a:t>refers to a sequence of </a:t>
            </a:r>
            <a:r>
              <a:rPr lang="en-US" dirty="0" smtClean="0">
                <a:latin typeface="Book Antiqua" pitchFamily="18" charset="0"/>
              </a:rPr>
              <a:t>instructions that have a specific and limited function.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name of a procedural abstraction implies these functions</a:t>
            </a:r>
          </a:p>
          <a:p>
            <a:pPr algn="just"/>
            <a:r>
              <a:rPr lang="en-US" dirty="0">
                <a:latin typeface="Book Antiqua" pitchFamily="18" charset="0"/>
              </a:rPr>
              <a:t>B</a:t>
            </a:r>
            <a:r>
              <a:rPr lang="en-US" dirty="0" smtClean="0">
                <a:latin typeface="Book Antiqua" pitchFamily="18" charset="0"/>
              </a:rPr>
              <a:t>ut specific details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suppressed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 for a door.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Open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implies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a long sequence of procedural steps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walk to the door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reach out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grasp knob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turn knob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pull door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away from moving door</a:t>
            </a:r>
            <a:r>
              <a:rPr lang="en-US" dirty="0" smtClean="0">
                <a:latin typeface="Book Antiqua" pitchFamily="18" charset="0"/>
              </a:rPr>
              <a:t>, etc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b="1" dirty="0">
                <a:latin typeface="Book Antiqua" pitchFamily="18" charset="0"/>
              </a:rPr>
              <a:t>Constraints:</a:t>
            </a:r>
            <a:r>
              <a:rPr lang="en-US" dirty="0">
                <a:latin typeface="Book Antiqua" pitchFamily="18" charset="0"/>
              </a:rPr>
              <a:t> Limits placed over software like memory restriction.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Interfaces:</a:t>
            </a:r>
            <a:r>
              <a:rPr lang="en-US" dirty="0">
                <a:latin typeface="Book Antiqua" pitchFamily="18" charset="0"/>
              </a:rPr>
              <a:t> Interaction with user and other system.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Reliability:</a:t>
            </a:r>
            <a:r>
              <a:rPr lang="en-US" dirty="0">
                <a:latin typeface="Book Antiqua" pitchFamily="18" charset="0"/>
              </a:rPr>
              <a:t> Quantitative requirements for functional performance like mean time between failures, acceptable error rates.</a:t>
            </a:r>
          </a:p>
          <a:p>
            <a:pPr algn="just"/>
            <a:r>
              <a:rPr lang="en-US" dirty="0">
                <a:latin typeface="Book Antiqua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abstraction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i="1" dirty="0" smtClean="0">
                <a:latin typeface="Book Antiqua" pitchFamily="18" charset="0"/>
              </a:rPr>
              <a:t>data abstraction is a named collection of data that describes a data object.</a:t>
            </a:r>
          </a:p>
          <a:p>
            <a:pPr algn="just"/>
            <a:r>
              <a:rPr lang="en-US" i="1" dirty="0" err="1" smtClean="0">
                <a:latin typeface="Book Antiqua" pitchFamily="18" charset="0"/>
              </a:rPr>
              <a:t>Eg</a:t>
            </a:r>
            <a:r>
              <a:rPr lang="en-US" i="1" dirty="0" smtClean="0">
                <a:latin typeface="Book Antiqua" pitchFamily="18" charset="0"/>
              </a:rPr>
              <a:t>: </a:t>
            </a:r>
            <a:r>
              <a:rPr lang="en-US" dirty="0" smtClean="0">
                <a:latin typeface="Book Antiqua" pitchFamily="18" charset="0"/>
              </a:rPr>
              <a:t>the data abstraction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door</a:t>
            </a:r>
            <a:r>
              <a:rPr lang="en-US" dirty="0" smtClean="0">
                <a:latin typeface="Book Antiqua" pitchFamily="18" charset="0"/>
              </a:rPr>
              <a:t> would encompass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of attributes </a:t>
            </a:r>
            <a:r>
              <a:rPr lang="en-US" dirty="0" smtClean="0">
                <a:latin typeface="Book Antiqua" pitchFamily="18" charset="0"/>
              </a:rPr>
              <a:t>that describe the door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door type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swing direction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opening mechanism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weight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dimensions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5334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ARCHITECTURE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9808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Software architecture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specifies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he overall </a:t>
            </a: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structure</a:t>
            </a:r>
            <a:r>
              <a:rPr lang="en-US" dirty="0" smtClean="0">
                <a:latin typeface="Book Antiqua" pitchFamily="18" charset="0"/>
              </a:rPr>
              <a:t> of the software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structure or organization of program components (modules),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he manner in which these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components interact,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structure of data that are used by the components.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PROPERTIES SPECIFIED BY ARCHITECTURE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Structural properties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define the components of a system  (modules, objects, </a:t>
            </a:r>
            <a:r>
              <a:rPr lang="en-US" dirty="0" err="1" smtClean="0">
                <a:latin typeface="Book Antiqua" pitchFamily="18" charset="0"/>
              </a:rPr>
              <a:t>etc</a:t>
            </a:r>
            <a:r>
              <a:rPr lang="en-US" dirty="0" smtClean="0">
                <a:latin typeface="Book Antiqua" pitchFamily="18" charset="0"/>
              </a:rPr>
              <a:t>)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he manner in which those components are packaged and interact with one another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Extra-functional properties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It addresses, how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architecture </a:t>
            </a:r>
            <a:r>
              <a:rPr lang="en-US" dirty="0" smtClean="0">
                <a:latin typeface="Book Antiqua" pitchFamily="18" charset="0"/>
              </a:rPr>
              <a:t>achieves requirements for 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performance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capacity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reliability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security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adaptability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other system characteristics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696200" cy="556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Architectural design models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Structural model</a:t>
            </a:r>
          </a:p>
          <a:p>
            <a:r>
              <a:rPr lang="en-US" sz="2800" dirty="0" smtClean="0">
                <a:latin typeface="Book Antiqua" pitchFamily="18" charset="0"/>
              </a:rPr>
              <a:t>Framework model</a:t>
            </a:r>
          </a:p>
          <a:p>
            <a:r>
              <a:rPr lang="en-US" sz="2800" dirty="0" smtClean="0">
                <a:latin typeface="Book Antiqua" pitchFamily="18" charset="0"/>
              </a:rPr>
              <a:t>Dynamic model</a:t>
            </a:r>
          </a:p>
          <a:p>
            <a:r>
              <a:rPr lang="en-US" sz="2800" dirty="0" smtClean="0">
                <a:latin typeface="Book Antiqua" pitchFamily="18" charset="0"/>
              </a:rPr>
              <a:t>Process model</a:t>
            </a:r>
          </a:p>
          <a:p>
            <a:r>
              <a:rPr lang="en-US" sz="2800" dirty="0" smtClean="0">
                <a:latin typeface="Book Antiqua" pitchFamily="18" charset="0"/>
              </a:rPr>
              <a:t>Functional model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STRUCTURAL MODEL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This model represents architecture as an organized collection of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Framework model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Framework models increase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level of design abstraction </a:t>
            </a:r>
            <a:r>
              <a:rPr lang="en-US" dirty="0" smtClean="0">
                <a:latin typeface="Book Antiqua" pitchFamily="18" charset="0"/>
              </a:rPr>
              <a:t>by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identifying repeatable architectural design frameworks (patterns) that are encountered in similar types of applications.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gency FB" pitchFamily="34" charset="0"/>
              </a:rPr>
              <a:t>Dynamic model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It addresses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behavioral aspects </a:t>
            </a:r>
            <a:r>
              <a:rPr lang="en-US" sz="2800" dirty="0" smtClean="0">
                <a:latin typeface="Book Antiqua" pitchFamily="18" charset="0"/>
              </a:rPr>
              <a:t>of the program architecture, </a:t>
            </a:r>
          </a:p>
          <a:p>
            <a:pPr algn="just"/>
            <a:r>
              <a:rPr lang="en-US" sz="2800" dirty="0" smtClean="0">
                <a:latin typeface="Book Antiqua" pitchFamily="18" charset="0"/>
              </a:rPr>
              <a:t>It indicates how the structure or system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configuration </a:t>
            </a:r>
            <a:r>
              <a:rPr lang="en-US" sz="2800" dirty="0" smtClean="0">
                <a:latin typeface="Book Antiqua" pitchFamily="18" charset="0"/>
              </a:rPr>
              <a:t>may change as a function of external events.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Process model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This model focus on the design of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or technical process </a:t>
            </a:r>
            <a:r>
              <a:rPr lang="en-US" sz="2800" dirty="0" smtClean="0">
                <a:latin typeface="Book Antiqua" pitchFamily="18" charset="0"/>
              </a:rPr>
              <a:t>that the system must accommodate.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Functional models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These models can be used to represent the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hierarchy </a:t>
            </a:r>
            <a:r>
              <a:rPr lang="en-US" sz="2800" dirty="0" smtClean="0">
                <a:latin typeface="Book Antiqua" pitchFamily="18" charset="0"/>
              </a:rPr>
              <a:t>of a system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4330</TotalTime>
  <Words>5670</Words>
  <Application>Microsoft Office PowerPoint</Application>
  <PresentationFormat>On-screen Show (4:3)</PresentationFormat>
  <Paragraphs>877</Paragraphs>
  <Slides>156</Slides>
  <Notes>3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57" baseType="lpstr">
      <vt:lpstr>Oriel</vt:lpstr>
      <vt:lpstr>M O D U L E - 3</vt:lpstr>
      <vt:lpstr>C O N T E N T S</vt:lpstr>
      <vt:lpstr>P R O J E C T  P L A N N I N G </vt:lpstr>
      <vt:lpstr>I N T R O D U C T I O N</vt:lpstr>
      <vt:lpstr>P U R P O S E  O F  P R O J E C T  P L A N N I N G  P H A S E </vt:lpstr>
      <vt:lpstr>B A S I C   P R O C E S S  O F  P R O J E C T  P L A N N I N G </vt:lpstr>
      <vt:lpstr>B A S I C   P R O C E S S  O F  P R O J E C T  P L A N N I N G </vt:lpstr>
      <vt:lpstr>Software Scope </vt:lpstr>
      <vt:lpstr>PowerPoint Presentation</vt:lpstr>
      <vt:lpstr>P R O J E C T   E S T I M A T I O N </vt:lpstr>
      <vt:lpstr>I N T R O D U C T I O N </vt:lpstr>
      <vt:lpstr>I N T R O D U C T I O N  </vt:lpstr>
      <vt:lpstr>P R O J E C T  E S T I M A T I O N   T E C H N I Q U E S</vt:lpstr>
      <vt:lpstr>C O S T   E S T I M A T I O N  M O D E L S</vt:lpstr>
      <vt:lpstr>C O S T   E S T I M A T I O N  M O D E L S</vt:lpstr>
      <vt:lpstr>C O C O M O   M O D E L  ( 1 )</vt:lpstr>
      <vt:lpstr>C O C O M O   M O D E L ( 3 )</vt:lpstr>
      <vt:lpstr>C O C O M O   M O D E L ( 4 )</vt:lpstr>
      <vt:lpstr>PowerPoint Presentation</vt:lpstr>
      <vt:lpstr>C O C O M O   M O D E L ( 5 )</vt:lpstr>
      <vt:lpstr>C O C O M O   M O D E L ( 6 )</vt:lpstr>
      <vt:lpstr>C O C O M O   M O D E L ( 7 )</vt:lpstr>
      <vt:lpstr>C O C O M O   M O D E L ( 8 )</vt:lpstr>
      <vt:lpstr>C O C O M O   M O D E L ( 9 )</vt:lpstr>
      <vt:lpstr>C O C O M O   M O D E L ( 1 0 )</vt:lpstr>
      <vt:lpstr>C O C O M O   M O D E L ( 1 1 )</vt:lpstr>
      <vt:lpstr>C O C O M O   M O D E L ( 1 2 )</vt:lpstr>
      <vt:lpstr>C O C O M O   M O D E L ( 1 3 )</vt:lpstr>
      <vt:lpstr>C O C O M O   M O D E L ( 1 4 )</vt:lpstr>
      <vt:lpstr>EXAMPLE 4</vt:lpstr>
      <vt:lpstr>INTERMEDIATE MODEL</vt:lpstr>
      <vt:lpstr>INTERMEDIATE MODEL</vt:lpstr>
      <vt:lpstr>INTERMEDIATE MODEL</vt:lpstr>
      <vt:lpstr>Intermediate Model</vt:lpstr>
      <vt:lpstr>Intermediate Model</vt:lpstr>
      <vt:lpstr>EXAMPLE</vt:lpstr>
      <vt:lpstr>PowerPoint Presentation</vt:lpstr>
      <vt:lpstr>PowerPoint Presentation</vt:lpstr>
      <vt:lpstr>INTERMEDIATE MODEL</vt:lpstr>
      <vt:lpstr>ADVANCE MODEL</vt:lpstr>
      <vt:lpstr>Advance Model</vt:lpstr>
      <vt:lpstr>Advance Model</vt:lpstr>
      <vt:lpstr>INTERMEDIATE MODEL</vt:lpstr>
      <vt:lpstr> example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STAFFING AND PERSONAL PLANNING </vt:lpstr>
      <vt:lpstr>Staffing and personal planning(2)</vt:lpstr>
      <vt:lpstr>Staffing activity for a software project</vt:lpstr>
      <vt:lpstr>Staffing activity for a software project (2)</vt:lpstr>
      <vt:lpstr>Issues In Staffing</vt:lpstr>
      <vt:lpstr>PERSONNEL PLANNING </vt:lpstr>
      <vt:lpstr>S O F T W A R E   D E S I G N </vt:lpstr>
      <vt:lpstr>INTRODUCTION </vt:lpstr>
      <vt:lpstr>Overview of design process</vt:lpstr>
      <vt:lpstr>Modules required</vt:lpstr>
      <vt:lpstr>CONTROL RELATIONSHIP AMONG THE  MODULES</vt:lpstr>
      <vt:lpstr>INTERFACES AMONG THE MODULES</vt:lpstr>
      <vt:lpstr>Data structures of individual modules</vt:lpstr>
      <vt:lpstr>ALGORITHMS REQUIRED TO IMPLEMENT INDIVIDUAL MODULE</vt:lpstr>
      <vt:lpstr>CLASSIFICATION OF DESIGN ACTIVITIES</vt:lpstr>
      <vt:lpstr>HIGH LEVEL DESIGN</vt:lpstr>
      <vt:lpstr>HIGH LEVEL DESIGN</vt:lpstr>
      <vt:lpstr> Structure chart </vt:lpstr>
      <vt:lpstr>DETAILED DESIGN</vt:lpstr>
      <vt:lpstr>DESIGN ANALYSIS</vt:lpstr>
      <vt:lpstr>DESIGN ANALYSIS [2]</vt:lpstr>
      <vt:lpstr>CHARACTERISTICS OF GOOD S/W DESIGN</vt:lpstr>
      <vt:lpstr>CHARACTERISTICS OF GOOD S/W DESIGN</vt:lpstr>
      <vt:lpstr>D E S I G N   P R O C E S S</vt:lpstr>
      <vt:lpstr>Introduction </vt:lpstr>
      <vt:lpstr>Design process </vt:lpstr>
      <vt:lpstr>Design models</vt:lpstr>
      <vt:lpstr>Translation model</vt:lpstr>
      <vt:lpstr>Design principles</vt:lpstr>
      <vt:lpstr>Design principles (2)</vt:lpstr>
      <vt:lpstr>Design principles (3)</vt:lpstr>
      <vt:lpstr>D E S I G N   C O N C E P T S</vt:lpstr>
      <vt:lpstr>DESIGN CONCEPTS</vt:lpstr>
      <vt:lpstr>ABSTRACTION </vt:lpstr>
      <vt:lpstr>TYPES OF ABSTRACTION</vt:lpstr>
      <vt:lpstr>EXAMPLE </vt:lpstr>
      <vt:lpstr>PowerPoint Presentation</vt:lpstr>
      <vt:lpstr>ARCHITECTURE </vt:lpstr>
      <vt:lpstr>PROPERTIES SPECIFIED BY ARCHITECTURE</vt:lpstr>
      <vt:lpstr>PowerPoint Presentation</vt:lpstr>
      <vt:lpstr>Architectural design models</vt:lpstr>
      <vt:lpstr>STRUCTURAL MODEL</vt:lpstr>
      <vt:lpstr>Framework model</vt:lpstr>
      <vt:lpstr>Dynamic model</vt:lpstr>
      <vt:lpstr>Process model</vt:lpstr>
      <vt:lpstr>Functional models</vt:lpstr>
      <vt:lpstr>Modularity</vt:lpstr>
      <vt:lpstr>Divide and conquer</vt:lpstr>
      <vt:lpstr>Information hiding</vt:lpstr>
      <vt:lpstr>Advantages </vt:lpstr>
      <vt:lpstr>Functional independence </vt:lpstr>
      <vt:lpstr>Importance of functional independence</vt:lpstr>
      <vt:lpstr>Criteria's used to evaluate functional independence</vt:lpstr>
      <vt:lpstr>Cohesion </vt:lpstr>
      <vt:lpstr>Coupling </vt:lpstr>
      <vt:lpstr>Coupling [2]</vt:lpstr>
      <vt:lpstr>Refinement </vt:lpstr>
      <vt:lpstr>PowerPoint Presentation</vt:lpstr>
      <vt:lpstr>Abstraction Vs refinement</vt:lpstr>
      <vt:lpstr>Refactoring </vt:lpstr>
      <vt:lpstr>Steps in refactoring</vt:lpstr>
      <vt:lpstr>Advantages </vt:lpstr>
      <vt:lpstr>Design classes</vt:lpstr>
      <vt:lpstr>Types of design classes</vt:lpstr>
      <vt:lpstr>User interface class</vt:lpstr>
      <vt:lpstr>Business domain class</vt:lpstr>
      <vt:lpstr>Process   class</vt:lpstr>
      <vt:lpstr>Persistent   classes</vt:lpstr>
      <vt:lpstr>System classes</vt:lpstr>
      <vt:lpstr>Control hierarchy </vt:lpstr>
      <vt:lpstr>PowerPoint Presentation</vt:lpstr>
      <vt:lpstr>Control hierarchy </vt:lpstr>
      <vt:lpstr>EFFECTIVE MODULAR DESIGN</vt:lpstr>
      <vt:lpstr>Introduction </vt:lpstr>
      <vt:lpstr>PowerPoint Presentation</vt:lpstr>
      <vt:lpstr>Desirable  properties  of a modular system</vt:lpstr>
      <vt:lpstr>Cohesion and coupling</vt:lpstr>
      <vt:lpstr>PowerPoint Presentation</vt:lpstr>
      <vt:lpstr>Cohesion and coupling</vt:lpstr>
      <vt:lpstr>Steps to minimize coupling</vt:lpstr>
      <vt:lpstr>Coupling</vt:lpstr>
      <vt:lpstr>Types of coupling</vt:lpstr>
      <vt:lpstr>Types of coupling</vt:lpstr>
      <vt:lpstr>Types of coupling</vt:lpstr>
      <vt:lpstr>Types of coupling</vt:lpstr>
      <vt:lpstr>Types of coupling</vt:lpstr>
      <vt:lpstr>Cohesion </vt:lpstr>
      <vt:lpstr>Classification of cohesiveness</vt:lpstr>
      <vt:lpstr>Classification of cohesiveness</vt:lpstr>
      <vt:lpstr>Coincidental cohesion</vt:lpstr>
      <vt:lpstr>Logical cohesion</vt:lpstr>
      <vt:lpstr>Temporal cohesion</vt:lpstr>
      <vt:lpstr>Procedural cohesion</vt:lpstr>
      <vt:lpstr>Communicational cohesion</vt:lpstr>
      <vt:lpstr>Sequential cohesion</vt:lpstr>
      <vt:lpstr>Functional cohesion</vt:lpstr>
      <vt:lpstr>STRATEGY OF DESIGN</vt:lpstr>
      <vt:lpstr>Introduction </vt:lpstr>
      <vt:lpstr>PowerPoint Presentation</vt:lpstr>
      <vt:lpstr>Bottom-up design</vt:lpstr>
      <vt:lpstr>Bottom-up design [2]</vt:lpstr>
      <vt:lpstr>Top-down approach</vt:lpstr>
      <vt:lpstr>Top-down approach [2]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User</cp:lastModifiedBy>
  <cp:revision>425</cp:revision>
  <dcterms:created xsi:type="dcterms:W3CDTF">2018-09-05T16:24:05Z</dcterms:created>
  <dcterms:modified xsi:type="dcterms:W3CDTF">2020-02-26T09:38:03Z</dcterms:modified>
</cp:coreProperties>
</file>