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 id="296" r:id="rId17"/>
    <p:sldId id="271" r:id="rId18"/>
    <p:sldId id="273" r:id="rId19"/>
    <p:sldId id="274" r:id="rId20"/>
    <p:sldId id="275" r:id="rId21"/>
    <p:sldId id="276" r:id="rId22"/>
    <p:sldId id="278" r:id="rId23"/>
    <p:sldId id="277" r:id="rId24"/>
    <p:sldId id="297" r:id="rId25"/>
    <p:sldId id="279" r:id="rId26"/>
    <p:sldId id="280" r:id="rId27"/>
    <p:sldId id="299" r:id="rId28"/>
    <p:sldId id="281" r:id="rId29"/>
    <p:sldId id="282" r:id="rId30"/>
    <p:sldId id="283" r:id="rId31"/>
    <p:sldId id="286" r:id="rId32"/>
    <p:sldId id="284" r:id="rId33"/>
    <p:sldId id="285" r:id="rId34"/>
    <p:sldId id="287" r:id="rId35"/>
    <p:sldId id="288" r:id="rId36"/>
    <p:sldId id="289" r:id="rId37"/>
    <p:sldId id="298" r:id="rId38"/>
    <p:sldId id="290" r:id="rId39"/>
    <p:sldId id="291" r:id="rId40"/>
    <p:sldId id="292" r:id="rId41"/>
    <p:sldId id="293" r:id="rId42"/>
    <p:sldId id="294"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04660-50B5-49E2-86C4-95AD9D2CC507}" type="datetimeFigureOut">
              <a:rPr lang="en-US" smtClean="0"/>
              <a:t>4/6/2020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3B178-7B02-4E69-BB82-BECF2C4631A7}" type="slidenum">
              <a:rPr lang="en-US" smtClean="0"/>
              <a:t>‹#›</a:t>
            </a:fld>
            <a:endParaRPr lang="en-US"/>
          </a:p>
        </p:txBody>
      </p:sp>
    </p:spTree>
    <p:extLst>
      <p:ext uri="{BB962C8B-B14F-4D97-AF65-F5344CB8AC3E}">
        <p14:creationId xmlns:p14="http://schemas.microsoft.com/office/powerpoint/2010/main" val="393499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94F3B-37F4-4C82-8D6A-E7CE1B221B9C}" type="slidenum">
              <a:rPr lang="en-US" altLang="en-US"/>
              <a:pPr/>
              <a:t>4</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0FA60-79FD-483C-9405-4E0F1425D756}" type="slidenum">
              <a:rPr lang="en-US" altLang="en-US"/>
              <a:pPr/>
              <a:t>5</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AA859-D1ED-4F0F-9AAC-0219E1153B4F}" type="slidenum">
              <a:rPr lang="en-US" altLang="en-US"/>
              <a:pPr/>
              <a:t>7</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62106BC8-4526-40D6-A4F8-AF120321013B}" type="slidenum">
              <a:rPr lang="en-US" altLang="en-US" sz="1200" b="0" i="0" baseline="0"/>
              <a:pPr/>
              <a:t>10</a:t>
            </a:fld>
            <a:endParaRPr lang="en-US" altLang="en-US" sz="1200" b="0" i="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26AD0B7E-E131-409C-A273-38B07D5E240B}" type="slidenum">
              <a:rPr lang="en-US" altLang="en-US" sz="1200" b="0" i="0" baseline="0"/>
              <a:pPr/>
              <a:t>12</a:t>
            </a:fld>
            <a:endParaRPr lang="en-US" altLang="en-US" sz="1200" b="0" i="0" baseline="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CA37088A-CBB2-40DF-8AE7-0C018FCB2831}" type="slidenum">
              <a:rPr lang="en-US" altLang="en-US" sz="1200" b="0" i="0" baseline="0"/>
              <a:pPr/>
              <a:t>17</a:t>
            </a:fld>
            <a:endParaRPr lang="en-US" altLang="en-US" sz="1200" b="0" i="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D4FD9060-8091-473C-8F1E-B8EAF6D0D2A5}" type="slidenum">
              <a:rPr lang="en-US" altLang="en-US" sz="1200" b="0" i="0" baseline="0"/>
              <a:pPr/>
              <a:t>18</a:t>
            </a:fld>
            <a:endParaRPr lang="en-US" altLang="en-US" sz="1200" b="0" i="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fld id="{856DEC87-19E2-4D95-82FA-C246679034F0}" type="slidenum">
              <a:rPr lang="en-GB" altLang="en-US" smtClean="0">
                <a:solidFill>
                  <a:srgbClr val="000000"/>
                </a:solidFill>
              </a:rPr>
              <a:pPr eaLnBrk="1" hangingPunct="1"/>
              <a:t>19</a:t>
            </a:fld>
            <a:endParaRPr lang="en-GB" altLang="en-US">
              <a:solidFill>
                <a:srgbClr val="000000"/>
              </a:solidFill>
            </a:endParaRPr>
          </a:p>
        </p:txBody>
      </p:sp>
      <p:sp>
        <p:nvSpPr>
          <p:cNvPr id="24579" name="Text Box 1"/>
          <p:cNvSpPr txBox="1">
            <a:spLocks noChangeArrowheads="1"/>
          </p:cNvSpPr>
          <p:nvPr/>
        </p:nvSpPr>
        <p:spPr bwMode="auto">
          <a:xfrm>
            <a:off x="3881438" y="8686800"/>
            <a:ext cx="29702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r" eaLnBrk="1" hangingPunct="1">
              <a:lnSpc>
                <a:spcPct val="89000"/>
              </a:lnSpc>
              <a:buSzPct val="45000"/>
              <a:buFont typeface="Wingdings" pitchFamily="2" charset="2"/>
              <a:buNone/>
            </a:pPr>
            <a:fld id="{AC2242CF-2169-445F-826F-229A1ADBEB16}" type="slidenum">
              <a:rPr lang="en-GB" altLang="en-US" sz="1400">
                <a:solidFill>
                  <a:srgbClr val="000000"/>
                </a:solidFill>
                <a:latin typeface="Times New Roman" pitchFamily="18" charset="0"/>
                <a:cs typeface="Tahoma" pitchFamily="34" charset="0"/>
              </a:rPr>
              <a:pPr algn="r" eaLnBrk="1" hangingPunct="1">
                <a:lnSpc>
                  <a:spcPct val="89000"/>
                </a:lnSpc>
                <a:buSzPct val="45000"/>
                <a:buFont typeface="Wingdings" pitchFamily="2" charset="2"/>
                <a:buNone/>
              </a:pPr>
              <a:t>19</a:t>
            </a:fld>
            <a:endParaRPr lang="en-GB" altLang="en-US" sz="1400">
              <a:solidFill>
                <a:srgbClr val="000000"/>
              </a:solidFill>
              <a:latin typeface="Times New Roman" pitchFamily="18" charset="0"/>
              <a:cs typeface="Tahoma" pitchFamily="34" charset="0"/>
            </a:endParaRPr>
          </a:p>
        </p:txBody>
      </p:sp>
      <p:sp>
        <p:nvSpPr>
          <p:cNvPr id="24580" name="Text Box 2"/>
          <p:cNvSpPr txBox="1">
            <a:spLocks noChangeArrowheads="1"/>
          </p:cNvSpPr>
          <p:nvPr/>
        </p:nvSpPr>
        <p:spPr bwMode="auto">
          <a:xfrm>
            <a:off x="2216150" y="695325"/>
            <a:ext cx="2422525" cy="3425825"/>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24581" name="Rectangle 3"/>
          <p:cNvSpPr>
            <a:spLocks noGrp="1" noChangeArrowheads="1"/>
          </p:cNvSpPr>
          <p:nvPr>
            <p:ph type="body"/>
          </p:nvPr>
        </p:nvSpPr>
        <p:spPr>
          <a:xfrm>
            <a:off x="685800" y="4343400"/>
            <a:ext cx="5478463"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4/6/2020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4/6/2020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4/6/2020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4/6/2020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Media Access sublayer</a:t>
            </a:r>
          </a:p>
        </p:txBody>
      </p:sp>
    </p:spTree>
    <p:extLst>
      <p:ext uri="{BB962C8B-B14F-4D97-AF65-F5344CB8AC3E}">
        <p14:creationId xmlns:p14="http://schemas.microsoft.com/office/powerpoint/2010/main" val="205915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CD2C21BF-A6EC-4529-8052-1C2460FEB7F5}" type="slidenum">
              <a:rPr lang="en-US" altLang="en-US" sz="2000" i="0" baseline="0">
                <a:solidFill>
                  <a:schemeClr val="bg2"/>
                </a:solidFill>
                <a:latin typeface="Arial" charset="0"/>
              </a:rPr>
              <a:pPr/>
              <a:t>10</a:t>
            </a:fld>
            <a:endParaRPr lang="en-US" altLang="en-US" sz="2000" i="0" baseline="0">
              <a:solidFill>
                <a:schemeClr val="bg2"/>
              </a:solidFill>
              <a:latin typeface="Arial" charset="0"/>
            </a:endParaRPr>
          </a:p>
        </p:txBody>
      </p:sp>
      <p:sp>
        <p:nvSpPr>
          <p:cNvPr id="102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304800" y="381000"/>
            <a:ext cx="566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12.6  </a:t>
            </a:r>
            <a:r>
              <a:rPr lang="en-US" altLang="en-US" sz="2000" baseline="0"/>
              <a:t>Frames in a slotted ALOHA network</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433513"/>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64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781800" cy="461665"/>
          </a:xfrm>
          <a:prstGeom prst="rect">
            <a:avLst/>
          </a:prstGeom>
        </p:spPr>
        <p:txBody>
          <a:bodyPr wrap="square">
            <a:spAutoFit/>
          </a:bodyPr>
          <a:lstStyle/>
          <a:p>
            <a:r>
              <a:rPr lang="en-US" altLang="en-US" sz="2400" b="1" dirty="0"/>
              <a:t>Carrier Sense Multiple Access (</a:t>
            </a:r>
            <a:r>
              <a:rPr lang="en-US" altLang="en-US" sz="2400" dirty="0"/>
              <a:t>CSMA</a:t>
            </a:r>
            <a:r>
              <a:rPr lang="en-US" altLang="en-US" sz="2400" b="1" dirty="0"/>
              <a:t>) </a:t>
            </a:r>
            <a:endParaRPr lang="en-US" sz="2400" b="1" dirty="0"/>
          </a:p>
        </p:txBody>
      </p:sp>
      <p:sp>
        <p:nvSpPr>
          <p:cNvPr id="3" name="Rectangle 2"/>
          <p:cNvSpPr/>
          <p:nvPr/>
        </p:nvSpPr>
        <p:spPr>
          <a:xfrm>
            <a:off x="166984" y="1066800"/>
            <a:ext cx="8977016" cy="3785652"/>
          </a:xfrm>
          <a:prstGeom prst="rect">
            <a:avLst/>
          </a:prstGeom>
        </p:spPr>
        <p:txBody>
          <a:bodyPr wrap="square">
            <a:spAutoFit/>
          </a:bodyPr>
          <a:lstStyle/>
          <a:p>
            <a:pPr marL="342900" indent="-342900">
              <a:buFont typeface="Arial" panose="020B0604020202020204" pitchFamily="34" charset="0"/>
              <a:buChar char="•"/>
            </a:pPr>
            <a:r>
              <a:rPr lang="en-US" altLang="en-US" sz="2400" dirty="0"/>
              <a:t>To improve performance CSMA was developed.</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The chance of collision can be reduced if a station senses the medium before trying to send.</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Listen to channel. </a:t>
            </a:r>
          </a:p>
          <a:p>
            <a:pPr marL="800100" lvl="1" indent="-342900">
              <a:buFont typeface="Arial" panose="020B0604020202020204" pitchFamily="34" charset="0"/>
              <a:buChar char="•"/>
            </a:pPr>
            <a:r>
              <a:rPr lang="en-US" altLang="en-US" sz="2400" dirty="0"/>
              <a:t>If busy then wait for a random time and then listen again.</a:t>
            </a:r>
          </a:p>
          <a:p>
            <a:pPr marL="800100" lvl="1" indent="-342900">
              <a:buFont typeface="Arial" panose="020B0604020202020204" pitchFamily="34" charset="0"/>
              <a:buChar char="•"/>
            </a:pPr>
            <a:r>
              <a:rPr lang="en-US" altLang="en-US" sz="2400" dirty="0"/>
              <a:t>If not busy then transmit.</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Collision may still happen. </a:t>
            </a:r>
          </a:p>
        </p:txBody>
      </p:sp>
    </p:spTree>
    <p:extLst>
      <p:ext uri="{BB962C8B-B14F-4D97-AF65-F5344CB8AC3E}">
        <p14:creationId xmlns:p14="http://schemas.microsoft.com/office/powerpoint/2010/main" val="57627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47781863-85EF-42EA-B976-C891E2B0C82A}" type="slidenum">
              <a:rPr lang="en-US" altLang="en-US" sz="2000" i="0" baseline="0">
                <a:solidFill>
                  <a:schemeClr val="bg2"/>
                </a:solidFill>
                <a:latin typeface="Arial" charset="0"/>
              </a:rPr>
              <a:pPr/>
              <a:t>12</a:t>
            </a:fld>
            <a:endParaRPr lang="en-US" altLang="en-US" sz="2000" i="0" baseline="0">
              <a:solidFill>
                <a:schemeClr val="bg2"/>
              </a:solidFill>
              <a:latin typeface="Arial" charset="0"/>
            </a:endParaRPr>
          </a:p>
        </p:txBody>
      </p:sp>
      <p:sp>
        <p:nvSpPr>
          <p:cNvPr id="122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4"/>
          <p:cNvSpPr txBox="1">
            <a:spLocks noChangeArrowheads="1"/>
          </p:cNvSpPr>
          <p:nvPr/>
        </p:nvSpPr>
        <p:spPr bwMode="auto">
          <a:xfrm>
            <a:off x="304800" y="3810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12.9  </a:t>
            </a:r>
            <a:r>
              <a:rPr lang="en-US" altLang="en-US" sz="2000" baseline="0"/>
              <a:t>Vulnerable time in CSMA</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35175"/>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46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3312125" cy="461665"/>
          </a:xfrm>
          <a:prstGeom prst="rect">
            <a:avLst/>
          </a:prstGeom>
          <a:noFill/>
        </p:spPr>
        <p:txBody>
          <a:bodyPr wrap="none" rtlCol="0">
            <a:spAutoFit/>
          </a:bodyPr>
          <a:lstStyle/>
          <a:p>
            <a:r>
              <a:rPr lang="en-US" sz="2400" b="1" dirty="0"/>
              <a:t>Persistence Method</a:t>
            </a:r>
          </a:p>
        </p:txBody>
      </p:sp>
      <p:sp>
        <p:nvSpPr>
          <p:cNvPr id="3" name="TextBox 2"/>
          <p:cNvSpPr txBox="1"/>
          <p:nvPr/>
        </p:nvSpPr>
        <p:spPr>
          <a:xfrm>
            <a:off x="212434" y="1383268"/>
            <a:ext cx="8779166" cy="2585323"/>
          </a:xfrm>
          <a:prstGeom prst="rect">
            <a:avLst/>
          </a:prstGeom>
          <a:noFill/>
        </p:spPr>
        <p:txBody>
          <a:bodyPr wrap="square" rtlCol="0">
            <a:spAutoFit/>
          </a:bodyPr>
          <a:lstStyle/>
          <a:p>
            <a:pPr marL="285750" indent="-285750">
              <a:buFont typeface="Arial" panose="020B0604020202020204" pitchFamily="34" charset="0"/>
              <a:buChar char="•"/>
            </a:pPr>
            <a:r>
              <a:rPr lang="en-US" sz="2400" b="1" dirty="0"/>
              <a:t>1-persistent :</a:t>
            </a:r>
          </a:p>
          <a:p>
            <a:pPr marL="742950" lvl="1" indent="-285750">
              <a:buFont typeface="Arial" panose="020B0604020202020204" pitchFamily="34" charset="0"/>
              <a:buChar char="•"/>
            </a:pPr>
            <a:r>
              <a:rPr lang="en-US" sz="2400" dirty="0"/>
              <a:t>After the station finds the line idle, it sends its frame immediately.</a:t>
            </a:r>
          </a:p>
          <a:p>
            <a:pPr marL="742950" lvl="1" indent="-285750">
              <a:buFont typeface="Arial" panose="020B0604020202020204" pitchFamily="34" charset="0"/>
              <a:buChar char="•"/>
            </a:pPr>
            <a:r>
              <a:rPr lang="en-US" sz="2400" dirty="0"/>
              <a:t>This method has highest chance of collision. </a:t>
            </a:r>
          </a:p>
          <a:p>
            <a:pPr marL="742950" lvl="1" indent="-285750">
              <a:buFont typeface="Arial" panose="020B0604020202020204" pitchFamily="34" charset="0"/>
              <a:buChar char="•"/>
            </a:pPr>
            <a:r>
              <a:rPr lang="en-US" sz="2400" dirty="0"/>
              <a:t>Because 2 or more station may find the line idle and send their frame immediately.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76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77334"/>
            <a:ext cx="4800600" cy="461665"/>
          </a:xfrm>
          <a:prstGeom prst="rect">
            <a:avLst/>
          </a:prstGeom>
          <a:noFill/>
        </p:spPr>
        <p:txBody>
          <a:bodyPr wrap="square" rtlCol="0">
            <a:spAutoFit/>
          </a:bodyPr>
          <a:lstStyle/>
          <a:p>
            <a:r>
              <a:rPr lang="en-US" sz="2400" b="1" dirty="0"/>
              <a:t>Non-persistent </a:t>
            </a:r>
          </a:p>
        </p:txBody>
      </p:sp>
      <p:sp>
        <p:nvSpPr>
          <p:cNvPr id="3" name="TextBox 2"/>
          <p:cNvSpPr txBox="1"/>
          <p:nvPr/>
        </p:nvSpPr>
        <p:spPr>
          <a:xfrm>
            <a:off x="152400" y="1447800"/>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station has a frame to send senses the channel.</a:t>
            </a:r>
          </a:p>
          <a:p>
            <a:pPr marL="742950" lvl="1" indent="-285750">
              <a:buFont typeface="Arial" panose="020B0604020202020204" pitchFamily="34" charset="0"/>
              <a:buChar char="•"/>
            </a:pPr>
            <a:r>
              <a:rPr lang="en-US" sz="2400" dirty="0"/>
              <a:t>If line idle, it sends immediately</a:t>
            </a:r>
          </a:p>
          <a:p>
            <a:pPr marL="742950" lvl="1" indent="-285750">
              <a:buFont typeface="Arial" panose="020B0604020202020204" pitchFamily="34" charset="0"/>
              <a:buChar char="•"/>
            </a:pPr>
            <a:r>
              <a:rPr lang="en-US" sz="2400" dirty="0"/>
              <a:t>If busy, it waits a random amount of time and then senses the line again </a:t>
            </a:r>
          </a:p>
          <a:p>
            <a:pPr marL="285750" indent="-285750">
              <a:buFont typeface="Arial" panose="020B0604020202020204" pitchFamily="34" charset="0"/>
              <a:buChar char="•"/>
            </a:pPr>
            <a:r>
              <a:rPr lang="en-US" sz="2400" dirty="0"/>
              <a:t>Reduces the chance of collision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5096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799"/>
            <a:ext cx="2190023" cy="461665"/>
          </a:xfrm>
          <a:prstGeom prst="rect">
            <a:avLst/>
          </a:prstGeom>
          <a:noFill/>
        </p:spPr>
        <p:txBody>
          <a:bodyPr wrap="none" rtlCol="0">
            <a:spAutoFit/>
          </a:bodyPr>
          <a:lstStyle/>
          <a:p>
            <a:r>
              <a:rPr lang="en-US" sz="2400" b="1" dirty="0"/>
              <a:t>p-Persistent </a:t>
            </a:r>
          </a:p>
        </p:txBody>
      </p:sp>
      <p:sp>
        <p:nvSpPr>
          <p:cNvPr id="3" name="TextBox 2"/>
          <p:cNvSpPr txBox="1"/>
          <p:nvPr/>
        </p:nvSpPr>
        <p:spPr>
          <a:xfrm>
            <a:off x="228601" y="1600200"/>
            <a:ext cx="87630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Combines advantages of other two.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Reduces chance of collision and improves efficiency.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p-persistent CSMA, when a transmitting station has a frame to send and it senses a busy channel, it waits for the end of the transmission, and then transmits with a probability p.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Since it sends with a probability p, the name p – persistent CSMA is given.</a:t>
            </a:r>
          </a:p>
        </p:txBody>
      </p:sp>
    </p:spTree>
    <p:extLst>
      <p:ext uri="{BB962C8B-B14F-4D97-AF65-F5344CB8AC3E}">
        <p14:creationId xmlns:p14="http://schemas.microsoft.com/office/powerpoint/2010/main" val="134283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001643"/>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u="sng" dirty="0"/>
              <a:t>ALGORITHM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When the channel becomes idle, the station transmits the frame with a probability 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With a probability ( 1 – p ), the channel waits for next time slot. If the next time slot is idle, it again transmits with a probability p and waits with a probability ( 1 – p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station repeats this process until either frame has been transmitted or another station has begun transmitting.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another station begins transmitting, the station waits for a random amount of time (back off algorithm) and restarts the algorithm.</a:t>
            </a:r>
          </a:p>
        </p:txBody>
      </p:sp>
    </p:spTree>
    <p:extLst>
      <p:ext uri="{BB962C8B-B14F-4D97-AF65-F5344CB8AC3E}">
        <p14:creationId xmlns:p14="http://schemas.microsoft.com/office/powerpoint/2010/main" val="406519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AF120B7B-12BE-49B9-8482-53C752CBB5C1}" type="slidenum">
              <a:rPr lang="en-US" altLang="en-US" sz="2000" i="0" baseline="0">
                <a:solidFill>
                  <a:schemeClr val="bg2"/>
                </a:solidFill>
                <a:latin typeface="Arial" charset="0"/>
              </a:rPr>
              <a:pPr/>
              <a:t>17</a:t>
            </a:fld>
            <a:endParaRPr lang="en-US" altLang="en-US" sz="2000" i="0" baseline="0">
              <a:solidFill>
                <a:schemeClr val="bg2"/>
              </a:solidFill>
              <a:latin typeface="Arial" charset="0"/>
            </a:endParaRPr>
          </a:p>
        </p:txBody>
      </p:sp>
      <p:sp>
        <p:nvSpPr>
          <p:cNvPr id="133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Text Box 4"/>
          <p:cNvSpPr txBox="1">
            <a:spLocks noChangeArrowheads="1"/>
          </p:cNvSpPr>
          <p:nvPr/>
        </p:nvSpPr>
        <p:spPr bwMode="auto">
          <a:xfrm>
            <a:off x="304800" y="228600"/>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12.10  </a:t>
            </a:r>
            <a:r>
              <a:rPr lang="en-US" altLang="en-US" sz="2000" baseline="0"/>
              <a:t>Behavior of three persistence methods</a:t>
            </a: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4400"/>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59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177AB81B-55DC-47DD-A4CB-F9F098373C93}" type="slidenum">
              <a:rPr lang="en-US" altLang="en-US" sz="2000" i="0" baseline="0">
                <a:solidFill>
                  <a:schemeClr val="bg2"/>
                </a:solidFill>
                <a:latin typeface="Arial" charset="0"/>
              </a:rPr>
              <a:pPr/>
              <a:t>18</a:t>
            </a:fld>
            <a:endParaRPr lang="en-US" altLang="en-US" sz="2000" i="0" baseline="0">
              <a:solidFill>
                <a:schemeClr val="bg2"/>
              </a:solidFill>
              <a:latin typeface="Arial" charset="0"/>
            </a:endParaRPr>
          </a:p>
        </p:txBody>
      </p:sp>
      <p:sp>
        <p:nvSpPr>
          <p:cNvPr id="143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304800" y="381000"/>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12.11  </a:t>
            </a:r>
            <a:r>
              <a:rPr lang="en-US" altLang="en-US" sz="2000" baseline="0"/>
              <a:t>Flow diagram for three persistence methods</a:t>
            </a:r>
          </a:p>
        </p:txBody>
      </p:sp>
      <p:sp>
        <p:nvSpPr>
          <p:cNvPr id="143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0075" y="1173163"/>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447800" y="152400"/>
            <a:ext cx="7178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lnSpc>
                <a:spcPct val="100000"/>
              </a:lnSpc>
              <a:buSzPct val="45000"/>
              <a:buFont typeface="Wingdings" pitchFamily="2" charset="2"/>
              <a:buNone/>
            </a:pPr>
            <a:r>
              <a:rPr lang="en-GB" altLang="en-US" sz="2400" dirty="0">
                <a:solidFill>
                  <a:srgbClr val="000000"/>
                </a:solidFill>
                <a:latin typeface="Verdana" pitchFamily="34" charset="0"/>
              </a:rPr>
              <a:t>Definitions of the components/Keywords:</a:t>
            </a:r>
          </a:p>
        </p:txBody>
      </p:sp>
      <p:sp>
        <p:nvSpPr>
          <p:cNvPr id="4099" name="Line 2"/>
          <p:cNvSpPr>
            <a:spLocks noChangeShapeType="1"/>
          </p:cNvSpPr>
          <p:nvPr/>
        </p:nvSpPr>
        <p:spPr bwMode="auto">
          <a:xfrm>
            <a:off x="688975" y="819150"/>
            <a:ext cx="1588" cy="5765800"/>
          </a:xfrm>
          <a:prstGeom prst="line">
            <a:avLst/>
          </a:prstGeom>
          <a:noFill/>
          <a:ln w="72000">
            <a:solidFill>
              <a:srgbClr val="004A4A"/>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0" name="Oval 3"/>
          <p:cNvSpPr>
            <a:spLocks noChangeArrowheads="1"/>
          </p:cNvSpPr>
          <p:nvPr/>
        </p:nvSpPr>
        <p:spPr bwMode="auto">
          <a:xfrm>
            <a:off x="442913" y="617537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5</a:t>
            </a:r>
          </a:p>
        </p:txBody>
      </p:sp>
      <p:sp>
        <p:nvSpPr>
          <p:cNvPr id="4101" name="Oval 4"/>
          <p:cNvSpPr>
            <a:spLocks noChangeArrowheads="1"/>
          </p:cNvSpPr>
          <p:nvPr/>
        </p:nvSpPr>
        <p:spPr bwMode="auto">
          <a:xfrm>
            <a:off x="442913" y="3465513"/>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3</a:t>
            </a:r>
          </a:p>
        </p:txBody>
      </p:sp>
      <p:sp>
        <p:nvSpPr>
          <p:cNvPr id="4102" name="Oval 5"/>
          <p:cNvSpPr>
            <a:spLocks noChangeArrowheads="1"/>
          </p:cNvSpPr>
          <p:nvPr/>
        </p:nvSpPr>
        <p:spPr bwMode="auto">
          <a:xfrm>
            <a:off x="444500" y="20923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2</a:t>
            </a:r>
          </a:p>
        </p:txBody>
      </p:sp>
      <p:sp>
        <p:nvSpPr>
          <p:cNvPr id="4103" name="Oval 6"/>
          <p:cNvSpPr>
            <a:spLocks noChangeArrowheads="1"/>
          </p:cNvSpPr>
          <p:nvPr/>
        </p:nvSpPr>
        <p:spPr bwMode="auto">
          <a:xfrm>
            <a:off x="442913" y="48355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4</a:t>
            </a:r>
          </a:p>
        </p:txBody>
      </p:sp>
      <p:sp>
        <p:nvSpPr>
          <p:cNvPr id="4104" name="Oval 7"/>
          <p:cNvSpPr>
            <a:spLocks noChangeArrowheads="1"/>
          </p:cNvSpPr>
          <p:nvPr/>
        </p:nvSpPr>
        <p:spPr bwMode="auto">
          <a:xfrm>
            <a:off x="182563" y="688975"/>
            <a:ext cx="960437" cy="9604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8000" b="1" dirty="0">
                <a:solidFill>
                  <a:srgbClr val="FFFFFF"/>
                </a:solidFill>
              </a:rPr>
              <a:t>1</a:t>
            </a:r>
          </a:p>
        </p:txBody>
      </p:sp>
      <p:sp>
        <p:nvSpPr>
          <p:cNvPr id="4105" name="TextBox 8"/>
          <p:cNvSpPr txBox="1">
            <a:spLocks noChangeArrowheads="1"/>
          </p:cNvSpPr>
          <p:nvPr/>
        </p:nvSpPr>
        <p:spPr bwMode="auto">
          <a:xfrm>
            <a:off x="1143000" y="609600"/>
            <a:ext cx="78486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lnSpc>
                <a:spcPct val="100000"/>
              </a:lnSpc>
              <a:buFont typeface="Arial" charset="0"/>
              <a:buChar char="•"/>
            </a:pPr>
            <a:r>
              <a:rPr lang="en-US" altLang="en-US" sz="2000" b="1" u="sng" dirty="0">
                <a:solidFill>
                  <a:schemeClr val="tx1"/>
                </a:solidFill>
              </a:rPr>
              <a:t> CSMA/CD is Carrier Sense Multiple Access / Collision Detection :</a:t>
            </a:r>
            <a:br>
              <a:rPr lang="en-US" altLang="en-US" sz="2000" b="1" u="sng" dirty="0">
                <a:solidFill>
                  <a:schemeClr val="tx1"/>
                </a:solidFill>
              </a:rPr>
            </a:br>
            <a:r>
              <a:rPr lang="en-US" altLang="en-US" sz="2000" b="1" u="sng" dirty="0">
                <a:solidFill>
                  <a:schemeClr val="tx1"/>
                </a:solidFill>
              </a:rPr>
              <a:t>  </a:t>
            </a:r>
          </a:p>
          <a:p>
            <a:pPr eaLnBrk="1" hangingPunct="1">
              <a:lnSpc>
                <a:spcPct val="100000"/>
              </a:lnSpc>
            </a:pPr>
            <a:r>
              <a:rPr lang="en-US" altLang="en-US" sz="2000" dirty="0">
                <a:solidFill>
                  <a:schemeClr val="tx1"/>
                </a:solidFill>
              </a:rPr>
              <a:t>- Carrier Sense – the ability of a network card to </a:t>
            </a:r>
            <a:r>
              <a:rPr lang="en-US" altLang="en-US" sz="2000" i="1" dirty="0">
                <a:solidFill>
                  <a:schemeClr val="tx1"/>
                </a:solidFill>
              </a:rPr>
              <a:t>sense</a:t>
            </a:r>
            <a:r>
              <a:rPr lang="en-US" altLang="en-US" sz="2000" dirty="0">
                <a:solidFill>
                  <a:schemeClr val="tx1"/>
                </a:solidFill>
              </a:rPr>
              <a:t> or detect communication on the network</a:t>
            </a:r>
            <a:br>
              <a:rPr lang="en-US" altLang="en-US" sz="2000" dirty="0">
                <a:solidFill>
                  <a:schemeClr val="tx1"/>
                </a:solidFill>
              </a:rPr>
            </a:br>
            <a:r>
              <a:rPr lang="en-US" altLang="en-US" sz="2000" dirty="0">
                <a:solidFill>
                  <a:schemeClr val="tx1"/>
                </a:solidFill>
              </a:rPr>
              <a:t>- Multiple Access – states that in that network there are multiple stations that could access the network at the same time</a:t>
            </a:r>
          </a:p>
          <a:p>
            <a:pPr eaLnBrk="1" hangingPunct="1">
              <a:lnSpc>
                <a:spcPct val="100000"/>
              </a:lnSpc>
            </a:pPr>
            <a:br>
              <a:rPr lang="en-US" altLang="en-US" sz="2000" dirty="0">
                <a:solidFill>
                  <a:schemeClr val="tx1"/>
                </a:solidFill>
              </a:rPr>
            </a:br>
            <a:r>
              <a:rPr lang="en-US" altLang="en-US" sz="2000" dirty="0">
                <a:solidFill>
                  <a:schemeClr val="tx1"/>
                </a:solidFill>
              </a:rPr>
              <a:t>- Collision Detection – the method needed for detecting a collision</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dirty="0">
                <a:solidFill>
                  <a:schemeClr val="tx1"/>
                </a:solidFill>
              </a:rPr>
              <a:t>  </a:t>
            </a:r>
            <a:r>
              <a:rPr lang="en-US" altLang="en-US" sz="2000" b="1" dirty="0">
                <a:solidFill>
                  <a:schemeClr val="tx1"/>
                </a:solidFill>
              </a:rPr>
              <a:t>Carrier Sense Multiple Access/Collision Detect </a:t>
            </a:r>
            <a:r>
              <a:rPr lang="en-US" altLang="en-US" sz="2000" dirty="0">
                <a:solidFill>
                  <a:schemeClr val="tx1"/>
                </a:solidFill>
              </a:rPr>
              <a:t>(CSMA/CD) is the protocol for carrier transmission access in Ethernet networks. </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b="1" dirty="0">
                <a:solidFill>
                  <a:schemeClr val="tx1"/>
                </a:solidFill>
              </a:rPr>
              <a:t>  Carrier-sense multiple access with collision detection</a:t>
            </a:r>
            <a:r>
              <a:rPr lang="en-US" altLang="en-US" sz="2000" dirty="0">
                <a:solidFill>
                  <a:schemeClr val="tx1"/>
                </a:solidFill>
              </a:rPr>
              <a:t> describes how the Ethernet protocol regulates communication among nodes</a:t>
            </a:r>
          </a:p>
        </p:txBody>
      </p:sp>
      <p:sp>
        <p:nvSpPr>
          <p:cNvPr id="4106"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7"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0"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1" name="Rectangle 2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2"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3"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4"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Tree>
    <p:extLst>
      <p:ext uri="{BB962C8B-B14F-4D97-AF65-F5344CB8AC3E}">
        <p14:creationId xmlns:p14="http://schemas.microsoft.com/office/powerpoint/2010/main" val="1604763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534400" cy="758952"/>
          </a:xfrm>
        </p:spPr>
        <p:txBody>
          <a:bodyPr>
            <a:normAutofit fontScale="90000"/>
          </a:bodyPr>
          <a:lstStyle/>
          <a:p>
            <a:r>
              <a:rPr lang="en-US" dirty="0"/>
              <a:t>Data link  </a:t>
            </a:r>
            <a:br>
              <a:rPr lang="en-US" dirty="0"/>
            </a:br>
            <a:r>
              <a:rPr lang="en-US" dirty="0"/>
              <a:t>sublayer</a:t>
            </a:r>
          </a:p>
        </p:txBody>
      </p:sp>
      <p:pic>
        <p:nvPicPr>
          <p:cNvPr id="1026" name="Picture 2" descr="C:\Users\Souparnika pc\Desktop\downloa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2895600"/>
            <a:ext cx="5257799" cy="12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1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763000" cy="5940088"/>
          </a:xfrm>
          <a:prstGeom prst="rect">
            <a:avLst/>
          </a:prstGeom>
        </p:spPr>
        <p:txBody>
          <a:bodyPr wrap="square">
            <a:spAutoFit/>
          </a:bodyPr>
          <a:lstStyle/>
          <a:p>
            <a:pPr algn="just">
              <a:buFont typeface="Arial" charset="0"/>
              <a:buChar char="•"/>
            </a:pPr>
            <a:r>
              <a:rPr lang="en-US" altLang="en-US" sz="2000" dirty="0"/>
              <a:t> On Ethernet, any station can send a frame at any time. </a:t>
            </a:r>
          </a:p>
          <a:p>
            <a:pPr algn="just">
              <a:buFont typeface="Arial" charset="0"/>
              <a:buChar char="•"/>
            </a:pPr>
            <a:endParaRPr lang="en-US" altLang="en-US" sz="2000" dirty="0"/>
          </a:p>
          <a:p>
            <a:pPr algn="just">
              <a:buFont typeface="Arial" charset="0"/>
              <a:buChar char="•"/>
            </a:pPr>
            <a:r>
              <a:rPr lang="en-US" altLang="en-US" sz="2000" dirty="0"/>
              <a:t>Each station senses whether the medium is idle and therefore available for use.</a:t>
            </a:r>
          </a:p>
          <a:p>
            <a:pPr algn="just">
              <a:buFont typeface="Arial" charset="0"/>
              <a:buChar char="•"/>
            </a:pPr>
            <a:endParaRPr lang="en-US" altLang="en-US" sz="2000" dirty="0"/>
          </a:p>
          <a:p>
            <a:pPr algn="just">
              <a:buFont typeface="Arial" charset="0"/>
              <a:buChar char="•"/>
            </a:pPr>
            <a:r>
              <a:rPr lang="en-US" altLang="en-US" sz="2000" dirty="0"/>
              <a:t> If it is, the station begins to transmit its first frame. </a:t>
            </a:r>
          </a:p>
          <a:p>
            <a:pPr algn="just">
              <a:buFont typeface="Arial" charset="0"/>
              <a:buChar char="•"/>
            </a:pPr>
            <a:endParaRPr lang="en-US" altLang="en-US" sz="2000" dirty="0"/>
          </a:p>
          <a:p>
            <a:pPr algn="just">
              <a:buFont typeface="Arial" charset="0"/>
              <a:buChar char="•"/>
            </a:pPr>
            <a:r>
              <a:rPr lang="en-US" altLang="en-US" sz="2000" dirty="0"/>
              <a:t>If another station also tries to transmit at the same time, a collision occurs and the frames are discarded and then a jamming signal is sent throughout the network in order to notify all stations of the collision. </a:t>
            </a:r>
          </a:p>
          <a:p>
            <a:pPr algn="just">
              <a:buFont typeface="Arial" charset="0"/>
              <a:buChar char="•"/>
            </a:pPr>
            <a:endParaRPr lang="en-US" altLang="en-US" sz="2000" dirty="0"/>
          </a:p>
          <a:p>
            <a:pPr algn="just">
              <a:buFont typeface="Arial" charset="0"/>
              <a:buChar char="•"/>
            </a:pPr>
            <a:r>
              <a:rPr lang="en-US" altLang="en-US" sz="2000" dirty="0"/>
              <a:t>Each station then waits for a random period of time and retries.</a:t>
            </a:r>
          </a:p>
          <a:p>
            <a:pPr algn="just">
              <a:buFont typeface="Arial" charset="0"/>
              <a:buChar char="•"/>
            </a:pPr>
            <a:endParaRPr lang="en-US" altLang="en-US" sz="2000" dirty="0"/>
          </a:p>
          <a:p>
            <a:pPr algn="just">
              <a:buFont typeface="Arial" charset="0"/>
              <a:buChar char="•"/>
            </a:pPr>
            <a:r>
              <a:rPr lang="en-US" altLang="en-US" sz="2000" dirty="0"/>
              <a:t> If another collision occurs, the time intervals from which the random waiting time is selected are increased step by step. This is known as exponential back off. The stations retry until successful transmission of the frame.</a:t>
            </a:r>
          </a:p>
          <a:p>
            <a:pPr algn="just">
              <a:buFont typeface="Arial" charset="0"/>
              <a:buChar char="•"/>
            </a:pPr>
            <a:endParaRPr lang="en-US" altLang="en-US" sz="2000" dirty="0"/>
          </a:p>
          <a:p>
            <a:pPr algn="just"/>
            <a:r>
              <a:rPr lang="en-US" altLang="en-US" sz="2000" dirty="0"/>
              <a:t>   CSMA/CD is specified in the IEEE 802.3 standard.</a:t>
            </a:r>
            <a:endParaRPr lang="en-US" sz="2000" dirty="0"/>
          </a:p>
        </p:txBody>
      </p:sp>
    </p:spTree>
    <p:extLst>
      <p:ext uri="{BB962C8B-B14F-4D97-AF65-F5344CB8AC3E}">
        <p14:creationId xmlns:p14="http://schemas.microsoft.com/office/powerpoint/2010/main" val="319313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csmaca-3-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1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csmaca-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3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06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0"/>
            <a:ext cx="858560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station is ready to send, chooses a random number of slots as its wait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number of slots in the window changes according to the binary exponential back off strategy.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is set to one slot the first time and then doubles each time the station cannot detect an idle channel after the IFS time. </a:t>
            </a:r>
          </a:p>
        </p:txBody>
      </p:sp>
    </p:spTree>
    <p:extLst>
      <p:ext uri="{BB962C8B-B14F-4D97-AF65-F5344CB8AC3E}">
        <p14:creationId xmlns:p14="http://schemas.microsoft.com/office/powerpoint/2010/main" val="139802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549096" cy="461665"/>
          </a:xfrm>
          <a:prstGeom prst="rect">
            <a:avLst/>
          </a:prstGeom>
          <a:noFill/>
        </p:spPr>
        <p:txBody>
          <a:bodyPr wrap="none" rtlCol="0">
            <a:spAutoFit/>
          </a:bodyPr>
          <a:lstStyle/>
          <a:p>
            <a:r>
              <a:rPr lang="en-US" sz="2400" u="sng" dirty="0"/>
              <a:t>Acknowledgment</a:t>
            </a:r>
          </a:p>
        </p:txBody>
      </p:sp>
      <p:sp>
        <p:nvSpPr>
          <p:cNvPr id="3" name="TextBox 2"/>
          <p:cNvSpPr txBox="1"/>
          <p:nvPr/>
        </p:nvSpPr>
        <p:spPr>
          <a:xfrm>
            <a:off x="228600" y="1676400"/>
            <a:ext cx="86868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With all these precaution, there still may be collision resulting in destroying data.</a:t>
            </a:r>
          </a:p>
          <a:p>
            <a:pPr marL="342900" indent="-342900">
              <a:buFont typeface="Arial" panose="020B0604020202020204" pitchFamily="34" charset="0"/>
              <a:buChar char="•"/>
            </a:pPr>
            <a:r>
              <a:rPr lang="en-US" sz="2400" dirty="0"/>
              <a:t>Also data may be corrupted during transmission</a:t>
            </a:r>
          </a:p>
          <a:p>
            <a:pPr marL="342900" indent="-342900">
              <a:buFont typeface="Arial" panose="020B0604020202020204" pitchFamily="34" charset="0"/>
              <a:buChar char="•"/>
            </a:pPr>
            <a:r>
              <a:rPr lang="en-US" sz="2400" dirty="0"/>
              <a:t>The positive acknowledgement and timeout timer can help guarantee that the receiver has received the frame.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1860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uparnika pc\Desktop\csmaca-8-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5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38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4701928" cy="523220"/>
          </a:xfrm>
          <a:prstGeom prst="rect">
            <a:avLst/>
          </a:prstGeom>
        </p:spPr>
        <p:txBody>
          <a:bodyPr wrap="none">
            <a:spAutoFit/>
          </a:bodyPr>
          <a:lstStyle/>
          <a:p>
            <a:r>
              <a:rPr lang="en-US" sz="2800" b="1" u="sng" dirty="0"/>
              <a:t>CONTROLLED  ACCESS </a:t>
            </a:r>
          </a:p>
        </p:txBody>
      </p:sp>
      <p:sp>
        <p:nvSpPr>
          <p:cNvPr id="3" name="Rectangle 2"/>
          <p:cNvSpPr/>
          <p:nvPr/>
        </p:nvSpPr>
        <p:spPr>
          <a:xfrm>
            <a:off x="228600" y="1371600"/>
            <a:ext cx="8763000" cy="3785652"/>
          </a:xfrm>
          <a:prstGeom prst="rect">
            <a:avLst/>
          </a:prstGeom>
        </p:spPr>
        <p:txBody>
          <a:bodyPr wrap="square">
            <a:spAutoFit/>
          </a:bodyPr>
          <a:lstStyle/>
          <a:p>
            <a:pPr marL="285750" indent="-285750">
              <a:buFont typeface="Arial" panose="020B0604020202020204" pitchFamily="34" charset="0"/>
              <a:buChar char="•"/>
            </a:pPr>
            <a:r>
              <a:rPr lang="en-US" sz="2400" dirty="0"/>
              <a:t> the stations consult one another to find which station has the right to send.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a station cannot send unless it has been authorized by other stations.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three controlled-access methods. </a:t>
            </a:r>
          </a:p>
        </p:txBody>
      </p:sp>
    </p:spTree>
    <p:extLst>
      <p:ext uri="{BB962C8B-B14F-4D97-AF65-F5344CB8AC3E}">
        <p14:creationId xmlns:p14="http://schemas.microsoft.com/office/powerpoint/2010/main" val="269322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58690"/>
            <a:ext cx="8610600" cy="3046988"/>
          </a:xfrm>
          <a:prstGeom prst="rect">
            <a:avLst/>
          </a:prstGeom>
        </p:spPr>
        <p:txBody>
          <a:bodyPr wrap="square">
            <a:spAutoFit/>
          </a:bodyPr>
          <a:lstStyle/>
          <a:p>
            <a:pPr marL="342900" indent="-342900">
              <a:buFontTx/>
              <a:buChar char="-"/>
            </a:pPr>
            <a:r>
              <a:rPr lang="en-US" sz="2400" dirty="0"/>
              <a:t>a station needs to make a reservation before sending data.  </a:t>
            </a:r>
          </a:p>
          <a:p>
            <a:pPr marL="342900" indent="-342900">
              <a:buFontTx/>
              <a:buChar char="-"/>
            </a:pPr>
            <a:endParaRPr lang="en-US" sz="2400" dirty="0"/>
          </a:p>
          <a:p>
            <a:r>
              <a:rPr lang="en-US" sz="2400" dirty="0"/>
              <a:t> </a:t>
            </a:r>
          </a:p>
          <a:p>
            <a:pPr marL="342900" indent="-342900">
              <a:buFontTx/>
              <a:buChar char="-"/>
            </a:pPr>
            <a:r>
              <a:rPr lang="en-US" sz="2400" dirty="0"/>
              <a:t>Time is divided into intervals.   </a:t>
            </a:r>
          </a:p>
          <a:p>
            <a:pPr marL="342900" indent="-342900">
              <a:buFontTx/>
              <a:buChar char="-"/>
            </a:pPr>
            <a:endParaRPr lang="en-US" sz="2400" dirty="0"/>
          </a:p>
          <a:p>
            <a:pPr marL="342900" indent="-342900">
              <a:buFontTx/>
              <a:buChar char="-"/>
            </a:pPr>
            <a:endParaRPr lang="en-US" sz="2400" dirty="0"/>
          </a:p>
          <a:p>
            <a:r>
              <a:rPr lang="en-US" sz="2400" dirty="0"/>
              <a:t>- In each interval, a reservation frame precedes the data frames sent in that interval. </a:t>
            </a:r>
          </a:p>
        </p:txBody>
      </p:sp>
      <p:sp>
        <p:nvSpPr>
          <p:cNvPr id="3" name="TextBox 2"/>
          <p:cNvSpPr txBox="1"/>
          <p:nvPr/>
        </p:nvSpPr>
        <p:spPr>
          <a:xfrm>
            <a:off x="533400" y="604583"/>
            <a:ext cx="4572000" cy="954107"/>
          </a:xfrm>
          <a:prstGeom prst="rect">
            <a:avLst/>
          </a:prstGeom>
          <a:noFill/>
        </p:spPr>
        <p:txBody>
          <a:bodyPr wrap="square" rtlCol="0">
            <a:spAutoFit/>
          </a:bodyPr>
          <a:lstStyle/>
          <a:p>
            <a:r>
              <a:rPr lang="en-US" sz="2800" b="1" i="1" u="sng" dirty="0"/>
              <a:t>Reservation </a:t>
            </a:r>
          </a:p>
          <a:p>
            <a:endParaRPr lang="en-US" sz="2800" dirty="0"/>
          </a:p>
        </p:txBody>
      </p:sp>
    </p:spTree>
    <p:extLst>
      <p:ext uri="{BB962C8B-B14F-4D97-AF65-F5344CB8AC3E}">
        <p14:creationId xmlns:p14="http://schemas.microsoft.com/office/powerpoint/2010/main" val="254160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When nodes or stations are connected and use a </a:t>
            </a:r>
            <a:r>
              <a:rPr lang="en-US"/>
              <a:t>common link, called </a:t>
            </a:r>
            <a:r>
              <a:rPr lang="en-US" dirty="0"/>
              <a:t>a multipoint or </a:t>
            </a:r>
            <a:r>
              <a:rPr lang="en-US"/>
              <a:t>broadcast link, </a:t>
            </a:r>
            <a:r>
              <a:rPr lang="en-US" dirty="0"/>
              <a:t>we need </a:t>
            </a:r>
            <a:r>
              <a:rPr lang="en-US"/>
              <a:t>multiple access </a:t>
            </a:r>
            <a:r>
              <a:rPr lang="en-US" dirty="0"/>
              <a:t>protocol to coordinate access to </a:t>
            </a:r>
            <a:r>
              <a:rPr lang="en-US"/>
              <a:t>the link.</a:t>
            </a:r>
            <a:endParaRPr lang="en-US" dirty="0"/>
          </a:p>
          <a:p>
            <a:endParaRPr lang="en-US" dirty="0"/>
          </a:p>
        </p:txBody>
      </p:sp>
    </p:spTree>
    <p:extLst>
      <p:ext uri="{BB962C8B-B14F-4D97-AF65-F5344CB8AC3E}">
        <p14:creationId xmlns:p14="http://schemas.microsoft.com/office/powerpoint/2010/main" val="335263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4524315"/>
          </a:xfrm>
          <a:prstGeom prst="rect">
            <a:avLst/>
          </a:prstGeom>
        </p:spPr>
        <p:txBody>
          <a:bodyPr wrap="square">
            <a:spAutoFit/>
          </a:bodyPr>
          <a:lstStyle/>
          <a:p>
            <a:pPr marL="285750" indent="-285750" fontAlgn="base">
              <a:buFont typeface="Arial" panose="020B0604020202020204" pitchFamily="34" charset="0"/>
              <a:buChar char="•"/>
            </a:pPr>
            <a:r>
              <a:rPr lang="en-US" sz="2400" dirty="0"/>
              <a:t>If there are M stations, the reservation interval is divided into M slots, and each station has one slot.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Suppose if </a:t>
            </a:r>
            <a:r>
              <a:rPr lang="en-US" sz="2400" b="1" dirty="0"/>
              <a:t>station 1  </a:t>
            </a:r>
            <a:r>
              <a:rPr lang="en-US" sz="2400" dirty="0"/>
              <a:t>has a frame to send, it transmits 1 bit during the slot 1. No other station is allowed to transmit during this slot.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In general, i</a:t>
            </a:r>
            <a:r>
              <a:rPr lang="en-US" sz="2400" baseline="30000" dirty="0"/>
              <a:t>th</a:t>
            </a:r>
            <a:r>
              <a:rPr lang="en-US" sz="2400" dirty="0"/>
              <a:t> station may announce that it has a frame to send by inserting a 1 bit into i</a:t>
            </a:r>
            <a:r>
              <a:rPr lang="en-US" sz="2400" baseline="30000" dirty="0"/>
              <a:t>th</a:t>
            </a:r>
            <a:r>
              <a:rPr lang="en-US" sz="2400" dirty="0"/>
              <a:t> slot. </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all N slots have been checked, each station knows which stations wish to transmit.</a:t>
            </a:r>
          </a:p>
        </p:txBody>
      </p:sp>
    </p:spTree>
    <p:extLst>
      <p:ext uri="{BB962C8B-B14F-4D97-AF65-F5344CB8AC3E}">
        <p14:creationId xmlns:p14="http://schemas.microsoft.com/office/powerpoint/2010/main" val="46034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416320"/>
          </a:xfrm>
          <a:prstGeom prst="rect">
            <a:avLst/>
          </a:prstGeom>
        </p:spPr>
        <p:txBody>
          <a:bodyPr wrap="square">
            <a:spAutoFit/>
          </a:bodyPr>
          <a:lstStyle/>
          <a:p>
            <a:pPr marL="285750" indent="-285750" fontAlgn="base">
              <a:buFont typeface="Arial" panose="020B0604020202020204" pitchFamily="34" charset="0"/>
              <a:buChar char="•"/>
            </a:pPr>
            <a:r>
              <a:rPr lang="en-US" sz="2400" dirty="0"/>
              <a:t>The stations which have reserved their slots transfer their frames in that order.</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data transmission period, next reservation interval begins.</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Since everyone agrees on who goes next, there will never be any collisions</a:t>
            </a:r>
          </a:p>
        </p:txBody>
      </p:sp>
    </p:spTree>
    <p:extLst>
      <p:ext uri="{BB962C8B-B14F-4D97-AF65-F5344CB8AC3E}">
        <p14:creationId xmlns:p14="http://schemas.microsoft.com/office/powerpoint/2010/main" val="59735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2400"/>
            <a:ext cx="9153526"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60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991600" cy="5016758"/>
          </a:xfrm>
          <a:prstGeom prst="rect">
            <a:avLst/>
          </a:prstGeom>
        </p:spPr>
        <p:txBody>
          <a:bodyPr wrap="square">
            <a:spAutoFit/>
          </a:bodyPr>
          <a:lstStyle/>
          <a:p>
            <a:r>
              <a:rPr lang="en-US" sz="3200" b="1" u="sng" dirty="0"/>
              <a:t>Polling </a:t>
            </a:r>
          </a:p>
          <a:p>
            <a:pPr marL="285750" indent="-285750">
              <a:buFontTx/>
              <a:buChar char="-"/>
            </a:pPr>
            <a:r>
              <a:rPr lang="en-US" sz="2400" dirty="0"/>
              <a:t>Polling works with topologies in which one device is designated as a primary station and the other devices are secondary stations.</a:t>
            </a:r>
          </a:p>
          <a:p>
            <a:pPr marL="285750" indent="-285750">
              <a:buFontTx/>
              <a:buChar char="-"/>
            </a:pPr>
            <a:endParaRPr lang="en-US" sz="2400" dirty="0"/>
          </a:p>
          <a:p>
            <a:pPr marL="285750" indent="-285750">
              <a:buFontTx/>
              <a:buChar char="-"/>
            </a:pPr>
            <a:r>
              <a:rPr lang="en-US" sz="2400" dirty="0"/>
              <a:t>All data exchanges must be made through the primary device even when the ultimate destination is a secondary device. </a:t>
            </a:r>
          </a:p>
          <a:p>
            <a:pPr marL="285750" indent="-285750">
              <a:buFontTx/>
              <a:buChar char="-"/>
            </a:pPr>
            <a:endParaRPr lang="en-US" sz="2400" dirty="0"/>
          </a:p>
          <a:p>
            <a:pPr marL="285750" indent="-285750">
              <a:buFontTx/>
              <a:buChar char="-"/>
            </a:pPr>
            <a:r>
              <a:rPr lang="en-US" sz="2400" dirty="0"/>
              <a:t>The primary device controls the link; the secondary devices follow its instructions.  </a:t>
            </a:r>
          </a:p>
          <a:p>
            <a:pPr marL="285750" indent="-285750">
              <a:buFontTx/>
              <a:buChar char="-"/>
            </a:pPr>
            <a:endParaRPr lang="en-US" sz="2400" dirty="0"/>
          </a:p>
          <a:p>
            <a:pPr marL="285750" indent="-285750">
              <a:buFontTx/>
              <a:buChar char="-"/>
            </a:pPr>
            <a:r>
              <a:rPr lang="en-US" sz="2400" dirty="0"/>
              <a:t> It is up to the primary device to determine which device is allowed to use the channel at a given time. </a:t>
            </a:r>
          </a:p>
        </p:txBody>
      </p:sp>
    </p:spTree>
    <p:extLst>
      <p:ext uri="{BB962C8B-B14F-4D97-AF65-F5344CB8AC3E}">
        <p14:creationId xmlns:p14="http://schemas.microsoft.com/office/powerpoint/2010/main" val="41818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1" y="685800"/>
            <a:ext cx="8534400" cy="1477328"/>
          </a:xfrm>
          <a:prstGeom prst="rect">
            <a:avLst/>
          </a:prstGeom>
          <a:noFill/>
        </p:spPr>
        <p:txBody>
          <a:bodyPr wrap="square" rtlCol="0">
            <a:spAutoFit/>
          </a:bodyPr>
          <a:lstStyle/>
          <a:p>
            <a:r>
              <a:rPr lang="en-US" sz="2400" b="1" dirty="0"/>
              <a:t>Poll Function (poll) :</a:t>
            </a:r>
          </a:p>
          <a:p>
            <a:pPr marL="342900" indent="-342900">
              <a:buFont typeface="Arial" panose="020B0604020202020204" pitchFamily="34" charset="0"/>
              <a:buChar char="•"/>
            </a:pPr>
            <a:r>
              <a:rPr lang="en-US" sz="2400" dirty="0"/>
              <a:t>If primary  wants to receive data, it ask the secondaries if they have anything to send.</a:t>
            </a:r>
          </a:p>
          <a:p>
            <a:r>
              <a:rPr lang="en-US" dirty="0"/>
              <a:t> </a:t>
            </a:r>
          </a:p>
        </p:txBody>
      </p:sp>
      <p:sp>
        <p:nvSpPr>
          <p:cNvPr id="3" name="TextBox 2"/>
          <p:cNvSpPr txBox="1"/>
          <p:nvPr/>
        </p:nvSpPr>
        <p:spPr>
          <a:xfrm>
            <a:off x="152401" y="2355273"/>
            <a:ext cx="8153400" cy="1200329"/>
          </a:xfrm>
          <a:prstGeom prst="rect">
            <a:avLst/>
          </a:prstGeom>
          <a:noFill/>
        </p:spPr>
        <p:txBody>
          <a:bodyPr wrap="square" rtlCol="0">
            <a:spAutoFit/>
          </a:bodyPr>
          <a:lstStyle/>
          <a:p>
            <a:r>
              <a:rPr lang="en-US" sz="2400" b="1" dirty="0"/>
              <a:t>Select function (SEL): </a:t>
            </a:r>
          </a:p>
          <a:p>
            <a:pPr marL="342900" indent="-342900">
              <a:buFont typeface="Arial" panose="020B0604020202020204" pitchFamily="34" charset="0"/>
              <a:buChar char="•"/>
            </a:pPr>
            <a:r>
              <a:rPr lang="en-US" sz="2400" dirty="0"/>
              <a:t>If primary wants to send data, it tells the secondary to get ready to receive.</a:t>
            </a:r>
          </a:p>
        </p:txBody>
      </p:sp>
    </p:spTree>
    <p:extLst>
      <p:ext uri="{BB962C8B-B14F-4D97-AF65-F5344CB8AC3E}">
        <p14:creationId xmlns:p14="http://schemas.microsoft.com/office/powerpoint/2010/main" val="353559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52400"/>
            <a:ext cx="8897937"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7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4955203"/>
          </a:xfrm>
          <a:prstGeom prst="rect">
            <a:avLst/>
          </a:prstGeom>
        </p:spPr>
        <p:txBody>
          <a:bodyPr wrap="square">
            <a:spAutoFit/>
          </a:bodyPr>
          <a:lstStyle/>
          <a:p>
            <a:r>
              <a:rPr lang="en-US" sz="2800" b="1" dirty="0"/>
              <a:t>Token Passing </a:t>
            </a:r>
          </a:p>
          <a:p>
            <a:pPr marL="342900" indent="-342900">
              <a:buFontTx/>
              <a:buChar char="-"/>
            </a:pPr>
            <a:r>
              <a:rPr lang="en-US" sz="2400" dirty="0"/>
              <a:t>the stations in a network are organized in a logical ring. </a:t>
            </a:r>
          </a:p>
          <a:p>
            <a:pPr marL="342900" indent="-342900">
              <a:buFontTx/>
              <a:buChar char="-"/>
            </a:pPr>
            <a:endParaRPr lang="en-US" sz="2400" dirty="0"/>
          </a:p>
          <a:p>
            <a:r>
              <a:rPr lang="en-US" sz="2400" dirty="0"/>
              <a:t>  </a:t>
            </a:r>
          </a:p>
          <a:p>
            <a:pPr marL="342900" indent="-342900">
              <a:buFontTx/>
              <a:buChar char="-"/>
            </a:pPr>
            <a:r>
              <a:rPr lang="en-US" sz="2400" dirty="0"/>
              <a:t>In other words, for each station, there is a predecessor and a successor   </a:t>
            </a:r>
          </a:p>
          <a:p>
            <a:pPr marL="342900" indent="-342900">
              <a:buFontTx/>
              <a:buChar char="-"/>
            </a:pPr>
            <a:endParaRPr lang="en-US" sz="2400" dirty="0"/>
          </a:p>
          <a:p>
            <a:pPr marL="342900" indent="-342900">
              <a:buFontTx/>
              <a:buChar char="-"/>
            </a:pPr>
            <a:r>
              <a:rPr lang="en-US" sz="2400" dirty="0"/>
              <a:t> The predecessor is the station which is logically before the station in the ring; the successor is the station which is after the station in the ring. </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p:txBody>
      </p:sp>
    </p:spTree>
    <p:extLst>
      <p:ext uri="{BB962C8B-B14F-4D97-AF65-F5344CB8AC3E}">
        <p14:creationId xmlns:p14="http://schemas.microsoft.com/office/powerpoint/2010/main" val="2919067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11277"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a:t>A special packet called a token circulates through the ring.</a:t>
            </a:r>
          </a:p>
          <a:p>
            <a:endParaRPr lang="en-US" sz="2400" dirty="0"/>
          </a:p>
          <a:p>
            <a:pPr marL="342900" indent="-342900">
              <a:buFont typeface="Arial" panose="020B0604020202020204" pitchFamily="34" charset="0"/>
              <a:buChar char="•"/>
            </a:pPr>
            <a:r>
              <a:rPr lang="en-US" sz="2400" dirty="0"/>
              <a:t>The  possession of the token gives the station the  right to </a:t>
            </a:r>
          </a:p>
          <a:p>
            <a:r>
              <a:rPr lang="en-US" sz="2400" dirty="0"/>
              <a:t>access the channel and send its data</a:t>
            </a:r>
          </a:p>
        </p:txBody>
      </p:sp>
    </p:spTree>
    <p:extLst>
      <p:ext uri="{BB962C8B-B14F-4D97-AF65-F5344CB8AC3E}">
        <p14:creationId xmlns:p14="http://schemas.microsoft.com/office/powerpoint/2010/main" val="3011034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610599"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1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990600"/>
            <a:ext cx="7402513"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CB8AAEC5-7937-4BDB-BA34-C5D8931B2CF1}" type="slidenum">
              <a:rPr lang="en-US" altLang="en-US"/>
              <a:pPr/>
              <a:t>4</a:t>
            </a:fld>
            <a:endParaRPr lang="en-US" altLang="en-US"/>
          </a:p>
        </p:txBody>
      </p:sp>
      <p:sp>
        <p:nvSpPr>
          <p:cNvPr id="10782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152400" y="380999"/>
            <a:ext cx="876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0" baseline="0" dirty="0">
                <a:solidFill>
                  <a:schemeClr val="folHlink"/>
                </a:solidFill>
              </a:rPr>
              <a:t>Figure 12.2  </a:t>
            </a:r>
            <a:r>
              <a:rPr lang="en-US" altLang="en-US" sz="2000" baseline="0" dirty="0"/>
              <a:t>Taxonomy of multiple-access protocols discussed in this chapter</a:t>
            </a:r>
          </a:p>
        </p:txBody>
      </p:sp>
      <p:sp>
        <p:nvSpPr>
          <p:cNvPr id="1078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637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847207"/>
          </a:xfrm>
          <a:prstGeom prst="rect">
            <a:avLst/>
          </a:prstGeom>
        </p:spPr>
        <p:txBody>
          <a:bodyPr wrap="square">
            <a:spAutoFit/>
          </a:bodyPr>
          <a:lstStyle/>
          <a:p>
            <a:r>
              <a:rPr lang="en-US" sz="2800" b="1" dirty="0"/>
              <a:t>CHANNELIZATION </a:t>
            </a:r>
          </a:p>
          <a:p>
            <a:endParaRPr lang="en-US" dirty="0"/>
          </a:p>
          <a:p>
            <a:r>
              <a:rPr lang="en-US" dirty="0"/>
              <a:t>-</a:t>
            </a:r>
            <a:endParaRPr lang="en-US" sz="2000" dirty="0"/>
          </a:p>
          <a:p>
            <a:r>
              <a:rPr lang="en-US" sz="2000" dirty="0"/>
              <a:t>Channelization (or channel partition, as it is sometimes called) is a multiple-access method in which the available bandwidth of a link is shared in time, frequency, or through code, among different stations. </a:t>
            </a:r>
          </a:p>
          <a:p>
            <a:endParaRPr lang="en-US" sz="2000" dirty="0"/>
          </a:p>
          <a:p>
            <a:endParaRPr lang="en-US" sz="2000" dirty="0"/>
          </a:p>
          <a:p>
            <a:endParaRPr lang="en-US" sz="2000" dirty="0"/>
          </a:p>
          <a:p>
            <a:endParaRPr lang="en-US" sz="2000" dirty="0"/>
          </a:p>
          <a:p>
            <a:r>
              <a:rPr lang="en-US" sz="2000" dirty="0"/>
              <a:t>  </a:t>
            </a:r>
          </a:p>
          <a:p>
            <a:r>
              <a:rPr lang="en-US" sz="2000" dirty="0"/>
              <a:t>- three protocols: FDMA, TDMA, and CDMA. </a:t>
            </a:r>
          </a:p>
        </p:txBody>
      </p:sp>
    </p:spTree>
    <p:extLst>
      <p:ext uri="{BB962C8B-B14F-4D97-AF65-F5344CB8AC3E}">
        <p14:creationId xmlns:p14="http://schemas.microsoft.com/office/powerpoint/2010/main" val="3790929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
            <a:ext cx="8305800" cy="1846659"/>
          </a:xfrm>
          <a:prstGeom prst="rect">
            <a:avLst/>
          </a:prstGeom>
        </p:spPr>
        <p:txBody>
          <a:bodyPr wrap="square">
            <a:spAutoFit/>
          </a:bodyPr>
          <a:lstStyle/>
          <a:p>
            <a:r>
              <a:rPr lang="en-US" dirty="0"/>
              <a:t>FDMA </a:t>
            </a:r>
          </a:p>
          <a:p>
            <a:r>
              <a:rPr lang="en-US" sz="2400" dirty="0"/>
              <a:t>- the available bandwidth is divided into frequency bands  </a:t>
            </a:r>
          </a:p>
          <a:p>
            <a:r>
              <a:rPr lang="en-US" sz="2400" dirty="0"/>
              <a:t>- Each station is allocated a band to send its data. In other words, each band is reserved for a specific station, and it belongs to the station all the time </a:t>
            </a:r>
          </a:p>
        </p:txBody>
      </p:sp>
    </p:spTree>
    <p:extLst>
      <p:ext uri="{BB962C8B-B14F-4D97-AF65-F5344CB8AC3E}">
        <p14:creationId xmlns:p14="http://schemas.microsoft.com/office/powerpoint/2010/main" val="2990791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686800" cy="1754326"/>
          </a:xfrm>
          <a:prstGeom prst="rect">
            <a:avLst/>
          </a:prstGeom>
        </p:spPr>
        <p:txBody>
          <a:bodyPr wrap="square">
            <a:spAutoFit/>
          </a:bodyPr>
          <a:lstStyle/>
          <a:p>
            <a:r>
              <a:rPr lang="en-US" dirty="0"/>
              <a:t>TDMA </a:t>
            </a:r>
          </a:p>
          <a:p>
            <a:pPr marL="285750" indent="-285750">
              <a:buFontTx/>
              <a:buChar char="-"/>
            </a:pPr>
            <a:r>
              <a:rPr lang="en-US" dirty="0"/>
              <a:t>the stations share the bandwidth of the channel in time  </a:t>
            </a:r>
          </a:p>
          <a:p>
            <a:pPr marL="285750" indent="-285750">
              <a:buFontTx/>
              <a:buChar char="-"/>
            </a:pPr>
            <a:endParaRPr lang="en-US" dirty="0"/>
          </a:p>
          <a:p>
            <a:pPr marL="285750" indent="-285750">
              <a:buFontTx/>
              <a:buChar char="-"/>
            </a:pPr>
            <a:r>
              <a:rPr lang="en-US" dirty="0"/>
              <a:t>Each station is allocated a time slot during which it can send data  </a:t>
            </a:r>
          </a:p>
          <a:p>
            <a:pPr marL="285750" indent="-285750">
              <a:buFontTx/>
              <a:buChar char="-"/>
            </a:pPr>
            <a:r>
              <a:rPr lang="en-US" dirty="0"/>
              <a:t> </a:t>
            </a:r>
          </a:p>
          <a:p>
            <a:r>
              <a:rPr lang="en-US" dirty="0"/>
              <a:t>- Each station transmits its data in its assigned time slot </a:t>
            </a:r>
          </a:p>
        </p:txBody>
      </p:sp>
    </p:spTree>
    <p:extLst>
      <p:ext uri="{BB962C8B-B14F-4D97-AF65-F5344CB8AC3E}">
        <p14:creationId xmlns:p14="http://schemas.microsoft.com/office/powerpoint/2010/main" val="3791598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031325"/>
          </a:xfrm>
          <a:prstGeom prst="rect">
            <a:avLst/>
          </a:prstGeom>
        </p:spPr>
        <p:txBody>
          <a:bodyPr wrap="square">
            <a:spAutoFit/>
          </a:bodyPr>
          <a:lstStyle/>
          <a:p>
            <a:r>
              <a:rPr lang="en-US" dirty="0"/>
              <a:t>CDMA </a:t>
            </a:r>
          </a:p>
          <a:p>
            <a:pPr marL="285750" indent="-285750">
              <a:buFontTx/>
              <a:buChar char="-"/>
            </a:pPr>
            <a:r>
              <a:rPr lang="en-US" dirty="0"/>
              <a:t>CDMA differs from FDMA in that only one channel occupies the entire bandwidth of the link  </a:t>
            </a:r>
          </a:p>
          <a:p>
            <a:pPr marL="285750" indent="-285750">
              <a:buFontTx/>
              <a:buChar char="-"/>
            </a:pPr>
            <a:endParaRPr lang="en-US" dirty="0"/>
          </a:p>
          <a:p>
            <a:pPr marL="285750" indent="-285750">
              <a:buFontTx/>
              <a:buChar char="-"/>
            </a:pPr>
            <a:endParaRPr lang="en-US" dirty="0"/>
          </a:p>
          <a:p>
            <a:r>
              <a:rPr lang="en-US" dirty="0"/>
              <a:t>- It differs from TDMA in that all stations can send data simultaneously; there is no timesharing </a:t>
            </a:r>
          </a:p>
        </p:txBody>
      </p:sp>
    </p:spTree>
    <p:extLst>
      <p:ext uri="{BB962C8B-B14F-4D97-AF65-F5344CB8AC3E}">
        <p14:creationId xmlns:p14="http://schemas.microsoft.com/office/powerpoint/2010/main" val="153574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12.</a:t>
            </a:r>
            <a:fld id="{CCFD3A20-829D-4871-807B-B30CC4352F7A}" type="slidenum">
              <a:rPr lang="en-US" altLang="en-US"/>
              <a:pPr/>
              <a:t>5</a:t>
            </a:fld>
            <a:endParaRPr lang="en-US" altLang="en-US"/>
          </a:p>
        </p:txBody>
      </p:sp>
      <p:sp>
        <p:nvSpPr>
          <p:cNvPr id="565250"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228600"/>
            <a:ext cx="481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dirty="0">
                <a:effectLst>
                  <a:outerShdw blurRad="38100" dist="38100" dir="2700000" algn="tl">
                    <a:srgbClr val="C0C0C0"/>
                  </a:outerShdw>
                </a:effectLst>
                <a:latin typeface="Times" pitchFamily="18" charset="0"/>
              </a:rPr>
              <a:t>12-1   RANDOM ACCESS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565253" name="Rectangle 5"/>
          <p:cNvSpPr>
            <a:spLocks noChangeArrowheads="1"/>
          </p:cNvSpPr>
          <p:nvPr/>
        </p:nvSpPr>
        <p:spPr bwMode="auto">
          <a:xfrm>
            <a:off x="304800" y="1160175"/>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In </a:t>
            </a:r>
            <a:r>
              <a:rPr lang="en-US" altLang="en-US" sz="2400" baseline="0" dirty="0">
                <a:solidFill>
                  <a:schemeClr val="hlink"/>
                </a:solidFill>
                <a:effectLst>
                  <a:outerShdw blurRad="38100" dist="38100" dir="2700000" algn="tl">
                    <a:srgbClr val="C0C0C0"/>
                  </a:outerShdw>
                </a:effectLst>
              </a:rPr>
              <a:t>random access</a:t>
            </a:r>
            <a:r>
              <a:rPr lang="en-US" altLang="en-US" sz="2400" baseline="0" dirty="0">
                <a:effectLst>
                  <a:outerShdw blurRad="38100" dist="38100" dir="2700000" algn="tl">
                    <a:srgbClr val="C0C0C0"/>
                  </a:outerShdw>
                </a:effectLst>
              </a:rPr>
              <a:t> or </a:t>
            </a:r>
            <a:r>
              <a:rPr lang="en-US" altLang="en-US" sz="2400" baseline="0" dirty="0">
                <a:solidFill>
                  <a:schemeClr val="hlink"/>
                </a:solidFill>
                <a:effectLst>
                  <a:outerShdw blurRad="38100" dist="38100" dir="2700000" algn="tl">
                    <a:srgbClr val="C0C0C0"/>
                  </a:outerShdw>
                </a:effectLst>
              </a:rPr>
              <a:t>contention</a:t>
            </a:r>
            <a:r>
              <a:rPr lang="en-US" altLang="en-US" sz="2400" baseline="0" dirty="0">
                <a:effectLst>
                  <a:outerShdw blurRad="38100" dist="38100" dir="2700000" algn="tl">
                    <a:srgbClr val="C0C0C0"/>
                  </a:outerShdw>
                </a:effectLst>
              </a:rPr>
              <a:t> methods, no station is superior to another station and none is assigned the control over another. </a:t>
            </a:r>
          </a:p>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 No station permits, or does not permit, another station to send.</a:t>
            </a:r>
          </a:p>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 At each instance, a station that has data to send uses a procedure defined by the protocol to make a decision on whether or not to send. </a:t>
            </a:r>
          </a:p>
        </p:txBody>
      </p:sp>
      <p:sp>
        <p:nvSpPr>
          <p:cNvPr id="565277" name="Rectangle 29"/>
          <p:cNvSpPr>
            <a:spLocks noChangeArrowheads="1"/>
          </p:cNvSpPr>
          <p:nvPr/>
        </p:nvSpPr>
        <p:spPr bwMode="auto">
          <a:xfrm>
            <a:off x="327837" y="4458577"/>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Clr>
                <a:schemeClr val="tx1"/>
              </a:buClr>
              <a:buSzPct val="117000"/>
              <a:buFont typeface="Arial" panose="020B0604020202020204" pitchFamily="34" charset="0"/>
              <a:buChar char="•"/>
            </a:pPr>
            <a:r>
              <a:rPr lang="en-US" altLang="en-US" sz="2400" i="0" baseline="0" dirty="0">
                <a:solidFill>
                  <a:srgbClr val="0033CC"/>
                </a:solidFill>
              </a:rPr>
              <a:t>ALOHA</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Detection</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Avoidance</a:t>
            </a:r>
          </a:p>
        </p:txBody>
      </p:sp>
    </p:spTree>
    <p:extLst>
      <p:ext uri="{BB962C8B-B14F-4D97-AF65-F5344CB8AC3E}">
        <p14:creationId xmlns:p14="http://schemas.microsoft.com/office/powerpoint/2010/main" val="321113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763000" cy="3785652"/>
          </a:xfrm>
          <a:prstGeom prst="rect">
            <a:avLst/>
          </a:prstGeom>
          <a:noFill/>
        </p:spPr>
        <p:txBody>
          <a:bodyPr wrap="square" rtlCol="0">
            <a:spAutoFit/>
          </a:bodyPr>
          <a:lstStyle/>
          <a:p>
            <a:r>
              <a:rPr lang="en-US" sz="2400" u="sng" dirty="0"/>
              <a:t>ALOHA :</a:t>
            </a:r>
          </a:p>
          <a:p>
            <a:pPr marL="285750" indent="-285750">
              <a:buFont typeface="Arial" panose="020B0604020202020204" pitchFamily="34" charset="0"/>
              <a:buChar char="•"/>
            </a:pPr>
            <a:r>
              <a:rPr lang="en-US" sz="2400" dirty="0"/>
              <a:t> Original ALOHA protocol is called pure ALOHA.</a:t>
            </a:r>
          </a:p>
          <a:p>
            <a:pPr marL="285750" indent="-285750">
              <a:buFont typeface="Arial" panose="020B0604020202020204" pitchFamily="34" charset="0"/>
              <a:buChar char="•"/>
            </a:pPr>
            <a:r>
              <a:rPr lang="en-US" sz="2400" u="sng" dirty="0"/>
              <a:t>Pure ALOHA</a:t>
            </a:r>
          </a:p>
          <a:p>
            <a:pPr marL="285750" indent="-285750">
              <a:buFont typeface="Arial" panose="020B0604020202020204" pitchFamily="34" charset="0"/>
              <a:buChar char="•"/>
            </a:pPr>
            <a:r>
              <a:rPr lang="en-US" altLang="en-US" sz="2400" dirty="0"/>
              <a:t>If you have a packet, just send it.</a:t>
            </a:r>
          </a:p>
          <a:p>
            <a:pPr marL="285750" indent="-285750">
              <a:buFont typeface="Arial" panose="020B0604020202020204" pitchFamily="34" charset="0"/>
              <a:buChar char="•"/>
            </a:pPr>
            <a:r>
              <a:rPr lang="en-US" altLang="en-US" sz="2400" dirty="0"/>
              <a:t>If multiple people try it and so there is collision, then try resending it later!</a:t>
            </a:r>
          </a:p>
          <a:p>
            <a:pPr marL="285750" indent="-285750">
              <a:buFont typeface="Arial" panose="020B0604020202020204" pitchFamily="34" charset="0"/>
              <a:buChar char="•"/>
            </a:pPr>
            <a:r>
              <a:rPr lang="en-US" altLang="en-US" sz="2400" dirty="0"/>
              <a:t>Theoretical analysis (based on Poisson distribution) shows a throughput of only 18%.</a:t>
            </a:r>
            <a:endParaRPr lang="en-US" sz="2400" dirty="0"/>
          </a:p>
          <a:p>
            <a:endParaRPr lang="en-US" sz="2400" dirty="0"/>
          </a:p>
          <a:p>
            <a:endParaRPr lang="en-US" sz="2400" dirty="0"/>
          </a:p>
        </p:txBody>
      </p:sp>
    </p:spTree>
    <p:extLst>
      <p:ext uri="{BB962C8B-B14F-4D97-AF65-F5344CB8AC3E}">
        <p14:creationId xmlns:p14="http://schemas.microsoft.com/office/powerpoint/2010/main" val="17268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1AE458B7-5F31-40D2-BCB7-A648F88CD108}" type="slidenum">
              <a:rPr lang="en-US" altLang="en-US"/>
              <a:pPr/>
              <a:t>7</a:t>
            </a:fld>
            <a:endParaRPr lang="en-US" altLang="en-US"/>
          </a:p>
        </p:txBody>
      </p:sp>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304800" y="381000"/>
            <a:ext cx="546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12.3  </a:t>
            </a:r>
            <a:r>
              <a:rPr lang="en-US" altLang="en-US" sz="2000" baseline="0"/>
              <a:t>Frames in a pure ALOHA network</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600200"/>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32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 y="228600"/>
            <a:ext cx="891540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frame 1.1 from station1 and frame 3.2 from station 3 will </a:t>
            </a:r>
          </a:p>
          <a:p>
            <a:r>
              <a:rPr lang="en-US" sz="2400" dirty="0"/>
              <a:t>survive.</a:t>
            </a:r>
          </a:p>
          <a:p>
            <a:pPr marL="285750" indent="-285750">
              <a:buFont typeface="Arial" panose="020B0604020202020204" pitchFamily="34" charset="0"/>
              <a:buChar char="•"/>
            </a:pPr>
            <a:r>
              <a:rPr lang="en-US" sz="2400" dirty="0"/>
              <a:t>So we need to resend the frames that have been destroyed </a:t>
            </a:r>
          </a:p>
          <a:p>
            <a:r>
              <a:rPr lang="en-US" sz="2400" dirty="0"/>
              <a:t>during transmission.</a:t>
            </a:r>
          </a:p>
          <a:p>
            <a:pPr marL="285750" indent="-285750">
              <a:buFont typeface="Arial" panose="020B0604020202020204" pitchFamily="34" charset="0"/>
              <a:buChar char="•"/>
            </a:pPr>
            <a:r>
              <a:rPr lang="en-US" sz="2400" dirty="0"/>
              <a:t>When a station sends a frame, it expects the receiver to send an acknowledgment.</a:t>
            </a:r>
          </a:p>
          <a:p>
            <a:pPr marL="285750" indent="-285750">
              <a:buFont typeface="Arial" panose="020B0604020202020204" pitchFamily="34" charset="0"/>
              <a:buChar char="•"/>
            </a:pPr>
            <a:r>
              <a:rPr lang="en-US" sz="2400" dirty="0"/>
              <a:t>If the ack doesn’t arrive after time out period, the station assumes that the frame has been destroyed and resends the frame.</a:t>
            </a:r>
          </a:p>
          <a:p>
            <a:pPr marL="342900" indent="-342900">
              <a:buFont typeface="Arial" panose="020B0604020202020204" pitchFamily="34" charset="0"/>
              <a:buChar char="•"/>
            </a:pPr>
            <a:r>
              <a:rPr lang="en-US" sz="2400" dirty="0"/>
              <a:t>A collision involves 2 or more stations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all these station try to resend their frames after the timeout, each station waits a random amount of time before resending its frame. </a:t>
            </a:r>
          </a:p>
          <a:p>
            <a:pPr marL="342900" indent="-342900">
              <a:buFont typeface="Arial" panose="020B0604020202020204" pitchFamily="34" charset="0"/>
              <a:buChar char="•"/>
            </a:pPr>
            <a:r>
              <a:rPr lang="en-US" sz="2400" dirty="0"/>
              <a:t>This randomness will help to avoid collision.</a:t>
            </a:r>
          </a:p>
          <a:p>
            <a:pPr marL="342900" indent="-342900">
              <a:buFont typeface="Arial" panose="020B0604020202020204" pitchFamily="34" charset="0"/>
              <a:buChar char="•"/>
            </a:pPr>
            <a:r>
              <a:rPr lang="en-US" sz="2400" dirty="0"/>
              <a:t>This is called </a:t>
            </a:r>
            <a:r>
              <a:rPr lang="en-US" sz="2400" u="sng" dirty="0"/>
              <a:t>back off time</a:t>
            </a:r>
            <a:r>
              <a:rPr lang="en-US" sz="2400" dirty="0"/>
              <a:t>.</a:t>
            </a:r>
          </a:p>
        </p:txBody>
      </p:sp>
    </p:spTree>
    <p:extLst>
      <p:ext uri="{BB962C8B-B14F-4D97-AF65-F5344CB8AC3E}">
        <p14:creationId xmlns:p14="http://schemas.microsoft.com/office/powerpoint/2010/main" val="242206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2302233" cy="461665"/>
          </a:xfrm>
          <a:prstGeom prst="rect">
            <a:avLst/>
          </a:prstGeom>
          <a:noFill/>
        </p:spPr>
        <p:txBody>
          <a:bodyPr wrap="none" rtlCol="0">
            <a:spAutoFit/>
          </a:bodyPr>
          <a:lstStyle/>
          <a:p>
            <a:r>
              <a:rPr lang="en-US" sz="2400" u="sng" dirty="0"/>
              <a:t>Slotted ALOHA</a:t>
            </a:r>
          </a:p>
        </p:txBody>
      </p:sp>
      <p:sp>
        <p:nvSpPr>
          <p:cNvPr id="3" name="TextBox 2"/>
          <p:cNvSpPr txBox="1"/>
          <p:nvPr/>
        </p:nvSpPr>
        <p:spPr>
          <a:xfrm>
            <a:off x="152400" y="826532"/>
            <a:ext cx="8839200"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Synchronous, that is time is divided into slots.</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Slot size is equal to the transmission time of a packet.</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When you are ready, transmit at the start of the time slot.</a:t>
            </a:r>
          </a:p>
          <a:p>
            <a:pPr marL="285750" indent="-28575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Doubles the efficiency of Aloha (36% throughput)</a:t>
            </a:r>
            <a:br>
              <a:rPr lang="en-US" altLang="en-US" sz="2400" dirty="0"/>
            </a:br>
            <a:br>
              <a:rPr lang="en-US" altLang="en-US" sz="2400" dirty="0"/>
            </a:br>
            <a:r>
              <a:rPr lang="en-US" altLang="en-US" sz="2400" dirty="0"/>
              <a:t>But requires synchronization!</a:t>
            </a:r>
          </a:p>
        </p:txBody>
      </p:sp>
      <p:sp>
        <p:nvSpPr>
          <p:cNvPr id="4" name="TextBox 3"/>
          <p:cNvSpPr txBox="1"/>
          <p:nvPr/>
        </p:nvSpPr>
        <p:spPr>
          <a:xfrm>
            <a:off x="381000" y="5029200"/>
            <a:ext cx="6147837" cy="369332"/>
          </a:xfrm>
          <a:prstGeom prst="rect">
            <a:avLst/>
          </a:prstGeom>
          <a:noFill/>
        </p:spPr>
        <p:txBody>
          <a:bodyPr wrap="none" rtlCol="0">
            <a:spAutoFit/>
          </a:bodyPr>
          <a:lstStyle/>
          <a:p>
            <a:r>
              <a:rPr lang="en-US" dirty="0"/>
              <a:t>Transmission Time: </a:t>
            </a:r>
            <a:r>
              <a:rPr lang="en-US" dirty="0" err="1"/>
              <a:t>Avg</a:t>
            </a:r>
            <a:r>
              <a:rPr lang="en-US" dirty="0"/>
              <a:t> time required to send out a frame</a:t>
            </a:r>
          </a:p>
        </p:txBody>
      </p:sp>
    </p:spTree>
    <p:extLst>
      <p:ext uri="{BB962C8B-B14F-4D97-AF65-F5344CB8AC3E}">
        <p14:creationId xmlns:p14="http://schemas.microsoft.com/office/powerpoint/2010/main" val="28680374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570</TotalTime>
  <Words>1539</Words>
  <Application>Microsoft Office PowerPoint</Application>
  <PresentationFormat>On-screen Show (4:3)</PresentationFormat>
  <Paragraphs>211</Paragraphs>
  <Slides>43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Georgia</vt:lpstr>
      <vt:lpstr>Times</vt:lpstr>
      <vt:lpstr>Times New Roman</vt:lpstr>
      <vt:lpstr>Verdana</vt:lpstr>
      <vt:lpstr>Wingdings</vt:lpstr>
      <vt:lpstr>Wingdings 2</vt:lpstr>
      <vt:lpstr>Civic</vt:lpstr>
      <vt:lpstr>Media Access sublayer</vt:lpstr>
      <vt:lpstr>Data link   sublayer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Access sublayer</dc:title>
  <dc:creator>Souparnika pc</dc:creator>
  <cp:lastModifiedBy>Srividya Krishnakumar</cp:lastModifiedBy>
  <cp:revision>100</cp:revision>
  <dcterms:created xsi:type="dcterms:W3CDTF">2006-08-16T00:00:00Z</dcterms:created>
  <dcterms:modified xsi:type="dcterms:W3CDTF">2020-04-06T11:45:40Z</dcterms:modified>
</cp:coreProperties>
</file>