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241D5-B2AD-4D5F-A994-1A933A51D419}" type="datetimeFigureOut">
              <a:rPr lang="en-IN" smtClean="0"/>
              <a:t>01-04-2020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69386-5C97-4BB0-94FD-19F7B0905ECB}" type="slidenum">
              <a:rPr lang="en-IN" smtClean="0"/>
              <a:t>‹#›</a:t>
            </a:fld>
            <a:endParaRPr lang="en-IN"/>
          </a:p>
        </p:txBody>
      </p:sp>
    </p:spTree>
    <p:extLst>
      <p:ext uri="{BB962C8B-B14F-4D97-AF65-F5344CB8AC3E}">
        <p14:creationId xmlns:p14="http://schemas.microsoft.com/office/powerpoint/2010/main" val="272903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269386-5C97-4BB0-94FD-19F7B0905ECB}" type="slidenum">
              <a:rPr lang="en-IN" smtClean="0"/>
              <a:t>17</a:t>
            </a:fld>
            <a:endParaRPr lang="en-IN"/>
          </a:p>
        </p:txBody>
      </p:sp>
    </p:spTree>
    <p:extLst>
      <p:ext uri="{BB962C8B-B14F-4D97-AF65-F5344CB8AC3E}">
        <p14:creationId xmlns:p14="http://schemas.microsoft.com/office/powerpoint/2010/main" val="83422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74AF0-6E2B-47C0-B1CC-428EF7953BA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74AF0-6E2B-47C0-B1CC-428EF7953BA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74AF0-6E2B-47C0-B1CC-428EF7953BA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74AF0-6E2B-47C0-B1CC-428EF7953BA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74AF0-6E2B-47C0-B1CC-428EF7953BA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74AF0-6E2B-47C0-B1CC-428EF7953BA6}"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074AF0-6E2B-47C0-B1CC-428EF7953BA6}" type="datetimeFigureOut">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074AF0-6E2B-47C0-B1CC-428EF7953BA6}" type="datetimeFigureOut">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74AF0-6E2B-47C0-B1CC-428EF7953BA6}" type="datetimeFigureOut">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709A5-F318-4FE4-838E-CAF6B10CF2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74AF0-6E2B-47C0-B1CC-428EF7953BA6}"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709A5-F318-4FE4-838E-CAF6B10CF20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B074AF0-6E2B-47C0-B1CC-428EF7953BA6}" type="datetimeFigureOut">
              <a:rPr lang="en-US" smtClean="0"/>
              <a:t>4/1/2020</a:t>
            </a:fld>
            <a:endParaRPr lang="en-US"/>
          </a:p>
        </p:txBody>
      </p:sp>
      <p:sp>
        <p:nvSpPr>
          <p:cNvPr id="9" name="Slide Number Placeholder 8"/>
          <p:cNvSpPr>
            <a:spLocks noGrp="1"/>
          </p:cNvSpPr>
          <p:nvPr>
            <p:ph type="sldNum" sz="quarter" idx="11"/>
          </p:nvPr>
        </p:nvSpPr>
        <p:spPr/>
        <p:txBody>
          <a:bodyPr/>
          <a:lstStyle/>
          <a:p>
            <a:fld id="{A2D709A5-F318-4FE4-838E-CAF6B10CF20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2D709A5-F318-4FE4-838E-CAF6B10CF20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B074AF0-6E2B-47C0-B1CC-428EF7953BA6}" type="datetimeFigureOut">
              <a:rPr lang="en-US" smtClean="0"/>
              <a:t>4/1/2020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Lexicographical_order" TargetMode="External"/><Relationship Id="rId2" Type="http://schemas.openxmlformats.org/officeDocument/2006/relationships/hyperlink" Target="https://en.wikipedia.org/wiki/Atomic_ope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Trap_(comput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SIMPLE NETWORK MANAGEMENT PROTOCOL</a:t>
            </a:r>
            <a:br>
              <a:rPr lang="en-US" altLang="en-US" sz="4400" dirty="0"/>
            </a:br>
            <a:r>
              <a:rPr lang="en-US" altLang="en-US" sz="4400" dirty="0"/>
              <a:t>(SNMP)</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868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SMI</a:t>
            </a:r>
          </a:p>
        </p:txBody>
      </p:sp>
      <p:sp>
        <p:nvSpPr>
          <p:cNvPr id="3" name="Content Placeholder 2"/>
          <p:cNvSpPr>
            <a:spLocks noGrp="1"/>
          </p:cNvSpPr>
          <p:nvPr>
            <p:ph idx="1"/>
          </p:nvPr>
        </p:nvSpPr>
        <p:spPr>
          <a:xfrm>
            <a:off x="0" y="1371600"/>
            <a:ext cx="8382000" cy="990600"/>
          </a:xfrm>
        </p:spPr>
        <p:txBody>
          <a:bodyPr/>
          <a:lstStyle/>
          <a:p>
            <a:r>
              <a:rPr lang="en-US" dirty="0"/>
              <a:t>Define rules for naming objects, defining object type, and showing how to encode objects and values.</a:t>
            </a:r>
          </a:p>
          <a:p>
            <a:endParaRPr lang="en-US" dirty="0"/>
          </a:p>
        </p:txBody>
      </p:sp>
      <p:sp>
        <p:nvSpPr>
          <p:cNvPr id="4" name="TextBox 3"/>
          <p:cNvSpPr txBox="1"/>
          <p:nvPr/>
        </p:nvSpPr>
        <p:spPr>
          <a:xfrm>
            <a:off x="304800" y="2667000"/>
            <a:ext cx="8153400" cy="2123658"/>
          </a:xfrm>
          <a:prstGeom prst="rect">
            <a:avLst/>
          </a:prstGeom>
          <a:noFill/>
        </p:spPr>
        <p:txBody>
          <a:bodyPr wrap="square" rtlCol="0">
            <a:spAutoFit/>
          </a:bodyPr>
          <a:lstStyle/>
          <a:p>
            <a:r>
              <a:rPr lang="en-US" sz="4400" dirty="0"/>
              <a:t>Role of MIB</a:t>
            </a:r>
          </a:p>
          <a:p>
            <a:pPr marL="571500" indent="-571500">
              <a:buFont typeface="Arial" panose="020B0604020202020204" pitchFamily="34" charset="0"/>
              <a:buChar char="•"/>
            </a:pPr>
            <a:r>
              <a:rPr lang="en-US" sz="2200" dirty="0"/>
              <a:t>MIB creates a collection of named objects, names them according to the rules defined by SMI. </a:t>
            </a:r>
          </a:p>
          <a:p>
            <a:pPr marL="571500" indent="-571500">
              <a:buFont typeface="Arial" panose="020B0604020202020204" pitchFamily="34" charset="0"/>
              <a:buChar char="•"/>
            </a:pPr>
            <a:r>
              <a:rPr lang="en-US" sz="2200" dirty="0"/>
              <a:t>MIB creates a collection of named objects, their types and their relationships to each other in an entity to be managed. </a:t>
            </a:r>
          </a:p>
        </p:txBody>
      </p:sp>
    </p:spTree>
    <p:extLst>
      <p:ext uri="{BB962C8B-B14F-4D97-AF65-F5344CB8AC3E}">
        <p14:creationId xmlns:p14="http://schemas.microsoft.com/office/powerpoint/2010/main" val="274264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understand more </a:t>
            </a:r>
          </a:p>
        </p:txBody>
      </p:sp>
      <p:sp>
        <p:nvSpPr>
          <p:cNvPr id="3" name="Content Placeholder 2"/>
          <p:cNvSpPr>
            <a:spLocks noGrp="1"/>
          </p:cNvSpPr>
          <p:nvPr>
            <p:ph idx="1"/>
          </p:nvPr>
        </p:nvSpPr>
        <p:spPr/>
        <p:txBody>
          <a:bodyPr>
            <a:normAutofit/>
          </a:bodyPr>
          <a:lstStyle/>
          <a:p>
            <a:r>
              <a:rPr lang="en-US" sz="2400" dirty="0"/>
              <a:t>We can compare the task of network management to the task of writing a program.</a:t>
            </a:r>
          </a:p>
          <a:p>
            <a:endParaRPr lang="en-US" sz="2400" dirty="0"/>
          </a:p>
          <a:p>
            <a:pPr lvl="1"/>
            <a:r>
              <a:rPr lang="en-US" sz="2400" dirty="0"/>
              <a:t> ❏ Both tasks need rules. In network management this is handled by SMI. </a:t>
            </a:r>
          </a:p>
          <a:p>
            <a:pPr lvl="1"/>
            <a:r>
              <a:rPr lang="en-US" sz="2400" dirty="0"/>
              <a:t>❏ Both tasks need variable declarations. In network management this is handled by MIB. </a:t>
            </a:r>
          </a:p>
          <a:p>
            <a:pPr lvl="1"/>
            <a:r>
              <a:rPr lang="en-US" sz="2400" dirty="0"/>
              <a:t>❏ Both tasks have actions performed by statements. In network management this is handled by SNMP.</a:t>
            </a:r>
          </a:p>
        </p:txBody>
      </p:sp>
    </p:spTree>
    <p:extLst>
      <p:ext uri="{BB962C8B-B14F-4D97-AF65-F5344CB8AC3E}">
        <p14:creationId xmlns:p14="http://schemas.microsoft.com/office/powerpoint/2010/main" val="20056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 in detail</a:t>
            </a:r>
          </a:p>
        </p:txBody>
      </p:sp>
      <p:sp>
        <p:nvSpPr>
          <p:cNvPr id="3" name="Content Placeholder 2"/>
          <p:cNvSpPr>
            <a:spLocks noGrp="1"/>
          </p:cNvSpPr>
          <p:nvPr>
            <p:ph idx="1"/>
          </p:nvPr>
        </p:nvSpPr>
        <p:spPr>
          <a:xfrm>
            <a:off x="0" y="1371600"/>
            <a:ext cx="8458200" cy="5486400"/>
          </a:xfrm>
        </p:spPr>
        <p:txBody>
          <a:bodyPr/>
          <a:lstStyle/>
          <a:p>
            <a:r>
              <a:rPr lang="en-US" dirty="0"/>
              <a:t>SMI v2 is a component for network management. Its function are</a:t>
            </a:r>
          </a:p>
          <a:p>
            <a:pPr lvl="1"/>
            <a:r>
              <a:rPr lang="en-US" dirty="0"/>
              <a:t>To name objects.</a:t>
            </a:r>
          </a:p>
          <a:p>
            <a:pPr lvl="1"/>
            <a:r>
              <a:rPr lang="en-US" dirty="0"/>
              <a:t>To define the type of data that can be stored in an object.</a:t>
            </a:r>
          </a:p>
          <a:p>
            <a:pPr lvl="1"/>
            <a:r>
              <a:rPr lang="en-US" dirty="0"/>
              <a:t>To show how to encode data for transmission over the network.</a:t>
            </a:r>
          </a:p>
          <a:p>
            <a:pPr lvl="1"/>
            <a:r>
              <a:rPr lang="en-US" dirty="0"/>
              <a:t>SMI is a guideline for SNMP, it emphasizes 3 attributes to handle an object: name ,datatype, encoding method.</a:t>
            </a:r>
          </a:p>
          <a:p>
            <a:pPr lvl="1"/>
            <a:endParaRPr lang="en-US" dirty="0"/>
          </a:p>
          <a:p>
            <a:pPr lvl="1"/>
            <a:endParaRPr lang="en-US" dirty="0"/>
          </a:p>
        </p:txBody>
      </p:sp>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114800"/>
            <a:ext cx="70104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77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a:t>
            </a:r>
          </a:p>
        </p:txBody>
      </p:sp>
      <p:sp>
        <p:nvSpPr>
          <p:cNvPr id="3" name="Content Placeholder 2"/>
          <p:cNvSpPr>
            <a:spLocks noGrp="1"/>
          </p:cNvSpPr>
          <p:nvPr>
            <p:ph idx="1"/>
          </p:nvPr>
        </p:nvSpPr>
        <p:spPr>
          <a:xfrm>
            <a:off x="0" y="1371600"/>
            <a:ext cx="8458200" cy="5486400"/>
          </a:xfrm>
        </p:spPr>
        <p:txBody>
          <a:bodyPr/>
          <a:lstStyle/>
          <a:p>
            <a:r>
              <a:rPr lang="en-US" dirty="0"/>
              <a:t>To name objects globally, SMI uses an object identifier, which is hierarchical.</a:t>
            </a:r>
          </a:p>
          <a:p>
            <a:r>
              <a:rPr lang="en-US" dirty="0"/>
              <a:t>Starts with an unnamed root (next slide). </a:t>
            </a:r>
          </a:p>
          <a:p>
            <a:r>
              <a:rPr lang="en-US" dirty="0"/>
              <a:t>Each object can be defined by using a sequence of integer separated by dots.</a:t>
            </a:r>
          </a:p>
          <a:p>
            <a:r>
              <a:rPr lang="en-US" dirty="0"/>
              <a:t>The tree structure can also define an object by using a sequence of textual names separated by dots.</a:t>
            </a:r>
          </a:p>
        </p:txBody>
      </p:sp>
    </p:spTree>
    <p:extLst>
      <p:ext uri="{BB962C8B-B14F-4D97-AF65-F5344CB8AC3E}">
        <p14:creationId xmlns:p14="http://schemas.microsoft.com/office/powerpoint/2010/main" val="203990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8382000" cy="615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2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309656"/>
            <a:ext cx="7211432" cy="22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2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a:t>
            </a:r>
          </a:p>
        </p:txBody>
      </p:sp>
      <p:pic>
        <p:nvPicPr>
          <p:cNvPr id="409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9647" y="1524000"/>
            <a:ext cx="7125153" cy="4072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99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a:t>
            </a:r>
            <a:br>
              <a:rPr lang="en-US" dirty="0"/>
            </a:br>
            <a:endParaRPr lang="en-US" dirty="0"/>
          </a:p>
        </p:txBody>
      </p:sp>
      <p:sp>
        <p:nvSpPr>
          <p:cNvPr id="3" name="Content Placeholder 2"/>
          <p:cNvSpPr>
            <a:spLocks noGrp="1"/>
          </p:cNvSpPr>
          <p:nvPr>
            <p:ph idx="1"/>
          </p:nvPr>
        </p:nvSpPr>
        <p:spPr>
          <a:xfrm>
            <a:off x="76200" y="1066800"/>
            <a:ext cx="8382000" cy="1524000"/>
          </a:xfrm>
        </p:spPr>
        <p:txBody>
          <a:bodyPr/>
          <a:lstStyle/>
          <a:p>
            <a:r>
              <a:rPr lang="en-US" dirty="0"/>
              <a:t>Atomic datatypes.</a:t>
            </a:r>
          </a:p>
          <a:p>
            <a:r>
              <a:rPr lang="en-US" dirty="0"/>
              <a:t>Some of them taken from ASN.1</a:t>
            </a:r>
          </a:p>
          <a:p>
            <a:r>
              <a:rPr lang="en-US" dirty="0"/>
              <a:t>Others  are added by SMI.</a:t>
            </a:r>
          </a:p>
          <a:p>
            <a:endParaRPr lang="en-US" dirty="0"/>
          </a:p>
        </p:txBody>
      </p:sp>
      <p:pic>
        <p:nvPicPr>
          <p:cNvPr id="5122" name="Picture 2" descr="C:\Users\Souparnika pc\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69342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3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Type</a:t>
            </a:r>
          </a:p>
        </p:txBody>
      </p:sp>
      <p:sp>
        <p:nvSpPr>
          <p:cNvPr id="3" name="Content Placeholder 2"/>
          <p:cNvSpPr>
            <a:spLocks noGrp="1"/>
          </p:cNvSpPr>
          <p:nvPr>
            <p:ph idx="1"/>
          </p:nvPr>
        </p:nvSpPr>
        <p:spPr>
          <a:xfrm>
            <a:off x="0" y="1295400"/>
            <a:ext cx="8382000" cy="5410200"/>
          </a:xfrm>
        </p:spPr>
        <p:txBody>
          <a:bodyPr/>
          <a:lstStyle/>
          <a:p>
            <a:r>
              <a:rPr lang="en-US" dirty="0"/>
              <a:t>SMI defines 2 structured datatypes:- sequence, sequence of</a:t>
            </a:r>
          </a:p>
          <a:p>
            <a:r>
              <a:rPr lang="en-US" dirty="0"/>
              <a:t>By combining simple and structured data-types, we can make new structured data-types.</a:t>
            </a:r>
          </a:p>
          <a:p>
            <a:endParaRPr lang="en-US" dirty="0"/>
          </a:p>
          <a:p>
            <a:pPr>
              <a:buFont typeface="Wingdings" panose="05000000000000000000" pitchFamily="2" charset="2"/>
              <a:buChar char="q"/>
            </a:pPr>
            <a:r>
              <a:rPr lang="en-US" b="1" dirty="0"/>
              <a:t>Sequence</a:t>
            </a:r>
            <a:r>
              <a:rPr lang="en-US" dirty="0"/>
              <a:t>: it is analogous to the concept of struct or a record  in programming language .</a:t>
            </a:r>
          </a:p>
          <a:p>
            <a:pPr>
              <a:buFont typeface="Wingdings" panose="05000000000000000000" pitchFamily="2" charset="2"/>
              <a:buChar char="q"/>
            </a:pPr>
            <a:r>
              <a:rPr lang="en-US" b="1" dirty="0"/>
              <a:t>Sequence of</a:t>
            </a:r>
            <a:r>
              <a:rPr lang="en-US" dirty="0"/>
              <a:t>: analogous to array </a:t>
            </a:r>
          </a:p>
        </p:txBody>
      </p:sp>
    </p:spTree>
    <p:extLst>
      <p:ext uri="{BB962C8B-B14F-4D97-AF65-F5344CB8AC3E}">
        <p14:creationId xmlns:p14="http://schemas.microsoft.com/office/powerpoint/2010/main" val="7163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7924799" cy="517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2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Management</a:t>
            </a:r>
          </a:p>
        </p:txBody>
      </p:sp>
      <p:sp>
        <p:nvSpPr>
          <p:cNvPr id="3" name="Content Placeholder 2"/>
          <p:cNvSpPr>
            <a:spLocks noGrp="1"/>
          </p:cNvSpPr>
          <p:nvPr>
            <p:ph idx="1"/>
          </p:nvPr>
        </p:nvSpPr>
        <p:spPr>
          <a:xfrm>
            <a:off x="0" y="1524000"/>
            <a:ext cx="8458200" cy="5334000"/>
          </a:xfrm>
        </p:spPr>
        <p:txBody>
          <a:bodyPr>
            <a:normAutofit/>
          </a:bodyPr>
          <a:lstStyle/>
          <a:p>
            <a:r>
              <a:rPr lang="en-US" sz="3200" dirty="0">
                <a:latin typeface="+mj-lt"/>
              </a:rPr>
              <a:t>Monitoring, testing, configuring and trouble-shooting network components to meet a set of requirements defined by an organization</a:t>
            </a:r>
          </a:p>
        </p:txBody>
      </p:sp>
    </p:spTree>
    <p:extLst>
      <p:ext uri="{BB962C8B-B14F-4D97-AF65-F5344CB8AC3E}">
        <p14:creationId xmlns:p14="http://schemas.microsoft.com/office/powerpoint/2010/main" val="104856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Method</a:t>
            </a:r>
          </a:p>
        </p:txBody>
      </p:sp>
      <p:sp>
        <p:nvSpPr>
          <p:cNvPr id="3" name="Content Placeholder 2"/>
          <p:cNvSpPr>
            <a:spLocks noGrp="1"/>
          </p:cNvSpPr>
          <p:nvPr>
            <p:ph idx="1"/>
          </p:nvPr>
        </p:nvSpPr>
        <p:spPr/>
        <p:txBody>
          <a:bodyPr/>
          <a:lstStyle/>
          <a:p>
            <a:r>
              <a:rPr lang="en-US" dirty="0"/>
              <a:t>Format</a:t>
            </a:r>
          </a:p>
          <a:p>
            <a:endParaRPr lang="en-US" dirty="0"/>
          </a:p>
        </p:txBody>
      </p:sp>
      <p:pic>
        <p:nvPicPr>
          <p:cNvPr id="717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25436"/>
            <a:ext cx="7086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08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077200" cy="6172200"/>
          </a:xfrm>
        </p:spPr>
        <p:txBody>
          <a:bodyPr/>
          <a:lstStyle/>
          <a:p>
            <a:r>
              <a:rPr lang="en-US" dirty="0"/>
              <a:t>Tag : 1 byte</a:t>
            </a:r>
          </a:p>
          <a:p>
            <a:pPr lvl="1"/>
            <a:r>
              <a:rPr lang="en-US" dirty="0"/>
              <a:t>Defines type of data</a:t>
            </a:r>
          </a:p>
          <a:p>
            <a:pPr lvl="1"/>
            <a:r>
              <a:rPr lang="en-US" dirty="0"/>
              <a:t>Composed of 3 sub field </a:t>
            </a:r>
          </a:p>
          <a:p>
            <a:pPr lvl="2"/>
            <a:r>
              <a:rPr lang="en-US" dirty="0"/>
              <a:t>Class (2 bits)</a:t>
            </a:r>
          </a:p>
          <a:p>
            <a:pPr lvl="2"/>
            <a:r>
              <a:rPr lang="en-US" dirty="0"/>
              <a:t>Format(1 bit)</a:t>
            </a:r>
          </a:p>
          <a:p>
            <a:pPr lvl="2"/>
            <a:r>
              <a:rPr lang="en-US" dirty="0"/>
              <a:t>Number (5 bits)</a:t>
            </a:r>
          </a:p>
          <a:p>
            <a:pPr lvl="2"/>
            <a:endParaRPr lang="en-US" dirty="0"/>
          </a:p>
          <a:p>
            <a:pPr lvl="2"/>
            <a:endParaRPr lang="en-US" dirty="0"/>
          </a:p>
          <a:p>
            <a:pPr marL="1177290" lvl="2" indent="-400050">
              <a:buFont typeface="+mj-lt"/>
              <a:buAutoNum type="romanUcPeriod"/>
            </a:pPr>
            <a:r>
              <a:rPr lang="en-US" sz="2400" dirty="0"/>
              <a:t>4 classes </a:t>
            </a:r>
          </a:p>
          <a:p>
            <a:pPr marL="1451610" lvl="3" indent="-400050">
              <a:buFont typeface="+mj-lt"/>
              <a:buAutoNum type="romanUcPeriod"/>
            </a:pPr>
            <a:r>
              <a:rPr lang="en-US" sz="2200" dirty="0"/>
              <a:t>Universal(00) :taken from ASN.1</a:t>
            </a:r>
          </a:p>
          <a:p>
            <a:pPr marL="1451610" lvl="3" indent="-400050">
              <a:buFont typeface="+mj-lt"/>
              <a:buAutoNum type="romanUcPeriod"/>
            </a:pPr>
            <a:r>
              <a:rPr lang="en-US" sz="2200" dirty="0"/>
              <a:t>Application wide(01): added by SMI</a:t>
            </a:r>
          </a:p>
          <a:p>
            <a:pPr marL="1451610" lvl="3" indent="-400050">
              <a:buFont typeface="+mj-lt"/>
              <a:buAutoNum type="romanUcPeriod"/>
            </a:pPr>
            <a:r>
              <a:rPr lang="en-US" sz="2200" dirty="0"/>
              <a:t>Context-specific(10): meaning change from protocol to protocol</a:t>
            </a:r>
          </a:p>
          <a:p>
            <a:pPr marL="1451610" lvl="3" indent="-400050">
              <a:buFont typeface="+mj-lt"/>
              <a:buAutoNum type="romanUcPeriod"/>
            </a:pPr>
            <a:r>
              <a:rPr lang="en-US" sz="2200" dirty="0"/>
              <a:t>Private(11): are vendor -specific</a:t>
            </a:r>
          </a:p>
        </p:txBody>
      </p:sp>
    </p:spTree>
    <p:extLst>
      <p:ext uri="{BB962C8B-B14F-4D97-AF65-F5344CB8AC3E}">
        <p14:creationId xmlns:p14="http://schemas.microsoft.com/office/powerpoint/2010/main" val="95325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77724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84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1"/>
            <a:ext cx="7924800" cy="540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99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609600"/>
            <a:ext cx="7996238"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0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MIB v2</a:t>
            </a:r>
          </a:p>
        </p:txBody>
      </p:sp>
      <p:pic>
        <p:nvPicPr>
          <p:cNvPr id="1126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000999" cy="4190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6248400"/>
            <a:ext cx="3533083" cy="369332"/>
          </a:xfrm>
          <a:prstGeom prst="rect">
            <a:avLst/>
          </a:prstGeom>
          <a:noFill/>
        </p:spPr>
        <p:txBody>
          <a:bodyPr wrap="none" rtlCol="0">
            <a:spAutoFit/>
          </a:bodyPr>
          <a:lstStyle/>
          <a:p>
            <a:r>
              <a:rPr lang="en-US" dirty="0">
                <a:solidFill>
                  <a:srgbClr val="FF0000"/>
                </a:solidFill>
              </a:rPr>
              <a:t>NB: Read description of each object</a:t>
            </a:r>
          </a:p>
        </p:txBody>
      </p:sp>
    </p:spTree>
    <p:extLst>
      <p:ext uri="{BB962C8B-B14F-4D97-AF65-F5344CB8AC3E}">
        <p14:creationId xmlns:p14="http://schemas.microsoft.com/office/powerpoint/2010/main" val="2488686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ordering </a:t>
            </a:r>
          </a:p>
        </p:txBody>
      </p:sp>
      <p:sp>
        <p:nvSpPr>
          <p:cNvPr id="3" name="Content Placeholder 2"/>
          <p:cNvSpPr>
            <a:spLocks noGrp="1"/>
          </p:cNvSpPr>
          <p:nvPr>
            <p:ph idx="1"/>
          </p:nvPr>
        </p:nvSpPr>
        <p:spPr>
          <a:xfrm>
            <a:off x="-76200" y="1371600"/>
            <a:ext cx="8382000" cy="5029200"/>
          </a:xfrm>
        </p:spPr>
        <p:txBody>
          <a:bodyPr/>
          <a:lstStyle/>
          <a:p>
            <a:r>
              <a:rPr lang="en-US" dirty="0"/>
              <a:t>MIB variables, object identifiers follow lexicographic order.</a:t>
            </a:r>
          </a:p>
          <a:p>
            <a:r>
              <a:rPr lang="en-US" dirty="0"/>
              <a:t>Lexicographic ordering enables a manager to access a set of variables one after another by defining the first variable.</a:t>
            </a:r>
          </a:p>
        </p:txBody>
      </p:sp>
    </p:spTree>
    <p:extLst>
      <p:ext uri="{BB962C8B-B14F-4D97-AF65-F5344CB8AC3E}">
        <p14:creationId xmlns:p14="http://schemas.microsoft.com/office/powerpoint/2010/main" val="7197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7848600" cy="547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96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SNMP PDUs</a:t>
            </a:r>
          </a:p>
        </p:txBody>
      </p:sp>
      <p:pic>
        <p:nvPicPr>
          <p:cNvPr id="1331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79248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89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382000" cy="6553200"/>
          </a:xfrm>
        </p:spPr>
        <p:txBody>
          <a:bodyPr/>
          <a:lstStyle/>
          <a:p>
            <a:r>
              <a:rPr lang="en-US" dirty="0" err="1"/>
              <a:t>GetRequest</a:t>
            </a:r>
            <a:r>
              <a:rPr lang="en-US" dirty="0"/>
              <a:t> :</a:t>
            </a:r>
          </a:p>
          <a:p>
            <a:pPr lvl="1"/>
            <a:r>
              <a:rPr lang="en-US" dirty="0"/>
              <a:t>A manager-to-agent request to retrieve the value of a variable or list of variables. Desired variables are specified in variable bindings (the value field is not used). Retrieval of the specified variable values is to be done as an </a:t>
            </a:r>
            <a:r>
              <a:rPr lang="en-US" dirty="0">
                <a:hlinkClick r:id="rId2" tooltip="Atomic operation"/>
              </a:rPr>
              <a:t>atomic operation</a:t>
            </a:r>
            <a:r>
              <a:rPr lang="en-US" dirty="0"/>
              <a:t> by the agent. A </a:t>
            </a:r>
            <a:r>
              <a:rPr lang="en-US" i="1" dirty="0"/>
              <a:t>Response</a:t>
            </a:r>
            <a:r>
              <a:rPr lang="en-US" dirty="0"/>
              <a:t> with current values is returned.</a:t>
            </a:r>
          </a:p>
          <a:p>
            <a:pPr lvl="1"/>
            <a:r>
              <a:rPr lang="en-US" dirty="0" err="1"/>
              <a:t>SetRequest</a:t>
            </a:r>
            <a:r>
              <a:rPr lang="en-US" dirty="0"/>
              <a:t> :A manager-to-agent request to change the value of a variable or list of variables. Variable bindings are specified in the body of the request. Changes to all specified variables are to be made as an atomic operation by the agent. A </a:t>
            </a:r>
            <a:r>
              <a:rPr lang="en-US" i="1" dirty="0"/>
              <a:t>Response</a:t>
            </a:r>
            <a:r>
              <a:rPr lang="en-US" dirty="0"/>
              <a:t> with (current) new values for the variables is returned.</a:t>
            </a:r>
          </a:p>
          <a:p>
            <a:pPr lvl="1"/>
            <a:r>
              <a:rPr lang="en-US" dirty="0" err="1"/>
              <a:t>GetNextRequest</a:t>
            </a:r>
            <a:r>
              <a:rPr lang="en-US" dirty="0"/>
              <a:t>: A manager-to-agent request to discover available variables and their values. Returns a </a:t>
            </a:r>
            <a:r>
              <a:rPr lang="en-US" i="1" dirty="0"/>
              <a:t>Response</a:t>
            </a:r>
            <a:r>
              <a:rPr lang="en-US" dirty="0"/>
              <a:t> with variable binding for the </a:t>
            </a:r>
            <a:r>
              <a:rPr lang="en-US" dirty="0">
                <a:hlinkClick r:id="rId3" tooltip="Lexicographical order"/>
              </a:rPr>
              <a:t>lexicographically next</a:t>
            </a:r>
            <a:r>
              <a:rPr lang="en-US" dirty="0"/>
              <a:t> variable in the MIB. The entire MIB of an agent can be walked by iterative application of </a:t>
            </a:r>
            <a:r>
              <a:rPr lang="en-US" i="1" dirty="0" err="1"/>
              <a:t>GetNextRequest</a:t>
            </a:r>
            <a:r>
              <a:rPr lang="en-US" dirty="0"/>
              <a:t> starting at OID 0. Rows of a table can be read by specifying column OIDs in the variable bindings of the request.</a:t>
            </a:r>
            <a:br>
              <a:rPr lang="en-US" dirty="0"/>
            </a:br>
            <a:endParaRPr lang="en-US" dirty="0"/>
          </a:p>
        </p:txBody>
      </p:sp>
    </p:spTree>
    <p:extLst>
      <p:ext uri="{BB962C8B-B14F-4D97-AF65-F5344CB8AC3E}">
        <p14:creationId xmlns:p14="http://schemas.microsoft.com/office/powerpoint/2010/main" val="73863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0772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4464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77200" cy="6400800"/>
          </a:xfrm>
        </p:spPr>
        <p:txBody>
          <a:bodyPr/>
          <a:lstStyle/>
          <a:p>
            <a:r>
              <a:rPr lang="en-US" dirty="0" err="1"/>
              <a:t>GetBulkRequest</a:t>
            </a:r>
            <a:r>
              <a:rPr lang="en-US" dirty="0"/>
              <a:t> :</a:t>
            </a:r>
          </a:p>
          <a:p>
            <a:pPr lvl="1"/>
            <a:r>
              <a:rPr lang="en-US" dirty="0"/>
              <a:t>A manager-to-agent request for multiple iterations of </a:t>
            </a:r>
            <a:r>
              <a:rPr lang="en-US" i="1" dirty="0" err="1"/>
              <a:t>GetNextRequest</a:t>
            </a:r>
            <a:r>
              <a:rPr lang="en-US" dirty="0"/>
              <a:t>. </a:t>
            </a:r>
          </a:p>
          <a:p>
            <a:pPr lvl="1"/>
            <a:r>
              <a:rPr lang="en-US" dirty="0"/>
              <a:t>An optimized version of </a:t>
            </a:r>
            <a:r>
              <a:rPr lang="en-US" i="1" dirty="0" err="1"/>
              <a:t>GetNextRequest</a:t>
            </a:r>
            <a:r>
              <a:rPr lang="en-US" dirty="0"/>
              <a:t>.</a:t>
            </a:r>
          </a:p>
          <a:p>
            <a:pPr lvl="1"/>
            <a:r>
              <a:rPr lang="en-US" dirty="0"/>
              <a:t> Returns a </a:t>
            </a:r>
            <a:r>
              <a:rPr lang="en-US" i="1" dirty="0"/>
              <a:t>Response</a:t>
            </a:r>
            <a:r>
              <a:rPr lang="en-US" dirty="0"/>
              <a:t> with multiple variable bindings walked from the variable binding or bindings in the request. </a:t>
            </a:r>
          </a:p>
          <a:p>
            <a:pPr lvl="1"/>
            <a:r>
              <a:rPr lang="en-US" dirty="0"/>
              <a:t>PDU specific </a:t>
            </a:r>
            <a:r>
              <a:rPr lang="en-US" i="1" dirty="0"/>
              <a:t>non-repeaters</a:t>
            </a:r>
            <a:r>
              <a:rPr lang="en-US" dirty="0"/>
              <a:t> and </a:t>
            </a:r>
            <a:r>
              <a:rPr lang="en-US" i="1" dirty="0"/>
              <a:t>max-repetitions</a:t>
            </a:r>
            <a:r>
              <a:rPr lang="en-US" dirty="0"/>
              <a:t> fields are used to control response behavior.</a:t>
            </a:r>
          </a:p>
          <a:p>
            <a:pPr lvl="1"/>
            <a:r>
              <a:rPr lang="en-US" dirty="0"/>
              <a:t> </a:t>
            </a:r>
            <a:r>
              <a:rPr lang="en-US" i="1" dirty="0" err="1"/>
              <a:t>GetBulkRequest</a:t>
            </a:r>
            <a:r>
              <a:rPr lang="en-US" dirty="0"/>
              <a:t> was introduced in SNMPv2</a:t>
            </a:r>
          </a:p>
        </p:txBody>
      </p:sp>
    </p:spTree>
    <p:extLst>
      <p:ext uri="{BB962C8B-B14F-4D97-AF65-F5344CB8AC3E}">
        <p14:creationId xmlns:p14="http://schemas.microsoft.com/office/powerpoint/2010/main" val="233334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305800" cy="6400800"/>
          </a:xfrm>
        </p:spPr>
        <p:txBody>
          <a:bodyPr>
            <a:normAutofit lnSpcReduction="10000"/>
          </a:bodyPr>
          <a:lstStyle/>
          <a:p>
            <a:r>
              <a:rPr lang="en-US" dirty="0"/>
              <a:t>Response</a:t>
            </a:r>
          </a:p>
          <a:p>
            <a:pPr lvl="1"/>
            <a:r>
              <a:rPr lang="en-US" dirty="0"/>
              <a:t>Returns variable bindings and acknowledgement from agent to manager  for </a:t>
            </a:r>
            <a:r>
              <a:rPr lang="en-US" i="1" dirty="0" err="1"/>
              <a:t>GetRequest</a:t>
            </a:r>
            <a:r>
              <a:rPr lang="en-US" dirty="0"/>
              <a:t>, </a:t>
            </a:r>
            <a:r>
              <a:rPr lang="en-US" i="1" dirty="0" err="1"/>
              <a:t>SetRequest</a:t>
            </a:r>
            <a:r>
              <a:rPr lang="en-US" dirty="0"/>
              <a:t>, </a:t>
            </a:r>
            <a:r>
              <a:rPr lang="en-US" i="1" dirty="0" err="1"/>
              <a:t>GetNextRequest</a:t>
            </a:r>
            <a:r>
              <a:rPr lang="en-US" dirty="0"/>
              <a:t>, </a:t>
            </a:r>
            <a:r>
              <a:rPr lang="en-US" i="1" dirty="0" err="1"/>
              <a:t>GetBulkRequest</a:t>
            </a:r>
            <a:r>
              <a:rPr lang="en-US" dirty="0"/>
              <a:t> and </a:t>
            </a:r>
            <a:r>
              <a:rPr lang="en-US" i="1" dirty="0" err="1"/>
              <a:t>InformRequest</a:t>
            </a:r>
            <a:r>
              <a:rPr lang="en-US" dirty="0"/>
              <a:t>. </a:t>
            </a:r>
          </a:p>
          <a:p>
            <a:pPr lvl="1"/>
            <a:r>
              <a:rPr lang="en-US" dirty="0"/>
              <a:t>Error reporting is provided by </a:t>
            </a:r>
            <a:r>
              <a:rPr lang="en-US" i="1" dirty="0"/>
              <a:t>error-status</a:t>
            </a:r>
            <a:r>
              <a:rPr lang="en-US" dirty="0"/>
              <a:t> and </a:t>
            </a:r>
            <a:r>
              <a:rPr lang="en-US" i="1" dirty="0"/>
              <a:t>error-index</a:t>
            </a:r>
            <a:r>
              <a:rPr lang="en-US" dirty="0"/>
              <a:t> fields. </a:t>
            </a:r>
          </a:p>
          <a:p>
            <a:pPr lvl="1"/>
            <a:r>
              <a:rPr lang="en-US" dirty="0"/>
              <a:t>Although it was used as a response to both gets and sets, this PDU was called </a:t>
            </a:r>
            <a:r>
              <a:rPr lang="en-US" i="1" dirty="0" err="1"/>
              <a:t>GetResponse</a:t>
            </a:r>
            <a:r>
              <a:rPr lang="en-US" dirty="0"/>
              <a:t> in SNMPv1.</a:t>
            </a:r>
          </a:p>
          <a:p>
            <a:pPr lvl="1"/>
            <a:r>
              <a:rPr lang="en-US" sz="2400" dirty="0"/>
              <a:t>Trap :</a:t>
            </a:r>
          </a:p>
          <a:p>
            <a:pPr lvl="2"/>
            <a:r>
              <a:rPr lang="en-US" dirty="0"/>
              <a:t>Asynchronous notification from agent to manager. </a:t>
            </a:r>
          </a:p>
          <a:p>
            <a:pPr lvl="2"/>
            <a:r>
              <a:rPr lang="en-US" dirty="0"/>
              <a:t>While in other SNMP communication, the manager actively requests information from the agent, these are PDUs that are sent from the agent to the manager without being explicitly requested. </a:t>
            </a:r>
          </a:p>
          <a:p>
            <a:pPr lvl="2"/>
            <a:r>
              <a:rPr lang="en-US" dirty="0"/>
              <a:t>SNMP </a:t>
            </a:r>
            <a:r>
              <a:rPr lang="en-US" dirty="0">
                <a:hlinkClick r:id="rId2" tooltip="Trap (computing)"/>
              </a:rPr>
              <a:t>traps</a:t>
            </a:r>
            <a:r>
              <a:rPr lang="en-US" dirty="0"/>
              <a:t> enable an agent to notify the management station of significant events by way of an unsolicited SNMP message. </a:t>
            </a:r>
          </a:p>
          <a:p>
            <a:pPr lvl="2"/>
            <a:r>
              <a:rPr lang="en-US" dirty="0"/>
              <a:t>Trap PDUs include current </a:t>
            </a:r>
            <a:r>
              <a:rPr lang="en-US" i="1" dirty="0" err="1"/>
              <a:t>sysUpTime</a:t>
            </a:r>
            <a:r>
              <a:rPr lang="en-US" dirty="0"/>
              <a:t> value, an OID identifying the type of trap and optional variable bindings. </a:t>
            </a:r>
          </a:p>
          <a:p>
            <a:pPr lvl="2"/>
            <a:r>
              <a:rPr lang="en-US" dirty="0"/>
              <a:t>Destination addressing for traps is determined in an application-specific manner typically through trap configuration variables in the MIB. The format of the trap message was changed in SNMPv2 and the PDU was renamed </a:t>
            </a:r>
            <a:r>
              <a:rPr lang="en-US" i="1" dirty="0"/>
              <a:t>SNMPv2-Trap</a:t>
            </a:r>
            <a:r>
              <a:rPr lang="en-US" dirty="0"/>
              <a:t>.</a:t>
            </a:r>
          </a:p>
        </p:txBody>
      </p:sp>
    </p:spTree>
    <p:extLst>
      <p:ext uri="{BB962C8B-B14F-4D97-AF65-F5344CB8AC3E}">
        <p14:creationId xmlns:p14="http://schemas.microsoft.com/office/powerpoint/2010/main" val="3851109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77200" cy="6400800"/>
          </a:xfrm>
        </p:spPr>
        <p:txBody>
          <a:bodyPr/>
          <a:lstStyle/>
          <a:p>
            <a:r>
              <a:rPr lang="en-US" dirty="0" err="1"/>
              <a:t>InformRequest</a:t>
            </a:r>
            <a:r>
              <a:rPr lang="en-US" dirty="0"/>
              <a:t> :Acknowledged a</a:t>
            </a:r>
          </a:p>
          <a:p>
            <a:pPr lvl="1"/>
            <a:r>
              <a:rPr lang="en-US" dirty="0"/>
              <a:t>synchronous notification. This PDU was introduced in SNMPv2 and was originally defined as </a:t>
            </a:r>
            <a:r>
              <a:rPr lang="en-US" i="1" dirty="0"/>
              <a:t>manager to  </a:t>
            </a:r>
            <a:r>
              <a:rPr lang="en-US" i="1" dirty="0" err="1"/>
              <a:t>anager</a:t>
            </a:r>
            <a:r>
              <a:rPr lang="en-US" dirty="0"/>
              <a:t> communication.</a:t>
            </a:r>
            <a:endParaRPr lang="en-US" baseline="30000" dirty="0"/>
          </a:p>
          <a:p>
            <a:pPr lvl="1"/>
            <a:r>
              <a:rPr lang="en-US" dirty="0"/>
              <a:t> Later implementations have loosened the original definition to allow </a:t>
            </a:r>
            <a:r>
              <a:rPr lang="en-US" i="1" dirty="0"/>
              <a:t>agent to manager</a:t>
            </a:r>
            <a:r>
              <a:rPr lang="en-US" dirty="0"/>
              <a:t> communications.</a:t>
            </a:r>
          </a:p>
        </p:txBody>
      </p:sp>
    </p:spTree>
    <p:extLst>
      <p:ext uri="{BB962C8B-B14F-4D97-AF65-F5344CB8AC3E}">
        <p14:creationId xmlns:p14="http://schemas.microsoft.com/office/powerpoint/2010/main" val="803888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107146"/>
            <a:ext cx="7796858" cy="464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082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583441"/>
            <a:ext cx="6096351" cy="369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9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590" y="533400"/>
            <a:ext cx="5325219" cy="578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66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28787"/>
            <a:ext cx="5688013"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97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128391"/>
            <a:ext cx="5992062" cy="460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5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990600"/>
          </a:xfrm>
        </p:spPr>
        <p:txBody>
          <a:bodyPr/>
          <a:lstStyle/>
          <a:p>
            <a:r>
              <a:rPr lang="en-US" dirty="0"/>
              <a:t>SNMP</a:t>
            </a:r>
          </a:p>
        </p:txBody>
      </p:sp>
      <p:sp>
        <p:nvSpPr>
          <p:cNvPr id="3" name="Content Placeholder 2"/>
          <p:cNvSpPr>
            <a:spLocks noGrp="1"/>
          </p:cNvSpPr>
          <p:nvPr>
            <p:ph idx="1"/>
          </p:nvPr>
        </p:nvSpPr>
        <p:spPr>
          <a:xfrm>
            <a:off x="0" y="914400"/>
            <a:ext cx="8458200" cy="5943600"/>
          </a:xfrm>
        </p:spPr>
        <p:txBody>
          <a:bodyPr>
            <a:noAutofit/>
          </a:bodyPr>
          <a:lstStyle/>
          <a:p>
            <a:r>
              <a:rPr lang="en-US" sz="2400" dirty="0">
                <a:latin typeface="+mj-lt"/>
              </a:rPr>
              <a:t>Is a framework for managing devices in an internet using the TCP/IP Protocol suite.</a:t>
            </a:r>
          </a:p>
          <a:p>
            <a:pPr marL="114300" indent="0">
              <a:buNone/>
            </a:pPr>
            <a:endParaRPr lang="en-US" sz="2400" dirty="0">
              <a:latin typeface="+mj-lt"/>
            </a:endParaRPr>
          </a:p>
          <a:p>
            <a:r>
              <a:rPr lang="en-US" sz="2400" dirty="0">
                <a:latin typeface="+mj-lt"/>
              </a:rPr>
              <a:t>Provides a set of fundamental operations for monitoring and managing an internet.</a:t>
            </a:r>
          </a:p>
          <a:p>
            <a:endParaRPr lang="en-US" sz="2400" dirty="0">
              <a:latin typeface="+mj-lt"/>
            </a:endParaRPr>
          </a:p>
          <a:p>
            <a:r>
              <a:rPr lang="en-US" altLang="en-US" sz="2400" dirty="0">
                <a:latin typeface="+mj-lt"/>
              </a:rPr>
              <a:t>SNMP uses the concept of </a:t>
            </a:r>
            <a:r>
              <a:rPr lang="en-US" altLang="en-US" sz="2400" b="1" dirty="0">
                <a:latin typeface="+mj-lt"/>
              </a:rPr>
              <a:t>manager</a:t>
            </a:r>
            <a:r>
              <a:rPr lang="en-US" altLang="en-US" sz="2400" dirty="0">
                <a:latin typeface="+mj-lt"/>
              </a:rPr>
              <a:t> and </a:t>
            </a:r>
            <a:r>
              <a:rPr lang="en-US" altLang="en-US" sz="2400" b="1" dirty="0">
                <a:latin typeface="+mj-lt"/>
              </a:rPr>
              <a:t>agent</a:t>
            </a:r>
            <a:r>
              <a:rPr lang="en-US" altLang="en-US" sz="2400" dirty="0">
                <a:latin typeface="+mj-lt"/>
              </a:rPr>
              <a:t>.</a:t>
            </a:r>
          </a:p>
          <a:p>
            <a:endParaRPr lang="en-US" sz="2400" dirty="0">
              <a:latin typeface="+mj-lt"/>
            </a:endParaRPr>
          </a:p>
          <a:p>
            <a:r>
              <a:rPr lang="en-US" altLang="en-US" sz="2400" dirty="0">
                <a:latin typeface="+mj-lt"/>
              </a:rPr>
              <a:t>That is, a manager, usually a host, controls and monitors a set of agents, usually routers or servers.</a:t>
            </a:r>
          </a:p>
          <a:p>
            <a:endParaRPr lang="en-US" sz="2400" dirty="0">
              <a:latin typeface="+mj-lt"/>
            </a:endParaRPr>
          </a:p>
          <a:p>
            <a:r>
              <a:rPr lang="en-US" sz="2400" dirty="0">
                <a:latin typeface="+mj-lt"/>
              </a:rPr>
              <a:t>It can be used in a heterogeneous internet with different LANs and WANs connected by routers made by different manufacturers. </a:t>
            </a: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24484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954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6927"/>
            <a:ext cx="7620000" cy="1143000"/>
          </a:xfrm>
        </p:spPr>
        <p:txBody>
          <a:bodyPr/>
          <a:lstStyle/>
          <a:p>
            <a:r>
              <a:rPr lang="en-US" dirty="0"/>
              <a:t>Managers and agents</a:t>
            </a:r>
          </a:p>
        </p:txBody>
      </p:sp>
      <p:sp>
        <p:nvSpPr>
          <p:cNvPr id="3" name="Content Placeholder 2"/>
          <p:cNvSpPr>
            <a:spLocks noGrp="1"/>
          </p:cNvSpPr>
          <p:nvPr>
            <p:ph idx="1"/>
          </p:nvPr>
        </p:nvSpPr>
        <p:spPr>
          <a:xfrm>
            <a:off x="0" y="1066800"/>
            <a:ext cx="8458200" cy="5791200"/>
          </a:xfrm>
        </p:spPr>
        <p:txBody>
          <a:bodyPr/>
          <a:lstStyle/>
          <a:p>
            <a:r>
              <a:rPr lang="en-US" sz="3200" dirty="0"/>
              <a:t>Manager</a:t>
            </a:r>
          </a:p>
          <a:p>
            <a:pPr lvl="1"/>
            <a:r>
              <a:rPr lang="en-US" sz="2400" dirty="0"/>
              <a:t>That runs SNMP client program.</a:t>
            </a:r>
          </a:p>
          <a:p>
            <a:pPr lvl="1"/>
            <a:r>
              <a:rPr lang="en-US" sz="2400" dirty="0"/>
              <a:t>A manager can checks an agent by requesting information from agent.</a:t>
            </a:r>
          </a:p>
          <a:p>
            <a:pPr lvl="1"/>
            <a:r>
              <a:rPr lang="en-US" sz="2400" dirty="0"/>
              <a:t>It can forces an agent to perform a task by resetting values in agent db.</a:t>
            </a:r>
          </a:p>
          <a:p>
            <a:pPr marL="411480" lvl="1" indent="0">
              <a:buNone/>
            </a:pPr>
            <a:endParaRPr lang="en-US" sz="2400" dirty="0"/>
          </a:p>
          <a:p>
            <a:pPr marL="411480" lvl="1" indent="0">
              <a:buNone/>
            </a:pPr>
            <a:endParaRPr lang="en-US" sz="2400" dirty="0"/>
          </a:p>
          <a:p>
            <a:pPr lvl="1"/>
            <a:endParaRPr lang="en-US" sz="2400" dirty="0"/>
          </a:p>
          <a:p>
            <a:pPr marL="411480" lvl="1" indent="0">
              <a:buNone/>
            </a:pPr>
            <a:endParaRPr lang="en-US" dirty="0"/>
          </a:p>
          <a:p>
            <a:pPr lvl="1"/>
            <a:endParaRPr lang="en-US" dirty="0"/>
          </a:p>
        </p:txBody>
      </p:sp>
    </p:spTree>
    <p:extLst>
      <p:ext uri="{BB962C8B-B14F-4D97-AF65-F5344CB8AC3E}">
        <p14:creationId xmlns:p14="http://schemas.microsoft.com/office/powerpoint/2010/main" val="173324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458200" cy="6400800"/>
          </a:xfrm>
        </p:spPr>
        <p:txBody>
          <a:bodyPr/>
          <a:lstStyle/>
          <a:p>
            <a:r>
              <a:rPr lang="en-US" sz="3200" dirty="0"/>
              <a:t>Agent:</a:t>
            </a:r>
          </a:p>
          <a:p>
            <a:pPr lvl="1"/>
            <a:r>
              <a:rPr lang="en-US" sz="2400" dirty="0"/>
              <a:t>Managed station. </a:t>
            </a:r>
          </a:p>
          <a:p>
            <a:pPr lvl="1"/>
            <a:r>
              <a:rPr lang="en-US" sz="2400" dirty="0"/>
              <a:t>Normally a router that runs the SNMP server program. </a:t>
            </a:r>
          </a:p>
          <a:p>
            <a:pPr lvl="1"/>
            <a:r>
              <a:rPr lang="en-US" sz="2400" dirty="0"/>
              <a:t>It keeps performance information in a database.</a:t>
            </a:r>
          </a:p>
          <a:p>
            <a:pPr lvl="1"/>
            <a:r>
              <a:rPr lang="en-US" sz="2400" dirty="0"/>
              <a:t>Server program running on agent can check the environment, if notices something unusual, it can send warning message (trap), to manager.</a:t>
            </a:r>
          </a:p>
          <a:p>
            <a:pPr lvl="1"/>
            <a:endParaRPr lang="en-US" sz="2400" dirty="0"/>
          </a:p>
        </p:txBody>
      </p:sp>
    </p:spTree>
    <p:extLst>
      <p:ext uri="{BB962C8B-B14F-4D97-AF65-F5344CB8AC3E}">
        <p14:creationId xmlns:p14="http://schemas.microsoft.com/office/powerpoint/2010/main" val="2825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9144000" cy="1143000"/>
          </a:xfrm>
        </p:spPr>
        <p:txBody>
          <a:bodyPr/>
          <a:lstStyle/>
          <a:p>
            <a:r>
              <a:rPr lang="en-US" dirty="0"/>
              <a:t>Management components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712447" cy="193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4572000"/>
            <a:ext cx="6782819" cy="1200329"/>
          </a:xfrm>
          <a:prstGeom prst="rect">
            <a:avLst/>
          </a:prstGeom>
          <a:noFill/>
        </p:spPr>
        <p:txBody>
          <a:bodyPr wrap="none" rtlCol="0">
            <a:spAutoFit/>
          </a:bodyPr>
          <a:lstStyle/>
          <a:p>
            <a:r>
              <a:rPr lang="en-US" sz="2400" dirty="0"/>
              <a:t>To do management tasks, uses 2 protocols: </a:t>
            </a:r>
          </a:p>
          <a:p>
            <a:r>
              <a:rPr lang="en-US" sz="2400" dirty="0"/>
              <a:t>	*Structure of Management Information (SMI)</a:t>
            </a:r>
          </a:p>
          <a:p>
            <a:r>
              <a:rPr lang="en-US" sz="2400" dirty="0"/>
              <a:t>	*Management Information Base(MIB)</a:t>
            </a:r>
          </a:p>
        </p:txBody>
      </p:sp>
    </p:spTree>
    <p:extLst>
      <p:ext uri="{BB962C8B-B14F-4D97-AF65-F5344CB8AC3E}">
        <p14:creationId xmlns:p14="http://schemas.microsoft.com/office/powerpoint/2010/main" val="378213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SNMP</a:t>
            </a:r>
          </a:p>
        </p:txBody>
      </p:sp>
      <p:sp>
        <p:nvSpPr>
          <p:cNvPr id="3" name="Content Placeholder 2"/>
          <p:cNvSpPr>
            <a:spLocks noGrp="1"/>
          </p:cNvSpPr>
          <p:nvPr>
            <p:ph idx="1"/>
          </p:nvPr>
        </p:nvSpPr>
        <p:spPr>
          <a:xfrm>
            <a:off x="76200" y="1371600"/>
            <a:ext cx="8001000" cy="2133600"/>
          </a:xfrm>
        </p:spPr>
        <p:txBody>
          <a:bodyPr/>
          <a:lstStyle/>
          <a:p>
            <a:pPr marL="114300" indent="0">
              <a:buNone/>
            </a:pPr>
            <a:endParaRPr lang="en-US" altLang="en-US" sz="2400" i="1" dirty="0">
              <a:latin typeface="Arial" charset="0"/>
            </a:endParaRPr>
          </a:p>
          <a:p>
            <a:r>
              <a:rPr lang="en-US" altLang="en-US" sz="2400" dirty="0">
                <a:latin typeface="Arial" charset="0"/>
              </a:rPr>
              <a:t>SNMP defines the format of packets exchanged between a manager and an agent. It reads and changes the status of objects (values of variables) in SNMP packets.</a:t>
            </a:r>
          </a:p>
          <a:p>
            <a:endParaRPr lang="en-US" dirty="0"/>
          </a:p>
        </p:txBody>
      </p:sp>
    </p:spTree>
    <p:extLst>
      <p:ext uri="{BB962C8B-B14F-4D97-AF65-F5344CB8AC3E}">
        <p14:creationId xmlns:p14="http://schemas.microsoft.com/office/powerpoint/2010/main" val="4265468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195</TotalTime>
  <Words>765</Words>
  <Application>Microsoft Office PowerPoint</Application>
  <PresentationFormat>On-screen Show (4:3)</PresentationFormat>
  <Paragraphs>111</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vt:lpstr>
      <vt:lpstr>Wingdings</vt:lpstr>
      <vt:lpstr>Adjacency</vt:lpstr>
      <vt:lpstr>SIMPLE NETWORK MANAGEMENT PROTOCOL (SNMP)</vt:lpstr>
      <vt:lpstr>Network Management</vt:lpstr>
      <vt:lpstr>PowerPoint Presentation</vt:lpstr>
      <vt:lpstr>SNMP</vt:lpstr>
      <vt:lpstr>PowerPoint Presentation</vt:lpstr>
      <vt:lpstr>Managers and agents</vt:lpstr>
      <vt:lpstr>PowerPoint Presentation</vt:lpstr>
      <vt:lpstr>Management components</vt:lpstr>
      <vt:lpstr>Role of SNMP</vt:lpstr>
      <vt:lpstr>Role of SMI</vt:lpstr>
      <vt:lpstr>To understand more </vt:lpstr>
      <vt:lpstr>SMI in detail</vt:lpstr>
      <vt:lpstr>Name</vt:lpstr>
      <vt:lpstr>PowerPoint Presentation</vt:lpstr>
      <vt:lpstr>PowerPoint Presentation</vt:lpstr>
      <vt:lpstr>Type</vt:lpstr>
      <vt:lpstr>Simple </vt:lpstr>
      <vt:lpstr>Structured Type</vt:lpstr>
      <vt:lpstr>PowerPoint Presentation</vt:lpstr>
      <vt:lpstr>Encoding Method</vt:lpstr>
      <vt:lpstr>PowerPoint Presentation</vt:lpstr>
      <vt:lpstr>PowerPoint Presentation</vt:lpstr>
      <vt:lpstr>PowerPoint Presentation</vt:lpstr>
      <vt:lpstr>PowerPoint Presentation</vt:lpstr>
      <vt:lpstr>MIB v2</vt:lpstr>
      <vt:lpstr>Lexicographic ordering </vt:lpstr>
      <vt:lpstr>PowerPoint Presentation</vt:lpstr>
      <vt:lpstr>SNMP PDUs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NETWORK MANAGEMENT PROTOCOL (SNMP)</dc:title>
  <dc:creator>Windows User</dc:creator>
  <cp:lastModifiedBy>Srividya Krishnakumar</cp:lastModifiedBy>
  <cp:revision>64</cp:revision>
  <dcterms:created xsi:type="dcterms:W3CDTF">2020-03-06T04:49:49Z</dcterms:created>
  <dcterms:modified xsi:type="dcterms:W3CDTF">2020-04-01T05:31:08Z</dcterms:modified>
</cp:coreProperties>
</file>