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83" r:id="rId14"/>
    <p:sldId id="282" r:id="rId15"/>
    <p:sldId id="284" r:id="rId16"/>
    <p:sldId id="285" r:id="rId17"/>
    <p:sldId id="286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1048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EF734D-E45F-4C10-A593-1BC5A73BE296}" type="datetimeFigureOut">
              <a:rPr lang="en-IN" smtClean="0"/>
              <a:t>23-04-2020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0ECCA5-61B1-4D0E-B8EF-B61A31BB96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87184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0ECCA5-61B1-4D0E-B8EF-B61A31BB9669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25870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algn="just">
              <a:defRPr/>
            </a:lvl1pPr>
            <a:lvl2pPr algn="just">
              <a:defRPr/>
            </a:lvl2pPr>
            <a:lvl3pPr algn="just">
              <a:defRPr/>
            </a:lvl3pPr>
            <a:lvl4pPr algn="just">
              <a:defRPr/>
            </a:lvl4pPr>
            <a:lvl5pPr algn="just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Poppins" panose="00000500000000000000" pitchFamily="2" charset="0"/>
          <a:ea typeface="+mj-ea"/>
          <a:cs typeface="Poppins" panose="00000500000000000000" pitchFamily="2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EB Garamond" panose="00000500000000000000" pitchFamily="2" charset="0"/>
          <a:ea typeface="EB Garamond" panose="00000500000000000000" pitchFamily="2" charset="0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EB Garamond" panose="00000500000000000000" pitchFamily="2" charset="0"/>
          <a:ea typeface="EB Garamond" panose="00000500000000000000" pitchFamily="2" charset="0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EB Garamond" panose="00000500000000000000" pitchFamily="2" charset="0"/>
          <a:ea typeface="EB Garamond" panose="00000500000000000000" pitchFamily="2" charset="0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EB Garamond" panose="00000500000000000000" pitchFamily="2" charset="0"/>
          <a:ea typeface="EB Garamond" panose="00000500000000000000" pitchFamily="2" charset="0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EB Garamond" panose="00000500000000000000" pitchFamily="2" charset="0"/>
          <a:ea typeface="EB Garamond" panose="00000500000000000000" pitchFamily="2" charset="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Link State Routing</a:t>
            </a:r>
          </a:p>
        </p:txBody>
      </p:sp>
    </p:spTree>
    <p:extLst>
      <p:ext uri="{BB962C8B-B14F-4D97-AF65-F5344CB8AC3E}">
        <p14:creationId xmlns:p14="http://schemas.microsoft.com/office/powerpoint/2010/main" val="35354804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Dijkstra’s algorithm</a:t>
            </a:r>
          </a:p>
        </p:txBody>
      </p:sp>
      <p:pic>
        <p:nvPicPr>
          <p:cNvPr id="1026" name="Picture 2" descr="C:\Users\Souparnika pc\Desktop\Untitled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447800"/>
            <a:ext cx="7238999" cy="510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44959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C:\Users\Souparnika pc\Desktop\Untitl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52400"/>
            <a:ext cx="8839199" cy="6172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12259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2060"/>
                </a:solidFill>
              </a:rPr>
              <a:t>4. Calculation of routing table from Shortest Path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067800" cy="5257800"/>
          </a:xfrm>
        </p:spPr>
        <p:txBody>
          <a:bodyPr/>
          <a:lstStyle/>
          <a:p>
            <a:r>
              <a:rPr lang="en-US" dirty="0"/>
              <a:t>Each node uses the shortest path tree protocol to construct its routing table. </a:t>
            </a:r>
          </a:p>
          <a:p>
            <a:r>
              <a:rPr lang="en-US" dirty="0"/>
              <a:t>The routing table shows the cost of reaching each node from the root.</a:t>
            </a:r>
          </a:p>
        </p:txBody>
      </p:sp>
      <p:pic>
        <p:nvPicPr>
          <p:cNvPr id="3074" name="Picture 2" descr="C:\Users\Souparnika pc\Desktop\Untitl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4999" y="3810000"/>
            <a:ext cx="3819525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7981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4CACD06-DE0B-4140-9E86-635074D57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438400"/>
            <a:ext cx="8229600" cy="1143000"/>
          </a:xfrm>
        </p:spPr>
        <p:txBody>
          <a:bodyPr/>
          <a:lstStyle/>
          <a:p>
            <a:r>
              <a:rPr lang="en-IN" dirty="0"/>
              <a:t>OSPF</a:t>
            </a:r>
          </a:p>
        </p:txBody>
      </p:sp>
    </p:spTree>
    <p:extLst>
      <p:ext uri="{BB962C8B-B14F-4D97-AF65-F5344CB8AC3E}">
        <p14:creationId xmlns:p14="http://schemas.microsoft.com/office/powerpoint/2010/main" val="30214421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6EB5F-A430-4E09-8B03-20843F3EE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777" y="228600"/>
            <a:ext cx="8229600" cy="1143000"/>
          </a:xfrm>
        </p:spPr>
        <p:txBody>
          <a:bodyPr/>
          <a:lstStyle/>
          <a:p>
            <a:r>
              <a:rPr lang="en-IN" dirty="0"/>
              <a:t>OSPF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D7086D-FCD6-4315-9D1E-D2B7600D8C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OSPF Open Shortest Path First is a link-state routing protocol that was developed in 1991. </a:t>
            </a:r>
          </a:p>
          <a:p>
            <a:r>
              <a:rPr lang="en-IN" dirty="0"/>
              <a:t>It is an intradomain routing protocol based on link-state routing. </a:t>
            </a:r>
          </a:p>
          <a:p>
            <a:r>
              <a:rPr lang="en-IN" dirty="0"/>
              <a:t>OSPF was a replacement for distance vector routing protocol RIP. </a:t>
            </a:r>
          </a:p>
          <a:p>
            <a:r>
              <a:rPr lang="en-IN" dirty="0"/>
              <a:t>Based on Bellman-Ford Algorithm. </a:t>
            </a:r>
          </a:p>
          <a:p>
            <a:r>
              <a:rPr lang="en-IN" dirty="0"/>
              <a:t>Worked well in small systems.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980402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83C06-3F01-4D18-A7E4-1C69EC477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Areas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364A38-F3E3-4E3C-8CA6-987A2D4602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OSPF network can be divided into sub-domains called </a:t>
            </a:r>
            <a:r>
              <a:rPr lang="en-US" b="1" dirty="0"/>
              <a:t>areas</a:t>
            </a:r>
            <a:r>
              <a:rPr lang="en-US" dirty="0"/>
              <a:t>.</a:t>
            </a:r>
          </a:p>
          <a:p>
            <a:r>
              <a:rPr lang="en-US" dirty="0"/>
              <a:t>An area is a logical collection of OSPF networks, routers, and links that have the same area identification.</a:t>
            </a:r>
          </a:p>
          <a:p>
            <a:r>
              <a:rPr lang="en-US" dirty="0"/>
              <a:t>Areas limit the scope of route information distribution. It is not possible to do route update filtering within an area.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359713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D62691-4BFB-4420-B6F0-B94853C5C0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main benefit of creating areas is a reduction in the number of routes to propagate—by the filtering and the summarization of routes.</a:t>
            </a:r>
          </a:p>
          <a:p>
            <a:r>
              <a:rPr lang="en-US" dirty="0"/>
              <a:t>Areas are identified by an area ID.</a:t>
            </a:r>
          </a:p>
          <a:p>
            <a:r>
              <a:rPr lang="en-US" dirty="0"/>
              <a:t>All network inside an area must be connected.</a:t>
            </a:r>
          </a:p>
          <a:p>
            <a:r>
              <a:rPr lang="en-US" dirty="0"/>
              <a:t>At the border of an area, special router called </a:t>
            </a:r>
            <a:r>
              <a:rPr lang="en-US" b="1" dirty="0"/>
              <a:t>area border routers</a:t>
            </a:r>
            <a:r>
              <a:rPr lang="en-US" dirty="0"/>
              <a:t>.</a:t>
            </a:r>
          </a:p>
          <a:p>
            <a:r>
              <a:rPr lang="en-US" dirty="0"/>
              <a:t>It summarizes the information and send to other areas.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766868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368C4-4633-45E8-AD28-0857287B3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Backbone Area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4EF1A1-D3DA-4526-9612-BE44DB408A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/>
              <a:t>A backbone area</a:t>
            </a:r>
            <a:r>
              <a:rPr lang="en-US" dirty="0"/>
              <a:t>—which combines a set of independent areas into a single domain.</a:t>
            </a:r>
          </a:p>
          <a:p>
            <a:r>
              <a:rPr lang="en-US" dirty="0"/>
              <a:t>The backbone has the reserved area ID of 0.0.0.0. The OSPF backbone area is also known as area 0.</a:t>
            </a:r>
          </a:p>
          <a:p>
            <a:r>
              <a:rPr lang="en-US" dirty="0"/>
              <a:t>The backbone acts as a hub for inter-area transit traffic and the distribution of routing information between areas. </a:t>
            </a:r>
          </a:p>
          <a:p>
            <a:r>
              <a:rPr lang="en-US" dirty="0"/>
              <a:t>Each non-backbone area must be directly connected to the backbone area.</a:t>
            </a:r>
          </a:p>
          <a:p>
            <a:r>
              <a:rPr lang="en-US" dirty="0"/>
              <a:t>The backbone area must not be partitioned—divided into smaller pieces—under any failure conditions.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582394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AC4FD2FB-8478-462E-A038-6A5920E416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825" y="457200"/>
            <a:ext cx="8229600" cy="2057400"/>
          </a:xfrm>
        </p:spPr>
        <p:txBody>
          <a:bodyPr/>
          <a:lstStyle/>
          <a:p>
            <a:r>
              <a:rPr lang="en-US" dirty="0"/>
              <a:t>The backbone serves as primary area and the other areas as secondary areas.</a:t>
            </a:r>
          </a:p>
          <a:p>
            <a:r>
              <a:rPr lang="en-US" dirty="0"/>
              <a:t>The router inside backbone area is known as </a:t>
            </a:r>
            <a:r>
              <a:rPr lang="en-US" i="1" dirty="0">
                <a:latin typeface="Garamond" panose="02020404030301010803" pitchFamily="18" charset="0"/>
              </a:rPr>
              <a:t>backbone routers</a:t>
            </a:r>
            <a:r>
              <a:rPr lang="en-US" dirty="0">
                <a:latin typeface="Garamond" panose="02020404030301010803" pitchFamily="18" charset="0"/>
              </a:rPr>
              <a:t>. </a:t>
            </a:r>
            <a:endParaRPr lang="en-IN" dirty="0">
              <a:latin typeface="Garamond" panose="02020404030301010803" pitchFamily="18" charset="0"/>
            </a:endParaRPr>
          </a:p>
        </p:txBody>
      </p:sp>
      <p:pic>
        <p:nvPicPr>
          <p:cNvPr id="17" name="Picture 16" descr="A picture containing screenshot, drawing&#10;&#10;Description automatically generated">
            <a:extLst>
              <a:ext uri="{FF2B5EF4-FFF2-40B4-BE49-F238E27FC236}">
                <a16:creationId xmlns:a16="http://schemas.microsoft.com/office/drawing/2014/main" id="{8F0480A6-11E0-417A-9473-2300AB67F4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070" y="2514600"/>
            <a:ext cx="8243859" cy="391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9301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80090-91F9-48BB-A75A-989DDAFA5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Types of Links</a:t>
            </a:r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33" t="48911" r="12038"/>
          <a:stretch/>
        </p:blipFill>
        <p:spPr bwMode="auto">
          <a:xfrm>
            <a:off x="1295400" y="3003444"/>
            <a:ext cx="6553200" cy="3156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7393FE-2059-423D-B8CC-93156FD9AC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0" y="1600201"/>
            <a:ext cx="8305800" cy="1219200"/>
          </a:xfrm>
        </p:spPr>
        <p:txBody>
          <a:bodyPr/>
          <a:lstStyle/>
          <a:p>
            <a:r>
              <a:rPr lang="en-IN" dirty="0"/>
              <a:t>In OSPF, a connection is called a </a:t>
            </a:r>
            <a:r>
              <a:rPr lang="en-IN" i="1" dirty="0">
                <a:latin typeface="Garamond" panose="02020404030301010803" pitchFamily="18" charset="0"/>
              </a:rPr>
              <a:t>link. </a:t>
            </a:r>
          </a:p>
          <a:p>
            <a:r>
              <a:rPr lang="en-IN" dirty="0"/>
              <a:t>4 types of links have been defined: </a:t>
            </a:r>
            <a:r>
              <a:rPr lang="en-IN" i="1" dirty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26161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609600"/>
            <a:ext cx="8763000" cy="3048000"/>
          </a:xfrm>
        </p:spPr>
        <p:txBody>
          <a:bodyPr/>
          <a:lstStyle/>
          <a:p>
            <a:r>
              <a:rPr lang="en-US" dirty="0"/>
              <a:t>Protocol maintains complete road map of the network in each router running a link state routing protocol.</a:t>
            </a:r>
          </a:p>
          <a:p>
            <a:r>
              <a:rPr lang="en-US" dirty="0"/>
              <a:t>The node can use </a:t>
            </a:r>
            <a:r>
              <a:rPr lang="en-US" b="1" dirty="0"/>
              <a:t>Dijkstra’s Algorithm</a:t>
            </a:r>
            <a:r>
              <a:rPr lang="en-US" dirty="0"/>
              <a:t> to build routing table.</a:t>
            </a:r>
          </a:p>
          <a:p>
            <a:r>
              <a:rPr lang="en-US" dirty="0"/>
              <a:t>Look at the following slide - each node uses the same topology to create a routing table. </a:t>
            </a:r>
          </a:p>
        </p:txBody>
      </p:sp>
    </p:spTree>
    <p:extLst>
      <p:ext uri="{BB962C8B-B14F-4D97-AF65-F5344CB8AC3E}">
        <p14:creationId xmlns:p14="http://schemas.microsoft.com/office/powerpoint/2010/main" val="12230268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DD513AE-6204-4183-8C64-25EFBA20B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002060"/>
                </a:solidFill>
              </a:rPr>
              <a:t>Point-to-Point Link</a:t>
            </a:r>
          </a:p>
        </p:txBody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7347B003-3CD1-4DEB-BE83-FFB9F309649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54" b="12642"/>
          <a:stretch/>
        </p:blipFill>
        <p:spPr>
          <a:xfrm>
            <a:off x="2552700" y="5334000"/>
            <a:ext cx="4038600" cy="838200"/>
          </a:xfr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6C17C80-1428-49A3-BDBF-DE4D03595D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29600" cy="3429000"/>
          </a:xfrm>
        </p:spPr>
        <p:txBody>
          <a:bodyPr>
            <a:normAutofit fontScale="92500" lnSpcReduction="20000"/>
          </a:bodyPr>
          <a:lstStyle/>
          <a:p>
            <a:r>
              <a:rPr lang="en-IN" dirty="0"/>
              <a:t>A point-to-point link is a dedicated link that connects exactly 2 communication facilities. </a:t>
            </a:r>
          </a:p>
          <a:p>
            <a:r>
              <a:rPr lang="en-IN" dirty="0"/>
              <a:t>It connects 2 routers without any other host or router in between. </a:t>
            </a:r>
          </a:p>
          <a:p>
            <a:pPr lvl="1"/>
            <a:r>
              <a:rPr lang="en-IN" dirty="0"/>
              <a:t>E.g.: Telephone line. </a:t>
            </a:r>
          </a:p>
          <a:p>
            <a:r>
              <a:rPr lang="en-IN" dirty="0"/>
              <a:t>No need to assign a network address to this type of link. </a:t>
            </a:r>
          </a:p>
          <a:p>
            <a:endParaRPr lang="en-IN" dirty="0"/>
          </a:p>
          <a:p>
            <a:r>
              <a:rPr lang="en-IN" dirty="0"/>
              <a:t>Router – Nodes.</a:t>
            </a:r>
          </a:p>
          <a:p>
            <a:r>
              <a:rPr lang="en-IN" dirty="0"/>
              <a:t>Link – Bidirectional Edge. </a:t>
            </a:r>
          </a:p>
        </p:txBody>
      </p:sp>
    </p:spTree>
    <p:extLst>
      <p:ext uri="{BB962C8B-B14F-4D97-AF65-F5344CB8AC3E}">
        <p14:creationId xmlns:p14="http://schemas.microsoft.com/office/powerpoint/2010/main" val="13537916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515CE-9219-4641-9C26-76F9A9016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002060"/>
                </a:solidFill>
              </a:rPr>
              <a:t>Transient Link</a:t>
            </a:r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266" t="8314" b="25167"/>
          <a:stretch/>
        </p:blipFill>
        <p:spPr bwMode="auto">
          <a:xfrm>
            <a:off x="4217884" y="1676400"/>
            <a:ext cx="4505906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E0B753-9DB7-43C8-A2C6-E04943F383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5800" y="2362200"/>
            <a:ext cx="2819400" cy="2895599"/>
          </a:xfrm>
        </p:spPr>
        <p:txBody>
          <a:bodyPr>
            <a:normAutofit fontScale="92500" lnSpcReduction="10000"/>
          </a:bodyPr>
          <a:lstStyle/>
          <a:p>
            <a:r>
              <a:rPr lang="en-IN" dirty="0"/>
              <a:t>Several routers attached to it. </a:t>
            </a:r>
          </a:p>
          <a:p>
            <a:pPr algn="just"/>
            <a:r>
              <a:rPr lang="en-IN" dirty="0"/>
              <a:t>Data can enter or leave through any router. </a:t>
            </a:r>
          </a:p>
          <a:p>
            <a:pPr algn="just"/>
            <a:r>
              <a:rPr lang="en-IN" dirty="0"/>
              <a:t>Each router has many neighbors. </a:t>
            </a:r>
          </a:p>
        </p:txBody>
      </p:sp>
    </p:spTree>
    <p:extLst>
      <p:ext uri="{BB962C8B-B14F-4D97-AF65-F5344CB8AC3E}">
        <p14:creationId xmlns:p14="http://schemas.microsoft.com/office/powerpoint/2010/main" val="14908941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A1035-59D1-4AFC-808A-8F5D7BE7C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002060"/>
                </a:solidFill>
              </a:rPr>
              <a:t>Stub Link</a:t>
            </a:r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95" t="57902" r="18293" b="17281"/>
          <a:stretch/>
        </p:blipFill>
        <p:spPr bwMode="auto">
          <a:xfrm>
            <a:off x="1409700" y="3722703"/>
            <a:ext cx="6324600" cy="16952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2BB8B-4ECA-4451-A93D-F32517DB6D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3400" y="1600201"/>
            <a:ext cx="8153400" cy="1524000"/>
          </a:xfrm>
        </p:spPr>
        <p:txBody>
          <a:bodyPr>
            <a:normAutofit lnSpcReduction="10000"/>
          </a:bodyPr>
          <a:lstStyle/>
          <a:p>
            <a:r>
              <a:rPr lang="en-IN" dirty="0"/>
              <a:t>Connected to only 1 router. </a:t>
            </a:r>
          </a:p>
          <a:p>
            <a:r>
              <a:rPr lang="en-IN" dirty="0"/>
              <a:t>Data enters and leaves through this single router. </a:t>
            </a:r>
          </a:p>
          <a:p>
            <a:r>
              <a:rPr lang="en-IN" dirty="0"/>
              <a:t>Only 1 direction. </a:t>
            </a:r>
          </a:p>
        </p:txBody>
      </p:sp>
    </p:spTree>
    <p:extLst>
      <p:ext uri="{BB962C8B-B14F-4D97-AF65-F5344CB8AC3E}">
        <p14:creationId xmlns:p14="http://schemas.microsoft.com/office/powerpoint/2010/main" val="20547007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4CA2D-97AC-46EB-ABCA-BF89206FA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002060"/>
                </a:solidFill>
              </a:rPr>
              <a:t>Virtual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C7E5C6-0D42-4F60-A790-1F6C55F2A1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001000" cy="2057400"/>
          </a:xfrm>
        </p:spPr>
        <p:txBody>
          <a:bodyPr/>
          <a:lstStyle/>
          <a:p>
            <a:r>
              <a:rPr lang="en-IN" dirty="0"/>
              <a:t>When link between 2 routers are broken, the administrator creates a virtual link between them. </a:t>
            </a:r>
          </a:p>
          <a:p>
            <a:r>
              <a:rPr lang="en-IN" dirty="0"/>
              <a:t>Using </a:t>
            </a:r>
            <a:r>
              <a:rPr lang="en-IN" b="1" dirty="0"/>
              <a:t>a longer path</a:t>
            </a:r>
            <a:r>
              <a:rPr lang="en-IN" dirty="0"/>
              <a:t>, which passes through several routers. </a:t>
            </a:r>
          </a:p>
        </p:txBody>
      </p:sp>
    </p:spTree>
    <p:extLst>
      <p:ext uri="{BB962C8B-B14F-4D97-AF65-F5344CB8AC3E}">
        <p14:creationId xmlns:p14="http://schemas.microsoft.com/office/powerpoint/2010/main" val="14925253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Graphical representation of AS</a:t>
            </a:r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600200"/>
            <a:ext cx="7391399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060958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93596-3197-48F6-9351-405D3CDC5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OSPF Packets</a:t>
            </a:r>
          </a:p>
        </p:txBody>
      </p:sp>
      <p:pic>
        <p:nvPicPr>
          <p:cNvPr id="15362" name="Picture 2"/>
          <p:cNvPicPr>
            <a:picLocks noGrp="1" noChangeAspect="1" noChangeArrowheads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22" t="51098" r="3143"/>
          <a:stretch/>
        </p:blipFill>
        <p:spPr bwMode="auto">
          <a:xfrm>
            <a:off x="2057400" y="3200400"/>
            <a:ext cx="6629400" cy="2986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00BFB9-F909-4A21-9F06-191A93143E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" y="1524000"/>
            <a:ext cx="5486400" cy="2362200"/>
          </a:xfrm>
        </p:spPr>
        <p:txBody>
          <a:bodyPr>
            <a:normAutofit fontScale="92500" lnSpcReduction="10000"/>
          </a:bodyPr>
          <a:lstStyle/>
          <a:p>
            <a:r>
              <a:rPr lang="en-IN" dirty="0"/>
              <a:t>It uses 5 different packets: </a:t>
            </a:r>
          </a:p>
          <a:p>
            <a:pPr lvl="1"/>
            <a:r>
              <a:rPr lang="en-IN" dirty="0"/>
              <a:t>Hello</a:t>
            </a:r>
          </a:p>
          <a:p>
            <a:pPr lvl="1"/>
            <a:r>
              <a:rPr lang="en-IN" dirty="0"/>
              <a:t>Database description</a:t>
            </a:r>
          </a:p>
          <a:p>
            <a:pPr lvl="1"/>
            <a:r>
              <a:rPr lang="en-IN" dirty="0"/>
              <a:t>Link state request</a:t>
            </a:r>
          </a:p>
          <a:p>
            <a:pPr lvl="1"/>
            <a:r>
              <a:rPr lang="en-IN" dirty="0"/>
              <a:t>Link state update</a:t>
            </a:r>
          </a:p>
          <a:p>
            <a:pPr lvl="1"/>
            <a:r>
              <a:rPr lang="en-IN" dirty="0"/>
              <a:t>Link state acknowledgement</a:t>
            </a:r>
          </a:p>
        </p:txBody>
      </p:sp>
    </p:spTree>
    <p:extLst>
      <p:ext uri="{BB962C8B-B14F-4D97-AF65-F5344CB8AC3E}">
        <p14:creationId xmlns:p14="http://schemas.microsoft.com/office/powerpoint/2010/main" val="21411379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Grp="1" noChangeAspect="1" noChangeArrowheads="1"/>
          </p:cNvPicPr>
          <p:nvPr>
            <p:ph idx="429496729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45" b="5556"/>
          <a:stretch/>
        </p:blipFill>
        <p:spPr bwMode="auto">
          <a:xfrm>
            <a:off x="0" y="342900"/>
            <a:ext cx="9144000" cy="617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390447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741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70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87498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Souparnika pc\Desktop\Untitled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563813"/>
            <a:ext cx="8534400" cy="5730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03643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533400"/>
            <a:ext cx="8839200" cy="6324600"/>
          </a:xfrm>
        </p:spPr>
        <p:txBody>
          <a:bodyPr/>
          <a:lstStyle/>
          <a:p>
            <a:r>
              <a:rPr lang="en-US" dirty="0"/>
              <a:t>The topology must be dynamic, representing the latest state of each node and each link.</a:t>
            </a:r>
          </a:p>
          <a:p>
            <a:r>
              <a:rPr lang="en-US" dirty="0"/>
              <a:t>If there are changes in any point in the network, the topology must be updated for each node.</a:t>
            </a:r>
          </a:p>
          <a:p>
            <a:r>
              <a:rPr lang="en-US" dirty="0"/>
              <a:t>No node can know the topology at the beginning or after a change somewhere in the network.</a:t>
            </a:r>
          </a:p>
          <a:p>
            <a:r>
              <a:rPr lang="en-US" dirty="0"/>
              <a:t>Link state routing is based on the assumption that, although the global knowledge about the topology is not clear, each node has a partial knowledge - (type, condition and cost) - of its link.</a:t>
            </a:r>
          </a:p>
          <a:p>
            <a:r>
              <a:rPr lang="en-US" dirty="0"/>
              <a:t>Next figure indicate the part of the knowledge belonging to each node.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77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Souparnika pc\Desktop\Untitled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" y="725744"/>
            <a:ext cx="7696200" cy="5406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21974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routing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71600"/>
            <a:ext cx="9144000" cy="5486400"/>
          </a:xfrm>
        </p:spPr>
        <p:txBody>
          <a:bodyPr/>
          <a:lstStyle/>
          <a:p>
            <a:r>
              <a:rPr lang="en-US" dirty="0"/>
              <a:t>4 set of actions are required to ensure that each node has the routing table showing the least–cost node to every other node. </a:t>
            </a:r>
          </a:p>
          <a:p>
            <a:pPr lvl="1"/>
            <a:r>
              <a:rPr lang="en-US" dirty="0"/>
              <a:t>Creation of the states of the links by each node, called </a:t>
            </a:r>
            <a:r>
              <a:rPr lang="en-US" i="1" dirty="0">
                <a:latin typeface="Garamond" panose="02020404030301010803" pitchFamily="18" charset="0"/>
              </a:rPr>
              <a:t>Link state packet </a:t>
            </a:r>
            <a:r>
              <a:rPr lang="en-US" dirty="0"/>
              <a:t>(</a:t>
            </a:r>
            <a:r>
              <a:rPr lang="en-US" b="1" dirty="0"/>
              <a:t>LSP</a:t>
            </a:r>
            <a:r>
              <a:rPr lang="en-US" dirty="0"/>
              <a:t>). </a:t>
            </a:r>
          </a:p>
          <a:p>
            <a:pPr lvl="1"/>
            <a:r>
              <a:rPr lang="en-US" dirty="0"/>
              <a:t>Dissemination of LSPs to every other node, called </a:t>
            </a:r>
            <a:r>
              <a:rPr lang="en-US" b="1" dirty="0"/>
              <a:t>flooding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Formation of shortest path tree for each node.</a:t>
            </a:r>
          </a:p>
          <a:p>
            <a:pPr lvl="1"/>
            <a:r>
              <a:rPr lang="en-US" dirty="0"/>
              <a:t>Calculation of a routing table based on the shortest path tree.</a:t>
            </a:r>
          </a:p>
        </p:txBody>
      </p:sp>
    </p:spTree>
    <p:extLst>
      <p:ext uri="{BB962C8B-B14F-4D97-AF65-F5344CB8AC3E}">
        <p14:creationId xmlns:p14="http://schemas.microsoft.com/office/powerpoint/2010/main" val="18679932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501EC-4266-4B6B-BEEB-14F5DE165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2060"/>
                </a:solidFill>
              </a:rPr>
              <a:t>1. Creation of Link State Packet (LSP)</a:t>
            </a: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72000"/>
          </a:xfrm>
        </p:spPr>
        <p:txBody>
          <a:bodyPr>
            <a:normAutofit/>
          </a:bodyPr>
          <a:lstStyle/>
          <a:p>
            <a:r>
              <a:rPr lang="en-US" dirty="0"/>
              <a:t>A LSP can carry a large amount of information.</a:t>
            </a:r>
          </a:p>
          <a:p>
            <a:r>
              <a:rPr lang="en-US" dirty="0"/>
              <a:t>Like node id, the list of links, a sequence number, age. </a:t>
            </a:r>
          </a:p>
          <a:p>
            <a:pPr lvl="1"/>
            <a:r>
              <a:rPr lang="en-US" dirty="0"/>
              <a:t>First two are needed to make the topology.</a:t>
            </a:r>
          </a:p>
          <a:p>
            <a:pPr lvl="1"/>
            <a:r>
              <a:rPr lang="en-US" b="1" dirty="0"/>
              <a:t>Sequence number </a:t>
            </a:r>
            <a:r>
              <a:rPr lang="en-US" dirty="0"/>
              <a:t>- facilitates flooding and distinguishes the new LSPs from old ones.</a:t>
            </a:r>
          </a:p>
          <a:p>
            <a:pPr lvl="1"/>
            <a:r>
              <a:rPr lang="en-US" b="1" dirty="0"/>
              <a:t>Age</a:t>
            </a:r>
            <a:r>
              <a:rPr lang="en-US" dirty="0"/>
              <a:t> - prevents old LSPs from remaining in the domain for a long time.</a:t>
            </a:r>
          </a:p>
          <a:p>
            <a:r>
              <a:rPr lang="en-US" dirty="0"/>
              <a:t>LSPs are generated on two occasions:</a:t>
            </a:r>
          </a:p>
          <a:p>
            <a:pPr lvl="1"/>
            <a:r>
              <a:rPr lang="en-US" dirty="0"/>
              <a:t>When there is a change in the topology of the domain. </a:t>
            </a:r>
          </a:p>
          <a:p>
            <a:pPr lvl="1"/>
            <a:r>
              <a:rPr lang="en-US" dirty="0"/>
              <a:t>On a periodic basis.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6993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2. Flooding of LSPs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17638"/>
            <a:ext cx="8915400" cy="5364162"/>
          </a:xfrm>
        </p:spPr>
        <p:txBody>
          <a:bodyPr>
            <a:normAutofit/>
          </a:bodyPr>
          <a:lstStyle/>
          <a:p>
            <a:r>
              <a:rPr lang="en-US" sz="2600" dirty="0"/>
              <a:t>After a node has prepared an LSP, it must be disseminated to all other nodes, not only its neighbors. The process is called </a:t>
            </a:r>
            <a:r>
              <a:rPr lang="en-US" sz="2600" i="1" dirty="0">
                <a:latin typeface="Garamond" panose="02020404030301010803" pitchFamily="18" charset="0"/>
              </a:rPr>
              <a:t>flooding</a:t>
            </a:r>
            <a:r>
              <a:rPr lang="en-US" sz="2600" dirty="0"/>
              <a:t>.</a:t>
            </a:r>
          </a:p>
          <a:p>
            <a:r>
              <a:rPr lang="en-US" sz="2600" dirty="0"/>
              <a:t>Steps:</a:t>
            </a:r>
          </a:p>
          <a:p>
            <a:pPr lvl="1"/>
            <a:r>
              <a:rPr lang="en-US" dirty="0"/>
              <a:t>The creating node sends a copy of the LSP out of each interface.</a:t>
            </a:r>
          </a:p>
          <a:p>
            <a:pPr lvl="1"/>
            <a:r>
              <a:rPr lang="en-US" dirty="0"/>
              <a:t>A node that receives an LSP compares it with the copy it may already have. </a:t>
            </a:r>
          </a:p>
          <a:p>
            <a:pPr lvl="1"/>
            <a:r>
              <a:rPr lang="en-US" dirty="0"/>
              <a:t>If arrived LSP is older than the one it has (by checking the sequence no), it discards the packet. </a:t>
            </a:r>
          </a:p>
          <a:p>
            <a:pPr lvl="1"/>
            <a:r>
              <a:rPr lang="en-US" dirty="0"/>
              <a:t>If it is newer: </a:t>
            </a:r>
          </a:p>
          <a:p>
            <a:pPr lvl="2"/>
            <a:r>
              <a:rPr lang="en-US" sz="2200" dirty="0"/>
              <a:t>Discards the old one and keep the new one.</a:t>
            </a:r>
          </a:p>
          <a:p>
            <a:pPr lvl="2"/>
            <a:r>
              <a:rPr lang="en-US" sz="2200" dirty="0"/>
              <a:t>It sends a copy of it out of each interface except the one from which the packet arrived. </a:t>
            </a:r>
          </a:p>
        </p:txBody>
      </p:sp>
    </p:spTree>
    <p:extLst>
      <p:ext uri="{BB962C8B-B14F-4D97-AF65-F5344CB8AC3E}">
        <p14:creationId xmlns:p14="http://schemas.microsoft.com/office/powerpoint/2010/main" val="32862854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2060"/>
                </a:solidFill>
              </a:rPr>
              <a:t>3. Formation of shortest path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24000"/>
            <a:ext cx="8915400" cy="5238307"/>
          </a:xfrm>
        </p:spPr>
        <p:txBody>
          <a:bodyPr>
            <a:normAutofit/>
          </a:bodyPr>
          <a:lstStyle/>
          <a:p>
            <a:r>
              <a:rPr lang="en-US" sz="2700" dirty="0"/>
              <a:t>After receiving all LSPs, each node will have a copy of the whole topology.</a:t>
            </a:r>
          </a:p>
          <a:p>
            <a:r>
              <a:rPr lang="en-US" sz="2700" dirty="0"/>
              <a:t>This is not sufficient to find the shortest path to every other node.</a:t>
            </a:r>
          </a:p>
          <a:p>
            <a:r>
              <a:rPr lang="en-US" sz="2700" dirty="0"/>
              <a:t>A shortest path tree is needed.</a:t>
            </a:r>
          </a:p>
          <a:p>
            <a:r>
              <a:rPr lang="en-US" sz="2700" dirty="0"/>
              <a:t>The Dijkstra’s algorithm creates a shortest path tree from a graph.</a:t>
            </a:r>
          </a:p>
          <a:p>
            <a:r>
              <a:rPr lang="en-US" sz="2700" dirty="0"/>
              <a:t>The algorithm divides the node into two sets: </a:t>
            </a:r>
            <a:r>
              <a:rPr lang="en-US" sz="2700" b="1" dirty="0"/>
              <a:t>tentative</a:t>
            </a:r>
            <a:r>
              <a:rPr lang="en-US" sz="2700" dirty="0"/>
              <a:t> and </a:t>
            </a:r>
            <a:r>
              <a:rPr lang="en-US" sz="2700" b="1" dirty="0"/>
              <a:t>permanent</a:t>
            </a:r>
            <a:r>
              <a:rPr lang="en-US" sz="2700" dirty="0"/>
              <a:t>.</a:t>
            </a:r>
          </a:p>
          <a:p>
            <a:r>
              <a:rPr lang="en-US" sz="2700" dirty="0"/>
              <a:t>It finds the neighbors of a current node, makes them tentative, examines them, if passes criteria - makes them permanent. </a:t>
            </a:r>
          </a:p>
        </p:txBody>
      </p:sp>
    </p:spTree>
    <p:extLst>
      <p:ext uri="{BB962C8B-B14F-4D97-AF65-F5344CB8AC3E}">
        <p14:creationId xmlns:p14="http://schemas.microsoft.com/office/powerpoint/2010/main" val="41451942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1473</TotalTime>
  <Words>1053</Words>
  <Application>Microsoft Office PowerPoint</Application>
  <PresentationFormat>On-screen Show (4:3)</PresentationFormat>
  <Paragraphs>100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EB Garamond</vt:lpstr>
      <vt:lpstr>Garamond</vt:lpstr>
      <vt:lpstr>Poppins</vt:lpstr>
      <vt:lpstr>Office Theme</vt:lpstr>
      <vt:lpstr>Link State Routing</vt:lpstr>
      <vt:lpstr>PowerPoint Presentation</vt:lpstr>
      <vt:lpstr>PowerPoint Presentation</vt:lpstr>
      <vt:lpstr>PowerPoint Presentation</vt:lpstr>
      <vt:lpstr>PowerPoint Presentation</vt:lpstr>
      <vt:lpstr>Building routing table</vt:lpstr>
      <vt:lpstr>1. Creation of Link State Packet (LSP)</vt:lpstr>
      <vt:lpstr>2. Flooding of LSPs</vt:lpstr>
      <vt:lpstr>3. Formation of shortest path tree</vt:lpstr>
      <vt:lpstr>Dijkstra’s algorithm</vt:lpstr>
      <vt:lpstr>a</vt:lpstr>
      <vt:lpstr>4. Calculation of routing table from Shortest Path tree</vt:lpstr>
      <vt:lpstr>OSPF</vt:lpstr>
      <vt:lpstr>OSPF</vt:lpstr>
      <vt:lpstr>Areas</vt:lpstr>
      <vt:lpstr>PowerPoint Presentation</vt:lpstr>
      <vt:lpstr>Backbone Area</vt:lpstr>
      <vt:lpstr>PowerPoint Presentation</vt:lpstr>
      <vt:lpstr>Types of Links</vt:lpstr>
      <vt:lpstr>Point-to-Point Link</vt:lpstr>
      <vt:lpstr>Transient Link</vt:lpstr>
      <vt:lpstr>Stub Link</vt:lpstr>
      <vt:lpstr>Virtual Link</vt:lpstr>
      <vt:lpstr>Graphical representation of AS</vt:lpstr>
      <vt:lpstr>OSPF Packets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Souparnika pc</dc:creator>
  <cp:lastModifiedBy>Srividya Krishnakumar</cp:lastModifiedBy>
  <cp:revision>90</cp:revision>
  <dcterms:created xsi:type="dcterms:W3CDTF">2006-08-16T00:00:00Z</dcterms:created>
  <dcterms:modified xsi:type="dcterms:W3CDTF">2020-04-24T07:46:29Z</dcterms:modified>
</cp:coreProperties>
</file>