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7"/>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8" autoAdjust="0"/>
    <p:restoredTop sz="94660"/>
  </p:normalViewPr>
  <p:slideViewPr>
    <p:cSldViewPr>
      <p:cViewPr>
        <p:scale>
          <a:sx n="70" d="100"/>
          <a:sy n="70" d="100"/>
        </p:scale>
        <p:origin x="-142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notesMaster" Target="notesMasters/notesMaster1.xml"/><Relationship Id="rId201"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756AE3-D606-422E-8DD8-B1256D8FE449}" type="datetimeFigureOut">
              <a:rPr lang="en-US" smtClean="0"/>
              <a:t>3/23/2020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B3C17C-DA33-4532-B3E1-B0D1B825BEEC}" type="slidenum">
              <a:rPr lang="en-US" smtClean="0"/>
              <a:t>‹#›</a:t>
            </a:fld>
            <a:endParaRPr lang="en-US"/>
          </a:p>
        </p:txBody>
      </p:sp>
    </p:spTree>
    <p:extLst>
      <p:ext uri="{BB962C8B-B14F-4D97-AF65-F5344CB8AC3E}">
        <p14:creationId xmlns:p14="http://schemas.microsoft.com/office/powerpoint/2010/main" val="306377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D98CDDE-B34E-4C35-A2EF-770C465B1A15}" type="datetime1">
              <a:rPr lang="en-US" smtClean="0"/>
              <a:t>3/23/2020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3570A01-ABA5-471D-9C6E-F7870330B46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2BFBAF-A9C0-4C7C-8426-DB7DE252B79A}" type="datetime1">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70A01-ABA5-471D-9C6E-F7870330B4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7A8A0-CDE8-4A08-B283-3B2E487E4B6B}" type="datetime1">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70A01-ABA5-471D-9C6E-F7870330B4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7E379E4-1CBC-432E-A9C2-C19C36199BF6}" type="datetime1">
              <a:rPr lang="en-US" smtClean="0"/>
              <a:t>3/23/2020</a:t>
            </a:fld>
            <a:endParaRPr lang="en-US"/>
          </a:p>
        </p:txBody>
      </p:sp>
      <p:sp>
        <p:nvSpPr>
          <p:cNvPr id="9" name="Slide Number Placeholder 8"/>
          <p:cNvSpPr>
            <a:spLocks noGrp="1"/>
          </p:cNvSpPr>
          <p:nvPr>
            <p:ph type="sldNum" sz="quarter" idx="15"/>
          </p:nvPr>
        </p:nvSpPr>
        <p:spPr/>
        <p:txBody>
          <a:bodyPr rtlCol="0"/>
          <a:lstStyle/>
          <a:p>
            <a:fld id="{73570A01-ABA5-471D-9C6E-F7870330B46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D100149-AC77-4654-8E9D-E111CFADC832}" type="datetime1">
              <a:rPr lang="en-US" smtClean="0"/>
              <a:t>3/23/2020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3570A01-ABA5-471D-9C6E-F7870330B4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90A6C6-64B5-421C-84D8-B7E5990F0BB0}" type="datetime1">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70A01-ABA5-471D-9C6E-F7870330B46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FB738CE-508E-4588-AC83-50BFBA07907D}" type="datetime1">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70A01-ABA5-471D-9C6E-F7870330B46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C0B6290-EBCD-46A0-B105-A44A10D2036D}" type="datetime1">
              <a:rPr lang="en-US" smtClean="0"/>
              <a:t>3/23/2020</a:t>
            </a:fld>
            <a:endParaRPr lang="en-US"/>
          </a:p>
        </p:txBody>
      </p:sp>
      <p:sp>
        <p:nvSpPr>
          <p:cNvPr id="7" name="Slide Number Placeholder 6"/>
          <p:cNvSpPr>
            <a:spLocks noGrp="1"/>
          </p:cNvSpPr>
          <p:nvPr>
            <p:ph type="sldNum" sz="quarter" idx="11"/>
          </p:nvPr>
        </p:nvSpPr>
        <p:spPr/>
        <p:txBody>
          <a:bodyPr rtlCol="0"/>
          <a:lstStyle/>
          <a:p>
            <a:fld id="{73570A01-ABA5-471D-9C6E-F7870330B46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49574-8D9F-4076-9E7F-10713CA1749E}" type="datetime1">
              <a:rPr lang="en-US" smtClean="0"/>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70A01-ABA5-471D-9C6E-F7870330B4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D476BD8-8A21-4661-8EF3-D2FA4E97172B}" type="datetime1">
              <a:rPr lang="en-US" smtClean="0"/>
              <a:t>3/23/2020</a:t>
            </a:fld>
            <a:endParaRPr lang="en-US"/>
          </a:p>
        </p:txBody>
      </p:sp>
      <p:sp>
        <p:nvSpPr>
          <p:cNvPr id="22" name="Slide Number Placeholder 21"/>
          <p:cNvSpPr>
            <a:spLocks noGrp="1"/>
          </p:cNvSpPr>
          <p:nvPr>
            <p:ph type="sldNum" sz="quarter" idx="15"/>
          </p:nvPr>
        </p:nvSpPr>
        <p:spPr/>
        <p:txBody>
          <a:bodyPr rtlCol="0"/>
          <a:lstStyle/>
          <a:p>
            <a:fld id="{73570A01-ABA5-471D-9C6E-F7870330B46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12838B7-C6D9-4257-BD53-EF3511D5A24E}" type="datetime1">
              <a:rPr lang="en-US" smtClean="0"/>
              <a:t>3/23/2020</a:t>
            </a:fld>
            <a:endParaRPr lang="en-US"/>
          </a:p>
        </p:txBody>
      </p:sp>
      <p:sp>
        <p:nvSpPr>
          <p:cNvPr id="18" name="Slide Number Placeholder 17"/>
          <p:cNvSpPr>
            <a:spLocks noGrp="1"/>
          </p:cNvSpPr>
          <p:nvPr>
            <p:ph type="sldNum" sz="quarter" idx="11"/>
          </p:nvPr>
        </p:nvSpPr>
        <p:spPr/>
        <p:txBody>
          <a:bodyPr rtlCol="0"/>
          <a:lstStyle/>
          <a:p>
            <a:fld id="{73570A01-ABA5-471D-9C6E-F7870330B46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1EF4473-DE13-4A92-AD60-98A4643E1410}" type="datetime1">
              <a:rPr lang="en-US" smtClean="0"/>
              <a:t>3/23/2020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3570A01-ABA5-471D-9C6E-F7870330B4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191" y="2057400"/>
            <a:ext cx="8077200" cy="1828800"/>
          </a:xfrm>
        </p:spPr>
        <p:txBody>
          <a:bodyPr>
            <a:noAutofit/>
          </a:bodyPr>
          <a:lstStyle/>
          <a:p>
            <a:pPr algn="ctr"/>
            <a:r>
              <a:rPr lang="en-US" sz="4400" dirty="0">
                <a:solidFill>
                  <a:schemeClr val="tx1"/>
                </a:solidFill>
                <a:effectLst>
                  <a:outerShdw blurRad="38100" dist="38100" dir="2700000" algn="tl">
                    <a:srgbClr val="000000">
                      <a:alpha val="43137"/>
                    </a:srgbClr>
                  </a:outerShdw>
                </a:effectLst>
                <a:latin typeface="Agency FB" pitchFamily="34" charset="0"/>
              </a:rPr>
              <a:t>M O D U L E - 4</a:t>
            </a:r>
            <a:endParaRPr lang="en-US" sz="4400"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Subtitle 2"/>
          <p:cNvSpPr>
            <a:spLocks noGrp="1"/>
          </p:cNvSpPr>
          <p:nvPr>
            <p:ph type="subTitle" idx="1"/>
          </p:nvPr>
        </p:nvSpPr>
        <p:spPr>
          <a:xfrm>
            <a:off x="685800" y="5105400"/>
            <a:ext cx="8153400" cy="1524000"/>
          </a:xfrm>
        </p:spPr>
        <p:txBody>
          <a:bodyPr>
            <a:normAutofit/>
          </a:bodyPr>
          <a:lstStyle/>
          <a:p>
            <a:pPr algn="r"/>
            <a:endParaRPr lang="en-US" sz="2000" b="1" dirty="0">
              <a:solidFill>
                <a:schemeClr val="tx1"/>
              </a:solidFill>
              <a:effectLst>
                <a:outerShdw blurRad="38100" dist="38100" dir="2700000" algn="tl">
                  <a:srgbClr val="000000">
                    <a:alpha val="43137"/>
                  </a:srgbClr>
                </a:outerShdw>
              </a:effectLst>
              <a:latin typeface="Agency FB" pitchFamily="34" charset="0"/>
            </a:endParaRPr>
          </a:p>
        </p:txBody>
      </p:sp>
      <p:sp>
        <p:nvSpPr>
          <p:cNvPr id="5" name="Slide Number Placeholder 4"/>
          <p:cNvSpPr>
            <a:spLocks noGrp="1"/>
          </p:cNvSpPr>
          <p:nvPr>
            <p:ph type="sldNum" sz="quarter" idx="12"/>
          </p:nvPr>
        </p:nvSpPr>
        <p:spPr/>
        <p:txBody>
          <a:bodyPr/>
          <a:lstStyle/>
          <a:p>
            <a:fld id="{AF4C0EE7-775B-4996-A864-AB1F60BA18B3}" type="slidenum">
              <a:rPr lang="en-US" smtClean="0"/>
              <a:t>1</a:t>
            </a:fld>
            <a:endParaRPr lang="en-US"/>
          </a:p>
        </p:txBody>
      </p:sp>
    </p:spTree>
    <p:extLst>
      <p:ext uri="{BB962C8B-B14F-4D97-AF65-F5344CB8AC3E}">
        <p14:creationId xmlns:p14="http://schemas.microsoft.com/office/powerpoint/2010/main" val="2544910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latin typeface="Agency FB" pitchFamily="34" charset="0"/>
              </a:rPr>
              <a:t>Advantages of using coding standards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a:xfrm>
            <a:off x="457200" y="1600200"/>
            <a:ext cx="7696200" cy="4873752"/>
          </a:xfrm>
        </p:spPr>
        <p:txBody>
          <a:bodyPr>
            <a:normAutofit/>
          </a:bodyPr>
          <a:lstStyle/>
          <a:p>
            <a:pPr algn="just"/>
            <a:r>
              <a:rPr lang="en-US" dirty="0" smtClean="0">
                <a:latin typeface="Book Antiqua" pitchFamily="18" charset="0"/>
              </a:rPr>
              <a:t>Gives a </a:t>
            </a:r>
            <a:r>
              <a:rPr lang="en-US" dirty="0" smtClean="0">
                <a:solidFill>
                  <a:srgbClr val="FF0000"/>
                </a:solidFill>
                <a:effectLst>
                  <a:outerShdw blurRad="38100" dist="38100" dir="2700000" algn="tl">
                    <a:srgbClr val="000000">
                      <a:alpha val="43137"/>
                    </a:srgbClr>
                  </a:outerShdw>
                </a:effectLst>
                <a:latin typeface="Book Antiqua" pitchFamily="18" charset="0"/>
              </a:rPr>
              <a:t>uniform appearance </a:t>
            </a:r>
            <a:r>
              <a:rPr lang="en-US" dirty="0" smtClean="0">
                <a:latin typeface="Book Antiqua" pitchFamily="18" charset="0"/>
              </a:rPr>
              <a:t>to the codes written by different engineers</a:t>
            </a:r>
          </a:p>
          <a:p>
            <a:pPr algn="just"/>
            <a:r>
              <a:rPr lang="en-US" dirty="0" smtClean="0">
                <a:latin typeface="Book Antiqua" pitchFamily="18" charset="0"/>
              </a:rPr>
              <a:t>Facilitates </a:t>
            </a:r>
            <a:r>
              <a:rPr lang="en-US" dirty="0" smtClean="0">
                <a:solidFill>
                  <a:srgbClr val="FF0000"/>
                </a:solidFill>
                <a:effectLst>
                  <a:outerShdw blurRad="38100" dist="38100" dir="2700000" algn="tl">
                    <a:srgbClr val="000000">
                      <a:alpha val="43137"/>
                    </a:srgbClr>
                  </a:outerShdw>
                </a:effectLst>
                <a:latin typeface="Book Antiqua" pitchFamily="18" charset="0"/>
              </a:rPr>
              <a:t>code understanding </a:t>
            </a:r>
            <a:r>
              <a:rPr lang="en-US" dirty="0" smtClean="0">
                <a:latin typeface="Book Antiqua" pitchFamily="18" charset="0"/>
              </a:rPr>
              <a:t>and </a:t>
            </a:r>
            <a:r>
              <a:rPr lang="en-US" dirty="0" smtClean="0">
                <a:solidFill>
                  <a:srgbClr val="FF0000"/>
                </a:solidFill>
                <a:effectLst>
                  <a:outerShdw blurRad="38100" dist="38100" dir="2700000" algn="tl">
                    <a:srgbClr val="000000">
                      <a:alpha val="43137"/>
                    </a:srgbClr>
                  </a:outerShdw>
                </a:effectLst>
                <a:latin typeface="Book Antiqua" pitchFamily="18" charset="0"/>
              </a:rPr>
              <a:t>code reuse</a:t>
            </a:r>
          </a:p>
          <a:p>
            <a:pPr algn="just"/>
            <a:r>
              <a:rPr lang="en-US" dirty="0" smtClean="0">
                <a:latin typeface="Book Antiqua" pitchFamily="18" charset="0"/>
              </a:rPr>
              <a:t>Promotes </a:t>
            </a:r>
            <a:r>
              <a:rPr lang="en-US" dirty="0" smtClean="0">
                <a:solidFill>
                  <a:srgbClr val="FF0000"/>
                </a:solidFill>
                <a:effectLst>
                  <a:outerShdw blurRad="38100" dist="38100" dir="2700000" algn="tl">
                    <a:srgbClr val="000000">
                      <a:alpha val="43137"/>
                    </a:srgbClr>
                  </a:outerShdw>
                </a:effectLst>
                <a:latin typeface="Book Antiqua" pitchFamily="18" charset="0"/>
              </a:rPr>
              <a:t>good programming practices</a:t>
            </a:r>
          </a:p>
          <a:p>
            <a:pPr algn="just">
              <a:buNone/>
            </a:pPr>
            <a:endParaRPr lang="en-US" sz="2800"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769844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800" dirty="0" smtClean="0">
                <a:solidFill>
                  <a:srgbClr val="FF0000"/>
                </a:solidFill>
                <a:effectLst>
                  <a:outerShdw blurRad="38100" dist="38100" dir="2700000" algn="tl">
                    <a:srgbClr val="000000">
                      <a:alpha val="43137"/>
                    </a:srgbClr>
                  </a:outerShdw>
                </a:effectLst>
                <a:latin typeface="Book Antiqua" pitchFamily="18" charset="0"/>
              </a:rPr>
              <a:t>Test plan </a:t>
            </a:r>
            <a:r>
              <a:rPr lang="en-US" sz="2800" dirty="0" smtClean="0">
                <a:latin typeface="Book Antiqua" pitchFamily="18" charset="0"/>
              </a:rPr>
              <a:t>describes following</a:t>
            </a:r>
          </a:p>
          <a:p>
            <a:pPr algn="just"/>
            <a:endParaRPr lang="en-US" sz="2800" dirty="0" smtClean="0">
              <a:latin typeface="Book Antiqua" pitchFamily="18" charset="0"/>
            </a:endParaRP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A schedule for integration</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The development of overhead software</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Start and end dates for each phase </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Test environment and resources are</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Unusual hardware configurations</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Exotic simulators</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Special test tools or techniques </a:t>
            </a:r>
          </a:p>
          <a:p>
            <a:pPr algn="just"/>
            <a:endParaRPr lang="en-US" dirty="0">
              <a:latin typeface="Book Antiqua" pitchFamily="18" charset="0"/>
            </a:endParaRPr>
          </a:p>
        </p:txBody>
      </p:sp>
    </p:spTree>
    <p:extLst>
      <p:ext uri="{BB962C8B-B14F-4D97-AF65-F5344CB8AC3E}">
        <p14:creationId xmlns:p14="http://schemas.microsoft.com/office/powerpoint/2010/main" val="1480370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Contents of test procedure</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r>
              <a:rPr lang="en-US" sz="2800" dirty="0" smtClean="0">
                <a:latin typeface="Book Antiqua" pitchFamily="18" charset="0"/>
              </a:rPr>
              <a:t>The order of integration</a:t>
            </a:r>
          </a:p>
          <a:p>
            <a:r>
              <a:rPr lang="en-US" sz="2800" dirty="0" smtClean="0">
                <a:latin typeface="Book Antiqua" pitchFamily="18" charset="0"/>
              </a:rPr>
              <a:t>corresponding tests at each integration step are described. </a:t>
            </a:r>
          </a:p>
          <a:p>
            <a:r>
              <a:rPr lang="en-US" sz="2800" dirty="0" smtClean="0">
                <a:latin typeface="Book Antiqua" pitchFamily="18" charset="0"/>
              </a:rPr>
              <a:t>A listing of all test cases </a:t>
            </a:r>
          </a:p>
          <a:p>
            <a:r>
              <a:rPr lang="en-US" sz="2800" dirty="0" smtClean="0">
                <a:latin typeface="Book Antiqua" pitchFamily="18" charset="0"/>
              </a:rPr>
              <a:t>expected results are also included.</a:t>
            </a:r>
            <a:endParaRPr lang="en-US" sz="2800" dirty="0">
              <a:latin typeface="Book Antiqua" pitchFamily="18" charset="0"/>
            </a:endParaRPr>
          </a:p>
        </p:txBody>
      </p:sp>
    </p:spTree>
    <p:extLst>
      <p:ext uri="{BB962C8B-B14F-4D97-AF65-F5344CB8AC3E}">
        <p14:creationId xmlns:p14="http://schemas.microsoft.com/office/powerpoint/2010/main" val="1382743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438400"/>
            <a:ext cx="7406640" cy="1014984"/>
          </a:xfrm>
        </p:spPr>
        <p:txBody>
          <a:bodyPr>
            <a:normAutofit/>
          </a:bodyPr>
          <a:lstStyle/>
          <a:p>
            <a:pPr algn="ctr"/>
            <a:r>
              <a:rPr lang="en-US" sz="3600" b="1" dirty="0" smtClean="0">
                <a:solidFill>
                  <a:schemeClr val="tx1"/>
                </a:solidFill>
                <a:effectLst>
                  <a:outerShdw blurRad="38100" dist="38100" dir="2700000" algn="tl">
                    <a:srgbClr val="000000">
                      <a:alpha val="43137"/>
                    </a:srgbClr>
                  </a:outerShdw>
                </a:effectLst>
                <a:latin typeface="Agency FB" pitchFamily="34" charset="0"/>
              </a:rPr>
              <a:t>VALIDATION TESTING</a:t>
            </a:r>
            <a:endParaRPr lang="en-US" sz="3600" b="1" dirty="0">
              <a:solidFill>
                <a:schemeClr val="tx1"/>
              </a:solidFill>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793776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Introduction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Validation testing begins at the culmination of </a:t>
            </a:r>
            <a:r>
              <a:rPr lang="en-US" dirty="0" smtClean="0">
                <a:solidFill>
                  <a:srgbClr val="FF0000"/>
                </a:solidFill>
                <a:effectLst>
                  <a:outerShdw blurRad="38100" dist="38100" dir="2700000" algn="tl">
                    <a:srgbClr val="000000">
                      <a:alpha val="43137"/>
                    </a:srgbClr>
                  </a:outerShdw>
                </a:effectLst>
                <a:latin typeface="Book Antiqua" pitchFamily="18" charset="0"/>
              </a:rPr>
              <a:t>integration testing</a:t>
            </a:r>
            <a:r>
              <a:rPr lang="en-US" dirty="0" smtClean="0">
                <a:latin typeface="Book Antiqua" pitchFamily="18" charset="0"/>
              </a:rPr>
              <a:t>, </a:t>
            </a:r>
          </a:p>
          <a:p>
            <a:pPr algn="just"/>
            <a:r>
              <a:rPr lang="en-US" dirty="0" smtClean="0">
                <a:latin typeface="Book Antiqua" pitchFamily="18" charset="0"/>
              </a:rPr>
              <a:t>It happens when </a:t>
            </a:r>
          </a:p>
          <a:p>
            <a:pPr lvl="1" algn="just"/>
            <a:r>
              <a:rPr lang="en-US" dirty="0" smtClean="0">
                <a:latin typeface="Book Antiqua" pitchFamily="18" charset="0"/>
              </a:rPr>
              <a:t>Individual components have been exercised,</a:t>
            </a:r>
          </a:p>
          <a:p>
            <a:pPr lvl="1" algn="just"/>
            <a:r>
              <a:rPr lang="en-US" dirty="0" smtClean="0">
                <a:latin typeface="Book Antiqua" pitchFamily="18" charset="0"/>
              </a:rPr>
              <a:t>the </a:t>
            </a:r>
            <a:r>
              <a:rPr lang="en-US" dirty="0" smtClean="0">
                <a:solidFill>
                  <a:srgbClr val="FF0000"/>
                </a:solidFill>
                <a:effectLst>
                  <a:outerShdw blurRad="38100" dist="38100" dir="2700000" algn="tl">
                    <a:srgbClr val="000000">
                      <a:alpha val="43137"/>
                    </a:srgbClr>
                  </a:outerShdw>
                </a:effectLst>
                <a:latin typeface="Book Antiqua" pitchFamily="18" charset="0"/>
              </a:rPr>
              <a:t>software</a:t>
            </a:r>
            <a:r>
              <a:rPr lang="en-US" dirty="0" smtClean="0">
                <a:latin typeface="Book Antiqua" pitchFamily="18" charset="0"/>
              </a:rPr>
              <a:t> is completely assembled as a package, </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interfacing errors </a:t>
            </a:r>
            <a:r>
              <a:rPr lang="en-US" dirty="0" smtClean="0">
                <a:latin typeface="Book Antiqua" pitchFamily="18" charset="0"/>
              </a:rPr>
              <a:t>have been uncovered and corrected.</a:t>
            </a:r>
          </a:p>
          <a:p>
            <a:pPr algn="just"/>
            <a:r>
              <a:rPr lang="en-US" dirty="0" smtClean="0">
                <a:latin typeface="Book Antiqua" pitchFamily="18" charset="0"/>
              </a:rPr>
              <a:t>It focuses on </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user-visible </a:t>
            </a:r>
            <a:r>
              <a:rPr lang="en-US" dirty="0" smtClean="0">
                <a:latin typeface="Book Antiqua" pitchFamily="18" charset="0"/>
              </a:rPr>
              <a:t>actions</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user-recognizable</a:t>
            </a:r>
            <a:r>
              <a:rPr lang="en-US" dirty="0" smtClean="0">
                <a:latin typeface="Book Antiqua" pitchFamily="18" charset="0"/>
              </a:rPr>
              <a:t> output from the system.</a:t>
            </a:r>
            <a:endParaRPr lang="en-US" dirty="0">
              <a:latin typeface="Book Antiqua" pitchFamily="18" charset="0"/>
            </a:endParaRPr>
          </a:p>
        </p:txBody>
      </p:sp>
    </p:spTree>
    <p:extLst>
      <p:ext uri="{BB962C8B-B14F-4D97-AF65-F5344CB8AC3E}">
        <p14:creationId xmlns:p14="http://schemas.microsoft.com/office/powerpoint/2010/main" val="414658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Validation test </a:t>
            </a:r>
            <a:r>
              <a:rPr lang="en-US" dirty="0" smtClean="0">
                <a:latin typeface="Book Antiqua" pitchFamily="18" charset="0"/>
              </a:rPr>
              <a:t>succeeds when </a:t>
            </a:r>
          </a:p>
          <a:p>
            <a:pPr lvl="1" algn="just"/>
            <a:r>
              <a:rPr lang="en-US" dirty="0" smtClean="0">
                <a:latin typeface="Book Antiqua" pitchFamily="18" charset="0"/>
              </a:rPr>
              <a:t>software functions in a manner that can be reasonably expected by the customer</a:t>
            </a:r>
          </a:p>
          <a:p>
            <a:pPr algn="just"/>
            <a:r>
              <a:rPr lang="en-US" dirty="0" smtClean="0">
                <a:solidFill>
                  <a:srgbClr val="FF0000"/>
                </a:solidFill>
                <a:latin typeface="Book Antiqua" pitchFamily="18" charset="0"/>
              </a:rPr>
              <a:t>Reasonable expectations </a:t>
            </a:r>
            <a:r>
              <a:rPr lang="en-US" dirty="0" smtClean="0">
                <a:latin typeface="Book Antiqua" pitchFamily="18" charset="0"/>
              </a:rPr>
              <a:t>are defined in </a:t>
            </a:r>
            <a:r>
              <a:rPr lang="en-US" dirty="0" smtClean="0">
                <a:solidFill>
                  <a:srgbClr val="FF0000"/>
                </a:solidFill>
                <a:effectLst>
                  <a:outerShdw blurRad="38100" dist="38100" dir="2700000" algn="tl">
                    <a:srgbClr val="000000">
                      <a:alpha val="43137"/>
                    </a:srgbClr>
                  </a:outerShdw>
                </a:effectLst>
                <a:latin typeface="Book Antiqua" pitchFamily="18" charset="0"/>
              </a:rPr>
              <a:t>SRS document</a:t>
            </a:r>
          </a:p>
          <a:p>
            <a:pPr lvl="1" algn="just"/>
            <a:r>
              <a:rPr lang="en-US" dirty="0" smtClean="0">
                <a:latin typeface="Book Antiqua" pitchFamily="18" charset="0"/>
              </a:rPr>
              <a:t>It describes all user visible attributes of the software</a:t>
            </a:r>
          </a:p>
          <a:p>
            <a:pPr lvl="1" algn="just"/>
            <a:r>
              <a:rPr lang="en-US" dirty="0" smtClean="0">
                <a:latin typeface="Book Antiqua" pitchFamily="18" charset="0"/>
              </a:rPr>
              <a:t>SRS has a section called </a:t>
            </a:r>
            <a:r>
              <a:rPr lang="en-US" dirty="0" smtClean="0">
                <a:solidFill>
                  <a:srgbClr val="FF0000"/>
                </a:solidFill>
                <a:effectLst>
                  <a:outerShdw blurRad="38100" dist="38100" dir="2700000" algn="tl">
                    <a:srgbClr val="000000">
                      <a:alpha val="43137"/>
                    </a:srgbClr>
                  </a:outerShdw>
                </a:effectLst>
                <a:latin typeface="Book Antiqua" pitchFamily="18" charset="0"/>
              </a:rPr>
              <a:t>validation criteria</a:t>
            </a:r>
          </a:p>
          <a:p>
            <a:pPr lvl="2" algn="just"/>
            <a:r>
              <a:rPr lang="en-US" dirty="0" smtClean="0">
                <a:latin typeface="Book Antiqua" pitchFamily="18" charset="0"/>
              </a:rPr>
              <a:t>Information in this section forms the basis of validation testing</a:t>
            </a:r>
            <a:endParaRPr lang="en-US" dirty="0">
              <a:latin typeface="Book Antiqua" pitchFamily="18" charset="0"/>
            </a:endParaRPr>
          </a:p>
        </p:txBody>
      </p:sp>
    </p:spTree>
    <p:extLst>
      <p:ext uri="{BB962C8B-B14F-4D97-AF65-F5344CB8AC3E}">
        <p14:creationId xmlns:p14="http://schemas.microsoft.com/office/powerpoint/2010/main" val="3265924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Validation test criteria</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447800"/>
            <a:ext cx="8077200" cy="5181600"/>
          </a:xfrm>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Software validation </a:t>
            </a:r>
            <a:r>
              <a:rPr lang="en-US" dirty="0" smtClean="0">
                <a:latin typeface="Book Antiqua" pitchFamily="18" charset="0"/>
              </a:rPr>
              <a:t>is achieved through a series of tests that demonstrate conformity with requirements. </a:t>
            </a:r>
          </a:p>
          <a:p>
            <a:pPr lvl="1" algn="just"/>
            <a:r>
              <a:rPr lang="en-US" dirty="0" smtClean="0">
                <a:latin typeface="Book Antiqua" pitchFamily="18" charset="0"/>
              </a:rPr>
              <a:t>A </a:t>
            </a:r>
            <a:r>
              <a:rPr lang="en-US" dirty="0" smtClean="0">
                <a:solidFill>
                  <a:srgbClr val="FF0000"/>
                </a:solidFill>
                <a:effectLst>
                  <a:outerShdw blurRad="38100" dist="38100" dir="2700000" algn="tl">
                    <a:srgbClr val="000000">
                      <a:alpha val="43137"/>
                    </a:srgbClr>
                  </a:outerShdw>
                </a:effectLst>
                <a:latin typeface="Book Antiqua" pitchFamily="18" charset="0"/>
              </a:rPr>
              <a:t>test plan </a:t>
            </a:r>
            <a:r>
              <a:rPr lang="en-US" dirty="0" smtClean="0">
                <a:latin typeface="Book Antiqua" pitchFamily="18" charset="0"/>
              </a:rPr>
              <a:t>outlines the classes of tests to be conducted,</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Test procedure </a:t>
            </a:r>
            <a:r>
              <a:rPr lang="en-US" dirty="0" smtClean="0">
                <a:latin typeface="Book Antiqua" pitchFamily="18" charset="0"/>
              </a:rPr>
              <a:t>defines specific test cases that are designed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Test procedure </a:t>
            </a:r>
            <a:r>
              <a:rPr lang="en-US" dirty="0" smtClean="0">
                <a:latin typeface="Book Antiqua" pitchFamily="18" charset="0"/>
              </a:rPr>
              <a:t>ensure that </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all functional requirements are satisfied, </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all behavioral characteristics are achieved,</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all content is accurate and properly presented, </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all performance requirements are attained, </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documentation is correct, </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usability and other requirements are met</a:t>
            </a:r>
          </a:p>
        </p:txBody>
      </p:sp>
    </p:spTree>
    <p:extLst>
      <p:ext uri="{BB962C8B-B14F-4D97-AF65-F5344CB8AC3E}">
        <p14:creationId xmlns:p14="http://schemas.microsoft.com/office/powerpoint/2010/main" val="12219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latin typeface="Book Antiqua" pitchFamily="18" charset="0"/>
              </a:rPr>
              <a:t>If a deviation from </a:t>
            </a:r>
            <a:r>
              <a:rPr lang="en-US" dirty="0" smtClean="0">
                <a:solidFill>
                  <a:srgbClr val="FF0000"/>
                </a:solidFill>
                <a:effectLst>
                  <a:outerShdw blurRad="38100" dist="38100" dir="2700000" algn="tl">
                    <a:srgbClr val="000000">
                      <a:alpha val="43137"/>
                    </a:srgbClr>
                  </a:outerShdw>
                </a:effectLst>
                <a:latin typeface="Book Antiqua" pitchFamily="18" charset="0"/>
              </a:rPr>
              <a:t>specification is uncovered, </a:t>
            </a:r>
          </a:p>
          <a:p>
            <a:pPr lvl="1" algn="just"/>
            <a:r>
              <a:rPr lang="en-US" dirty="0" smtClean="0">
                <a:latin typeface="Book Antiqua" pitchFamily="18" charset="0"/>
              </a:rPr>
              <a:t>a </a:t>
            </a:r>
            <a:r>
              <a:rPr lang="en-US" i="1" dirty="0" smtClean="0">
                <a:latin typeface="Book Antiqua" pitchFamily="18" charset="0"/>
              </a:rPr>
              <a:t>deficiency list is created.</a:t>
            </a:r>
          </a:p>
          <a:p>
            <a:pPr lvl="1" algn="just"/>
            <a:r>
              <a:rPr lang="en-US" i="1" dirty="0" smtClean="0">
                <a:latin typeface="Book Antiqua" pitchFamily="18" charset="0"/>
              </a:rPr>
              <a:t> A </a:t>
            </a:r>
            <a:r>
              <a:rPr lang="en-US" i="1" dirty="0" smtClean="0">
                <a:solidFill>
                  <a:srgbClr val="FF0000"/>
                </a:solidFill>
                <a:effectLst>
                  <a:outerShdw blurRad="38100" dist="38100" dir="2700000" algn="tl">
                    <a:srgbClr val="000000">
                      <a:alpha val="43137"/>
                    </a:srgbClr>
                  </a:outerShdw>
                </a:effectLst>
                <a:latin typeface="Book Antiqua" pitchFamily="18" charset="0"/>
              </a:rPr>
              <a:t>method for resolving </a:t>
            </a:r>
            <a:r>
              <a:rPr lang="en-US" dirty="0" smtClean="0">
                <a:latin typeface="Book Antiqua" pitchFamily="18" charset="0"/>
              </a:rPr>
              <a:t>deficiencies are established.</a:t>
            </a:r>
          </a:p>
          <a:p>
            <a:endParaRPr lang="en-US" dirty="0"/>
          </a:p>
        </p:txBody>
      </p:sp>
    </p:spTree>
    <p:extLst>
      <p:ext uri="{BB962C8B-B14F-4D97-AF65-F5344CB8AC3E}">
        <p14:creationId xmlns:p14="http://schemas.microsoft.com/office/powerpoint/2010/main" val="237720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Configuration review or Audit</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An important element of the validation process is a </a:t>
            </a:r>
            <a:r>
              <a:rPr lang="en-US" dirty="0" smtClean="0">
                <a:solidFill>
                  <a:srgbClr val="FF0000"/>
                </a:solidFill>
                <a:effectLst>
                  <a:outerShdw blurRad="38100" dist="38100" dir="2700000" algn="tl">
                    <a:srgbClr val="000000">
                      <a:alpha val="43137"/>
                    </a:srgbClr>
                  </a:outerShdw>
                </a:effectLst>
                <a:latin typeface="Book Antiqua" pitchFamily="18" charset="0"/>
              </a:rPr>
              <a:t>configuration review</a:t>
            </a:r>
            <a:r>
              <a:rPr lang="en-US" dirty="0" smtClean="0">
                <a:latin typeface="Book Antiqua" pitchFamily="18" charset="0"/>
              </a:rPr>
              <a:t>. </a:t>
            </a:r>
          </a:p>
          <a:p>
            <a:pPr algn="just"/>
            <a:r>
              <a:rPr lang="en-US" dirty="0" smtClean="0">
                <a:latin typeface="Book Antiqua" pitchFamily="18" charset="0"/>
              </a:rPr>
              <a:t>The intent of the review is to ensure that </a:t>
            </a:r>
          </a:p>
          <a:p>
            <a:pPr lvl="1" algn="just"/>
            <a:r>
              <a:rPr lang="en-US" dirty="0" smtClean="0">
                <a:latin typeface="Book Antiqua" pitchFamily="18" charset="0"/>
              </a:rPr>
              <a:t>all elements of the software configuration have been </a:t>
            </a:r>
            <a:r>
              <a:rPr lang="en-US" b="1" dirty="0" smtClean="0">
                <a:solidFill>
                  <a:srgbClr val="FF0000"/>
                </a:solidFill>
                <a:effectLst>
                  <a:outerShdw blurRad="38100" dist="38100" dir="2700000" algn="tl">
                    <a:srgbClr val="000000">
                      <a:alpha val="43137"/>
                    </a:srgbClr>
                  </a:outerShdw>
                </a:effectLst>
                <a:latin typeface="Book Antiqua" pitchFamily="18" charset="0"/>
              </a:rPr>
              <a:t>properly developed</a:t>
            </a:r>
            <a:r>
              <a:rPr lang="en-US" dirty="0" smtClean="0">
                <a:latin typeface="Book Antiqua" pitchFamily="18" charset="0"/>
              </a:rPr>
              <a:t>, </a:t>
            </a:r>
          </a:p>
          <a:p>
            <a:pPr lvl="1" algn="just"/>
            <a:r>
              <a:rPr lang="en-US" dirty="0" smtClean="0">
                <a:latin typeface="Book Antiqua" pitchFamily="18" charset="0"/>
              </a:rPr>
              <a:t>they are </a:t>
            </a:r>
            <a:r>
              <a:rPr lang="en-US" b="1" dirty="0" smtClean="0">
                <a:solidFill>
                  <a:srgbClr val="FF0000"/>
                </a:solidFill>
                <a:effectLst>
                  <a:outerShdw blurRad="38100" dist="38100" dir="2700000" algn="tl">
                    <a:srgbClr val="000000">
                      <a:alpha val="43137"/>
                    </a:srgbClr>
                  </a:outerShdw>
                </a:effectLst>
                <a:latin typeface="Book Antiqua" pitchFamily="18" charset="0"/>
              </a:rPr>
              <a:t>properly cataloged</a:t>
            </a:r>
          </a:p>
          <a:p>
            <a:pPr lvl="1" algn="just"/>
            <a:r>
              <a:rPr lang="en-US" dirty="0" smtClean="0">
                <a:latin typeface="Book Antiqua" pitchFamily="18" charset="0"/>
              </a:rPr>
              <a:t>They have the necessary detail to bolster the support activities. </a:t>
            </a:r>
          </a:p>
          <a:p>
            <a:pPr lvl="1" algn="just"/>
            <a:r>
              <a:rPr lang="en-US" dirty="0" smtClean="0">
                <a:latin typeface="Book Antiqua" pitchFamily="18" charset="0"/>
              </a:rPr>
              <a:t>The configuration review, is also called as </a:t>
            </a:r>
            <a:r>
              <a:rPr lang="en-US" b="1" dirty="0">
                <a:solidFill>
                  <a:srgbClr val="FF0000"/>
                </a:solidFill>
                <a:effectLst>
                  <a:outerShdw blurRad="38100" dist="38100" dir="2700000" algn="tl">
                    <a:srgbClr val="000000">
                      <a:alpha val="43137"/>
                    </a:srgbClr>
                  </a:outerShdw>
                </a:effectLst>
                <a:latin typeface="Book Antiqua" pitchFamily="18" charset="0"/>
              </a:rPr>
              <a:t>A</a:t>
            </a:r>
            <a:r>
              <a:rPr lang="en-US" b="1" dirty="0" smtClean="0">
                <a:solidFill>
                  <a:srgbClr val="FF0000"/>
                </a:solidFill>
                <a:effectLst>
                  <a:outerShdw blurRad="38100" dist="38100" dir="2700000" algn="tl">
                    <a:srgbClr val="000000">
                      <a:alpha val="43137"/>
                    </a:srgbClr>
                  </a:outerShdw>
                </a:effectLst>
                <a:latin typeface="Book Antiqua" pitchFamily="18" charset="0"/>
              </a:rPr>
              <a:t>udit</a:t>
            </a:r>
            <a:endParaRPr lang="en-US" b="1"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251702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SYSTEM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914400" y="1447800"/>
            <a:ext cx="7498080" cy="5105400"/>
          </a:xfrm>
        </p:spPr>
        <p:txBody>
          <a:bodyPr>
            <a:normAutofit/>
          </a:bodyPr>
          <a:lstStyle/>
          <a:p>
            <a:pPr algn="just"/>
            <a:r>
              <a:rPr lang="en-US" dirty="0" smtClean="0">
                <a:latin typeface="Book Antiqua" pitchFamily="18" charset="0"/>
              </a:rPr>
              <a:t>It is a series of different tests whose primary purpose is to fully exercise computer based system</a:t>
            </a:r>
          </a:p>
          <a:p>
            <a:pPr algn="just"/>
            <a:r>
              <a:rPr lang="en-US" dirty="0" smtClean="0">
                <a:latin typeface="Book Antiqua" pitchFamily="18" charset="0"/>
              </a:rPr>
              <a:t>Software is an incorporation of different s/m elements like</a:t>
            </a:r>
          </a:p>
          <a:p>
            <a:pPr lvl="1" algn="just"/>
            <a:r>
              <a:rPr lang="en-US" dirty="0" smtClean="0">
                <a:solidFill>
                  <a:srgbClr val="002060"/>
                </a:solidFill>
                <a:effectLst>
                  <a:outerShdw blurRad="38100" dist="38100" dir="2700000" algn="tl">
                    <a:srgbClr val="000000">
                      <a:alpha val="43137"/>
                    </a:srgbClr>
                  </a:outerShdw>
                </a:effectLst>
                <a:latin typeface="Book Antiqua" pitchFamily="18" charset="0"/>
              </a:rPr>
              <a:t>h/w</a:t>
            </a:r>
          </a:p>
          <a:p>
            <a:pPr lvl="1" algn="just"/>
            <a:r>
              <a:rPr lang="en-US" dirty="0" smtClean="0">
                <a:solidFill>
                  <a:srgbClr val="002060"/>
                </a:solidFill>
                <a:effectLst>
                  <a:outerShdw blurRad="38100" dist="38100" dir="2700000" algn="tl">
                    <a:srgbClr val="000000">
                      <a:alpha val="43137"/>
                    </a:srgbClr>
                  </a:outerShdw>
                </a:effectLst>
                <a:latin typeface="Book Antiqua" pitchFamily="18" charset="0"/>
              </a:rPr>
              <a:t>People</a:t>
            </a:r>
          </a:p>
          <a:p>
            <a:pPr lvl="1" algn="just"/>
            <a:r>
              <a:rPr lang="en-US" dirty="0" smtClean="0">
                <a:solidFill>
                  <a:srgbClr val="002060"/>
                </a:solidFill>
                <a:effectLst>
                  <a:outerShdw blurRad="38100" dist="38100" dir="2700000" algn="tl">
                    <a:srgbClr val="000000">
                      <a:alpha val="43137"/>
                    </a:srgbClr>
                  </a:outerShdw>
                </a:effectLst>
                <a:latin typeface="Book Antiqua" pitchFamily="18" charset="0"/>
              </a:rPr>
              <a:t>Information etc</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System testing</a:t>
            </a:r>
            <a:r>
              <a:rPr lang="en-US" dirty="0" smtClean="0">
                <a:latin typeface="Book Antiqua" pitchFamily="18" charset="0"/>
              </a:rPr>
              <a:t> ensures that </a:t>
            </a:r>
          </a:p>
          <a:p>
            <a:pPr lvl="1" algn="just"/>
            <a:r>
              <a:rPr lang="en-US" dirty="0" smtClean="0">
                <a:latin typeface="Book Antiqua" pitchFamily="18" charset="0"/>
              </a:rPr>
              <a:t>the software together with these elements are </a:t>
            </a:r>
            <a:r>
              <a:rPr lang="en-US" dirty="0" smtClean="0">
                <a:solidFill>
                  <a:srgbClr val="FF0000"/>
                </a:solidFill>
                <a:effectLst>
                  <a:outerShdw blurRad="38100" dist="38100" dir="2700000" algn="tl">
                    <a:srgbClr val="000000">
                      <a:alpha val="43137"/>
                    </a:srgbClr>
                  </a:outerShdw>
                </a:effectLst>
                <a:latin typeface="Book Antiqua" pitchFamily="18" charset="0"/>
              </a:rPr>
              <a:t>working properly or not </a:t>
            </a:r>
          </a:p>
          <a:p>
            <a:pPr lvl="1" algn="just"/>
            <a:r>
              <a:rPr lang="en-US" dirty="0" smtClean="0">
                <a:latin typeface="Book Antiqua" pitchFamily="18" charset="0"/>
              </a:rPr>
              <a:t>Each tests in system testing have </a:t>
            </a:r>
            <a:r>
              <a:rPr lang="en-US" dirty="0" smtClean="0">
                <a:solidFill>
                  <a:srgbClr val="FF0000"/>
                </a:solidFill>
                <a:effectLst>
                  <a:outerShdw blurRad="38100" dist="38100" dir="2700000" algn="tl">
                    <a:srgbClr val="000000">
                      <a:alpha val="43137"/>
                    </a:srgbClr>
                  </a:outerShdw>
                </a:effectLst>
                <a:latin typeface="Book Antiqua" pitchFamily="18" charset="0"/>
              </a:rPr>
              <a:t>different purpose</a:t>
            </a:r>
          </a:p>
          <a:p>
            <a:pPr lvl="1" algn="just"/>
            <a:r>
              <a:rPr lang="en-US" dirty="0" smtClean="0">
                <a:latin typeface="Book Antiqua" pitchFamily="18" charset="0"/>
              </a:rPr>
              <a:t>All of them work to verify that system elements are properly integrated &amp; they perform allocated functions</a:t>
            </a:r>
          </a:p>
          <a:p>
            <a:pPr algn="just"/>
            <a:endParaRPr lang="en-US" dirty="0">
              <a:latin typeface="Book Antiqua" pitchFamily="18" charset="0"/>
            </a:endParaRPr>
          </a:p>
        </p:txBody>
      </p:sp>
    </p:spTree>
    <p:extLst>
      <p:ext uri="{BB962C8B-B14F-4D97-AF65-F5344CB8AC3E}">
        <p14:creationId xmlns:p14="http://schemas.microsoft.com/office/powerpoint/2010/main" val="300749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ALPHA &amp; BETA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lstStyle/>
          <a:p>
            <a:pPr algn="just"/>
            <a:r>
              <a:rPr lang="en-US" dirty="0" smtClean="0">
                <a:latin typeface="Book Antiqua" pitchFamily="18" charset="0"/>
              </a:rPr>
              <a:t>If software is developed as a product to be used by many customers, it is impractical to perform acceptance tests with each one</a:t>
            </a:r>
          </a:p>
          <a:p>
            <a:pPr algn="just"/>
            <a:r>
              <a:rPr lang="en-US" dirty="0" smtClean="0">
                <a:latin typeface="Book Antiqua" pitchFamily="18" charset="0"/>
              </a:rPr>
              <a:t>In this case, we use a process </a:t>
            </a:r>
            <a:r>
              <a:rPr lang="en-US" dirty="0" smtClean="0">
                <a:solidFill>
                  <a:srgbClr val="FF0000"/>
                </a:solidFill>
                <a:effectLst>
                  <a:outerShdw blurRad="38100" dist="38100" dir="2700000" algn="tl">
                    <a:srgbClr val="000000">
                      <a:alpha val="43137"/>
                    </a:srgbClr>
                  </a:outerShdw>
                </a:effectLst>
                <a:latin typeface="Book Antiqua" pitchFamily="18" charset="0"/>
              </a:rPr>
              <a:t>called alpha and beta testing </a:t>
            </a:r>
          </a:p>
          <a:p>
            <a:pPr lvl="1" algn="just"/>
            <a:r>
              <a:rPr lang="en-US" dirty="0" smtClean="0">
                <a:latin typeface="Book Antiqua" pitchFamily="18" charset="0"/>
              </a:rPr>
              <a:t>It uncover errors that only the end user seems able to find.</a:t>
            </a:r>
          </a:p>
          <a:p>
            <a:pPr algn="just"/>
            <a:endParaRPr lang="en-US" dirty="0">
              <a:latin typeface="Book Antiqua" pitchFamily="18" charset="0"/>
            </a:endParaRPr>
          </a:p>
        </p:txBody>
      </p:sp>
    </p:spTree>
    <p:extLst>
      <p:ext uri="{BB962C8B-B14F-4D97-AF65-F5344CB8AC3E}">
        <p14:creationId xmlns:p14="http://schemas.microsoft.com/office/powerpoint/2010/main" val="812628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Effects of coding standards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a:xfrm>
            <a:off x="457200" y="1600200"/>
            <a:ext cx="7696200" cy="4873752"/>
          </a:xfrm>
        </p:spPr>
        <p:txBody>
          <a:bodyPr>
            <a:normAutofit/>
          </a:bodyPr>
          <a:lstStyle/>
          <a:p>
            <a:pPr algn="just"/>
            <a:r>
              <a:rPr lang="en-US" dirty="0" smtClean="0">
                <a:latin typeface="Book Antiqua" pitchFamily="18" charset="0"/>
              </a:rPr>
              <a:t>It is mandatory for the programmers to follow </a:t>
            </a:r>
            <a:r>
              <a:rPr lang="en-US" dirty="0" smtClean="0">
                <a:solidFill>
                  <a:srgbClr val="FF0000"/>
                </a:solidFill>
                <a:effectLst>
                  <a:outerShdw blurRad="38100" dist="38100" dir="2700000" algn="tl">
                    <a:srgbClr val="000000">
                      <a:alpha val="43137"/>
                    </a:srgbClr>
                  </a:outerShdw>
                </a:effectLst>
                <a:latin typeface="Book Antiqua" pitchFamily="18" charset="0"/>
              </a:rPr>
              <a:t>coding standards </a:t>
            </a:r>
            <a:r>
              <a:rPr lang="en-US" dirty="0" smtClean="0">
                <a:latin typeface="Book Antiqua" pitchFamily="18" charset="0"/>
              </a:rPr>
              <a:t>prescribed by the company</a:t>
            </a:r>
          </a:p>
          <a:p>
            <a:pPr algn="just"/>
            <a:r>
              <a:rPr lang="en-US" dirty="0" smtClean="0">
                <a:latin typeface="Book Antiqua" pitchFamily="18" charset="0"/>
              </a:rPr>
              <a:t>Complaint of the code with the coding std is verified during </a:t>
            </a:r>
            <a:r>
              <a:rPr lang="en-US" dirty="0" smtClean="0">
                <a:solidFill>
                  <a:srgbClr val="FF0000"/>
                </a:solidFill>
                <a:effectLst>
                  <a:outerShdw blurRad="38100" dist="38100" dir="2700000" algn="tl">
                    <a:srgbClr val="000000">
                      <a:alpha val="43137"/>
                    </a:srgbClr>
                  </a:outerShdw>
                </a:effectLst>
                <a:latin typeface="Book Antiqua" pitchFamily="18" charset="0"/>
              </a:rPr>
              <a:t>code inspection</a:t>
            </a:r>
          </a:p>
          <a:p>
            <a:pPr algn="just"/>
            <a:r>
              <a:rPr lang="en-US" dirty="0" smtClean="0">
                <a:latin typeface="Book Antiqua" pitchFamily="18" charset="0"/>
              </a:rPr>
              <a:t>Code that does not follow the coding std is rejected during </a:t>
            </a:r>
            <a:r>
              <a:rPr lang="en-US" dirty="0" smtClean="0">
                <a:solidFill>
                  <a:srgbClr val="FF0000"/>
                </a:solidFill>
                <a:effectLst>
                  <a:outerShdw blurRad="38100" dist="38100" dir="2700000" algn="tl">
                    <a:srgbClr val="000000">
                      <a:alpha val="43137"/>
                    </a:srgbClr>
                  </a:outerShdw>
                </a:effectLst>
                <a:latin typeface="Book Antiqua" pitchFamily="18" charset="0"/>
              </a:rPr>
              <a:t>code review</a:t>
            </a:r>
          </a:p>
          <a:p>
            <a:pPr algn="just"/>
            <a:r>
              <a:rPr lang="en-US" dirty="0" smtClean="0">
                <a:latin typeface="Book Antiqua" pitchFamily="18" charset="0"/>
              </a:rPr>
              <a:t>Then the code has to be </a:t>
            </a:r>
            <a:r>
              <a:rPr lang="en-US" dirty="0" smtClean="0">
                <a:solidFill>
                  <a:srgbClr val="FF0000"/>
                </a:solidFill>
                <a:effectLst>
                  <a:outerShdw blurRad="38100" dist="38100" dir="2700000" algn="tl">
                    <a:srgbClr val="000000">
                      <a:alpha val="43137"/>
                    </a:srgbClr>
                  </a:outerShdw>
                </a:effectLst>
                <a:latin typeface="Book Antiqua" pitchFamily="18" charset="0"/>
              </a:rPr>
              <a:t>re-worked</a:t>
            </a:r>
            <a:r>
              <a:rPr lang="en-US" dirty="0" smtClean="0">
                <a:latin typeface="Book Antiqua" pitchFamily="18" charset="0"/>
              </a:rPr>
              <a:t> by the programmer</a:t>
            </a:r>
            <a:endParaRPr lang="en-US" dirty="0">
              <a:latin typeface="Book Antiqua" pitchFamily="18" charset="0"/>
            </a:endParaRPr>
          </a:p>
        </p:txBody>
      </p:sp>
    </p:spTree>
    <p:extLst>
      <p:ext uri="{BB962C8B-B14F-4D97-AF65-F5344CB8AC3E}">
        <p14:creationId xmlns:p14="http://schemas.microsoft.com/office/powerpoint/2010/main" val="2077919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gency FB" pitchFamily="34" charset="0"/>
              </a:rPr>
              <a:t>ALPHA TESTING</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The </a:t>
            </a:r>
            <a:r>
              <a:rPr lang="en-US" dirty="0" smtClean="0">
                <a:solidFill>
                  <a:srgbClr val="FF0000"/>
                </a:solidFill>
                <a:effectLst>
                  <a:outerShdw blurRad="38100" dist="38100" dir="2700000" algn="tl">
                    <a:srgbClr val="000000">
                      <a:alpha val="43137"/>
                    </a:srgbClr>
                  </a:outerShdw>
                </a:effectLst>
                <a:latin typeface="Book Antiqua" pitchFamily="18" charset="0"/>
              </a:rPr>
              <a:t>alpha test </a:t>
            </a:r>
            <a:r>
              <a:rPr lang="en-US" dirty="0" smtClean="0">
                <a:latin typeface="Book Antiqua" pitchFamily="18" charset="0"/>
              </a:rPr>
              <a:t>is conducted at the developer’s site by a </a:t>
            </a:r>
            <a:r>
              <a:rPr lang="en-US" dirty="0" smtClean="0">
                <a:solidFill>
                  <a:srgbClr val="FF0000"/>
                </a:solidFill>
                <a:effectLst>
                  <a:outerShdw blurRad="38100" dist="38100" dir="2700000" algn="tl">
                    <a:srgbClr val="000000">
                      <a:alpha val="43137"/>
                    </a:srgbClr>
                  </a:outerShdw>
                </a:effectLst>
                <a:latin typeface="Book Antiqua" pitchFamily="18" charset="0"/>
              </a:rPr>
              <a:t>representative group </a:t>
            </a:r>
            <a:r>
              <a:rPr lang="en-US" dirty="0" smtClean="0">
                <a:latin typeface="Book Antiqua" pitchFamily="18" charset="0"/>
              </a:rPr>
              <a:t>of </a:t>
            </a:r>
            <a:r>
              <a:rPr lang="en-US" dirty="0" smtClean="0">
                <a:solidFill>
                  <a:srgbClr val="FF0000"/>
                </a:solidFill>
                <a:effectLst>
                  <a:outerShdw blurRad="38100" dist="38100" dir="2700000" algn="tl">
                    <a:srgbClr val="000000">
                      <a:alpha val="43137"/>
                    </a:srgbClr>
                  </a:outerShdw>
                </a:effectLst>
                <a:latin typeface="Book Antiqua" pitchFamily="18" charset="0"/>
              </a:rPr>
              <a:t>end users. </a:t>
            </a:r>
          </a:p>
          <a:p>
            <a:pPr algn="just"/>
            <a:r>
              <a:rPr lang="en-US" dirty="0" smtClean="0">
                <a:latin typeface="Book Antiqua" pitchFamily="18" charset="0"/>
              </a:rPr>
              <a:t>Testing is done in the presence of the </a:t>
            </a:r>
            <a:r>
              <a:rPr lang="en-US" dirty="0" smtClean="0">
                <a:solidFill>
                  <a:srgbClr val="FF0000"/>
                </a:solidFill>
                <a:effectLst>
                  <a:outerShdw blurRad="38100" dist="38100" dir="2700000" algn="tl">
                    <a:srgbClr val="000000">
                      <a:alpha val="43137"/>
                    </a:srgbClr>
                  </a:outerShdw>
                </a:effectLst>
                <a:latin typeface="Book Antiqua" pitchFamily="18" charset="0"/>
              </a:rPr>
              <a:t>developer</a:t>
            </a:r>
          </a:p>
          <a:p>
            <a:pPr algn="just"/>
            <a:r>
              <a:rPr lang="en-US" dirty="0" smtClean="0">
                <a:latin typeface="Book Antiqua" pitchFamily="18" charset="0"/>
              </a:rPr>
              <a:t>He records the </a:t>
            </a:r>
            <a:r>
              <a:rPr lang="en-US" dirty="0" smtClean="0">
                <a:solidFill>
                  <a:srgbClr val="FF0000"/>
                </a:solidFill>
                <a:effectLst>
                  <a:outerShdw blurRad="38100" dist="38100" dir="2700000" algn="tl">
                    <a:srgbClr val="000000">
                      <a:alpha val="43137"/>
                    </a:srgbClr>
                  </a:outerShdw>
                </a:effectLst>
                <a:latin typeface="Book Antiqua" pitchFamily="18" charset="0"/>
              </a:rPr>
              <a:t>errors</a:t>
            </a:r>
            <a:r>
              <a:rPr lang="en-US" dirty="0" smtClean="0">
                <a:latin typeface="Book Antiqua" pitchFamily="18" charset="0"/>
              </a:rPr>
              <a:t> and </a:t>
            </a:r>
            <a:r>
              <a:rPr lang="en-US" dirty="0" smtClean="0">
                <a:solidFill>
                  <a:srgbClr val="FF0000"/>
                </a:solidFill>
                <a:effectLst>
                  <a:outerShdw blurRad="38100" dist="38100" dir="2700000" algn="tl">
                    <a:srgbClr val="000000">
                      <a:alpha val="43137"/>
                    </a:srgbClr>
                  </a:outerShdw>
                </a:effectLst>
                <a:latin typeface="Book Antiqua" pitchFamily="18" charset="0"/>
              </a:rPr>
              <a:t>usage problems</a:t>
            </a:r>
            <a:r>
              <a:rPr lang="en-US" dirty="0" smtClean="0">
                <a:latin typeface="Book Antiqua" pitchFamily="18" charset="0"/>
              </a:rPr>
              <a:t>. </a:t>
            </a:r>
          </a:p>
          <a:p>
            <a:pPr algn="just"/>
            <a:r>
              <a:rPr lang="en-US" dirty="0" smtClean="0">
                <a:latin typeface="Book Antiqua" pitchFamily="18" charset="0"/>
              </a:rPr>
              <a:t>Alpha tests are conducted in a </a:t>
            </a:r>
            <a:r>
              <a:rPr lang="en-US" dirty="0" smtClean="0">
                <a:solidFill>
                  <a:srgbClr val="FF0000"/>
                </a:solidFill>
                <a:latin typeface="Book Antiqua" pitchFamily="18" charset="0"/>
              </a:rPr>
              <a:t>controlled environment.</a:t>
            </a:r>
            <a:endParaRPr lang="en-US" dirty="0">
              <a:solidFill>
                <a:srgbClr val="FF0000"/>
              </a:solidFill>
              <a:latin typeface="Book Antiqua" pitchFamily="18" charset="0"/>
            </a:endParaRPr>
          </a:p>
        </p:txBody>
      </p:sp>
    </p:spTree>
    <p:extLst>
      <p:ext uri="{BB962C8B-B14F-4D97-AF65-F5344CB8AC3E}">
        <p14:creationId xmlns:p14="http://schemas.microsoft.com/office/powerpoint/2010/main" val="2658243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BETA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Book Antiqua" pitchFamily="18" charset="0"/>
              </a:rPr>
              <a:t>The beta test is conducted at one or more end-user sites. </a:t>
            </a:r>
          </a:p>
          <a:p>
            <a:pPr algn="just"/>
            <a:r>
              <a:rPr lang="en-US" dirty="0" smtClean="0">
                <a:latin typeface="Book Antiqua" pitchFamily="18" charset="0"/>
              </a:rPr>
              <a:t>the </a:t>
            </a:r>
            <a:r>
              <a:rPr lang="en-US" dirty="0" smtClean="0">
                <a:solidFill>
                  <a:srgbClr val="FF0000"/>
                </a:solidFill>
                <a:effectLst>
                  <a:outerShdw blurRad="38100" dist="38100" dir="2700000" algn="tl">
                    <a:srgbClr val="000000">
                      <a:alpha val="43137"/>
                    </a:srgbClr>
                  </a:outerShdw>
                </a:effectLst>
                <a:latin typeface="Book Antiqua" pitchFamily="18" charset="0"/>
              </a:rPr>
              <a:t>developer</a:t>
            </a:r>
            <a:r>
              <a:rPr lang="en-US" dirty="0" smtClean="0">
                <a:latin typeface="Book Antiqua" pitchFamily="18" charset="0"/>
              </a:rPr>
              <a:t> generally is </a:t>
            </a:r>
            <a:r>
              <a:rPr lang="en-US" dirty="0" smtClean="0">
                <a:solidFill>
                  <a:srgbClr val="FF0000"/>
                </a:solidFill>
                <a:effectLst>
                  <a:outerShdw blurRad="38100" dist="38100" dir="2700000" algn="tl">
                    <a:srgbClr val="000000">
                      <a:alpha val="43137"/>
                    </a:srgbClr>
                  </a:outerShdw>
                </a:effectLst>
                <a:latin typeface="Book Antiqua" pitchFamily="18" charset="0"/>
              </a:rPr>
              <a:t>not present. </a:t>
            </a:r>
          </a:p>
          <a:p>
            <a:pPr algn="just"/>
            <a:r>
              <a:rPr lang="en-US" dirty="0" smtClean="0">
                <a:latin typeface="Book Antiqua" pitchFamily="18" charset="0"/>
              </a:rPr>
              <a:t>It is a “</a:t>
            </a:r>
            <a:r>
              <a:rPr lang="en-US" dirty="0" smtClean="0">
                <a:solidFill>
                  <a:srgbClr val="FF0000"/>
                </a:solidFill>
                <a:effectLst>
                  <a:outerShdw blurRad="38100" dist="38100" dir="2700000" algn="tl">
                    <a:srgbClr val="000000">
                      <a:alpha val="43137"/>
                    </a:srgbClr>
                  </a:outerShdw>
                </a:effectLst>
                <a:latin typeface="Book Antiqua" pitchFamily="18" charset="0"/>
              </a:rPr>
              <a:t>live”</a:t>
            </a:r>
            <a:r>
              <a:rPr lang="en-US" dirty="0" smtClean="0">
                <a:latin typeface="Book Antiqua" pitchFamily="18" charset="0"/>
              </a:rPr>
              <a:t> application of the software in an environment that cannot be controlled by the developer.</a:t>
            </a:r>
          </a:p>
          <a:p>
            <a:pPr algn="just"/>
            <a:r>
              <a:rPr lang="en-US" dirty="0" smtClean="0">
                <a:latin typeface="Book Antiqua" pitchFamily="18" charset="0"/>
              </a:rPr>
              <a:t>The customer records all problems that are encountered during </a:t>
            </a:r>
            <a:r>
              <a:rPr lang="en-US" dirty="0" smtClean="0">
                <a:solidFill>
                  <a:srgbClr val="FF0000"/>
                </a:solidFill>
                <a:effectLst>
                  <a:outerShdw blurRad="38100" dist="38100" dir="2700000" algn="tl">
                    <a:srgbClr val="000000">
                      <a:alpha val="43137"/>
                    </a:srgbClr>
                  </a:outerShdw>
                </a:effectLst>
                <a:latin typeface="Book Antiqua" pitchFamily="18" charset="0"/>
              </a:rPr>
              <a:t>beta testing </a:t>
            </a:r>
          </a:p>
          <a:p>
            <a:pPr algn="just"/>
            <a:r>
              <a:rPr lang="en-US" dirty="0" smtClean="0">
                <a:latin typeface="Book Antiqua" pitchFamily="18" charset="0"/>
              </a:rPr>
              <a:t>He reports these to the </a:t>
            </a:r>
            <a:r>
              <a:rPr lang="en-US" dirty="0" smtClean="0">
                <a:solidFill>
                  <a:srgbClr val="FF0000"/>
                </a:solidFill>
                <a:effectLst>
                  <a:outerShdw blurRad="38100" dist="38100" dir="2700000" algn="tl">
                    <a:srgbClr val="000000">
                      <a:alpha val="43137"/>
                    </a:srgbClr>
                  </a:outerShdw>
                </a:effectLst>
                <a:latin typeface="Book Antiqua" pitchFamily="18" charset="0"/>
              </a:rPr>
              <a:t>developer </a:t>
            </a:r>
            <a:r>
              <a:rPr lang="en-US" dirty="0" smtClean="0">
                <a:latin typeface="Book Antiqua" pitchFamily="18" charset="0"/>
              </a:rPr>
              <a:t>at regular intervals.</a:t>
            </a:r>
          </a:p>
          <a:p>
            <a:pPr algn="just"/>
            <a:r>
              <a:rPr lang="en-US" dirty="0" smtClean="0">
                <a:latin typeface="Book Antiqua" pitchFamily="18" charset="0"/>
              </a:rPr>
              <a:t>Software engineers make modifications &amp; then prepare for release of software product to the entire customer base</a:t>
            </a:r>
            <a:endParaRPr lang="en-US" dirty="0">
              <a:latin typeface="Book Antiqua" pitchFamily="18" charset="0"/>
            </a:endParaRPr>
          </a:p>
        </p:txBody>
      </p:sp>
    </p:spTree>
    <p:extLst>
      <p:ext uri="{BB962C8B-B14F-4D97-AF65-F5344CB8AC3E}">
        <p14:creationId xmlns:p14="http://schemas.microsoft.com/office/powerpoint/2010/main" val="355650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ACCEPTANCE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When custom software is built for one customer, a series of </a:t>
            </a:r>
            <a:r>
              <a:rPr lang="en-US" dirty="0" smtClean="0">
                <a:solidFill>
                  <a:srgbClr val="FF0000"/>
                </a:solidFill>
                <a:effectLst>
                  <a:outerShdw blurRad="38100" dist="38100" dir="2700000" algn="tl">
                    <a:srgbClr val="000000">
                      <a:alpha val="43137"/>
                    </a:srgbClr>
                  </a:outerShdw>
                </a:effectLst>
                <a:latin typeface="Book Antiqua" pitchFamily="18" charset="0"/>
              </a:rPr>
              <a:t>acceptance tests </a:t>
            </a:r>
            <a:r>
              <a:rPr lang="en-US" dirty="0" smtClean="0">
                <a:latin typeface="Book Antiqua" pitchFamily="18" charset="0"/>
              </a:rPr>
              <a:t>are conducted to enable the </a:t>
            </a:r>
            <a:r>
              <a:rPr lang="en-US" dirty="0" smtClean="0">
                <a:solidFill>
                  <a:srgbClr val="FF0000"/>
                </a:solidFill>
                <a:effectLst>
                  <a:outerShdw blurRad="38100" dist="38100" dir="2700000" algn="tl">
                    <a:srgbClr val="000000">
                      <a:alpha val="43137"/>
                    </a:srgbClr>
                  </a:outerShdw>
                </a:effectLst>
                <a:latin typeface="Book Antiqua" pitchFamily="18" charset="0"/>
              </a:rPr>
              <a:t>customer to validate all requirements. </a:t>
            </a:r>
          </a:p>
          <a:p>
            <a:pPr algn="just"/>
            <a:r>
              <a:rPr lang="en-US" dirty="0" smtClean="0">
                <a:latin typeface="Book Antiqua" pitchFamily="18" charset="0"/>
              </a:rPr>
              <a:t>Acceptance tests are conducted by the </a:t>
            </a:r>
            <a:r>
              <a:rPr lang="en-US" dirty="0" smtClean="0">
                <a:solidFill>
                  <a:srgbClr val="FF0000"/>
                </a:solidFill>
                <a:effectLst>
                  <a:outerShdw blurRad="38100" dist="38100" dir="2700000" algn="tl">
                    <a:srgbClr val="000000">
                      <a:alpha val="43137"/>
                    </a:srgbClr>
                  </a:outerShdw>
                </a:effectLst>
                <a:latin typeface="Book Antiqua" pitchFamily="18" charset="0"/>
              </a:rPr>
              <a:t>end user </a:t>
            </a:r>
            <a:r>
              <a:rPr lang="en-US" dirty="0" smtClean="0">
                <a:latin typeface="Book Antiqua" pitchFamily="18" charset="0"/>
              </a:rPr>
              <a:t>rather than software engineers</a:t>
            </a:r>
          </a:p>
          <a:p>
            <a:pPr algn="just"/>
            <a:r>
              <a:rPr lang="en-US" dirty="0" smtClean="0">
                <a:latin typeface="Book Antiqua" pitchFamily="18" charset="0"/>
              </a:rPr>
              <a:t>They can be conducted over a period of </a:t>
            </a:r>
            <a:r>
              <a:rPr lang="en-US" dirty="0" smtClean="0">
                <a:solidFill>
                  <a:srgbClr val="FF0000"/>
                </a:solidFill>
                <a:effectLst>
                  <a:outerShdw blurRad="38100" dist="38100" dir="2700000" algn="tl">
                    <a:srgbClr val="000000">
                      <a:alpha val="43137"/>
                    </a:srgbClr>
                  </a:outerShdw>
                </a:effectLst>
                <a:latin typeface="Book Antiqua" pitchFamily="18" charset="0"/>
              </a:rPr>
              <a:t>weeks or months</a:t>
            </a:r>
            <a:r>
              <a:rPr lang="en-US" dirty="0" smtClean="0">
                <a:latin typeface="Book Antiqua" pitchFamily="18" charset="0"/>
              </a:rPr>
              <a:t>, </a:t>
            </a:r>
          </a:p>
          <a:p>
            <a:pPr algn="just"/>
            <a:r>
              <a:rPr lang="en-US" dirty="0" smtClean="0">
                <a:latin typeface="Book Antiqua" pitchFamily="18" charset="0"/>
              </a:rPr>
              <a:t>They  uncovers cumulative errors that might degrade the system over time.</a:t>
            </a:r>
            <a:endParaRPr lang="en-US" dirty="0">
              <a:latin typeface="Book Antiqua" pitchFamily="18" charset="0"/>
            </a:endParaRPr>
          </a:p>
        </p:txBody>
      </p:sp>
    </p:spTree>
    <p:extLst>
      <p:ext uri="{BB962C8B-B14F-4D97-AF65-F5344CB8AC3E}">
        <p14:creationId xmlns:p14="http://schemas.microsoft.com/office/powerpoint/2010/main" val="242093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RECOVERY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fontScale="92500"/>
          </a:bodyPr>
          <a:lstStyle/>
          <a:p>
            <a:pPr algn="just"/>
            <a:r>
              <a:rPr lang="en-US" sz="3000" dirty="0" smtClean="0">
                <a:latin typeface="Book Antiqua" pitchFamily="18" charset="0"/>
              </a:rPr>
              <a:t>A software must </a:t>
            </a:r>
            <a:r>
              <a:rPr lang="en-US" sz="3000" dirty="0" smtClean="0">
                <a:solidFill>
                  <a:srgbClr val="FF0000"/>
                </a:solidFill>
                <a:effectLst>
                  <a:outerShdw blurRad="38100" dist="38100" dir="2700000" algn="tl">
                    <a:srgbClr val="000000">
                      <a:alpha val="43137"/>
                    </a:srgbClr>
                  </a:outerShdw>
                </a:effectLst>
                <a:latin typeface="Book Antiqua" pitchFamily="18" charset="0"/>
              </a:rPr>
              <a:t>recover from faults </a:t>
            </a:r>
            <a:r>
              <a:rPr lang="en-US" sz="3000" dirty="0" smtClean="0">
                <a:latin typeface="Book Antiqua" pitchFamily="18" charset="0"/>
              </a:rPr>
              <a:t>and resume processing within a </a:t>
            </a:r>
            <a:r>
              <a:rPr lang="en-US" sz="3000" dirty="0" smtClean="0">
                <a:solidFill>
                  <a:srgbClr val="FF0000"/>
                </a:solidFill>
                <a:effectLst>
                  <a:outerShdw blurRad="38100" dist="38100" dir="2700000" algn="tl">
                    <a:srgbClr val="000000">
                      <a:alpha val="43137"/>
                    </a:srgbClr>
                  </a:outerShdw>
                </a:effectLst>
                <a:latin typeface="Book Antiqua" pitchFamily="18" charset="0"/>
              </a:rPr>
              <a:t>specified time</a:t>
            </a:r>
          </a:p>
          <a:p>
            <a:pPr algn="just"/>
            <a:r>
              <a:rPr lang="en-US" sz="3000" dirty="0" smtClean="0">
                <a:latin typeface="Book Antiqua" pitchFamily="18" charset="0"/>
              </a:rPr>
              <a:t>system must be fault tolerant</a:t>
            </a:r>
          </a:p>
          <a:p>
            <a:pPr lvl="1" algn="just"/>
            <a:r>
              <a:rPr lang="en-US" sz="3000" dirty="0" smtClean="0">
                <a:latin typeface="Book Antiqua" pitchFamily="18" charset="0"/>
              </a:rPr>
              <a:t>faults must not cause overall system function to cease. </a:t>
            </a:r>
          </a:p>
          <a:p>
            <a:pPr algn="just"/>
            <a:r>
              <a:rPr lang="en-US" sz="3000" dirty="0" smtClean="0">
                <a:latin typeface="Book Antiqua" pitchFamily="18" charset="0"/>
              </a:rPr>
              <a:t>a system failure must be corrected within a specified period of time</a:t>
            </a:r>
          </a:p>
          <a:p>
            <a:pPr algn="just"/>
            <a:r>
              <a:rPr lang="en-US" sz="3000" dirty="0" smtClean="0">
                <a:solidFill>
                  <a:srgbClr val="FF0000"/>
                </a:solidFill>
                <a:effectLst>
                  <a:outerShdw blurRad="38100" dist="38100" dir="2700000" algn="tl">
                    <a:srgbClr val="000000">
                      <a:alpha val="43137"/>
                    </a:srgbClr>
                  </a:outerShdw>
                </a:effectLst>
                <a:latin typeface="Book Antiqua" pitchFamily="18" charset="0"/>
              </a:rPr>
              <a:t>Recovery testing </a:t>
            </a:r>
            <a:r>
              <a:rPr lang="en-US" sz="3000" dirty="0" smtClean="0">
                <a:latin typeface="Book Antiqua" pitchFamily="18" charset="0"/>
              </a:rPr>
              <a:t>is a system test that forces the </a:t>
            </a:r>
            <a:r>
              <a:rPr lang="en-US" sz="3000" dirty="0" smtClean="0">
                <a:solidFill>
                  <a:srgbClr val="FF0000"/>
                </a:solidFill>
                <a:effectLst>
                  <a:outerShdw blurRad="38100" dist="38100" dir="2700000" algn="tl">
                    <a:srgbClr val="000000">
                      <a:alpha val="43137"/>
                    </a:srgbClr>
                  </a:outerShdw>
                </a:effectLst>
                <a:latin typeface="Book Antiqua" pitchFamily="18" charset="0"/>
              </a:rPr>
              <a:t>software to fail </a:t>
            </a:r>
            <a:r>
              <a:rPr lang="en-US" sz="3000" dirty="0" smtClean="0">
                <a:latin typeface="Book Antiqua" pitchFamily="18" charset="0"/>
              </a:rPr>
              <a:t>in a variety of ways</a:t>
            </a:r>
          </a:p>
          <a:p>
            <a:pPr algn="just"/>
            <a:endParaRPr lang="en-US" dirty="0" smtClean="0">
              <a:latin typeface="Book Antiqua" pitchFamily="18" charset="0"/>
            </a:endParaRPr>
          </a:p>
          <a:p>
            <a:endParaRPr lang="en-US" dirty="0"/>
          </a:p>
        </p:txBody>
      </p:sp>
    </p:spTree>
    <p:extLst>
      <p:ext uri="{BB962C8B-B14F-4D97-AF65-F5344CB8AC3E}">
        <p14:creationId xmlns:p14="http://schemas.microsoft.com/office/powerpoint/2010/main" val="3312031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latin typeface="Book Antiqua" pitchFamily="18" charset="0"/>
              </a:rPr>
              <a:t>It  verifies that recovery is properly performed. </a:t>
            </a:r>
          </a:p>
          <a:p>
            <a:pPr algn="just"/>
            <a:r>
              <a:rPr lang="en-US" dirty="0" smtClean="0">
                <a:latin typeface="Book Antiqua" pitchFamily="18" charset="0"/>
              </a:rPr>
              <a:t>If recovery is </a:t>
            </a:r>
            <a:r>
              <a:rPr lang="en-US" dirty="0" smtClean="0">
                <a:solidFill>
                  <a:srgbClr val="FF0000"/>
                </a:solidFill>
                <a:effectLst>
                  <a:outerShdw blurRad="38100" dist="38100" dir="2700000" algn="tl">
                    <a:srgbClr val="000000">
                      <a:alpha val="43137"/>
                    </a:srgbClr>
                  </a:outerShdw>
                </a:effectLst>
                <a:latin typeface="Book Antiqua" pitchFamily="18" charset="0"/>
              </a:rPr>
              <a:t>automatic</a:t>
            </a:r>
          </a:p>
          <a:p>
            <a:pPr lvl="1" algn="just"/>
            <a:r>
              <a:rPr lang="en-US" dirty="0" smtClean="0">
                <a:latin typeface="Book Antiqua" pitchFamily="18" charset="0"/>
              </a:rPr>
              <a:t>Re-initialization, </a:t>
            </a:r>
          </a:p>
          <a:p>
            <a:pPr lvl="1" algn="just"/>
            <a:r>
              <a:rPr lang="en-US" dirty="0" smtClean="0">
                <a:latin typeface="Book Antiqua" pitchFamily="18" charset="0"/>
              </a:rPr>
              <a:t>check pointing mechanisms,</a:t>
            </a:r>
          </a:p>
          <a:p>
            <a:pPr lvl="1" algn="just"/>
            <a:r>
              <a:rPr lang="en-US" dirty="0" smtClean="0">
                <a:latin typeface="Book Antiqua" pitchFamily="18" charset="0"/>
              </a:rPr>
              <a:t>data recovery, </a:t>
            </a:r>
          </a:p>
          <a:p>
            <a:pPr lvl="1" algn="just"/>
            <a:r>
              <a:rPr lang="en-US" dirty="0" smtClean="0">
                <a:latin typeface="Book Antiqua" pitchFamily="18" charset="0"/>
              </a:rPr>
              <a:t>Restarting etc are evaluated for correctness.</a:t>
            </a:r>
          </a:p>
          <a:p>
            <a:pPr algn="just"/>
            <a:r>
              <a:rPr lang="en-US" dirty="0" smtClean="0">
                <a:latin typeface="Book Antiqua" pitchFamily="18" charset="0"/>
              </a:rPr>
              <a:t> If recovery requires human intervention, </a:t>
            </a:r>
          </a:p>
          <a:p>
            <a:pPr lvl="1" algn="just"/>
            <a:r>
              <a:rPr lang="en-US" dirty="0" smtClean="0">
                <a:latin typeface="Book Antiqua" pitchFamily="18" charset="0"/>
              </a:rPr>
              <a:t>the mean-time-to-repair (MTTR) is evaluated to determine whether it is within acceptable limits.</a:t>
            </a:r>
            <a:endParaRPr lang="en-US" dirty="0">
              <a:latin typeface="Book Antiqua" pitchFamily="18" charset="0"/>
            </a:endParaRPr>
          </a:p>
        </p:txBody>
      </p:sp>
    </p:spTree>
    <p:extLst>
      <p:ext uri="{BB962C8B-B14F-4D97-AF65-F5344CB8AC3E}">
        <p14:creationId xmlns:p14="http://schemas.microsoft.com/office/powerpoint/2010/main" val="1268980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SECURITY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Security testing attempts to verify that </a:t>
            </a:r>
            <a:r>
              <a:rPr lang="en-US" dirty="0" smtClean="0">
                <a:solidFill>
                  <a:srgbClr val="FF0000"/>
                </a:solidFill>
                <a:effectLst>
                  <a:outerShdw blurRad="38100" dist="38100" dir="2700000" algn="tl">
                    <a:srgbClr val="000000">
                      <a:alpha val="43137"/>
                    </a:srgbClr>
                  </a:outerShdw>
                </a:effectLst>
                <a:latin typeface="Book Antiqua" pitchFamily="18" charset="0"/>
              </a:rPr>
              <a:t>protection mechanisms built into a system </a:t>
            </a:r>
            <a:r>
              <a:rPr lang="en-US" dirty="0" smtClean="0">
                <a:latin typeface="Book Antiqua" pitchFamily="18" charset="0"/>
              </a:rPr>
              <a:t>will protect it from improper penetration</a:t>
            </a:r>
          </a:p>
          <a:p>
            <a:pPr algn="just"/>
            <a:r>
              <a:rPr lang="en-US" dirty="0" smtClean="0">
                <a:latin typeface="Book Antiqua" pitchFamily="18" charset="0"/>
              </a:rPr>
              <a:t>Any computer-based system that manages sensitive information are prone to improper or illegal penetration.</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Types of penetration</a:t>
            </a:r>
          </a:p>
          <a:p>
            <a:pPr lvl="1" algn="just"/>
            <a:r>
              <a:rPr lang="en-US" dirty="0" smtClean="0">
                <a:latin typeface="Book Antiqua" pitchFamily="18" charset="0"/>
              </a:rPr>
              <a:t>hackers who attempt to penetrate systems for sport, </a:t>
            </a:r>
          </a:p>
          <a:p>
            <a:pPr lvl="1" algn="just"/>
            <a:r>
              <a:rPr lang="en-US" dirty="0" smtClean="0">
                <a:latin typeface="Book Antiqua" pitchFamily="18" charset="0"/>
              </a:rPr>
              <a:t>disgruntled employees attempt to penetrate for revenge, </a:t>
            </a:r>
          </a:p>
          <a:p>
            <a:pPr lvl="1" algn="just"/>
            <a:r>
              <a:rPr lang="en-US" dirty="0" smtClean="0">
                <a:latin typeface="Book Antiqua" pitchFamily="18" charset="0"/>
              </a:rPr>
              <a:t>dishonest individuals attempt to penetrate for illicit personal gain.</a:t>
            </a:r>
            <a:endParaRPr lang="en-US" dirty="0">
              <a:latin typeface="Book Antiqua" pitchFamily="18" charset="0"/>
            </a:endParaRPr>
          </a:p>
        </p:txBody>
      </p:sp>
    </p:spTree>
    <p:extLst>
      <p:ext uri="{BB962C8B-B14F-4D97-AF65-F5344CB8AC3E}">
        <p14:creationId xmlns:p14="http://schemas.microsoft.com/office/powerpoint/2010/main" val="80299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800" dirty="0" smtClean="0">
                <a:latin typeface="Book Antiqua" pitchFamily="18" charset="0"/>
              </a:rPr>
              <a:t>During </a:t>
            </a:r>
            <a:r>
              <a:rPr lang="en-US" sz="2800" dirty="0" smtClean="0">
                <a:solidFill>
                  <a:srgbClr val="FF0000"/>
                </a:solidFill>
                <a:effectLst>
                  <a:outerShdw blurRad="38100" dist="38100" dir="2700000" algn="tl">
                    <a:srgbClr val="000000">
                      <a:alpha val="43137"/>
                    </a:srgbClr>
                  </a:outerShdw>
                </a:effectLst>
                <a:latin typeface="Book Antiqua" pitchFamily="18" charset="0"/>
              </a:rPr>
              <a:t>security testing</a:t>
            </a:r>
            <a:r>
              <a:rPr lang="en-US" sz="2800" dirty="0" smtClean="0">
                <a:latin typeface="Book Antiqua" pitchFamily="18" charset="0"/>
              </a:rPr>
              <a:t>, tester plays the role of individuals who desires to penetrate the system</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Tester</a:t>
            </a:r>
            <a:r>
              <a:rPr lang="en-US" dirty="0" smtClean="0">
                <a:latin typeface="Book Antiqua" pitchFamily="18" charset="0"/>
              </a:rPr>
              <a:t> attempts to acquire </a:t>
            </a:r>
            <a:r>
              <a:rPr lang="en-US" dirty="0" smtClean="0">
                <a:solidFill>
                  <a:srgbClr val="FF0000"/>
                </a:solidFill>
                <a:effectLst>
                  <a:outerShdw blurRad="38100" dist="38100" dir="2700000" algn="tl">
                    <a:srgbClr val="000000">
                      <a:alpha val="43137"/>
                    </a:srgbClr>
                  </a:outerShdw>
                </a:effectLst>
                <a:latin typeface="Book Antiqua" pitchFamily="18" charset="0"/>
              </a:rPr>
              <a:t>passwords </a:t>
            </a:r>
            <a:r>
              <a:rPr lang="en-US" dirty="0" smtClean="0">
                <a:latin typeface="Book Antiqua" pitchFamily="18" charset="0"/>
              </a:rPr>
              <a:t>through clerical means</a:t>
            </a:r>
          </a:p>
          <a:p>
            <a:pPr lvl="1" algn="just"/>
            <a:r>
              <a:rPr lang="en-US" dirty="0" smtClean="0">
                <a:latin typeface="Book Antiqua" pitchFamily="18" charset="0"/>
              </a:rPr>
              <a:t>He attacks the system with customer s/w, which breaks the defenses</a:t>
            </a:r>
          </a:p>
          <a:p>
            <a:pPr lvl="1" algn="just"/>
            <a:r>
              <a:rPr lang="en-US" dirty="0" smtClean="0">
                <a:latin typeface="Book Antiqua" pitchFamily="18" charset="0"/>
              </a:rPr>
              <a:t>Purposely cause system errors to penetrate through recovery</a:t>
            </a:r>
          </a:p>
          <a:p>
            <a:pPr lvl="1" algn="just"/>
            <a:r>
              <a:rPr lang="en-US" dirty="0" smtClean="0">
                <a:latin typeface="Book Antiqua" pitchFamily="18" charset="0"/>
              </a:rPr>
              <a:t>Browse through insecure data, to find the key to system entry</a:t>
            </a:r>
          </a:p>
          <a:p>
            <a:endParaRPr lang="en-US" sz="2800" dirty="0"/>
          </a:p>
        </p:txBody>
      </p:sp>
    </p:spTree>
    <p:extLst>
      <p:ext uri="{BB962C8B-B14F-4D97-AF65-F5344CB8AC3E}">
        <p14:creationId xmlns:p14="http://schemas.microsoft.com/office/powerpoint/2010/main" val="3492204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STRESS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762000" y="1371600"/>
            <a:ext cx="7498080" cy="5181600"/>
          </a:xfrm>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Stress tests </a:t>
            </a:r>
            <a:r>
              <a:rPr lang="en-US" dirty="0" smtClean="0">
                <a:latin typeface="Book Antiqua" pitchFamily="18" charset="0"/>
              </a:rPr>
              <a:t>are designed to confront programs with abnormal situations.</a:t>
            </a:r>
          </a:p>
          <a:p>
            <a:pPr algn="just"/>
            <a:r>
              <a:rPr lang="en-US" dirty="0" smtClean="0">
                <a:latin typeface="Book Antiqua" pitchFamily="18" charset="0"/>
              </a:rPr>
              <a:t>It is done to identify </a:t>
            </a:r>
          </a:p>
          <a:p>
            <a:pPr lvl="1" algn="just"/>
            <a:r>
              <a:rPr lang="en-US" dirty="0" smtClean="0">
                <a:latin typeface="Book Antiqua" pitchFamily="18" charset="0"/>
              </a:rPr>
              <a:t>“How high can we crank the system before it fails?</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Stress testing </a:t>
            </a:r>
            <a:r>
              <a:rPr lang="en-US" dirty="0" smtClean="0">
                <a:latin typeface="Book Antiqua" pitchFamily="18" charset="0"/>
              </a:rPr>
              <a:t>executes a system in a manner that demands resources in </a:t>
            </a:r>
            <a:r>
              <a:rPr lang="en-US" dirty="0" smtClean="0">
                <a:solidFill>
                  <a:srgbClr val="FF0000"/>
                </a:solidFill>
                <a:effectLst>
                  <a:outerShdw blurRad="38100" dist="38100" dir="2700000" algn="tl">
                    <a:srgbClr val="000000">
                      <a:alpha val="43137"/>
                    </a:srgbClr>
                  </a:outerShdw>
                </a:effectLst>
                <a:latin typeface="Book Antiqua" pitchFamily="18" charset="0"/>
              </a:rPr>
              <a:t>abnormal quantity</a:t>
            </a:r>
            <a:r>
              <a:rPr lang="en-US" dirty="0" smtClean="0">
                <a:latin typeface="Book Antiqua" pitchFamily="18" charset="0"/>
              </a:rPr>
              <a:t>, </a:t>
            </a:r>
            <a:r>
              <a:rPr lang="en-US" dirty="0" smtClean="0">
                <a:solidFill>
                  <a:srgbClr val="FF0000"/>
                </a:solidFill>
                <a:effectLst>
                  <a:outerShdw blurRad="38100" dist="38100" dir="2700000" algn="tl">
                    <a:srgbClr val="000000">
                      <a:alpha val="43137"/>
                    </a:srgbClr>
                  </a:outerShdw>
                </a:effectLst>
                <a:latin typeface="Book Antiqua" pitchFamily="18" charset="0"/>
              </a:rPr>
              <a:t>frequency</a:t>
            </a:r>
            <a:r>
              <a:rPr lang="en-US" dirty="0" smtClean="0">
                <a:latin typeface="Book Antiqua" pitchFamily="18" charset="0"/>
              </a:rPr>
              <a:t>, or </a:t>
            </a:r>
            <a:r>
              <a:rPr lang="en-US" dirty="0" smtClean="0">
                <a:solidFill>
                  <a:srgbClr val="FF0000"/>
                </a:solidFill>
                <a:effectLst>
                  <a:outerShdw blurRad="38100" dist="38100" dir="2700000" algn="tl">
                    <a:srgbClr val="000000">
                      <a:alpha val="43137"/>
                    </a:srgbClr>
                  </a:outerShdw>
                </a:effectLst>
                <a:latin typeface="Book Antiqua" pitchFamily="18" charset="0"/>
              </a:rPr>
              <a:t>volume</a:t>
            </a:r>
            <a:r>
              <a:rPr lang="en-US" dirty="0" smtClean="0"/>
              <a:t>.</a:t>
            </a:r>
          </a:p>
        </p:txBody>
      </p:sp>
    </p:spTree>
    <p:extLst>
      <p:ext uri="{BB962C8B-B14F-4D97-AF65-F5344CB8AC3E}">
        <p14:creationId xmlns:p14="http://schemas.microsoft.com/office/powerpoint/2010/main" val="2586768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1" algn="just"/>
            <a:r>
              <a:rPr lang="en-US" dirty="0" smtClean="0">
                <a:latin typeface="Book Antiqua" pitchFamily="18" charset="0"/>
              </a:rPr>
              <a:t>special tests may be designed that generate 10 interrupts per second, </a:t>
            </a:r>
          </a:p>
          <a:p>
            <a:pPr lvl="1" algn="just"/>
            <a:r>
              <a:rPr lang="en-US" dirty="0" smtClean="0">
                <a:latin typeface="Book Antiqua" pitchFamily="18" charset="0"/>
              </a:rPr>
              <a:t>input data rates may be increased to determine how input functions will respond</a:t>
            </a:r>
          </a:p>
          <a:p>
            <a:pPr lvl="1" algn="just"/>
            <a:r>
              <a:rPr lang="en-US" dirty="0" smtClean="0">
                <a:latin typeface="Book Antiqua" pitchFamily="18" charset="0"/>
              </a:rPr>
              <a:t> test cases that require maximum memory or other resources are executed</a:t>
            </a:r>
          </a:p>
          <a:p>
            <a:pPr lvl="1" algn="just"/>
            <a:r>
              <a:rPr lang="en-US" dirty="0" smtClean="0">
                <a:latin typeface="Book Antiqua" pitchFamily="18" charset="0"/>
              </a:rPr>
              <a:t>test cases that may cause thrashing in a virtual operating system are designed, </a:t>
            </a:r>
          </a:p>
          <a:p>
            <a:pPr lvl="1" algn="just"/>
            <a:r>
              <a:rPr lang="en-US" dirty="0" smtClean="0">
                <a:latin typeface="Book Antiqua" pitchFamily="18" charset="0"/>
              </a:rPr>
              <a:t>test cases that may cause excessive hunting for disk-resident data are created. </a:t>
            </a:r>
          </a:p>
          <a:p>
            <a:pPr algn="just"/>
            <a:r>
              <a:rPr lang="en-US" dirty="0" smtClean="0">
                <a:latin typeface="Book Antiqua" pitchFamily="18" charset="0"/>
              </a:rPr>
              <a:t>Essentially, the tester attempts to break the program by giving it maximum stress</a:t>
            </a:r>
          </a:p>
          <a:p>
            <a:endParaRPr lang="en-US" dirty="0"/>
          </a:p>
        </p:txBody>
      </p:sp>
    </p:spTree>
    <p:extLst>
      <p:ext uri="{BB962C8B-B14F-4D97-AF65-F5344CB8AC3E}">
        <p14:creationId xmlns:p14="http://schemas.microsoft.com/office/powerpoint/2010/main" val="4174728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SENSITIVITY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304800" y="1676400"/>
            <a:ext cx="8229600" cy="4525963"/>
          </a:xfrm>
        </p:spPr>
        <p:txBody>
          <a:bodyPr/>
          <a:lstStyle/>
          <a:p>
            <a:pPr algn="just"/>
            <a:r>
              <a:rPr lang="en-US" dirty="0" smtClean="0">
                <a:latin typeface="Book Antiqua" pitchFamily="18" charset="0"/>
              </a:rPr>
              <a:t>It is a variation of </a:t>
            </a:r>
            <a:r>
              <a:rPr lang="en-US" dirty="0" smtClean="0">
                <a:solidFill>
                  <a:srgbClr val="FF0000"/>
                </a:solidFill>
                <a:effectLst>
                  <a:outerShdw blurRad="38100" dist="38100" dir="2700000" algn="tl">
                    <a:srgbClr val="000000">
                      <a:alpha val="43137"/>
                    </a:srgbClr>
                  </a:outerShdw>
                </a:effectLst>
                <a:latin typeface="Book Antiqua" pitchFamily="18" charset="0"/>
              </a:rPr>
              <a:t>stress testing</a:t>
            </a:r>
          </a:p>
          <a:p>
            <a:pPr algn="just"/>
            <a:r>
              <a:rPr lang="en-US" b="1" dirty="0" smtClean="0">
                <a:solidFill>
                  <a:srgbClr val="FF0000"/>
                </a:solidFill>
                <a:effectLst>
                  <a:outerShdw blurRad="38100" dist="38100" dir="2700000" algn="tl">
                    <a:srgbClr val="000000">
                      <a:alpha val="43137"/>
                    </a:srgbClr>
                  </a:outerShdw>
                </a:effectLst>
                <a:latin typeface="Book Antiqua" pitchFamily="18" charset="0"/>
              </a:rPr>
              <a:t>Sensitivity testing </a:t>
            </a:r>
            <a:r>
              <a:rPr lang="en-US" dirty="0" smtClean="0">
                <a:latin typeface="Book Antiqua" pitchFamily="18" charset="0"/>
              </a:rPr>
              <a:t>attempts to uncover data combinations within valid input classes that may cause instability or improper processing.</a:t>
            </a:r>
            <a:endParaRPr lang="en-US" dirty="0">
              <a:latin typeface="Book Antiqua" pitchFamily="18" charset="0"/>
            </a:endParaRPr>
          </a:p>
        </p:txBody>
      </p:sp>
    </p:spTree>
    <p:extLst>
      <p:ext uri="{BB962C8B-B14F-4D97-AF65-F5344CB8AC3E}">
        <p14:creationId xmlns:p14="http://schemas.microsoft.com/office/powerpoint/2010/main" val="53722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gency FB" pitchFamily="34" charset="0"/>
              </a:rPr>
              <a:t>GENERAL CODING STANDARDS</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Representative coding standards</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Rules for limiting the use of global</a:t>
            </a:r>
          </a:p>
          <a:p>
            <a:pPr lvl="2" algn="just"/>
            <a:r>
              <a:rPr lang="en-US" sz="2400" dirty="0" smtClean="0">
                <a:latin typeface="Book Antiqua" pitchFamily="18" charset="0"/>
              </a:rPr>
              <a:t>These rules list what type of data can be declared as </a:t>
            </a:r>
            <a:r>
              <a:rPr lang="en-US" sz="2400" dirty="0" smtClean="0">
                <a:solidFill>
                  <a:srgbClr val="FF0000"/>
                </a:solidFill>
                <a:effectLst>
                  <a:outerShdw blurRad="38100" dist="38100" dir="2700000" algn="tl">
                    <a:srgbClr val="000000">
                      <a:alpha val="43137"/>
                    </a:srgbClr>
                  </a:outerShdw>
                </a:effectLst>
                <a:latin typeface="Book Antiqua" pitchFamily="18" charset="0"/>
              </a:rPr>
              <a:t>global </a:t>
            </a:r>
            <a:r>
              <a:rPr lang="en-US" sz="2400" dirty="0" smtClean="0">
                <a:latin typeface="Book Antiqua" pitchFamily="18" charset="0"/>
              </a:rPr>
              <a:t>and </a:t>
            </a:r>
            <a:r>
              <a:rPr lang="en-US" sz="2400" dirty="0" smtClean="0">
                <a:solidFill>
                  <a:srgbClr val="FF0000"/>
                </a:solidFill>
                <a:effectLst>
                  <a:outerShdw blurRad="38100" dist="38100" dir="2700000" algn="tl">
                    <a:srgbClr val="000000">
                      <a:alpha val="43137"/>
                    </a:srgbClr>
                  </a:outerShdw>
                </a:effectLst>
                <a:latin typeface="Book Antiqua" pitchFamily="18" charset="0"/>
              </a:rPr>
              <a:t>what cannot</a:t>
            </a:r>
          </a:p>
          <a:p>
            <a:pPr lvl="2" algn="just"/>
            <a:r>
              <a:rPr lang="en-US" sz="2400" dirty="0" smtClean="0">
                <a:latin typeface="Book Antiqua" pitchFamily="18" charset="0"/>
              </a:rPr>
              <a:t>This limits the data to be declared as </a:t>
            </a:r>
            <a:r>
              <a:rPr lang="en-US" sz="2400" dirty="0" smtClean="0">
                <a:solidFill>
                  <a:srgbClr val="FF0000"/>
                </a:solidFill>
                <a:effectLst>
                  <a:outerShdw blurRad="38100" dist="38100" dir="2700000" algn="tl">
                    <a:srgbClr val="000000">
                      <a:alpha val="43137"/>
                    </a:srgbClr>
                  </a:outerShdw>
                </a:effectLst>
                <a:latin typeface="Book Antiqua" pitchFamily="18" charset="0"/>
              </a:rPr>
              <a:t>global</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Standard headers for different modules</a:t>
            </a:r>
          </a:p>
          <a:p>
            <a:pPr lvl="2" algn="just"/>
            <a:r>
              <a:rPr lang="en-US" sz="2400" dirty="0" smtClean="0">
                <a:latin typeface="Book Antiqua" pitchFamily="18" charset="0"/>
              </a:rPr>
              <a:t>The </a:t>
            </a:r>
            <a:r>
              <a:rPr lang="en-US" sz="2400" dirty="0" smtClean="0">
                <a:solidFill>
                  <a:srgbClr val="FF0000"/>
                </a:solidFill>
                <a:effectLst>
                  <a:outerShdw blurRad="38100" dist="38100" dir="2700000" algn="tl">
                    <a:srgbClr val="000000">
                      <a:alpha val="43137"/>
                    </a:srgbClr>
                  </a:outerShdw>
                </a:effectLst>
                <a:latin typeface="Book Antiqua" pitchFamily="18" charset="0"/>
              </a:rPr>
              <a:t>header</a:t>
            </a:r>
            <a:r>
              <a:rPr lang="en-US" sz="2400" dirty="0" smtClean="0">
                <a:latin typeface="Book Antiqua" pitchFamily="18" charset="0"/>
              </a:rPr>
              <a:t> of different module should have a std format</a:t>
            </a:r>
          </a:p>
          <a:p>
            <a:pPr lvl="2" algn="just"/>
            <a:r>
              <a:rPr lang="en-US" sz="2400" dirty="0" smtClean="0">
                <a:latin typeface="Book Antiqua" pitchFamily="18" charset="0"/>
              </a:rPr>
              <a:t>This facilitates </a:t>
            </a:r>
            <a:r>
              <a:rPr lang="en-US" sz="2400" dirty="0" smtClean="0">
                <a:solidFill>
                  <a:srgbClr val="FF0000"/>
                </a:solidFill>
                <a:effectLst>
                  <a:outerShdw blurRad="38100" dist="38100" dir="2700000" algn="tl">
                    <a:srgbClr val="000000">
                      <a:alpha val="43137"/>
                    </a:srgbClr>
                  </a:outerShdw>
                </a:effectLst>
                <a:latin typeface="Book Antiqua" pitchFamily="18" charset="0"/>
              </a:rPr>
              <a:t>ease of understanding</a:t>
            </a:r>
            <a:r>
              <a:rPr lang="en-US" sz="2400" dirty="0" smtClean="0">
                <a:latin typeface="Book Antiqua" pitchFamily="18" charset="0"/>
              </a:rPr>
              <a:t> and maintenance </a:t>
            </a:r>
            <a:endParaRPr lang="en-US" sz="2400" dirty="0">
              <a:latin typeface="Book Antiqua" pitchFamily="18" charset="0"/>
            </a:endParaRPr>
          </a:p>
        </p:txBody>
      </p:sp>
    </p:spTree>
    <p:extLst>
      <p:ext uri="{BB962C8B-B14F-4D97-AF65-F5344CB8AC3E}">
        <p14:creationId xmlns:p14="http://schemas.microsoft.com/office/powerpoint/2010/main" val="1262747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PERFORMANCE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b="1" dirty="0" smtClean="0">
                <a:solidFill>
                  <a:srgbClr val="FF0000"/>
                </a:solidFill>
                <a:effectLst>
                  <a:outerShdw blurRad="38100" dist="38100" dir="2700000" algn="tl">
                    <a:srgbClr val="000000">
                      <a:alpha val="43137"/>
                    </a:srgbClr>
                  </a:outerShdw>
                </a:effectLst>
                <a:latin typeface="Book Antiqua" pitchFamily="18" charset="0"/>
              </a:rPr>
              <a:t>Performance testing</a:t>
            </a:r>
            <a:r>
              <a:rPr lang="en-US" dirty="0" smtClean="0">
                <a:latin typeface="Book Antiqua" pitchFamily="18" charset="0"/>
              </a:rPr>
              <a:t> is designed to test the </a:t>
            </a:r>
            <a:r>
              <a:rPr lang="en-US" dirty="0" smtClean="0">
                <a:solidFill>
                  <a:srgbClr val="FF0000"/>
                </a:solidFill>
                <a:effectLst>
                  <a:outerShdw blurRad="38100" dist="38100" dir="2700000" algn="tl">
                    <a:srgbClr val="000000">
                      <a:alpha val="43137"/>
                    </a:srgbClr>
                  </a:outerShdw>
                </a:effectLst>
                <a:latin typeface="Book Antiqua" pitchFamily="18" charset="0"/>
              </a:rPr>
              <a:t>run-time performance </a:t>
            </a:r>
            <a:r>
              <a:rPr lang="en-US" dirty="0" smtClean="0">
                <a:latin typeface="Book Antiqua" pitchFamily="18" charset="0"/>
              </a:rPr>
              <a:t>of software within the context of an </a:t>
            </a:r>
            <a:r>
              <a:rPr lang="en-US" dirty="0" smtClean="0">
                <a:solidFill>
                  <a:srgbClr val="FF0000"/>
                </a:solidFill>
                <a:effectLst>
                  <a:outerShdw blurRad="38100" dist="38100" dir="2700000" algn="tl">
                    <a:srgbClr val="000000">
                      <a:alpha val="43137"/>
                    </a:srgbClr>
                  </a:outerShdw>
                </a:effectLst>
                <a:latin typeface="Book Antiqua" pitchFamily="18" charset="0"/>
              </a:rPr>
              <a:t>integrated system</a:t>
            </a:r>
            <a:r>
              <a:rPr lang="en-US" dirty="0" smtClean="0">
                <a:latin typeface="Book Antiqua" pitchFamily="18" charset="0"/>
              </a:rPr>
              <a:t>.</a:t>
            </a:r>
          </a:p>
          <a:p>
            <a:pPr lvl="1" algn="just"/>
            <a:r>
              <a:rPr lang="en-US" dirty="0" smtClean="0">
                <a:latin typeface="Book Antiqua" pitchFamily="18" charset="0"/>
              </a:rPr>
              <a:t>It occurs throughout all steps in </a:t>
            </a:r>
            <a:r>
              <a:rPr lang="en-US" dirty="0" smtClean="0">
                <a:solidFill>
                  <a:srgbClr val="FF0000"/>
                </a:solidFill>
                <a:effectLst>
                  <a:outerShdw blurRad="38100" dist="38100" dir="2700000" algn="tl">
                    <a:srgbClr val="000000">
                      <a:alpha val="43137"/>
                    </a:srgbClr>
                  </a:outerShdw>
                </a:effectLst>
                <a:latin typeface="Book Antiqua" pitchFamily="18" charset="0"/>
              </a:rPr>
              <a:t>the testing process.</a:t>
            </a:r>
          </a:p>
          <a:p>
            <a:pPr lvl="1" algn="just"/>
            <a:r>
              <a:rPr lang="en-US" dirty="0" smtClean="0">
                <a:latin typeface="Book Antiqua" pitchFamily="18" charset="0"/>
              </a:rPr>
              <a:t>Even at the unit level, the performance of an individual module may be assessed as tests are conducted.</a:t>
            </a:r>
          </a:p>
          <a:p>
            <a:pPr algn="just"/>
            <a:r>
              <a:rPr lang="en-US" dirty="0" smtClean="0">
                <a:latin typeface="Book Antiqua" pitchFamily="18" charset="0"/>
              </a:rPr>
              <a:t>the tester can uncover </a:t>
            </a:r>
            <a:r>
              <a:rPr lang="en-US" dirty="0" smtClean="0">
                <a:solidFill>
                  <a:srgbClr val="FF0000"/>
                </a:solidFill>
                <a:effectLst>
                  <a:outerShdw blurRad="38100" dist="38100" dir="2700000" algn="tl">
                    <a:srgbClr val="000000">
                      <a:alpha val="43137"/>
                    </a:srgbClr>
                  </a:outerShdw>
                </a:effectLst>
                <a:latin typeface="Book Antiqua" pitchFamily="18" charset="0"/>
              </a:rPr>
              <a:t>situations</a:t>
            </a:r>
            <a:r>
              <a:rPr lang="en-US" dirty="0" smtClean="0">
                <a:latin typeface="Book Antiqua" pitchFamily="18" charset="0"/>
              </a:rPr>
              <a:t> that lead to </a:t>
            </a:r>
            <a:r>
              <a:rPr lang="en-US" dirty="0" smtClean="0">
                <a:solidFill>
                  <a:srgbClr val="FF0000"/>
                </a:solidFill>
                <a:effectLst>
                  <a:outerShdw blurRad="38100" dist="38100" dir="2700000" algn="tl">
                    <a:srgbClr val="000000">
                      <a:alpha val="43137"/>
                    </a:srgbClr>
                  </a:outerShdw>
                </a:effectLst>
                <a:latin typeface="Book Antiqua" pitchFamily="18" charset="0"/>
              </a:rPr>
              <a:t>degradation </a:t>
            </a:r>
            <a:r>
              <a:rPr lang="en-US" dirty="0" smtClean="0">
                <a:latin typeface="Book Antiqua" pitchFamily="18" charset="0"/>
              </a:rPr>
              <a:t>and possible system failure</a:t>
            </a:r>
            <a:r>
              <a:rPr lang="en-US" dirty="0" smtClean="0"/>
              <a:t>.</a:t>
            </a:r>
            <a:endParaRPr lang="en-US" dirty="0"/>
          </a:p>
        </p:txBody>
      </p:sp>
    </p:spTree>
    <p:extLst>
      <p:ext uri="{BB962C8B-B14F-4D97-AF65-F5344CB8AC3E}">
        <p14:creationId xmlns:p14="http://schemas.microsoft.com/office/powerpoint/2010/main" val="412747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057400"/>
            <a:ext cx="7406640" cy="1472184"/>
          </a:xfrm>
        </p:spPr>
        <p:txBody>
          <a:bodyPr/>
          <a:lstStyle/>
          <a:p>
            <a:pPr algn="ctr"/>
            <a:r>
              <a:rPr lang="en-US" b="1" dirty="0" smtClean="0">
                <a:solidFill>
                  <a:schemeClr val="tx1"/>
                </a:solidFill>
                <a:effectLst>
                  <a:outerShdw blurRad="38100" dist="38100" dir="2700000" algn="tl">
                    <a:srgbClr val="000000">
                      <a:alpha val="43137"/>
                    </a:srgbClr>
                  </a:outerShdw>
                </a:effectLst>
                <a:latin typeface="Agency FB" pitchFamily="34" charset="0"/>
              </a:rPr>
              <a:t>BLACK BOX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34483980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Introduction </a:t>
            </a:r>
            <a:endParaRPr lang="en-US"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Black box testing is an approach used to systematically design test cases for testing</a:t>
            </a:r>
          </a:p>
          <a:p>
            <a:pPr algn="just"/>
            <a:r>
              <a:rPr lang="en-US" dirty="0" smtClean="0">
                <a:latin typeface="Book Antiqua" pitchFamily="18" charset="0"/>
              </a:rPr>
              <a:t>Test case is a triplet [I,S,R]</a:t>
            </a:r>
          </a:p>
          <a:p>
            <a:pPr lvl="1" algn="just"/>
            <a:r>
              <a:rPr lang="en-US" dirty="0" smtClean="0">
                <a:latin typeface="Book Antiqua" pitchFamily="18" charset="0"/>
              </a:rPr>
              <a:t>I is the data input to the program under test</a:t>
            </a:r>
          </a:p>
          <a:p>
            <a:pPr lvl="1" algn="just"/>
            <a:r>
              <a:rPr lang="en-US" dirty="0" smtClean="0">
                <a:latin typeface="Book Antiqua" pitchFamily="18" charset="0"/>
              </a:rPr>
              <a:t>S is the state of the program at which the data is to be input</a:t>
            </a:r>
          </a:p>
          <a:p>
            <a:pPr lvl="1" algn="just"/>
            <a:r>
              <a:rPr lang="en-US" dirty="0" smtClean="0">
                <a:latin typeface="Book Antiqua" pitchFamily="18" charset="0"/>
              </a:rPr>
              <a:t>R is the result expected to be produced by the program</a:t>
            </a:r>
          </a:p>
          <a:p>
            <a:pPr algn="just"/>
            <a:r>
              <a:rPr lang="en-US" dirty="0" smtClean="0">
                <a:latin typeface="Book Antiqua" pitchFamily="18" charset="0"/>
              </a:rPr>
              <a:t>This is in contrast to testing using some random </a:t>
            </a:r>
            <a:r>
              <a:rPr lang="en-US" dirty="0" err="1" smtClean="0">
                <a:latin typeface="Book Antiqua" pitchFamily="18" charset="0"/>
              </a:rPr>
              <a:t>i</a:t>
            </a:r>
            <a:r>
              <a:rPr lang="en-US" dirty="0" smtClean="0">
                <a:latin typeface="Book Antiqua" pitchFamily="18" charset="0"/>
              </a:rPr>
              <a:t>/p values</a:t>
            </a:r>
          </a:p>
          <a:p>
            <a:endParaRPr lang="en-US" dirty="0"/>
          </a:p>
        </p:txBody>
      </p:sp>
    </p:spTree>
    <p:extLst>
      <p:ext uri="{BB962C8B-B14F-4D97-AF65-F5344CB8AC3E}">
        <p14:creationId xmlns:p14="http://schemas.microsoft.com/office/powerpoint/2010/main" val="17990371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Features </a:t>
            </a:r>
            <a:endParaRPr lang="en-US" dirty="0">
              <a:latin typeface="Agency FB" pitchFamily="34" charset="0"/>
            </a:endParaRPr>
          </a:p>
        </p:txBody>
      </p:sp>
      <p:sp>
        <p:nvSpPr>
          <p:cNvPr id="3" name="Content Placeholder 2"/>
          <p:cNvSpPr>
            <a:spLocks noGrp="1"/>
          </p:cNvSpPr>
          <p:nvPr>
            <p:ph idx="1"/>
          </p:nvPr>
        </p:nvSpPr>
        <p:spPr/>
        <p:txBody>
          <a:bodyPr/>
          <a:lstStyle/>
          <a:p>
            <a:pPr algn="just"/>
            <a:r>
              <a:rPr lang="en-US" dirty="0" smtClean="0">
                <a:latin typeface="Book Antiqua" pitchFamily="18" charset="0"/>
              </a:rPr>
              <a:t>Test cases are designed using the functional specification of the s/w</a:t>
            </a:r>
          </a:p>
          <a:p>
            <a:pPr algn="just"/>
            <a:r>
              <a:rPr lang="en-US" dirty="0" smtClean="0">
                <a:latin typeface="Book Antiqua" pitchFamily="18" charset="0"/>
              </a:rPr>
              <a:t>Designing is solely based on the analysis of I/O values</a:t>
            </a:r>
          </a:p>
          <a:p>
            <a:pPr lvl="1" algn="just"/>
            <a:r>
              <a:rPr lang="en-US" dirty="0" err="1" smtClean="0">
                <a:latin typeface="Book Antiqua" pitchFamily="18" charset="0"/>
              </a:rPr>
              <a:t>Ie</a:t>
            </a:r>
            <a:r>
              <a:rPr lang="en-US" dirty="0" smtClean="0">
                <a:latin typeface="Book Antiqua" pitchFamily="18" charset="0"/>
              </a:rPr>
              <a:t> functional behavior</a:t>
            </a:r>
          </a:p>
          <a:p>
            <a:pPr algn="just"/>
            <a:r>
              <a:rPr lang="en-US" dirty="0" smtClean="0">
                <a:latin typeface="Book Antiqua" pitchFamily="18" charset="0"/>
              </a:rPr>
              <a:t>Does not require knowledge of internal structure of the program</a:t>
            </a:r>
          </a:p>
          <a:p>
            <a:pPr algn="just"/>
            <a:r>
              <a:rPr lang="en-US" dirty="0" smtClean="0">
                <a:latin typeface="Book Antiqua" pitchFamily="18" charset="0"/>
              </a:rPr>
              <a:t>It is also called as functional testing</a:t>
            </a:r>
            <a:endParaRPr lang="en-US" dirty="0">
              <a:latin typeface="Book Antiqua" pitchFamily="18" charset="0"/>
            </a:endParaRPr>
          </a:p>
        </p:txBody>
      </p:sp>
    </p:spTree>
    <p:extLst>
      <p:ext uri="{BB962C8B-B14F-4D97-AF65-F5344CB8AC3E}">
        <p14:creationId xmlns:p14="http://schemas.microsoft.com/office/powerpoint/2010/main" val="40579262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Methods for black-box testing</a:t>
            </a:r>
            <a:endParaRPr lang="en-US" dirty="0">
              <a:latin typeface="Agency FB" pitchFamily="34" charset="0"/>
            </a:endParaRPr>
          </a:p>
        </p:txBody>
      </p:sp>
      <p:sp>
        <p:nvSpPr>
          <p:cNvPr id="3" name="Content Placeholder 2"/>
          <p:cNvSpPr>
            <a:spLocks noGrp="1"/>
          </p:cNvSpPr>
          <p:nvPr>
            <p:ph idx="1"/>
          </p:nvPr>
        </p:nvSpPr>
        <p:spPr/>
        <p:txBody>
          <a:bodyPr/>
          <a:lstStyle/>
          <a:p>
            <a:r>
              <a:rPr lang="en-US" dirty="0" smtClean="0">
                <a:latin typeface="Book Antiqua" pitchFamily="18" charset="0"/>
              </a:rPr>
              <a:t>2 main approaches</a:t>
            </a:r>
          </a:p>
          <a:p>
            <a:pPr lvl="1"/>
            <a:r>
              <a:rPr lang="en-US" dirty="0" smtClean="0">
                <a:latin typeface="Book Antiqua" pitchFamily="18" charset="0"/>
              </a:rPr>
              <a:t>Equivalence class partitioning</a:t>
            </a:r>
          </a:p>
          <a:p>
            <a:pPr lvl="1"/>
            <a:r>
              <a:rPr lang="en-US" dirty="0" smtClean="0">
                <a:latin typeface="Book Antiqua" pitchFamily="18" charset="0"/>
              </a:rPr>
              <a:t>Boundary value analysis</a:t>
            </a:r>
          </a:p>
          <a:p>
            <a:endParaRPr lang="en-US" dirty="0">
              <a:latin typeface="Book Antiqua" pitchFamily="18" charset="0"/>
            </a:endParaRPr>
          </a:p>
        </p:txBody>
      </p:sp>
    </p:spTree>
    <p:extLst>
      <p:ext uri="{BB962C8B-B14F-4D97-AF65-F5344CB8AC3E}">
        <p14:creationId xmlns:p14="http://schemas.microsoft.com/office/powerpoint/2010/main" val="11891753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Equivalence class partitioning</a:t>
            </a:r>
            <a:endParaRPr lang="en-US" dirty="0">
              <a:latin typeface="Agency FB" pitchFamily="34" charset="0"/>
            </a:endParaRPr>
          </a:p>
        </p:txBody>
      </p:sp>
      <p:sp>
        <p:nvSpPr>
          <p:cNvPr id="3" name="Content Placeholder 2"/>
          <p:cNvSpPr>
            <a:spLocks noGrp="1"/>
          </p:cNvSpPr>
          <p:nvPr>
            <p:ph idx="1"/>
          </p:nvPr>
        </p:nvSpPr>
        <p:spPr/>
        <p:txBody>
          <a:bodyPr/>
          <a:lstStyle/>
          <a:p>
            <a:pPr algn="just"/>
            <a:r>
              <a:rPr lang="en-US" dirty="0" smtClean="0">
                <a:latin typeface="Book Antiqua" pitchFamily="18" charset="0"/>
              </a:rPr>
              <a:t>Domain of input values to the program under test is partitioned into a set of equivalence classes</a:t>
            </a:r>
          </a:p>
          <a:p>
            <a:pPr algn="just"/>
            <a:r>
              <a:rPr lang="en-US" dirty="0" smtClean="0">
                <a:latin typeface="Book Antiqua" pitchFamily="18" charset="0"/>
              </a:rPr>
              <a:t>Partitioning is done in such a way that, for every </a:t>
            </a:r>
            <a:r>
              <a:rPr lang="en-US" dirty="0" err="1" smtClean="0">
                <a:latin typeface="Book Antiqua" pitchFamily="18" charset="0"/>
              </a:rPr>
              <a:t>i</a:t>
            </a:r>
            <a:r>
              <a:rPr lang="en-US" dirty="0" smtClean="0">
                <a:latin typeface="Book Antiqua" pitchFamily="18" charset="0"/>
              </a:rPr>
              <a:t>/p belonging to the same class, program behaves similarly</a:t>
            </a:r>
          </a:p>
          <a:p>
            <a:pPr algn="just"/>
            <a:endParaRPr lang="en-US" dirty="0">
              <a:latin typeface="Book Antiqua" pitchFamily="18" charset="0"/>
            </a:endParaRPr>
          </a:p>
        </p:txBody>
      </p:sp>
    </p:spTree>
    <p:extLst>
      <p:ext uri="{BB962C8B-B14F-4D97-AF65-F5344CB8AC3E}">
        <p14:creationId xmlns:p14="http://schemas.microsoft.com/office/powerpoint/2010/main" val="32350071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gency FB" pitchFamily="34" charset="0"/>
              </a:rPr>
              <a:t>Guidelines for designing equivalence class</a:t>
            </a:r>
            <a:endParaRPr lang="en-US"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If input values to the system is specified by a range of values</a:t>
            </a:r>
          </a:p>
          <a:p>
            <a:pPr lvl="1" algn="just"/>
            <a:r>
              <a:rPr lang="en-US" dirty="0" smtClean="0">
                <a:latin typeface="Book Antiqua" pitchFamily="18" charset="0"/>
              </a:rPr>
              <a:t>Define one valid equivalence class &amp; 2 invalid equivalence classes</a:t>
            </a:r>
          </a:p>
          <a:p>
            <a:pPr algn="just"/>
            <a:r>
              <a:rPr lang="en-US" dirty="0" err="1" smtClean="0">
                <a:latin typeface="Book Antiqua" pitchFamily="18" charset="0"/>
              </a:rPr>
              <a:t>Eg</a:t>
            </a:r>
            <a:r>
              <a:rPr lang="en-US" dirty="0" smtClean="0">
                <a:latin typeface="Book Antiqua" pitchFamily="18" charset="0"/>
              </a:rPr>
              <a:t>: input values are to be in range [1,10]</a:t>
            </a:r>
          </a:p>
          <a:p>
            <a:pPr lvl="1" algn="just"/>
            <a:r>
              <a:rPr lang="en-US" dirty="0" smtClean="0">
                <a:latin typeface="Book Antiqua" pitchFamily="18" charset="0"/>
              </a:rPr>
              <a:t>Valid equivalence class [1,10]</a:t>
            </a:r>
          </a:p>
          <a:p>
            <a:pPr lvl="1" algn="just"/>
            <a:r>
              <a:rPr lang="en-US" dirty="0" smtClean="0">
                <a:latin typeface="Book Antiqua" pitchFamily="18" charset="0"/>
              </a:rPr>
              <a:t>Invalid equivalence class</a:t>
            </a:r>
          </a:p>
          <a:p>
            <a:pPr lvl="2" algn="just"/>
            <a:r>
              <a:rPr lang="en-US" dirty="0" smtClean="0">
                <a:latin typeface="Book Antiqua" pitchFamily="18" charset="0"/>
              </a:rPr>
              <a:t>[-∞,0]</a:t>
            </a:r>
          </a:p>
          <a:p>
            <a:pPr lvl="2" algn="just"/>
            <a:r>
              <a:rPr lang="en-US" dirty="0" smtClean="0">
                <a:latin typeface="Book Antiqua" pitchFamily="18" charset="0"/>
              </a:rPr>
              <a:t>[11,+ ∞]</a:t>
            </a:r>
            <a:endParaRPr lang="en-US" dirty="0">
              <a:latin typeface="Book Antiqua" pitchFamily="18" charset="0"/>
            </a:endParaRPr>
          </a:p>
        </p:txBody>
      </p:sp>
    </p:spTree>
    <p:extLst>
      <p:ext uri="{BB962C8B-B14F-4D97-AF65-F5344CB8AC3E}">
        <p14:creationId xmlns:p14="http://schemas.microsoft.com/office/powerpoint/2010/main" val="11121465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5486400"/>
          </a:xfrm>
        </p:spPr>
        <p:txBody>
          <a:bodyPr/>
          <a:lstStyle/>
          <a:p>
            <a:pPr algn="just"/>
            <a:r>
              <a:rPr lang="en-US" dirty="0" smtClean="0">
                <a:latin typeface="Book Antiqua" pitchFamily="18" charset="0"/>
              </a:rPr>
              <a:t>If the input data assumes values from a set of discrete members of some domain</a:t>
            </a:r>
          </a:p>
          <a:p>
            <a:pPr lvl="1" algn="just"/>
            <a:r>
              <a:rPr lang="en-US" dirty="0" smtClean="0">
                <a:latin typeface="Book Antiqua" pitchFamily="18" charset="0"/>
              </a:rPr>
              <a:t>Define one equivalence class for valid input values &amp; another equivalence class for invalid </a:t>
            </a:r>
            <a:r>
              <a:rPr lang="en-US" dirty="0" err="1" smtClean="0">
                <a:latin typeface="Book Antiqua" pitchFamily="18" charset="0"/>
              </a:rPr>
              <a:t>i</a:t>
            </a:r>
            <a:r>
              <a:rPr lang="en-US" dirty="0" smtClean="0">
                <a:latin typeface="Book Antiqua" pitchFamily="18" charset="0"/>
              </a:rPr>
              <a:t>/p values</a:t>
            </a:r>
          </a:p>
          <a:p>
            <a:pPr algn="just"/>
            <a:r>
              <a:rPr lang="en-US" dirty="0" err="1" smtClean="0">
                <a:latin typeface="Book Antiqua" pitchFamily="18" charset="0"/>
              </a:rPr>
              <a:t>Eg</a:t>
            </a:r>
            <a:r>
              <a:rPr lang="en-US" dirty="0" smtClean="0">
                <a:latin typeface="Book Antiqua" pitchFamily="18" charset="0"/>
              </a:rPr>
              <a:t>: valid equivalence class {A,B,C}</a:t>
            </a:r>
          </a:p>
          <a:p>
            <a:pPr lvl="1" algn="just"/>
            <a:r>
              <a:rPr lang="en-US" dirty="0" smtClean="0">
                <a:latin typeface="Book Antiqua" pitchFamily="18" charset="0"/>
              </a:rPr>
              <a:t>Invalid : U-{A,B,C}</a:t>
            </a:r>
          </a:p>
          <a:p>
            <a:pPr>
              <a:buNone/>
            </a:pPr>
            <a:endParaRPr lang="en-US" dirty="0" smtClean="0"/>
          </a:p>
        </p:txBody>
      </p:sp>
    </p:spTree>
    <p:extLst>
      <p:ext uri="{BB962C8B-B14F-4D97-AF65-F5344CB8AC3E}">
        <p14:creationId xmlns:p14="http://schemas.microsoft.com/office/powerpoint/2010/main" val="40730845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Black-box test suite designing</a:t>
            </a:r>
            <a:endParaRPr lang="en-US" dirty="0"/>
          </a:p>
        </p:txBody>
      </p:sp>
      <p:sp>
        <p:nvSpPr>
          <p:cNvPr id="3" name="Content Placeholder 2"/>
          <p:cNvSpPr>
            <a:spLocks noGrp="1"/>
          </p:cNvSpPr>
          <p:nvPr>
            <p:ph idx="1"/>
          </p:nvPr>
        </p:nvSpPr>
        <p:spPr/>
        <p:txBody>
          <a:bodyPr/>
          <a:lstStyle/>
          <a:p>
            <a:r>
              <a:rPr lang="en-US" dirty="0" smtClean="0"/>
              <a:t>After finding the equivalence classes, take one member from each equivalence class, to generate a test suite</a:t>
            </a:r>
          </a:p>
          <a:p>
            <a:endParaRPr lang="en-US" dirty="0"/>
          </a:p>
        </p:txBody>
      </p:sp>
    </p:spTree>
    <p:extLst>
      <p:ext uri="{BB962C8B-B14F-4D97-AF65-F5344CB8AC3E}">
        <p14:creationId xmlns:p14="http://schemas.microsoft.com/office/powerpoint/2010/main" val="689996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Question </a:t>
            </a:r>
          </a:p>
          <a:p>
            <a:r>
              <a:rPr lang="en-US" dirty="0" smtClean="0"/>
              <a:t>For a software that computes the square root of an input integer which can assume values in the range of 0 to 5000, determine the equivalence classes &amp; the black box test suite</a:t>
            </a:r>
          </a:p>
          <a:p>
            <a:endParaRPr lang="en-US" dirty="0"/>
          </a:p>
        </p:txBody>
      </p:sp>
    </p:spTree>
    <p:extLst>
      <p:ext uri="{BB962C8B-B14F-4D97-AF65-F5344CB8AC3E}">
        <p14:creationId xmlns:p14="http://schemas.microsoft.com/office/powerpoint/2010/main" val="118761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General </a:t>
            </a:r>
            <a:r>
              <a:rPr lang="en-US" dirty="0">
                <a:effectLst>
                  <a:outerShdw blurRad="38100" dist="38100" dir="2700000" algn="tl">
                    <a:srgbClr val="000000">
                      <a:alpha val="43137"/>
                    </a:srgbClr>
                  </a:outerShdw>
                </a:effectLst>
                <a:latin typeface="Agency FB" pitchFamily="34" charset="0"/>
              </a:rPr>
              <a:t>Coding standards</a:t>
            </a:r>
            <a:endParaRPr lang="en-US" dirty="0"/>
          </a:p>
        </p:txBody>
      </p:sp>
      <p:sp>
        <p:nvSpPr>
          <p:cNvPr id="3" name="Content Placeholder 2"/>
          <p:cNvSpPr>
            <a:spLocks noGrp="1"/>
          </p:cNvSpPr>
          <p:nvPr>
            <p:ph sz="quarter" idx="1"/>
          </p:nvPr>
        </p:nvSpPr>
        <p:spPr/>
        <p:txBody>
          <a:bodyPr/>
          <a:lstStyle/>
          <a:p>
            <a:pPr algn="just"/>
            <a:r>
              <a:rPr lang="en-US" sz="2400" dirty="0" err="1">
                <a:latin typeface="Book Antiqua" pitchFamily="18" charset="0"/>
              </a:rPr>
              <a:t>Eg</a:t>
            </a:r>
            <a:r>
              <a:rPr lang="en-US" sz="2400" dirty="0">
                <a:latin typeface="Book Antiqua" pitchFamily="18" charset="0"/>
              </a:rPr>
              <a:t>: for </a:t>
            </a:r>
            <a:r>
              <a:rPr lang="en-US" sz="2400" b="1" dirty="0">
                <a:solidFill>
                  <a:srgbClr val="7030A0"/>
                </a:solidFill>
                <a:effectLst>
                  <a:outerShdw blurRad="38100" dist="38100" dir="2700000" algn="tl">
                    <a:srgbClr val="000000">
                      <a:alpha val="43137"/>
                    </a:srgbClr>
                  </a:outerShdw>
                </a:effectLst>
                <a:latin typeface="Book Antiqua" pitchFamily="18" charset="0"/>
              </a:rPr>
              <a:t>H</a:t>
            </a:r>
            <a:r>
              <a:rPr lang="en-US" sz="2400" b="1" dirty="0" smtClean="0">
                <a:solidFill>
                  <a:srgbClr val="7030A0"/>
                </a:solidFill>
                <a:effectLst>
                  <a:outerShdw blurRad="38100" dist="38100" dir="2700000" algn="tl">
                    <a:srgbClr val="000000">
                      <a:alpha val="43137"/>
                    </a:srgbClr>
                  </a:outerShdw>
                </a:effectLst>
                <a:latin typeface="Book Antiqua" pitchFamily="18" charset="0"/>
              </a:rPr>
              <a:t>eader </a:t>
            </a:r>
            <a:r>
              <a:rPr lang="en-US" sz="2400" b="1" dirty="0">
                <a:solidFill>
                  <a:srgbClr val="7030A0"/>
                </a:solidFill>
                <a:effectLst>
                  <a:outerShdw blurRad="38100" dist="38100" dir="2700000" algn="tl">
                    <a:srgbClr val="000000">
                      <a:alpha val="43137"/>
                    </a:srgbClr>
                  </a:outerShdw>
                </a:effectLst>
                <a:latin typeface="Book Antiqua" pitchFamily="18" charset="0"/>
              </a:rPr>
              <a:t>format</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Name</a:t>
            </a:r>
            <a:r>
              <a:rPr lang="en-US" sz="2400" dirty="0">
                <a:latin typeface="Book Antiqua" pitchFamily="18" charset="0"/>
              </a:rPr>
              <a:t> of the </a:t>
            </a:r>
            <a:r>
              <a:rPr lang="en-US" sz="2400" dirty="0">
                <a:solidFill>
                  <a:srgbClr val="FF0000"/>
                </a:solidFill>
                <a:effectLst>
                  <a:outerShdw blurRad="38100" dist="38100" dir="2700000" algn="tl">
                    <a:srgbClr val="000000">
                      <a:alpha val="43137"/>
                    </a:srgbClr>
                  </a:outerShdw>
                </a:effectLst>
                <a:latin typeface="Book Antiqua" pitchFamily="18" charset="0"/>
              </a:rPr>
              <a:t>module</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Date </a:t>
            </a:r>
            <a:r>
              <a:rPr lang="en-US" sz="2400" dirty="0">
                <a:latin typeface="Book Antiqua" pitchFamily="18" charset="0"/>
              </a:rPr>
              <a:t>of creation of </a:t>
            </a:r>
            <a:r>
              <a:rPr lang="en-US" sz="2400" dirty="0">
                <a:solidFill>
                  <a:srgbClr val="FF0000"/>
                </a:solidFill>
                <a:effectLst>
                  <a:outerShdw blurRad="38100" dist="38100" dir="2700000" algn="tl">
                    <a:srgbClr val="000000">
                      <a:alpha val="43137"/>
                    </a:srgbClr>
                  </a:outerShdw>
                </a:effectLst>
                <a:latin typeface="Book Antiqua" pitchFamily="18" charset="0"/>
              </a:rPr>
              <a:t>module</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Authors</a:t>
            </a:r>
            <a:r>
              <a:rPr lang="en-US" sz="2400" dirty="0">
                <a:latin typeface="Book Antiqua" pitchFamily="18" charset="0"/>
              </a:rPr>
              <a:t> name</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Modification</a:t>
            </a:r>
            <a:r>
              <a:rPr lang="en-US" sz="2400" dirty="0">
                <a:latin typeface="Book Antiqua" pitchFamily="18" charset="0"/>
              </a:rPr>
              <a:t> history</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Synopsis</a:t>
            </a:r>
            <a:r>
              <a:rPr lang="en-US" sz="2400" dirty="0">
                <a:latin typeface="Book Antiqua" pitchFamily="18" charset="0"/>
              </a:rPr>
              <a:t> of module</a:t>
            </a:r>
          </a:p>
          <a:p>
            <a:pPr lvl="2" algn="just"/>
            <a:r>
              <a:rPr lang="en-US" dirty="0">
                <a:latin typeface="Book Antiqua" pitchFamily="18" charset="0"/>
              </a:rPr>
              <a:t>It is a write-up about </a:t>
            </a:r>
            <a:r>
              <a:rPr lang="en-US" dirty="0">
                <a:solidFill>
                  <a:srgbClr val="FF0000"/>
                </a:solidFill>
                <a:effectLst>
                  <a:outerShdw blurRad="38100" dist="38100" dir="2700000" algn="tl">
                    <a:srgbClr val="000000">
                      <a:alpha val="43137"/>
                    </a:srgbClr>
                  </a:outerShdw>
                </a:effectLst>
                <a:latin typeface="Book Antiqua" pitchFamily="18" charset="0"/>
              </a:rPr>
              <a:t>what a module does</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Different functions </a:t>
            </a:r>
            <a:r>
              <a:rPr lang="en-US" sz="2400" dirty="0">
                <a:latin typeface="Book Antiqua" pitchFamily="18" charset="0"/>
              </a:rPr>
              <a:t>supported in the module along with </a:t>
            </a:r>
            <a:r>
              <a:rPr lang="en-US" sz="2400" dirty="0" smtClean="0">
                <a:solidFill>
                  <a:srgbClr val="FF0000"/>
                </a:solidFill>
                <a:effectLst>
                  <a:outerShdw blurRad="38100" dist="38100" dir="2700000" algn="tl">
                    <a:srgbClr val="000000">
                      <a:alpha val="43137"/>
                    </a:srgbClr>
                  </a:outerShdw>
                </a:effectLst>
                <a:latin typeface="Book Antiqua" pitchFamily="18" charset="0"/>
              </a:rPr>
              <a:t>i/p - </a:t>
            </a:r>
            <a:r>
              <a:rPr lang="en-US" sz="2400" dirty="0">
                <a:solidFill>
                  <a:srgbClr val="FF0000"/>
                </a:solidFill>
                <a:effectLst>
                  <a:outerShdw blurRad="38100" dist="38100" dir="2700000" algn="tl">
                    <a:srgbClr val="000000">
                      <a:alpha val="43137"/>
                    </a:srgbClr>
                  </a:outerShdw>
                </a:effectLst>
                <a:latin typeface="Book Antiqua" pitchFamily="18" charset="0"/>
              </a:rPr>
              <a:t>o/p parameters</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Global variables </a:t>
            </a:r>
            <a:r>
              <a:rPr lang="en-US" sz="2400" dirty="0">
                <a:latin typeface="Book Antiqua" pitchFamily="18" charset="0"/>
              </a:rPr>
              <a:t>accessed/modified by the module</a:t>
            </a:r>
          </a:p>
          <a:p>
            <a:endParaRPr lang="en-US" dirty="0"/>
          </a:p>
        </p:txBody>
      </p:sp>
      <p:sp>
        <p:nvSpPr>
          <p:cNvPr id="4" name="Date Placeholder 3"/>
          <p:cNvSpPr>
            <a:spLocks noGrp="1"/>
          </p:cNvSpPr>
          <p:nvPr>
            <p:ph type="dt" sz="half" idx="14"/>
          </p:nvPr>
        </p:nvSpPr>
        <p:spPr>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15"/>
          </p:nvPr>
        </p:nvSpPr>
        <p:spPr>
          <a:prstGeom prst="rect">
            <a:avLst/>
          </a:prstGeom>
        </p:spPr>
        <p:txBody>
          <a:bodyPr/>
          <a:lstStyle/>
          <a:p>
            <a:fld id="{AF4C0EE7-775B-4996-A864-AB1F60BA18B3}" type="slidenum">
              <a:rPr lang="en-US" smtClean="0"/>
              <a:t>13</a:t>
            </a:fld>
            <a:endParaRPr lang="en-US"/>
          </a:p>
        </p:txBody>
      </p:sp>
    </p:spTree>
    <p:extLst>
      <p:ext uri="{BB962C8B-B14F-4D97-AF65-F5344CB8AC3E}">
        <p14:creationId xmlns:p14="http://schemas.microsoft.com/office/powerpoint/2010/main" val="333265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r>
              <a:rPr lang="en-US" dirty="0" smtClean="0"/>
              <a:t>Equivalence classes = 3 classes</a:t>
            </a:r>
          </a:p>
          <a:p>
            <a:pPr lvl="1"/>
            <a:r>
              <a:rPr lang="en-US" dirty="0" smtClean="0"/>
              <a:t>Valid class= {0,5000}  </a:t>
            </a:r>
            <a:r>
              <a:rPr lang="en-US" dirty="0" smtClean="0">
                <a:sym typeface="Wingdings" pitchFamily="2" charset="2"/>
              </a:rPr>
              <a:t>set of integers in range </a:t>
            </a:r>
            <a:endParaRPr lang="en-US" dirty="0" smtClean="0"/>
          </a:p>
          <a:p>
            <a:pPr lvl="1"/>
            <a:r>
              <a:rPr lang="en-US" dirty="0" smtClean="0"/>
              <a:t>Invalid class</a:t>
            </a:r>
          </a:p>
          <a:p>
            <a:pPr lvl="2"/>
            <a:r>
              <a:rPr lang="en-US" dirty="0" smtClean="0"/>
              <a:t>{-∞,-1}		</a:t>
            </a:r>
            <a:r>
              <a:rPr lang="en-US" dirty="0" smtClean="0">
                <a:sym typeface="Wingdings" pitchFamily="2" charset="2"/>
              </a:rPr>
              <a:t>set of  negative integers</a:t>
            </a:r>
            <a:endParaRPr lang="en-US" dirty="0" smtClean="0"/>
          </a:p>
          <a:p>
            <a:pPr lvl="2"/>
            <a:r>
              <a:rPr lang="en-US" dirty="0" smtClean="0"/>
              <a:t>{5001,+ ∞}	</a:t>
            </a:r>
            <a:r>
              <a:rPr lang="en-US" dirty="0" smtClean="0">
                <a:sym typeface="Wingdings" pitchFamily="2" charset="2"/>
              </a:rPr>
              <a:t> set of integers &gt; 5000</a:t>
            </a:r>
          </a:p>
          <a:p>
            <a:pPr lvl="0">
              <a:buClr>
                <a:srgbClr val="3891A7"/>
              </a:buClr>
            </a:pPr>
            <a:endParaRPr lang="en-US" dirty="0" smtClean="0">
              <a:solidFill>
                <a:prstClr val="black"/>
              </a:solidFill>
            </a:endParaRPr>
          </a:p>
          <a:p>
            <a:pPr lvl="0">
              <a:buClr>
                <a:srgbClr val="3891A7"/>
              </a:buClr>
            </a:pPr>
            <a:r>
              <a:rPr lang="en-US" dirty="0" smtClean="0">
                <a:solidFill>
                  <a:prstClr val="black"/>
                </a:solidFill>
              </a:rPr>
              <a:t>Test suite : {-5,250,6000}</a:t>
            </a:r>
          </a:p>
          <a:p>
            <a:pPr lvl="2">
              <a:buNone/>
            </a:pPr>
            <a:endParaRPr lang="en-US" dirty="0"/>
          </a:p>
        </p:txBody>
      </p:sp>
    </p:spTree>
    <p:extLst>
      <p:ext uri="{BB962C8B-B14F-4D97-AF65-F5344CB8AC3E}">
        <p14:creationId xmlns:p14="http://schemas.microsoft.com/office/powerpoint/2010/main" val="10985422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smtClean="0"/>
              <a:t>Design the black-box test suite for the following program.</a:t>
            </a:r>
          </a:p>
          <a:p>
            <a:r>
              <a:rPr lang="en-US" dirty="0" smtClean="0"/>
              <a:t> The program computes the intersection point of two straight lines and displays the result. It reads two integer pairs (m1, c1) and (m2, c2) defining the two straight lines of the form y=</a:t>
            </a:r>
            <a:r>
              <a:rPr lang="en-US" dirty="0" err="1" smtClean="0"/>
              <a:t>mx</a:t>
            </a:r>
            <a:r>
              <a:rPr lang="en-US" dirty="0" smtClean="0"/>
              <a:t> + c.</a:t>
            </a:r>
            <a:endParaRPr lang="en-US" dirty="0"/>
          </a:p>
        </p:txBody>
      </p:sp>
    </p:spTree>
    <p:extLst>
      <p:ext uri="{BB962C8B-B14F-4D97-AF65-F5344CB8AC3E}">
        <p14:creationId xmlns:p14="http://schemas.microsoft.com/office/powerpoint/2010/main" val="17081670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normAutofit/>
          </a:bodyPr>
          <a:lstStyle/>
          <a:p>
            <a:r>
              <a:rPr lang="en-US" dirty="0" smtClean="0"/>
              <a:t>The equivalence classes are the following: </a:t>
            </a:r>
          </a:p>
          <a:p>
            <a:r>
              <a:rPr lang="en-US" dirty="0" smtClean="0"/>
              <a:t>Parallel lines (m1=m2, c1≠c2) </a:t>
            </a:r>
          </a:p>
          <a:p>
            <a:r>
              <a:rPr lang="en-US" dirty="0" smtClean="0"/>
              <a:t>Intersecting lines (m1≠m2) </a:t>
            </a:r>
          </a:p>
          <a:p>
            <a:r>
              <a:rPr lang="en-US" dirty="0" smtClean="0"/>
              <a:t>Coincident lines (m1=m2, c1=c2) </a:t>
            </a:r>
          </a:p>
          <a:p>
            <a:endParaRPr lang="en-US" dirty="0" smtClean="0"/>
          </a:p>
          <a:p>
            <a:r>
              <a:rPr lang="en-US" dirty="0" smtClean="0"/>
              <a:t>test suit </a:t>
            </a:r>
          </a:p>
          <a:p>
            <a:r>
              <a:rPr lang="en-US" dirty="0" smtClean="0"/>
              <a:t>{(2, 2) (2, 5), (5, 5) (7, 7), (10, 10) (10, 10)}</a:t>
            </a:r>
            <a:endParaRPr lang="en-US" dirty="0"/>
          </a:p>
        </p:txBody>
      </p:sp>
    </p:spTree>
    <p:extLst>
      <p:ext uri="{BB962C8B-B14F-4D97-AF65-F5344CB8AC3E}">
        <p14:creationId xmlns:p14="http://schemas.microsoft.com/office/powerpoint/2010/main" val="20948357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value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A type of programming error frequently occurs at the boundaries of different equivalence classes of inputs. </a:t>
            </a:r>
          </a:p>
          <a:p>
            <a:r>
              <a:rPr lang="en-US" dirty="0" smtClean="0"/>
              <a:t>The reason behind such errors</a:t>
            </a:r>
          </a:p>
          <a:p>
            <a:pPr lvl="1"/>
            <a:r>
              <a:rPr lang="en-US" dirty="0" smtClean="0"/>
              <a:t>Programmers often fail to see the input values that lie at the boundary of the different equivalence classes. </a:t>
            </a:r>
          </a:p>
          <a:p>
            <a:pPr lvl="1">
              <a:buNone/>
            </a:pPr>
            <a:endParaRPr lang="en-US" dirty="0" smtClean="0"/>
          </a:p>
          <a:p>
            <a:pPr lvl="1">
              <a:buNone/>
            </a:pPr>
            <a:r>
              <a:rPr lang="en-US" dirty="0" smtClean="0"/>
              <a:t>This happens due to improper use of &lt; instead of &lt;= abs vice versa</a:t>
            </a:r>
            <a:endParaRPr lang="en-US" dirty="0"/>
          </a:p>
        </p:txBody>
      </p:sp>
    </p:spTree>
    <p:extLst>
      <p:ext uri="{BB962C8B-B14F-4D97-AF65-F5344CB8AC3E}">
        <p14:creationId xmlns:p14="http://schemas.microsoft.com/office/powerpoint/2010/main" val="21054427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38200"/>
            <a:ext cx="7498080" cy="5410200"/>
          </a:xfrm>
        </p:spPr>
        <p:txBody>
          <a:bodyPr>
            <a:normAutofit lnSpcReduction="10000"/>
          </a:bodyPr>
          <a:lstStyle/>
          <a:p>
            <a:r>
              <a:rPr lang="en-US" dirty="0" smtClean="0"/>
              <a:t>Boundary value analysis based test suit design </a:t>
            </a:r>
          </a:p>
          <a:p>
            <a:pPr lvl="1"/>
            <a:r>
              <a:rPr lang="en-US" dirty="0" smtClean="0"/>
              <a:t>This involve designing test cases using the values at the boundaries of different equivalence classes</a:t>
            </a:r>
          </a:p>
          <a:p>
            <a:r>
              <a:rPr lang="en-US" dirty="0" smtClean="0"/>
              <a:t>This is applicable only to equivalence classes having a range of values</a:t>
            </a:r>
          </a:p>
          <a:p>
            <a:pPr lvl="1"/>
            <a:r>
              <a:rPr lang="en-US" dirty="0" err="1" smtClean="0"/>
              <a:t>Eg</a:t>
            </a:r>
            <a:r>
              <a:rPr lang="en-US" dirty="0" smtClean="0"/>
              <a:t>: if an equivalence class contains integers in range [1,10]</a:t>
            </a:r>
          </a:p>
          <a:p>
            <a:endParaRPr lang="en-US" dirty="0" smtClean="0"/>
          </a:p>
          <a:p>
            <a:r>
              <a:rPr lang="en-US" dirty="0" smtClean="0"/>
              <a:t>Boundary value test suit: {0,1,10,11}</a:t>
            </a:r>
          </a:p>
          <a:p>
            <a:endParaRPr lang="en-US" dirty="0"/>
          </a:p>
        </p:txBody>
      </p:sp>
    </p:spTree>
    <p:extLst>
      <p:ext uri="{BB962C8B-B14F-4D97-AF65-F5344CB8AC3E}">
        <p14:creationId xmlns:p14="http://schemas.microsoft.com/office/powerpoint/2010/main" val="11828041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For a function that computes the square root of integer values in the range of 0 and 5000, determine the boundary value test suite</a:t>
            </a:r>
          </a:p>
          <a:p>
            <a:endParaRPr lang="en-US" dirty="0"/>
          </a:p>
        </p:txBody>
      </p:sp>
    </p:spTree>
    <p:extLst>
      <p:ext uri="{BB962C8B-B14F-4D97-AF65-F5344CB8AC3E}">
        <p14:creationId xmlns:p14="http://schemas.microsoft.com/office/powerpoint/2010/main" val="128158904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r>
              <a:rPr lang="en-US" dirty="0" smtClean="0"/>
              <a:t>3 equivalence classes</a:t>
            </a:r>
          </a:p>
          <a:p>
            <a:pPr lvl="2"/>
            <a:r>
              <a:rPr lang="en-US" dirty="0" smtClean="0"/>
              <a:t>{0,5000}	</a:t>
            </a:r>
            <a:r>
              <a:rPr lang="en-US" dirty="0" smtClean="0">
                <a:sym typeface="Wingdings" pitchFamily="2" charset="2"/>
              </a:rPr>
              <a:t> set of integers within the range</a:t>
            </a:r>
            <a:endParaRPr lang="en-US" dirty="0" smtClean="0"/>
          </a:p>
          <a:p>
            <a:pPr lvl="2"/>
            <a:r>
              <a:rPr lang="en-US" dirty="0" smtClean="0"/>
              <a:t>{-∞,-1}		</a:t>
            </a:r>
            <a:r>
              <a:rPr lang="en-US" dirty="0" smtClean="0">
                <a:sym typeface="Wingdings" pitchFamily="2" charset="2"/>
              </a:rPr>
              <a:t>set of  negative integers</a:t>
            </a:r>
            <a:endParaRPr lang="en-US" dirty="0" smtClean="0"/>
          </a:p>
          <a:p>
            <a:pPr lvl="2"/>
            <a:r>
              <a:rPr lang="en-US" dirty="0" smtClean="0"/>
              <a:t>{5001,+ ∞}	</a:t>
            </a:r>
            <a:r>
              <a:rPr lang="en-US" dirty="0" smtClean="0">
                <a:sym typeface="Wingdings" pitchFamily="2" charset="2"/>
              </a:rPr>
              <a:t> set of integers &gt; 5000</a:t>
            </a:r>
          </a:p>
          <a:p>
            <a:endParaRPr lang="en-US" dirty="0" smtClean="0"/>
          </a:p>
          <a:p>
            <a:r>
              <a:rPr lang="en-US" dirty="0" smtClean="0"/>
              <a:t>Boundary value test suite:  </a:t>
            </a:r>
          </a:p>
          <a:p>
            <a:pPr lvl="1"/>
            <a:r>
              <a:rPr lang="en-US" dirty="0" smtClean="0"/>
              <a:t>{-1,0,5000,5001}</a:t>
            </a:r>
          </a:p>
        </p:txBody>
      </p:sp>
    </p:spTree>
    <p:extLst>
      <p:ext uri="{BB962C8B-B14F-4D97-AF65-F5344CB8AC3E}">
        <p14:creationId xmlns:p14="http://schemas.microsoft.com/office/powerpoint/2010/main" val="38349145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of black box test suite design</a:t>
            </a:r>
            <a:endParaRPr lang="en-US" dirty="0"/>
          </a:p>
        </p:txBody>
      </p:sp>
      <p:sp>
        <p:nvSpPr>
          <p:cNvPr id="3" name="Content Placeholder 2"/>
          <p:cNvSpPr>
            <a:spLocks noGrp="1"/>
          </p:cNvSpPr>
          <p:nvPr>
            <p:ph idx="1"/>
          </p:nvPr>
        </p:nvSpPr>
        <p:spPr/>
        <p:txBody>
          <a:bodyPr>
            <a:normAutofit/>
          </a:bodyPr>
          <a:lstStyle/>
          <a:p>
            <a:r>
              <a:rPr lang="en-US" dirty="0" smtClean="0"/>
              <a:t>Examine input &amp; output values of the program</a:t>
            </a:r>
          </a:p>
          <a:p>
            <a:r>
              <a:rPr lang="en-US" dirty="0" smtClean="0"/>
              <a:t>Identify the equivalence classes</a:t>
            </a:r>
          </a:p>
          <a:p>
            <a:r>
              <a:rPr lang="en-US" dirty="0" smtClean="0"/>
              <a:t>Design equivalence class test cases, by picking up one representative value from each class</a:t>
            </a:r>
          </a:p>
          <a:p>
            <a:r>
              <a:rPr lang="en-US" dirty="0" smtClean="0"/>
              <a:t>Design boundary value test cases, if any equivalence class is a range of values</a:t>
            </a:r>
          </a:p>
          <a:p>
            <a:pPr lvl="1"/>
            <a:r>
              <a:rPr lang="en-US" dirty="0" smtClean="0"/>
              <a:t>Then include values at the boundaries of such classes in the test suite</a:t>
            </a:r>
            <a:endParaRPr lang="en-US" dirty="0"/>
          </a:p>
        </p:txBody>
      </p:sp>
    </p:spTree>
    <p:extLst>
      <p:ext uri="{BB962C8B-B14F-4D97-AF65-F5344CB8AC3E}">
        <p14:creationId xmlns:p14="http://schemas.microsoft.com/office/powerpoint/2010/main" val="13543372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362200"/>
            <a:ext cx="7406640" cy="1472184"/>
          </a:xfrm>
        </p:spPr>
        <p:txBody>
          <a:bodyPr/>
          <a:lstStyle/>
          <a:p>
            <a:pPr algn="ctr"/>
            <a:r>
              <a:rPr lang="en-US" b="1" dirty="0" smtClean="0">
                <a:latin typeface="Agency FB" pitchFamily="34" charset="0"/>
              </a:rPr>
              <a:t>WHITE BOX TESTING </a:t>
            </a:r>
            <a:endParaRPr lang="en-US" b="1" dirty="0">
              <a:latin typeface="Agency FB" pitchFamily="34" charset="0"/>
            </a:endParaRPr>
          </a:p>
        </p:txBody>
      </p:sp>
    </p:spTree>
    <p:extLst>
      <p:ext uri="{BB962C8B-B14F-4D97-AF65-F5344CB8AC3E}">
        <p14:creationId xmlns:p14="http://schemas.microsoft.com/office/powerpoint/2010/main" val="27857209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Test cases are designed based on the internal structure of the program</a:t>
            </a:r>
          </a:p>
          <a:p>
            <a:r>
              <a:rPr lang="en-US" dirty="0" smtClean="0"/>
              <a:t>Also called structural testing</a:t>
            </a:r>
          </a:p>
          <a:p>
            <a:r>
              <a:rPr lang="en-US" dirty="0" smtClean="0"/>
              <a:t>test cases are designed based on the analysis of code</a:t>
            </a:r>
          </a:p>
          <a:p>
            <a:endParaRPr lang="en-US" dirty="0"/>
          </a:p>
        </p:txBody>
      </p:sp>
    </p:spTree>
    <p:extLst>
      <p:ext uri="{BB962C8B-B14F-4D97-AF65-F5344CB8AC3E}">
        <p14:creationId xmlns:p14="http://schemas.microsoft.com/office/powerpoint/2010/main" val="336710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General Coding standards</a:t>
            </a:r>
            <a:endParaRPr lang="en-US" dirty="0"/>
          </a:p>
        </p:txBody>
      </p:sp>
      <p:sp>
        <p:nvSpPr>
          <p:cNvPr id="3" name="Content Placeholder 2"/>
          <p:cNvSpPr>
            <a:spLocks noGrp="1"/>
          </p:cNvSpPr>
          <p:nvPr>
            <p:ph idx="1"/>
          </p:nvPr>
        </p:nvSpPr>
        <p:spPr/>
        <p:txBody>
          <a:bodyPr/>
          <a:lstStyle/>
          <a:p>
            <a:pPr algn="just"/>
            <a:r>
              <a:rPr lang="en-US" sz="2400" dirty="0">
                <a:solidFill>
                  <a:srgbClr val="0070C0"/>
                </a:solidFill>
                <a:effectLst>
                  <a:outerShdw blurRad="38100" dist="38100" dir="2700000" algn="tl">
                    <a:srgbClr val="000000">
                      <a:alpha val="43137"/>
                    </a:srgbClr>
                  </a:outerShdw>
                </a:effectLst>
                <a:latin typeface="Book Antiqua" pitchFamily="18" charset="0"/>
              </a:rPr>
              <a:t>Naming conventions for local and global variables &amp; constant identifiers</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Variables</a:t>
            </a:r>
            <a:r>
              <a:rPr lang="en-US" sz="2400" dirty="0">
                <a:latin typeface="Book Antiqua" pitchFamily="18" charset="0"/>
              </a:rPr>
              <a:t> are named using mixed case lettering</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Global variable </a:t>
            </a:r>
            <a:r>
              <a:rPr lang="en-US" sz="2400" dirty="0">
                <a:latin typeface="Book Antiqua" pitchFamily="18" charset="0"/>
              </a:rPr>
              <a:t>name always start with </a:t>
            </a:r>
            <a:r>
              <a:rPr lang="en-US" sz="2400" dirty="0">
                <a:solidFill>
                  <a:srgbClr val="FF0000"/>
                </a:solidFill>
                <a:effectLst>
                  <a:outerShdw blurRad="38100" dist="38100" dir="2700000" algn="tl">
                    <a:srgbClr val="000000">
                      <a:alpha val="43137"/>
                    </a:srgbClr>
                  </a:outerShdw>
                </a:effectLst>
                <a:latin typeface="Book Antiqua" pitchFamily="18" charset="0"/>
              </a:rPr>
              <a:t>capital letter</a:t>
            </a:r>
          </a:p>
          <a:p>
            <a:pPr lvl="2" algn="just"/>
            <a:r>
              <a:rPr lang="en-US" dirty="0" err="1">
                <a:latin typeface="Book Antiqua" pitchFamily="18" charset="0"/>
              </a:rPr>
              <a:t>Eg</a:t>
            </a:r>
            <a:r>
              <a:rPr lang="en-US" dirty="0">
                <a:latin typeface="Book Antiqua" pitchFamily="18" charset="0"/>
              </a:rPr>
              <a:t>: </a:t>
            </a:r>
            <a:r>
              <a:rPr lang="en-US" dirty="0" err="1">
                <a:latin typeface="Book Antiqua" pitchFamily="18" charset="0"/>
              </a:rPr>
              <a:t>GlobalData</a:t>
            </a:r>
            <a:endParaRPr lang="en-US" dirty="0">
              <a:latin typeface="Book Antiqua" pitchFamily="18" charset="0"/>
            </a:endParaRP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Local variable </a:t>
            </a:r>
            <a:r>
              <a:rPr lang="en-US" sz="2400" dirty="0">
                <a:latin typeface="Book Antiqua" pitchFamily="18" charset="0"/>
              </a:rPr>
              <a:t>name always start with </a:t>
            </a:r>
            <a:r>
              <a:rPr lang="en-US" sz="2400" dirty="0">
                <a:solidFill>
                  <a:srgbClr val="FF0000"/>
                </a:solidFill>
                <a:effectLst>
                  <a:outerShdw blurRad="38100" dist="38100" dir="2700000" algn="tl">
                    <a:srgbClr val="000000">
                      <a:alpha val="43137"/>
                    </a:srgbClr>
                  </a:outerShdw>
                </a:effectLst>
                <a:latin typeface="Book Antiqua" pitchFamily="18" charset="0"/>
              </a:rPr>
              <a:t>small letter</a:t>
            </a:r>
          </a:p>
          <a:p>
            <a:pPr lvl="2" algn="just"/>
            <a:r>
              <a:rPr lang="en-US" dirty="0" err="1">
                <a:latin typeface="Book Antiqua" pitchFamily="18" charset="0"/>
              </a:rPr>
              <a:t>Eg</a:t>
            </a:r>
            <a:r>
              <a:rPr lang="en-US" dirty="0">
                <a:latin typeface="Book Antiqua" pitchFamily="18" charset="0"/>
              </a:rPr>
              <a:t>: </a:t>
            </a:r>
            <a:r>
              <a:rPr lang="en-US" dirty="0" err="1">
                <a:latin typeface="Book Antiqua" pitchFamily="18" charset="0"/>
              </a:rPr>
              <a:t>localData</a:t>
            </a:r>
            <a:endParaRPr lang="en-US" dirty="0">
              <a:latin typeface="Book Antiqua" pitchFamily="18" charset="0"/>
            </a:endParaRP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Constants </a:t>
            </a:r>
            <a:r>
              <a:rPr lang="en-US" sz="2400" dirty="0">
                <a:latin typeface="Book Antiqua" pitchFamily="18" charset="0"/>
              </a:rPr>
              <a:t>are formed using </a:t>
            </a:r>
            <a:r>
              <a:rPr lang="en-US" sz="2400" dirty="0">
                <a:solidFill>
                  <a:srgbClr val="FF0000"/>
                </a:solidFill>
                <a:effectLst>
                  <a:outerShdw blurRad="38100" dist="38100" dir="2700000" algn="tl">
                    <a:srgbClr val="000000">
                      <a:alpha val="43137"/>
                    </a:srgbClr>
                  </a:outerShdw>
                </a:effectLst>
                <a:latin typeface="Book Antiqua" pitchFamily="18" charset="0"/>
              </a:rPr>
              <a:t>capital letters only</a:t>
            </a:r>
          </a:p>
          <a:p>
            <a:pPr lvl="2" algn="just"/>
            <a:r>
              <a:rPr lang="en-US" dirty="0" err="1">
                <a:latin typeface="Book Antiqua" pitchFamily="18" charset="0"/>
              </a:rPr>
              <a:t>Eg</a:t>
            </a:r>
            <a:r>
              <a:rPr lang="en-US" dirty="0">
                <a:latin typeface="Book Antiqua" pitchFamily="18" charset="0"/>
              </a:rPr>
              <a:t>: CONSTDATA</a:t>
            </a:r>
          </a:p>
          <a:p>
            <a:endParaRPr lang="en-US"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AF4C0EE7-775B-4996-A864-AB1F60BA18B3}" type="slidenum">
              <a:rPr lang="en-US" smtClean="0"/>
              <a:t>14</a:t>
            </a:fld>
            <a:endParaRPr lang="en-US"/>
          </a:p>
        </p:txBody>
      </p:sp>
    </p:spTree>
    <p:extLst>
      <p:ext uri="{BB962C8B-B14F-4D97-AF65-F5344CB8AC3E}">
        <p14:creationId xmlns:p14="http://schemas.microsoft.com/office/powerpoint/2010/main" val="31353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of white box testing</a:t>
            </a:r>
            <a:endParaRPr lang="en-US" dirty="0"/>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r>
              <a:rPr lang="en-US" dirty="0" smtClean="0"/>
              <a:t>Fault based testing</a:t>
            </a:r>
          </a:p>
          <a:p>
            <a:pPr lvl="1"/>
            <a:r>
              <a:rPr lang="en-US" dirty="0" smtClean="0"/>
              <a:t>This strategy targets to detect certain types of faults</a:t>
            </a:r>
          </a:p>
          <a:p>
            <a:pPr lvl="1"/>
            <a:r>
              <a:rPr lang="en-US" dirty="0" smtClean="0"/>
              <a:t>These faults constitute fault model</a:t>
            </a:r>
          </a:p>
          <a:p>
            <a:pPr lvl="2"/>
            <a:r>
              <a:rPr lang="en-US" dirty="0" err="1" smtClean="0"/>
              <a:t>Eg</a:t>
            </a:r>
            <a:r>
              <a:rPr lang="en-US" dirty="0" smtClean="0"/>
              <a:t>: mutation testing</a:t>
            </a:r>
          </a:p>
          <a:p>
            <a:r>
              <a:rPr lang="en-US" dirty="0" smtClean="0"/>
              <a:t>Coverage based testing</a:t>
            </a:r>
          </a:p>
          <a:p>
            <a:pPr lvl="1"/>
            <a:r>
              <a:rPr lang="en-US" dirty="0" smtClean="0"/>
              <a:t>This strategy attempts to execute certain elements of a program</a:t>
            </a:r>
          </a:p>
          <a:p>
            <a:pPr lvl="2"/>
            <a:r>
              <a:rPr lang="en-US" dirty="0" err="1" smtClean="0"/>
              <a:t>Eg</a:t>
            </a:r>
            <a:r>
              <a:rPr lang="en-US" dirty="0" smtClean="0"/>
              <a:t>: statement coverage</a:t>
            </a:r>
          </a:p>
          <a:p>
            <a:pPr lvl="2"/>
            <a:r>
              <a:rPr lang="en-US" dirty="0" smtClean="0"/>
              <a:t>Branch coverage</a:t>
            </a:r>
          </a:p>
          <a:p>
            <a:pPr lvl="2"/>
            <a:r>
              <a:rPr lang="en-US" dirty="0" smtClean="0"/>
              <a:t>Multiple condition coverage</a:t>
            </a:r>
          </a:p>
          <a:p>
            <a:pPr lvl="2"/>
            <a:r>
              <a:rPr lang="en-US" dirty="0" smtClean="0"/>
              <a:t>Path coverage based testing</a:t>
            </a:r>
            <a:endParaRPr lang="en-US" dirty="0"/>
          </a:p>
        </p:txBody>
      </p:sp>
    </p:spTree>
    <p:extLst>
      <p:ext uri="{BB962C8B-B14F-4D97-AF65-F5344CB8AC3E}">
        <p14:creationId xmlns:p14="http://schemas.microsoft.com/office/powerpoint/2010/main" val="35025462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criterion for coverage based testing</a:t>
            </a:r>
            <a:endParaRPr lang="en-US" dirty="0"/>
          </a:p>
        </p:txBody>
      </p:sp>
      <p:sp>
        <p:nvSpPr>
          <p:cNvPr id="3" name="Content Placeholder 2"/>
          <p:cNvSpPr>
            <a:spLocks noGrp="1"/>
          </p:cNvSpPr>
          <p:nvPr>
            <p:ph idx="1"/>
          </p:nvPr>
        </p:nvSpPr>
        <p:spPr/>
        <p:txBody>
          <a:bodyPr>
            <a:normAutofit/>
          </a:bodyPr>
          <a:lstStyle/>
          <a:p>
            <a:r>
              <a:rPr lang="en-US" dirty="0" smtClean="0"/>
              <a:t>Set of specific program elements that a testing strategy targets to execute is called testing criterion of the strategy</a:t>
            </a:r>
          </a:p>
          <a:p>
            <a:pPr lvl="1"/>
            <a:r>
              <a:rPr lang="en-US" dirty="0" err="1" smtClean="0"/>
              <a:t>Eg</a:t>
            </a:r>
            <a:r>
              <a:rPr lang="en-US" dirty="0" smtClean="0"/>
              <a:t>: if testing strategy requires to execute all </a:t>
            </a:r>
            <a:r>
              <a:rPr lang="en-US" dirty="0" err="1" smtClean="0"/>
              <a:t>stmts</a:t>
            </a:r>
            <a:r>
              <a:rPr lang="en-US" dirty="0" smtClean="0"/>
              <a:t> of the </a:t>
            </a:r>
            <a:r>
              <a:rPr lang="en-US" dirty="0" err="1" smtClean="0"/>
              <a:t>pgm</a:t>
            </a:r>
            <a:r>
              <a:rPr lang="en-US" dirty="0" smtClean="0"/>
              <a:t>, at least once then test criterion of the strategy is </a:t>
            </a:r>
            <a:r>
              <a:rPr lang="en-US" b="1" i="1" dirty="0" smtClean="0"/>
              <a:t>statement coverage</a:t>
            </a:r>
          </a:p>
          <a:p>
            <a:endParaRPr lang="en-US" dirty="0"/>
          </a:p>
        </p:txBody>
      </p:sp>
    </p:spTree>
    <p:extLst>
      <p:ext uri="{BB962C8B-B14F-4D97-AF65-F5344CB8AC3E}">
        <p14:creationId xmlns:p14="http://schemas.microsoft.com/office/powerpoint/2010/main" val="30652395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Stronger Vs weaker testing</a:t>
            </a:r>
            <a:endParaRPr lang="en-US" dirty="0"/>
          </a:p>
        </p:txBody>
      </p:sp>
      <p:sp>
        <p:nvSpPr>
          <p:cNvPr id="3" name="Content Placeholder 2"/>
          <p:cNvSpPr>
            <a:spLocks noGrp="1"/>
          </p:cNvSpPr>
          <p:nvPr>
            <p:ph idx="1"/>
          </p:nvPr>
        </p:nvSpPr>
        <p:spPr/>
        <p:txBody>
          <a:bodyPr>
            <a:normAutofit/>
          </a:bodyPr>
          <a:lstStyle/>
          <a:p>
            <a:r>
              <a:rPr lang="en-US" dirty="0" smtClean="0"/>
              <a:t>A strategy is said to be stronger than another strategy</a:t>
            </a:r>
          </a:p>
          <a:p>
            <a:pPr lvl="1"/>
            <a:r>
              <a:rPr lang="en-US" dirty="0" smtClean="0"/>
              <a:t>If the stronger testing strategy covers all program elements covered by weaker testing strategy and,</a:t>
            </a:r>
          </a:p>
          <a:p>
            <a:pPr lvl="1"/>
            <a:r>
              <a:rPr lang="en-US" dirty="0" smtClean="0"/>
              <a:t>The stronger strategy additionally covers at least one program element that is not covered by the weaker strategy</a:t>
            </a:r>
            <a:endParaRPr lang="en-US" dirty="0"/>
          </a:p>
        </p:txBody>
      </p:sp>
    </p:spTree>
    <p:extLst>
      <p:ext uri="{BB962C8B-B14F-4D97-AF65-F5344CB8AC3E}">
        <p14:creationId xmlns:p14="http://schemas.microsoft.com/office/powerpoint/2010/main" val="94819109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Complementary testing strategy</a:t>
            </a:r>
            <a:endParaRPr lang="en-US" dirty="0"/>
          </a:p>
        </p:txBody>
      </p:sp>
      <p:sp>
        <p:nvSpPr>
          <p:cNvPr id="3" name="Content Placeholder 2"/>
          <p:cNvSpPr>
            <a:spLocks noGrp="1"/>
          </p:cNvSpPr>
          <p:nvPr>
            <p:ph idx="1"/>
          </p:nvPr>
        </p:nvSpPr>
        <p:spPr/>
        <p:txBody>
          <a:bodyPr/>
          <a:lstStyle/>
          <a:p>
            <a:r>
              <a:rPr lang="en-US" dirty="0" smtClean="0"/>
              <a:t>When none of the 2 testing strategies fully covers the program elements exercised by the other, then two are called complementary testing strategies</a:t>
            </a:r>
          </a:p>
          <a:p>
            <a:pPr lvl="1"/>
            <a:r>
              <a:rPr lang="en-US" dirty="0" smtClean="0"/>
              <a:t>A and B are complementary testing strategies if some elements of A are not covered by B and vice versa</a:t>
            </a:r>
            <a:endParaRPr lang="en-US" dirty="0"/>
          </a:p>
        </p:txBody>
      </p:sp>
    </p:spTree>
    <p:extLst>
      <p:ext uri="{BB962C8B-B14F-4D97-AF65-F5344CB8AC3E}">
        <p14:creationId xmlns:p14="http://schemas.microsoft.com/office/powerpoint/2010/main" val="42257852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esting strategies.jpg"/>
          <p:cNvPicPr>
            <a:picLocks noGrp="1" noChangeAspect="1"/>
          </p:cNvPicPr>
          <p:nvPr>
            <p:ph idx="1"/>
          </p:nvPr>
        </p:nvPicPr>
        <p:blipFill>
          <a:blip r:embed="rId2"/>
          <a:stretch>
            <a:fillRect/>
          </a:stretch>
        </p:blipFill>
        <p:spPr>
          <a:xfrm>
            <a:off x="1435100" y="1487193"/>
            <a:ext cx="7499350" cy="4721813"/>
          </a:xfrm>
        </p:spPr>
      </p:pic>
    </p:spTree>
    <p:extLst>
      <p:ext uri="{BB962C8B-B14F-4D97-AF65-F5344CB8AC3E}">
        <p14:creationId xmlns:p14="http://schemas.microsoft.com/office/powerpoint/2010/main" val="39900381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a:t>
            </a:r>
            <a:endParaRPr lang="en-US" dirty="0"/>
          </a:p>
        </p:txBody>
      </p:sp>
      <p:sp>
        <p:nvSpPr>
          <p:cNvPr id="3" name="Content Placeholder 2"/>
          <p:cNvSpPr>
            <a:spLocks noGrp="1"/>
          </p:cNvSpPr>
          <p:nvPr>
            <p:ph idx="1"/>
          </p:nvPr>
        </p:nvSpPr>
        <p:spPr/>
        <p:txBody>
          <a:bodyPr>
            <a:normAutofit fontScale="92500"/>
          </a:bodyPr>
          <a:lstStyle/>
          <a:p>
            <a:r>
              <a:rPr lang="en-US" dirty="0" smtClean="0"/>
              <a:t>Aims to design test cases which executes every statement in a program at least once</a:t>
            </a:r>
          </a:p>
          <a:p>
            <a:r>
              <a:rPr lang="en-US" dirty="0" smtClean="0"/>
              <a:t>The idea behind statement coverage</a:t>
            </a:r>
          </a:p>
          <a:p>
            <a:pPr lvl="1"/>
            <a:r>
              <a:rPr lang="en-US" dirty="0" smtClean="0"/>
              <a:t>Unless a statement is executed, there is no way to determine whether an error exists in that statement</a:t>
            </a:r>
          </a:p>
          <a:p>
            <a:r>
              <a:rPr lang="en-US" dirty="0" smtClean="0"/>
              <a:t>Weakness</a:t>
            </a:r>
          </a:p>
          <a:p>
            <a:pPr lvl="1"/>
            <a:r>
              <a:rPr lang="en-US" dirty="0" smtClean="0"/>
              <a:t>Executing a statement once and observing that it behaves properly for one </a:t>
            </a:r>
            <a:r>
              <a:rPr lang="en-US" dirty="0" err="1" smtClean="0"/>
              <a:t>i</a:t>
            </a:r>
            <a:r>
              <a:rPr lang="en-US" dirty="0" smtClean="0"/>
              <a:t>/p value give no guarantee that it will behave correctly for all </a:t>
            </a:r>
            <a:r>
              <a:rPr lang="en-US" dirty="0" err="1" smtClean="0"/>
              <a:t>i</a:t>
            </a:r>
            <a:r>
              <a:rPr lang="en-US" dirty="0" smtClean="0"/>
              <a:t>/p values</a:t>
            </a:r>
            <a:endParaRPr lang="en-US" dirty="0"/>
          </a:p>
        </p:txBody>
      </p:sp>
    </p:spTree>
    <p:extLst>
      <p:ext uri="{BB962C8B-B14F-4D97-AF65-F5344CB8AC3E}">
        <p14:creationId xmlns:p14="http://schemas.microsoft.com/office/powerpoint/2010/main" val="21439679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While(x!=y)</a:t>
            </a:r>
          </a:p>
          <a:p>
            <a:r>
              <a:rPr lang="en-US" dirty="0" smtClean="0"/>
              <a:t>{</a:t>
            </a:r>
          </a:p>
          <a:p>
            <a:r>
              <a:rPr lang="en-US" dirty="0" smtClean="0"/>
              <a:t>If(x&gt; y) then</a:t>
            </a:r>
          </a:p>
          <a:p>
            <a:r>
              <a:rPr lang="en-US" dirty="0" smtClean="0"/>
              <a:t>x=x-y;</a:t>
            </a:r>
          </a:p>
          <a:p>
            <a:r>
              <a:rPr lang="en-US" dirty="0" smtClean="0"/>
              <a:t>else y=y-x;</a:t>
            </a:r>
          </a:p>
          <a:p>
            <a:r>
              <a:rPr lang="en-US" dirty="0" smtClean="0"/>
              <a:t>}</a:t>
            </a:r>
          </a:p>
          <a:p>
            <a:r>
              <a:rPr lang="en-US" dirty="0" smtClean="0"/>
              <a:t>return x;</a:t>
            </a:r>
          </a:p>
        </p:txBody>
      </p:sp>
    </p:spTree>
    <p:extLst>
      <p:ext uri="{BB962C8B-B14F-4D97-AF65-F5344CB8AC3E}">
        <p14:creationId xmlns:p14="http://schemas.microsoft.com/office/powerpoint/2010/main" val="30271591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lstStyle/>
          <a:p>
            <a:r>
              <a:rPr lang="en-US" dirty="0" smtClean="0"/>
              <a:t>To design test cases for the statement coverage, </a:t>
            </a:r>
          </a:p>
          <a:p>
            <a:pPr lvl="1"/>
            <a:r>
              <a:rPr lang="en-US" dirty="0" smtClean="0"/>
              <a:t>the conditional expression of the while stmt needs to be made true </a:t>
            </a:r>
          </a:p>
          <a:p>
            <a:pPr lvl="1"/>
            <a:r>
              <a:rPr lang="en-US" dirty="0" smtClean="0"/>
              <a:t>and the conditional expression of the if stmt needs to be made both true and false</a:t>
            </a:r>
          </a:p>
          <a:p>
            <a:r>
              <a:rPr lang="en-US" dirty="0" smtClean="0"/>
              <a:t>Test cases</a:t>
            </a:r>
          </a:p>
          <a:p>
            <a:r>
              <a:rPr lang="en-US" dirty="0" smtClean="0"/>
              <a:t>{(x=3,y=3),(x=4,y=3),(x=3,y=4)}</a:t>
            </a:r>
          </a:p>
          <a:p>
            <a:pPr lvl="1"/>
            <a:r>
              <a:rPr lang="en-US" dirty="0" smtClean="0"/>
              <a:t>The above test case allows the execution of every stmt at least once</a:t>
            </a:r>
            <a:endParaRPr lang="en-US" dirty="0"/>
          </a:p>
        </p:txBody>
      </p:sp>
    </p:spTree>
    <p:extLst>
      <p:ext uri="{BB962C8B-B14F-4D97-AF65-F5344CB8AC3E}">
        <p14:creationId xmlns:p14="http://schemas.microsoft.com/office/powerpoint/2010/main" val="253374480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a:t>
            </a:r>
            <a:endParaRPr lang="en-US" dirty="0"/>
          </a:p>
        </p:txBody>
      </p:sp>
      <p:sp>
        <p:nvSpPr>
          <p:cNvPr id="3" name="Content Placeholder 2"/>
          <p:cNvSpPr>
            <a:spLocks noGrp="1"/>
          </p:cNvSpPr>
          <p:nvPr>
            <p:ph idx="1"/>
          </p:nvPr>
        </p:nvSpPr>
        <p:spPr/>
        <p:txBody>
          <a:bodyPr/>
          <a:lstStyle/>
          <a:p>
            <a:r>
              <a:rPr lang="en-US" dirty="0" smtClean="0"/>
              <a:t>A test suite satisfies branch coverage</a:t>
            </a:r>
          </a:p>
          <a:p>
            <a:pPr lvl="1"/>
            <a:r>
              <a:rPr lang="en-US" dirty="0" smtClean="0"/>
              <a:t>if it makes each branch condition in the program to assume true and false values in turn</a:t>
            </a:r>
          </a:p>
          <a:p>
            <a:r>
              <a:rPr lang="en-US" dirty="0" smtClean="0"/>
              <a:t>In branch coverage,</a:t>
            </a:r>
          </a:p>
          <a:p>
            <a:pPr lvl="1"/>
            <a:r>
              <a:rPr lang="en-US" dirty="0" smtClean="0"/>
              <a:t>Each branch in the CFG representation of the program must be taken at least once, when the test suite is executed</a:t>
            </a:r>
          </a:p>
          <a:p>
            <a:pPr lvl="1"/>
            <a:r>
              <a:rPr lang="en-US" dirty="0" smtClean="0"/>
              <a:t>Also called as edge testing</a:t>
            </a:r>
            <a:endParaRPr lang="en-US" dirty="0"/>
          </a:p>
        </p:txBody>
      </p:sp>
    </p:spTree>
    <p:extLst>
      <p:ext uri="{BB962C8B-B14F-4D97-AF65-F5344CB8AC3E}">
        <p14:creationId xmlns:p14="http://schemas.microsoft.com/office/powerpoint/2010/main" val="16874461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While(x!=y)</a:t>
            </a:r>
          </a:p>
          <a:p>
            <a:r>
              <a:rPr lang="en-US" dirty="0" smtClean="0"/>
              <a:t>{</a:t>
            </a:r>
          </a:p>
          <a:p>
            <a:r>
              <a:rPr lang="en-US" dirty="0" smtClean="0"/>
              <a:t>If(x&gt; y) then</a:t>
            </a:r>
          </a:p>
          <a:p>
            <a:r>
              <a:rPr lang="en-US" dirty="0" smtClean="0"/>
              <a:t>x=x-y;</a:t>
            </a:r>
          </a:p>
          <a:p>
            <a:r>
              <a:rPr lang="en-US" dirty="0" smtClean="0"/>
              <a:t>else y=y-x;</a:t>
            </a:r>
          </a:p>
          <a:p>
            <a:r>
              <a:rPr lang="en-US" dirty="0" smtClean="0"/>
              <a:t>}</a:t>
            </a:r>
          </a:p>
          <a:p>
            <a:r>
              <a:rPr lang="en-US" dirty="0" smtClean="0"/>
              <a:t>return x;</a:t>
            </a:r>
          </a:p>
        </p:txBody>
      </p:sp>
    </p:spTree>
    <p:extLst>
      <p:ext uri="{BB962C8B-B14F-4D97-AF65-F5344CB8AC3E}">
        <p14:creationId xmlns:p14="http://schemas.microsoft.com/office/powerpoint/2010/main" val="279707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General Coding standards</a:t>
            </a:r>
            <a:endParaRPr lang="en-US" dirty="0"/>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a:solidFill>
                  <a:srgbClr val="0070C0"/>
                </a:solidFill>
                <a:effectLst>
                  <a:outerShdw blurRad="38100" dist="38100" dir="2700000" algn="tl">
                    <a:srgbClr val="000000">
                      <a:alpha val="43137"/>
                    </a:srgbClr>
                  </a:outerShdw>
                </a:effectLst>
                <a:latin typeface="Book Antiqua" pitchFamily="18" charset="0"/>
              </a:rPr>
              <a:t>Conventions regarding </a:t>
            </a:r>
            <a:r>
              <a:rPr lang="en-US" dirty="0">
                <a:solidFill>
                  <a:srgbClr val="7030A0"/>
                </a:solidFill>
                <a:effectLst>
                  <a:outerShdw blurRad="38100" dist="38100" dir="2700000" algn="tl">
                    <a:srgbClr val="000000">
                      <a:alpha val="43137"/>
                    </a:srgbClr>
                  </a:outerShdw>
                </a:effectLst>
                <a:latin typeface="Book Antiqua" pitchFamily="18" charset="0"/>
              </a:rPr>
              <a:t>error return values </a:t>
            </a:r>
            <a:r>
              <a:rPr lang="en-US" dirty="0">
                <a:solidFill>
                  <a:srgbClr val="0070C0"/>
                </a:solidFill>
                <a:effectLst>
                  <a:outerShdw blurRad="38100" dist="38100" dir="2700000" algn="tl">
                    <a:srgbClr val="000000">
                      <a:alpha val="43137"/>
                    </a:srgbClr>
                  </a:outerShdw>
                </a:effectLst>
                <a:latin typeface="Book Antiqua" pitchFamily="18" charset="0"/>
              </a:rPr>
              <a:t>and </a:t>
            </a:r>
            <a:r>
              <a:rPr lang="en-US" dirty="0">
                <a:solidFill>
                  <a:srgbClr val="7030A0"/>
                </a:solidFill>
                <a:effectLst>
                  <a:outerShdw blurRad="38100" dist="38100" dir="2700000" algn="tl">
                    <a:srgbClr val="000000">
                      <a:alpha val="43137"/>
                    </a:srgbClr>
                  </a:outerShdw>
                </a:effectLst>
                <a:latin typeface="Book Antiqua" pitchFamily="18" charset="0"/>
              </a:rPr>
              <a:t>exception handling</a:t>
            </a:r>
          </a:p>
          <a:p>
            <a:pPr lvl="1" algn="just"/>
            <a:r>
              <a:rPr lang="en-US" sz="2400" dirty="0">
                <a:latin typeface="Book Antiqua" pitchFamily="18" charset="0"/>
              </a:rPr>
              <a:t>The way in which </a:t>
            </a:r>
            <a:r>
              <a:rPr lang="en-US" sz="2400" dirty="0">
                <a:solidFill>
                  <a:srgbClr val="FF0000"/>
                </a:solidFill>
                <a:effectLst>
                  <a:outerShdw blurRad="38100" dist="38100" dir="2700000" algn="tl">
                    <a:srgbClr val="000000">
                      <a:alpha val="43137"/>
                    </a:srgbClr>
                  </a:outerShdw>
                </a:effectLst>
                <a:latin typeface="Book Antiqua" pitchFamily="18" charset="0"/>
              </a:rPr>
              <a:t>error conditions </a:t>
            </a:r>
            <a:r>
              <a:rPr lang="en-US" sz="2400" dirty="0">
                <a:latin typeface="Book Antiqua" pitchFamily="18" charset="0"/>
              </a:rPr>
              <a:t>are reported by different functions in a program should be </a:t>
            </a:r>
            <a:r>
              <a:rPr lang="en-US" sz="2400" dirty="0">
                <a:solidFill>
                  <a:srgbClr val="FF0000"/>
                </a:solidFill>
                <a:effectLst>
                  <a:outerShdw blurRad="38100" dist="38100" dir="2700000" algn="tl">
                    <a:srgbClr val="000000">
                      <a:alpha val="43137"/>
                    </a:srgbClr>
                  </a:outerShdw>
                </a:effectLst>
                <a:latin typeface="Book Antiqua" pitchFamily="18" charset="0"/>
              </a:rPr>
              <a:t>standardized</a:t>
            </a:r>
          </a:p>
          <a:p>
            <a:pPr lvl="2" algn="just"/>
            <a:r>
              <a:rPr lang="en-US" sz="2400" dirty="0" err="1">
                <a:latin typeface="Book Antiqua" pitchFamily="18" charset="0"/>
              </a:rPr>
              <a:t>Eg</a:t>
            </a:r>
            <a:r>
              <a:rPr lang="en-US" sz="2400" dirty="0">
                <a:latin typeface="Book Antiqua" pitchFamily="18" charset="0"/>
              </a:rPr>
              <a:t>: all functions encountering an </a:t>
            </a:r>
            <a:r>
              <a:rPr lang="en-US" sz="2400" dirty="0">
                <a:solidFill>
                  <a:srgbClr val="FF0000"/>
                </a:solidFill>
                <a:effectLst>
                  <a:outerShdw blurRad="38100" dist="38100" dir="2700000" algn="tl">
                    <a:srgbClr val="000000">
                      <a:alpha val="43137"/>
                    </a:srgbClr>
                  </a:outerShdw>
                </a:effectLst>
                <a:latin typeface="Book Antiqua" pitchFamily="18" charset="0"/>
              </a:rPr>
              <a:t>error</a:t>
            </a:r>
            <a:r>
              <a:rPr lang="en-US" sz="2400" dirty="0">
                <a:latin typeface="Book Antiqua" pitchFamily="18" charset="0"/>
              </a:rPr>
              <a:t> must return either a 0 or 1 consistently independent of the programmer who wrote the code</a:t>
            </a:r>
          </a:p>
          <a:p>
            <a:pPr lvl="1" algn="just"/>
            <a:r>
              <a:rPr lang="en-US" sz="2400" dirty="0">
                <a:latin typeface="Book Antiqua" pitchFamily="18" charset="0"/>
              </a:rPr>
              <a:t>This facilitates </a:t>
            </a:r>
            <a:r>
              <a:rPr lang="en-US" sz="2400" dirty="0">
                <a:solidFill>
                  <a:srgbClr val="FF0000"/>
                </a:solidFill>
                <a:effectLst>
                  <a:outerShdw blurRad="38100" dist="38100" dir="2700000" algn="tl">
                    <a:srgbClr val="000000">
                      <a:alpha val="43137"/>
                    </a:srgbClr>
                  </a:outerShdw>
                </a:effectLst>
                <a:latin typeface="Book Antiqua" pitchFamily="18" charset="0"/>
              </a:rPr>
              <a:t>reuse &amp; debugging</a:t>
            </a:r>
          </a:p>
          <a:p>
            <a:endParaRPr lang="en-US"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AF4C0EE7-775B-4996-A864-AB1F60BA18B3}" type="slidenum">
              <a:rPr lang="en-US" smtClean="0"/>
              <a:t>15</a:t>
            </a:fld>
            <a:endParaRPr lang="en-US"/>
          </a:p>
        </p:txBody>
      </p:sp>
    </p:spTree>
    <p:extLst>
      <p:ext uri="{BB962C8B-B14F-4D97-AF65-F5344CB8AC3E}">
        <p14:creationId xmlns:p14="http://schemas.microsoft.com/office/powerpoint/2010/main" val="4273188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Test suite</a:t>
            </a:r>
          </a:p>
          <a:p>
            <a:pPr lvl="1"/>
            <a:r>
              <a:rPr lang="en-US" dirty="0" smtClean="0"/>
              <a:t>{(x=3,y=3),(x=3,y=2),(x=4,y=3),(x=3,y=4)}</a:t>
            </a:r>
          </a:p>
          <a:p>
            <a:r>
              <a:rPr lang="en-US" dirty="0" smtClean="0"/>
              <a:t>Branch testing is stronger than stmt testing</a:t>
            </a:r>
          </a:p>
          <a:p>
            <a:endParaRPr lang="en-US" dirty="0"/>
          </a:p>
        </p:txBody>
      </p:sp>
    </p:spTree>
    <p:extLst>
      <p:ext uri="{BB962C8B-B14F-4D97-AF65-F5344CB8AC3E}">
        <p14:creationId xmlns:p14="http://schemas.microsoft.com/office/powerpoint/2010/main" val="335658158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Condition Coverage</a:t>
            </a:r>
            <a:endParaRPr lang="en-US" dirty="0"/>
          </a:p>
        </p:txBody>
      </p:sp>
      <p:sp>
        <p:nvSpPr>
          <p:cNvPr id="3" name="Content Placeholder 2"/>
          <p:cNvSpPr>
            <a:spLocks noGrp="1"/>
          </p:cNvSpPr>
          <p:nvPr>
            <p:ph idx="1"/>
          </p:nvPr>
        </p:nvSpPr>
        <p:spPr/>
        <p:txBody>
          <a:bodyPr>
            <a:normAutofit/>
          </a:bodyPr>
          <a:lstStyle/>
          <a:p>
            <a:r>
              <a:rPr lang="en-US" dirty="0" smtClean="0"/>
              <a:t>MCC test cases are designed to make each component of a composite expression to assume both true and false values</a:t>
            </a:r>
          </a:p>
          <a:p>
            <a:r>
              <a:rPr lang="en-US" dirty="0" smtClean="0"/>
              <a:t>Consider the conditional expression</a:t>
            </a:r>
          </a:p>
          <a:p>
            <a:pPr lvl="1"/>
            <a:r>
              <a:rPr lang="en-US" dirty="0" smtClean="0"/>
              <a:t>((c1 and c2) or c3).</a:t>
            </a:r>
          </a:p>
          <a:p>
            <a:r>
              <a:rPr lang="en-US" dirty="0" smtClean="0"/>
              <a:t>A test suite will achieve MC coverage if all the component conditions c1,c2 and c3 are each made to assume both true and false values</a:t>
            </a:r>
            <a:endParaRPr lang="en-US" dirty="0"/>
          </a:p>
        </p:txBody>
      </p:sp>
    </p:spTree>
    <p:extLst>
      <p:ext uri="{BB962C8B-B14F-4D97-AF65-F5344CB8AC3E}">
        <p14:creationId xmlns:p14="http://schemas.microsoft.com/office/powerpoint/2010/main" val="326093924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33400"/>
            <a:ext cx="7498080" cy="5715000"/>
          </a:xfrm>
        </p:spPr>
        <p:txBody>
          <a:bodyPr/>
          <a:lstStyle/>
          <a:p>
            <a:r>
              <a:rPr lang="en-US" dirty="0" smtClean="0"/>
              <a:t>MC coverage testing is stronger than branch testing</a:t>
            </a:r>
          </a:p>
          <a:p>
            <a:r>
              <a:rPr lang="en-US" dirty="0" smtClean="0"/>
              <a:t>For a composite conditional expression of n components,  (2)n test cases are required for multiple condition coverage</a:t>
            </a:r>
          </a:p>
          <a:p>
            <a:r>
              <a:rPr lang="en-US" dirty="0" smtClean="0"/>
              <a:t>So MC coverage is practical only if n is small</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12748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coverage</a:t>
            </a:r>
            <a:endParaRPr lang="en-US" dirty="0"/>
          </a:p>
        </p:txBody>
      </p:sp>
      <p:sp>
        <p:nvSpPr>
          <p:cNvPr id="3" name="Content Placeholder 2"/>
          <p:cNvSpPr>
            <a:spLocks noGrp="1"/>
          </p:cNvSpPr>
          <p:nvPr>
            <p:ph idx="1"/>
          </p:nvPr>
        </p:nvSpPr>
        <p:spPr/>
        <p:txBody>
          <a:bodyPr/>
          <a:lstStyle/>
          <a:p>
            <a:r>
              <a:rPr lang="en-US" dirty="0" smtClean="0"/>
              <a:t>A test suite achieves path coverage if it executes each linearly independent paths at least once</a:t>
            </a:r>
          </a:p>
          <a:p>
            <a:r>
              <a:rPr lang="en-US" dirty="0" smtClean="0"/>
              <a:t>A linearly independent path is defined in terms of CFG of a program</a:t>
            </a:r>
          </a:p>
          <a:p>
            <a:endParaRPr lang="en-US" dirty="0"/>
          </a:p>
        </p:txBody>
      </p:sp>
    </p:spTree>
    <p:extLst>
      <p:ext uri="{BB962C8B-B14F-4D97-AF65-F5344CB8AC3E}">
        <p14:creationId xmlns:p14="http://schemas.microsoft.com/office/powerpoint/2010/main" val="131987884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a:t>
            </a:r>
            <a:endParaRPr lang="en-US" dirty="0"/>
          </a:p>
        </p:txBody>
      </p:sp>
      <p:sp>
        <p:nvSpPr>
          <p:cNvPr id="3" name="Content Placeholder 2"/>
          <p:cNvSpPr>
            <a:spLocks noGrp="1"/>
          </p:cNvSpPr>
          <p:nvPr>
            <p:ph idx="1"/>
          </p:nvPr>
        </p:nvSpPr>
        <p:spPr/>
        <p:txBody>
          <a:bodyPr/>
          <a:lstStyle/>
          <a:p>
            <a:r>
              <a:rPr lang="en-US" dirty="0" smtClean="0"/>
              <a:t>A CFG is a directed graph consisting of a set of nodes and edges (N,E) such that</a:t>
            </a:r>
          </a:p>
          <a:p>
            <a:pPr lvl="1"/>
            <a:r>
              <a:rPr lang="en-US" dirty="0" smtClean="0"/>
              <a:t>n€ N corresponds to a unique program stmt</a:t>
            </a:r>
          </a:p>
          <a:p>
            <a:pPr lvl="1"/>
            <a:r>
              <a:rPr lang="en-US" dirty="0" smtClean="0"/>
              <a:t>Edge exist b/w two nodes if control can transfer from one node to the other</a:t>
            </a:r>
          </a:p>
          <a:p>
            <a:endParaRPr lang="en-US" dirty="0"/>
          </a:p>
        </p:txBody>
      </p:sp>
    </p:spTree>
    <p:extLst>
      <p:ext uri="{BB962C8B-B14F-4D97-AF65-F5344CB8AC3E}">
        <p14:creationId xmlns:p14="http://schemas.microsoft.com/office/powerpoint/2010/main" val="29075223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t>
            </a:r>
            <a:endParaRPr lang="en-US" dirty="0"/>
          </a:p>
        </p:txBody>
      </p:sp>
      <p:sp>
        <p:nvSpPr>
          <p:cNvPr id="3" name="Content Placeholder 2"/>
          <p:cNvSpPr>
            <a:spLocks noGrp="1"/>
          </p:cNvSpPr>
          <p:nvPr>
            <p:ph idx="1"/>
          </p:nvPr>
        </p:nvSpPr>
        <p:spPr/>
        <p:txBody>
          <a:bodyPr/>
          <a:lstStyle/>
          <a:p>
            <a:r>
              <a:rPr lang="en-US" dirty="0" smtClean="0"/>
              <a:t>Path through a program is any node and edge sequence from the start node to a terminal node of the CFG</a:t>
            </a:r>
          </a:p>
          <a:p>
            <a:endParaRPr lang="en-US" dirty="0"/>
          </a:p>
        </p:txBody>
      </p:sp>
    </p:spTree>
    <p:extLst>
      <p:ext uri="{BB962C8B-B14F-4D97-AF65-F5344CB8AC3E}">
        <p14:creationId xmlns:p14="http://schemas.microsoft.com/office/powerpoint/2010/main" val="44044342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Linearly independent  set of paths</a:t>
            </a:r>
            <a:endParaRPr lang="en-US" dirty="0"/>
          </a:p>
        </p:txBody>
      </p:sp>
      <p:sp>
        <p:nvSpPr>
          <p:cNvPr id="3" name="Content Placeholder 2"/>
          <p:cNvSpPr>
            <a:spLocks noGrp="1"/>
          </p:cNvSpPr>
          <p:nvPr>
            <p:ph idx="1"/>
          </p:nvPr>
        </p:nvSpPr>
        <p:spPr/>
        <p:txBody>
          <a:bodyPr/>
          <a:lstStyle/>
          <a:p>
            <a:r>
              <a:rPr lang="en-US" dirty="0" smtClean="0"/>
              <a:t>A set of paths for a given program is linearly independent if </a:t>
            </a:r>
          </a:p>
          <a:p>
            <a:pPr lvl="1"/>
            <a:r>
              <a:rPr lang="en-US" dirty="0" smtClean="0"/>
              <a:t>each path in the set introduces at least one new edge that is not included in any other path in the set</a:t>
            </a:r>
            <a:endParaRPr lang="en-US" dirty="0"/>
          </a:p>
        </p:txBody>
      </p:sp>
    </p:spTree>
    <p:extLst>
      <p:ext uri="{BB962C8B-B14F-4D97-AF65-F5344CB8AC3E}">
        <p14:creationId xmlns:p14="http://schemas.microsoft.com/office/powerpoint/2010/main" val="14715510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498080" cy="1143000"/>
          </a:xfrm>
        </p:spPr>
        <p:txBody>
          <a:bodyPr/>
          <a:lstStyle/>
          <a:p>
            <a:r>
              <a:rPr lang="en-US" dirty="0" smtClean="0"/>
              <a:t>Mutation Testing</a:t>
            </a:r>
            <a:endParaRPr lang="en-US" dirty="0"/>
          </a:p>
        </p:txBody>
      </p:sp>
      <p:sp>
        <p:nvSpPr>
          <p:cNvPr id="3" name="Content Placeholder 2"/>
          <p:cNvSpPr>
            <a:spLocks noGrp="1"/>
          </p:cNvSpPr>
          <p:nvPr>
            <p:ph idx="1"/>
          </p:nvPr>
        </p:nvSpPr>
        <p:spPr/>
        <p:txBody>
          <a:bodyPr/>
          <a:lstStyle/>
          <a:p>
            <a:r>
              <a:rPr lang="en-US" dirty="0" smtClean="0"/>
              <a:t>It is a fault based testing technique</a:t>
            </a:r>
          </a:p>
          <a:p>
            <a:r>
              <a:rPr lang="en-US" dirty="0" smtClean="0"/>
              <a:t>Designed to detect specific types of faults in a program</a:t>
            </a:r>
          </a:p>
          <a:p>
            <a:r>
              <a:rPr lang="en-US" dirty="0" smtClean="0"/>
              <a:t>Program is first tested using the initial test suite, which is designed based on other white box testing strategy</a:t>
            </a:r>
          </a:p>
          <a:p>
            <a:r>
              <a:rPr lang="en-US" dirty="0" smtClean="0"/>
              <a:t>After initial testing, mutation testing is taken up</a:t>
            </a:r>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val="210116725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944562"/>
          </a:xfrm>
        </p:spPr>
        <p:txBody>
          <a:bodyPr/>
          <a:lstStyle/>
          <a:p>
            <a:r>
              <a:rPr lang="en-US" dirty="0" smtClean="0"/>
              <a:t>Idea behind mutation testing</a:t>
            </a:r>
            <a:endParaRPr lang="en-US" dirty="0"/>
          </a:p>
        </p:txBody>
      </p:sp>
      <p:sp>
        <p:nvSpPr>
          <p:cNvPr id="3" name="Content Placeholder 2"/>
          <p:cNvSpPr>
            <a:spLocks noGrp="1"/>
          </p:cNvSpPr>
          <p:nvPr>
            <p:ph idx="1"/>
          </p:nvPr>
        </p:nvSpPr>
        <p:spPr>
          <a:xfrm>
            <a:off x="1143000" y="1219200"/>
            <a:ext cx="7790688" cy="5410200"/>
          </a:xfrm>
        </p:spPr>
        <p:txBody>
          <a:bodyPr>
            <a:normAutofit/>
          </a:bodyPr>
          <a:lstStyle/>
          <a:p>
            <a:r>
              <a:rPr lang="en-US" dirty="0" smtClean="0"/>
              <a:t>Make few arbitrary changes to a program at a time</a:t>
            </a:r>
          </a:p>
          <a:p>
            <a:r>
              <a:rPr lang="en-US" dirty="0" smtClean="0"/>
              <a:t>Mutated </a:t>
            </a:r>
            <a:r>
              <a:rPr lang="en-US" dirty="0" err="1" smtClean="0"/>
              <a:t>pgm</a:t>
            </a:r>
            <a:endParaRPr lang="en-US" dirty="0" smtClean="0"/>
          </a:p>
          <a:p>
            <a:pPr lvl="1"/>
            <a:r>
              <a:rPr lang="en-US" dirty="0" smtClean="0"/>
              <a:t>Each time when a program is changed, then the resultant </a:t>
            </a:r>
            <a:r>
              <a:rPr lang="en-US" dirty="0" err="1" smtClean="0"/>
              <a:t>pgm</a:t>
            </a:r>
            <a:r>
              <a:rPr lang="en-US" dirty="0" smtClean="0"/>
              <a:t> is called mutated </a:t>
            </a:r>
            <a:r>
              <a:rPr lang="en-US" dirty="0" err="1" smtClean="0"/>
              <a:t>pgm</a:t>
            </a:r>
            <a:endParaRPr lang="en-US" dirty="0" smtClean="0"/>
          </a:p>
          <a:p>
            <a:r>
              <a:rPr lang="en-US" dirty="0" smtClean="0"/>
              <a:t>The change effected is called </a:t>
            </a:r>
            <a:r>
              <a:rPr lang="en-US" b="1" i="1" dirty="0" smtClean="0"/>
              <a:t>mutant</a:t>
            </a:r>
          </a:p>
          <a:p>
            <a:r>
              <a:rPr lang="en-US" dirty="0" smtClean="0"/>
              <a:t>Mutation makes specific errors to the </a:t>
            </a:r>
            <a:r>
              <a:rPr lang="en-US" dirty="0" err="1" smtClean="0"/>
              <a:t>pgm</a:t>
            </a:r>
            <a:endParaRPr lang="en-US" dirty="0" smtClean="0"/>
          </a:p>
          <a:p>
            <a:pPr lvl="1"/>
            <a:r>
              <a:rPr lang="en-US" dirty="0" smtClean="0"/>
              <a:t>Randomly deleting a </a:t>
            </a:r>
            <a:r>
              <a:rPr lang="en-US" dirty="0" err="1" smtClean="0"/>
              <a:t>pgm</a:t>
            </a:r>
            <a:r>
              <a:rPr lang="en-US" dirty="0" smtClean="0"/>
              <a:t> stmt</a:t>
            </a:r>
          </a:p>
          <a:p>
            <a:pPr lvl="1"/>
            <a:r>
              <a:rPr lang="en-US" dirty="0" smtClean="0"/>
              <a:t>Deleting a variable definition</a:t>
            </a:r>
          </a:p>
          <a:p>
            <a:pPr lvl="1"/>
            <a:r>
              <a:rPr lang="en-US" dirty="0" smtClean="0"/>
              <a:t>Changing the arithmetic operator etc</a:t>
            </a:r>
          </a:p>
          <a:p>
            <a:endParaRPr lang="en-US" dirty="0"/>
          </a:p>
        </p:txBody>
      </p:sp>
    </p:spTree>
    <p:extLst>
      <p:ext uri="{BB962C8B-B14F-4D97-AF65-F5344CB8AC3E}">
        <p14:creationId xmlns:p14="http://schemas.microsoft.com/office/powerpoint/2010/main" val="178321930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mutant may or may not cause an error in the </a:t>
            </a:r>
            <a:r>
              <a:rPr lang="en-US" dirty="0" err="1" smtClean="0"/>
              <a:t>pgm</a:t>
            </a:r>
            <a:endParaRPr lang="en-US" dirty="0" smtClean="0"/>
          </a:p>
          <a:p>
            <a:r>
              <a:rPr lang="en-US" dirty="0" smtClean="0"/>
              <a:t>If the mutant does not cause an error in the </a:t>
            </a:r>
            <a:r>
              <a:rPr lang="en-US" dirty="0" err="1" smtClean="0"/>
              <a:t>pgm</a:t>
            </a:r>
            <a:r>
              <a:rPr lang="en-US" dirty="0" smtClean="0"/>
              <a:t>, then original </a:t>
            </a:r>
            <a:r>
              <a:rPr lang="en-US" dirty="0" err="1" smtClean="0"/>
              <a:t>pgm</a:t>
            </a:r>
            <a:r>
              <a:rPr lang="en-US" dirty="0" smtClean="0"/>
              <a:t> and the mutated </a:t>
            </a:r>
            <a:r>
              <a:rPr lang="en-US" dirty="0" err="1" smtClean="0"/>
              <a:t>pgm</a:t>
            </a:r>
            <a:r>
              <a:rPr lang="en-US" dirty="0" smtClean="0"/>
              <a:t> is called </a:t>
            </a:r>
            <a:r>
              <a:rPr lang="en-US" b="1" dirty="0" smtClean="0"/>
              <a:t>equivalent program</a:t>
            </a:r>
          </a:p>
          <a:p>
            <a:endParaRPr lang="en-US" dirty="0"/>
          </a:p>
        </p:txBody>
      </p:sp>
    </p:spTree>
    <p:extLst>
      <p:ext uri="{BB962C8B-B14F-4D97-AF65-F5344CB8AC3E}">
        <p14:creationId xmlns:p14="http://schemas.microsoft.com/office/powerpoint/2010/main" val="533334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gency FB" pitchFamily="34" charset="0"/>
              </a:rPr>
              <a:t>CODING GUIDELINES</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latin typeface="Book Antiqua" pitchFamily="18" charset="0"/>
              </a:rPr>
              <a:t>Coding guidelines are also prescribed by companies</a:t>
            </a:r>
          </a:p>
          <a:p>
            <a:pPr algn="just"/>
            <a:r>
              <a:rPr lang="en-US" dirty="0" smtClean="0">
                <a:latin typeface="Book Antiqua" pitchFamily="18" charset="0"/>
              </a:rPr>
              <a:t>They provide </a:t>
            </a:r>
            <a:r>
              <a:rPr lang="en-US" dirty="0" smtClean="0">
                <a:solidFill>
                  <a:srgbClr val="FF0000"/>
                </a:solidFill>
                <a:effectLst>
                  <a:outerShdw blurRad="38100" dist="38100" dir="2700000" algn="tl">
                    <a:srgbClr val="000000">
                      <a:alpha val="43137"/>
                    </a:srgbClr>
                  </a:outerShdw>
                </a:effectLst>
                <a:latin typeface="Book Antiqua" pitchFamily="18" charset="0"/>
              </a:rPr>
              <a:t>general suggestions </a:t>
            </a:r>
            <a:r>
              <a:rPr lang="en-US" dirty="0" smtClean="0">
                <a:latin typeface="Book Antiqua" pitchFamily="18" charset="0"/>
              </a:rPr>
              <a:t>regarding the </a:t>
            </a:r>
            <a:r>
              <a:rPr lang="en-US" dirty="0" smtClean="0">
                <a:solidFill>
                  <a:srgbClr val="FF0000"/>
                </a:solidFill>
                <a:effectLst>
                  <a:outerShdw blurRad="38100" dist="38100" dir="2700000" algn="tl">
                    <a:srgbClr val="000000">
                      <a:alpha val="43137"/>
                    </a:srgbClr>
                  </a:outerShdw>
                </a:effectLst>
                <a:latin typeface="Book Antiqua" pitchFamily="18" charset="0"/>
              </a:rPr>
              <a:t>coding style </a:t>
            </a:r>
            <a:r>
              <a:rPr lang="en-US" dirty="0" smtClean="0">
                <a:latin typeface="Book Antiqua" pitchFamily="18" charset="0"/>
              </a:rPr>
              <a:t>to be followed</a:t>
            </a:r>
          </a:p>
          <a:p>
            <a:pPr algn="just"/>
            <a:r>
              <a:rPr lang="en-US" dirty="0" smtClean="0">
                <a:latin typeface="Book Antiqua" pitchFamily="18" charset="0"/>
              </a:rPr>
              <a:t>Actual implementation of these </a:t>
            </a:r>
            <a:r>
              <a:rPr lang="en-US" dirty="0" smtClean="0">
                <a:solidFill>
                  <a:srgbClr val="FF0000"/>
                </a:solidFill>
                <a:effectLst>
                  <a:outerShdw blurRad="38100" dist="38100" dir="2700000" algn="tl">
                    <a:srgbClr val="000000">
                      <a:alpha val="43137"/>
                    </a:srgbClr>
                  </a:outerShdw>
                </a:effectLst>
                <a:latin typeface="Book Antiqua" pitchFamily="18" charset="0"/>
              </a:rPr>
              <a:t>guidelines </a:t>
            </a:r>
            <a:r>
              <a:rPr lang="en-US" dirty="0" smtClean="0">
                <a:latin typeface="Book Antiqua" pitchFamily="18" charset="0"/>
              </a:rPr>
              <a:t>are the </a:t>
            </a:r>
            <a:r>
              <a:rPr lang="en-US" dirty="0" smtClean="0">
                <a:solidFill>
                  <a:srgbClr val="FF0000"/>
                </a:solidFill>
                <a:effectLst>
                  <a:outerShdw blurRad="38100" dist="38100" dir="2700000" algn="tl">
                    <a:srgbClr val="000000">
                      <a:alpha val="43137"/>
                    </a:srgbClr>
                  </a:outerShdw>
                </a:effectLst>
                <a:latin typeface="Book Antiqua" pitchFamily="18" charset="0"/>
              </a:rPr>
              <a:t>discretion of developers</a:t>
            </a:r>
          </a:p>
          <a:p>
            <a:pPr algn="just"/>
            <a:endParaRPr lang="en-US" dirty="0">
              <a:latin typeface="Book Antiqua" pitchFamily="18" charset="0"/>
            </a:endParaRPr>
          </a:p>
        </p:txBody>
      </p:sp>
    </p:spTree>
    <p:extLst>
      <p:ext uri="{BB962C8B-B14F-4D97-AF65-F5344CB8AC3E}">
        <p14:creationId xmlns:p14="http://schemas.microsoft.com/office/powerpoint/2010/main" val="1486438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dirty="0" smtClean="0"/>
              <a:t>Advantages </a:t>
            </a:r>
            <a:endParaRPr lang="en-US" dirty="0"/>
          </a:p>
        </p:txBody>
      </p:sp>
      <p:sp>
        <p:nvSpPr>
          <p:cNvPr id="3" name="Content Placeholder 2"/>
          <p:cNvSpPr>
            <a:spLocks noGrp="1"/>
          </p:cNvSpPr>
          <p:nvPr>
            <p:ph idx="1"/>
          </p:nvPr>
        </p:nvSpPr>
        <p:spPr>
          <a:xfrm>
            <a:off x="1435608" y="1219200"/>
            <a:ext cx="7498080" cy="5029200"/>
          </a:xfrm>
        </p:spPr>
        <p:txBody>
          <a:bodyPr>
            <a:normAutofit fontScale="92500"/>
          </a:bodyPr>
          <a:lstStyle/>
          <a:p>
            <a:r>
              <a:rPr lang="en-US" dirty="0" smtClean="0"/>
              <a:t>Generation of mutants can be automated</a:t>
            </a:r>
          </a:p>
          <a:p>
            <a:r>
              <a:rPr lang="en-US" dirty="0" smtClean="0"/>
              <a:t>This is done by predefining a set of primitive changes that can be applied to </a:t>
            </a:r>
            <a:r>
              <a:rPr lang="en-US" dirty="0" err="1" smtClean="0"/>
              <a:t>pgm</a:t>
            </a:r>
            <a:endParaRPr lang="en-US" dirty="0" smtClean="0"/>
          </a:p>
          <a:p>
            <a:r>
              <a:rPr lang="en-US" dirty="0" smtClean="0"/>
              <a:t>Disadvantage</a:t>
            </a:r>
          </a:p>
          <a:p>
            <a:pPr lvl="1"/>
            <a:r>
              <a:rPr lang="en-US" dirty="0" smtClean="0"/>
              <a:t>Computationally expensive</a:t>
            </a:r>
          </a:p>
          <a:p>
            <a:pPr lvl="1"/>
            <a:r>
              <a:rPr lang="en-US" dirty="0" smtClean="0"/>
              <a:t>Mutation testing involves generating a large no: of mutants</a:t>
            </a:r>
          </a:p>
          <a:p>
            <a:pPr lvl="1"/>
            <a:r>
              <a:rPr lang="en-US" dirty="0" smtClean="0"/>
              <a:t>Each mutant needs to be tested with the full test suite</a:t>
            </a:r>
          </a:p>
          <a:p>
            <a:pPr lvl="1"/>
            <a:r>
              <a:rPr lang="en-US" dirty="0" smtClean="0"/>
              <a:t>Not suitable for manual testing</a:t>
            </a:r>
          </a:p>
          <a:p>
            <a:endParaRPr lang="en-US" dirty="0" smtClean="0"/>
          </a:p>
          <a:p>
            <a:endParaRPr lang="en-US" dirty="0" smtClean="0"/>
          </a:p>
          <a:p>
            <a:endParaRPr lang="en-US" dirty="0"/>
          </a:p>
        </p:txBody>
      </p:sp>
    </p:spTree>
    <p:extLst>
      <p:ext uri="{BB962C8B-B14F-4D97-AF65-F5344CB8AC3E}">
        <p14:creationId xmlns:p14="http://schemas.microsoft.com/office/powerpoint/2010/main" val="270000102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133600"/>
            <a:ext cx="7406640" cy="1472184"/>
          </a:xfrm>
        </p:spPr>
        <p:txBody>
          <a:bodyPr/>
          <a:lstStyle/>
          <a:p>
            <a:pPr algn="ctr"/>
            <a:r>
              <a:rPr lang="en-US" b="1" dirty="0" smtClean="0">
                <a:latin typeface="Agency FB" pitchFamily="34" charset="0"/>
              </a:rPr>
              <a:t>BASIS PATH TESTING</a:t>
            </a:r>
            <a:endParaRPr lang="en-US" b="1" dirty="0">
              <a:latin typeface="Agency FB" pitchFamily="34" charset="0"/>
            </a:endParaRPr>
          </a:p>
        </p:txBody>
      </p:sp>
    </p:spTree>
    <p:extLst>
      <p:ext uri="{BB962C8B-B14F-4D97-AF65-F5344CB8AC3E}">
        <p14:creationId xmlns:p14="http://schemas.microsoft.com/office/powerpoint/2010/main" val="67434591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Introduction </a:t>
            </a:r>
            <a:endParaRPr lang="en-US" dirty="0">
              <a:latin typeface="Agency FB"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Book Antiqua" pitchFamily="18" charset="0"/>
              </a:rPr>
              <a:t>Basis path testing is a white-box testing technique proposed by Tom McCabe</a:t>
            </a:r>
          </a:p>
          <a:p>
            <a:pPr algn="just"/>
            <a:r>
              <a:rPr lang="en-US" dirty="0" smtClean="0">
                <a:latin typeface="Book Antiqua" pitchFamily="18" charset="0"/>
              </a:rPr>
              <a:t>This method enables the test-case designer to derive a logical complexity measure of a procedural design </a:t>
            </a:r>
          </a:p>
          <a:p>
            <a:pPr algn="just"/>
            <a:r>
              <a:rPr lang="en-US" dirty="0" smtClean="0">
                <a:latin typeface="Book Antiqua" pitchFamily="18" charset="0"/>
              </a:rPr>
              <a:t>This measure is used as a guide for defining a basis set of execution paths. </a:t>
            </a:r>
          </a:p>
          <a:p>
            <a:pPr algn="just"/>
            <a:r>
              <a:rPr lang="en-US" dirty="0" smtClean="0">
                <a:latin typeface="Book Antiqua" pitchFamily="18" charset="0"/>
              </a:rPr>
              <a:t>Test cases derived are guaranteed to execute every statement in the program at least one time during testing</a:t>
            </a:r>
            <a:r>
              <a:rPr lang="en-US" dirty="0" smtClean="0"/>
              <a:t>.</a:t>
            </a:r>
            <a:endParaRPr lang="en-US" dirty="0"/>
          </a:p>
        </p:txBody>
      </p:sp>
    </p:spTree>
    <p:extLst>
      <p:ext uri="{BB962C8B-B14F-4D97-AF65-F5344CB8AC3E}">
        <p14:creationId xmlns:p14="http://schemas.microsoft.com/office/powerpoint/2010/main" val="7784872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Flow graph notation</a:t>
            </a:r>
            <a:endParaRPr lang="en-US" dirty="0">
              <a:latin typeface="Agency FB"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t>The flow graph depicts logical control flow using the notation</a:t>
            </a:r>
          </a:p>
          <a:p>
            <a:r>
              <a:rPr lang="en-US" dirty="0" smtClean="0"/>
              <a:t>Each circle, called a flow graph node, represents one or more procedural statements.</a:t>
            </a:r>
          </a:p>
          <a:p>
            <a:r>
              <a:rPr lang="en-US" dirty="0" smtClean="0"/>
              <a:t>The arrows on the flow graph, are called edges or links, represent flow of control</a:t>
            </a:r>
          </a:p>
          <a:p>
            <a:r>
              <a:rPr lang="en-US" dirty="0" smtClean="0"/>
              <a:t>Areas bounded by edges and nodes are called regions. </a:t>
            </a:r>
          </a:p>
          <a:p>
            <a:r>
              <a:rPr lang="en-US" dirty="0" smtClean="0"/>
              <a:t>When counting regions, we include the area outside the graph as a region</a:t>
            </a:r>
            <a:endParaRPr lang="en-US" dirty="0"/>
          </a:p>
        </p:txBody>
      </p:sp>
    </p:spTree>
    <p:extLst>
      <p:ext uri="{BB962C8B-B14F-4D97-AF65-F5344CB8AC3E}">
        <p14:creationId xmlns:p14="http://schemas.microsoft.com/office/powerpoint/2010/main" val="24690473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Predicate node</a:t>
            </a:r>
            <a:endParaRPr lang="en-US" dirty="0">
              <a:latin typeface="Agency FB" pitchFamily="34" charset="0"/>
            </a:endParaRPr>
          </a:p>
        </p:txBody>
      </p:sp>
      <p:sp>
        <p:nvSpPr>
          <p:cNvPr id="3" name="Content Placeholder 2"/>
          <p:cNvSpPr>
            <a:spLocks noGrp="1"/>
          </p:cNvSpPr>
          <p:nvPr>
            <p:ph idx="1"/>
          </p:nvPr>
        </p:nvSpPr>
        <p:spPr/>
        <p:txBody>
          <a:bodyPr/>
          <a:lstStyle/>
          <a:p>
            <a:pPr algn="just"/>
            <a:r>
              <a:rPr lang="en-US" dirty="0" smtClean="0">
                <a:latin typeface="Book Antiqua" pitchFamily="18" charset="0"/>
              </a:rPr>
              <a:t>a separate node is created for each of the conditions a and b in the statement </a:t>
            </a:r>
          </a:p>
          <a:p>
            <a:pPr lvl="1" algn="just"/>
            <a:r>
              <a:rPr lang="en-US" dirty="0" smtClean="0">
                <a:latin typeface="Book Antiqua" pitchFamily="18" charset="0"/>
              </a:rPr>
              <a:t>IF a OR b.</a:t>
            </a:r>
          </a:p>
          <a:p>
            <a:pPr algn="just"/>
            <a:r>
              <a:rPr lang="en-US" dirty="0" smtClean="0">
                <a:latin typeface="Book Antiqua" pitchFamily="18" charset="0"/>
              </a:rPr>
              <a:t>Each node that contains a condition is called a predicate node</a:t>
            </a:r>
            <a:endParaRPr lang="en-US" dirty="0">
              <a:latin typeface="Book Antiqua" pitchFamily="18" charset="0"/>
            </a:endParaRPr>
          </a:p>
        </p:txBody>
      </p:sp>
    </p:spTree>
    <p:extLst>
      <p:ext uri="{BB962C8B-B14F-4D97-AF65-F5344CB8AC3E}">
        <p14:creationId xmlns:p14="http://schemas.microsoft.com/office/powerpoint/2010/main" val="16291746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600200" y="1905000"/>
            <a:ext cx="6734175" cy="3457575"/>
          </a:xfrm>
          <a:prstGeom prst="rect">
            <a:avLst/>
          </a:prstGeom>
          <a:noFill/>
          <a:ln w="9525">
            <a:noFill/>
            <a:miter lim="800000"/>
            <a:headEnd/>
            <a:tailEnd/>
          </a:ln>
          <a:effectLst/>
        </p:spPr>
      </p:pic>
    </p:spTree>
    <p:extLst>
      <p:ext uri="{BB962C8B-B14F-4D97-AF65-F5344CB8AC3E}">
        <p14:creationId xmlns:p14="http://schemas.microsoft.com/office/powerpoint/2010/main" val="377327760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Independent program paths</a:t>
            </a:r>
            <a:endParaRPr lang="en-US" dirty="0">
              <a:latin typeface="Agency FB" pitchFamily="34" charset="0"/>
            </a:endParaRPr>
          </a:p>
        </p:txBody>
      </p:sp>
      <p:sp>
        <p:nvSpPr>
          <p:cNvPr id="3" name="Content Placeholder 2"/>
          <p:cNvSpPr>
            <a:spLocks noGrp="1"/>
          </p:cNvSpPr>
          <p:nvPr>
            <p:ph idx="1"/>
          </p:nvPr>
        </p:nvSpPr>
        <p:spPr/>
        <p:txBody>
          <a:bodyPr/>
          <a:lstStyle/>
          <a:p>
            <a:pPr algn="just"/>
            <a:r>
              <a:rPr lang="en-US" dirty="0" smtClean="0">
                <a:latin typeface="Book Antiqua" pitchFamily="18" charset="0"/>
              </a:rPr>
              <a:t>An independent path is any path through the program that introduces at least one new set of processing statements or a new condition.</a:t>
            </a:r>
          </a:p>
          <a:p>
            <a:pPr algn="just"/>
            <a:endParaRPr lang="en-US" dirty="0">
              <a:latin typeface="Book Antiqua" pitchFamily="18" charset="0"/>
            </a:endParaRPr>
          </a:p>
        </p:txBody>
      </p:sp>
    </p:spTree>
    <p:extLst>
      <p:ext uri="{BB962C8B-B14F-4D97-AF65-F5344CB8AC3E}">
        <p14:creationId xmlns:p14="http://schemas.microsoft.com/office/powerpoint/2010/main" val="21309776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609600" y="1447800"/>
            <a:ext cx="8324088" cy="4800600"/>
          </a:xfrm>
        </p:spPr>
        <p:txBody>
          <a:bodyPr/>
          <a:lstStyle/>
          <a:p>
            <a:r>
              <a:rPr lang="en-US" dirty="0" smtClean="0">
                <a:latin typeface="Book Antiqua" pitchFamily="18" charset="0"/>
              </a:rPr>
              <a:t>Independent paths </a:t>
            </a:r>
          </a:p>
          <a:p>
            <a:endParaRPr lang="en-US" dirty="0" smtClean="0">
              <a:latin typeface="Book Antiqua" pitchFamily="18" charset="0"/>
            </a:endParaRPr>
          </a:p>
          <a:p>
            <a:endParaRPr lang="en-US" dirty="0" smtClean="0">
              <a:latin typeface="Book Antiqua" pitchFamily="18" charset="0"/>
            </a:endParaRPr>
          </a:p>
          <a:p>
            <a:r>
              <a:rPr lang="en-US" dirty="0" smtClean="0">
                <a:latin typeface="Book Antiqua" pitchFamily="18" charset="0"/>
              </a:rPr>
              <a:t>Path 1: 1-11</a:t>
            </a:r>
          </a:p>
          <a:p>
            <a:r>
              <a:rPr lang="en-US" dirty="0" smtClean="0">
                <a:latin typeface="Book Antiqua" pitchFamily="18" charset="0"/>
              </a:rPr>
              <a:t>Path 2: 1-2-3-4-5-10-1-11</a:t>
            </a:r>
          </a:p>
          <a:p>
            <a:r>
              <a:rPr lang="en-US" dirty="0" smtClean="0">
                <a:latin typeface="Book Antiqua" pitchFamily="18" charset="0"/>
              </a:rPr>
              <a:t>Path 3: 1-2-3-6-8-9-10-1-11</a:t>
            </a:r>
          </a:p>
          <a:p>
            <a:r>
              <a:rPr lang="en-US" dirty="0" smtClean="0">
                <a:latin typeface="Book Antiqua" pitchFamily="18" charset="0"/>
              </a:rPr>
              <a:t>Path 4: 1-2-3-6-7-9-10-1-11</a:t>
            </a:r>
            <a:endParaRPr lang="en-US" dirty="0">
              <a:latin typeface="Book Antiqua" pitchFamily="18" charset="0"/>
            </a:endParaRPr>
          </a:p>
        </p:txBody>
      </p:sp>
      <p:pic>
        <p:nvPicPr>
          <p:cNvPr id="2050" name="Picture 2"/>
          <p:cNvPicPr>
            <a:picLocks noChangeAspect="1" noChangeArrowheads="1"/>
          </p:cNvPicPr>
          <p:nvPr/>
        </p:nvPicPr>
        <p:blipFill>
          <a:blip r:embed="rId2"/>
          <a:srcRect/>
          <a:stretch>
            <a:fillRect/>
          </a:stretch>
        </p:blipFill>
        <p:spPr bwMode="auto">
          <a:xfrm>
            <a:off x="4343400" y="182736"/>
            <a:ext cx="4400550" cy="3170064"/>
          </a:xfrm>
          <a:prstGeom prst="rect">
            <a:avLst/>
          </a:prstGeom>
          <a:noFill/>
          <a:ln w="9525">
            <a:noFill/>
            <a:miter lim="800000"/>
            <a:headEnd/>
            <a:tailEnd/>
          </a:ln>
          <a:effectLst/>
        </p:spPr>
      </p:pic>
    </p:spTree>
    <p:extLst>
      <p:ext uri="{BB962C8B-B14F-4D97-AF65-F5344CB8AC3E}">
        <p14:creationId xmlns:p14="http://schemas.microsoft.com/office/powerpoint/2010/main" val="30278500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Book Antiqua" pitchFamily="18" charset="0"/>
              </a:rPr>
              <a:t>Following path is not an independent path</a:t>
            </a:r>
          </a:p>
          <a:p>
            <a:pPr algn="just"/>
            <a:r>
              <a:rPr lang="en-US" dirty="0" smtClean="0">
                <a:latin typeface="Book Antiqua" pitchFamily="18" charset="0"/>
              </a:rPr>
              <a:t>1-2-3-4-5-10-1-2-3-6-8-9-10-1-11</a:t>
            </a:r>
          </a:p>
          <a:p>
            <a:pPr lvl="1" algn="just"/>
            <a:r>
              <a:rPr lang="en-US" dirty="0" smtClean="0">
                <a:latin typeface="Book Antiqua" pitchFamily="18" charset="0"/>
              </a:rPr>
              <a:t>it is simply a combination of already specified paths and does not traverse any new edges</a:t>
            </a:r>
            <a:r>
              <a:rPr lang="en-US" dirty="0" smtClean="0"/>
              <a:t>.</a:t>
            </a:r>
            <a:endParaRPr lang="en-US" dirty="0"/>
          </a:p>
        </p:txBody>
      </p:sp>
    </p:spTree>
    <p:extLst>
      <p:ext uri="{BB962C8B-B14F-4D97-AF65-F5344CB8AC3E}">
        <p14:creationId xmlns:p14="http://schemas.microsoft.com/office/powerpoint/2010/main" val="367808796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Agency FB" pitchFamily="34" charset="0"/>
              </a:rPr>
              <a:t>Cyclomatic</a:t>
            </a:r>
            <a:r>
              <a:rPr lang="en-US" dirty="0" smtClean="0">
                <a:latin typeface="Agency FB" pitchFamily="34" charset="0"/>
              </a:rPr>
              <a:t> complexity</a:t>
            </a:r>
            <a:endParaRPr lang="en-US" dirty="0">
              <a:latin typeface="Agency FB" pitchFamily="34" charset="0"/>
            </a:endParaRPr>
          </a:p>
        </p:txBody>
      </p:sp>
      <p:sp>
        <p:nvSpPr>
          <p:cNvPr id="3" name="Content Placeholder 2"/>
          <p:cNvSpPr>
            <a:spLocks noGrp="1"/>
          </p:cNvSpPr>
          <p:nvPr>
            <p:ph idx="1"/>
          </p:nvPr>
        </p:nvSpPr>
        <p:spPr/>
        <p:txBody>
          <a:bodyPr>
            <a:normAutofit/>
          </a:bodyPr>
          <a:lstStyle/>
          <a:p>
            <a:pPr lvl="1" algn="just"/>
            <a:r>
              <a:rPr lang="en-US" dirty="0" smtClean="0">
                <a:latin typeface="Book Antiqua" pitchFamily="18" charset="0"/>
              </a:rPr>
              <a:t>the number of independent paths in the basis set of a program = </a:t>
            </a:r>
            <a:r>
              <a:rPr lang="en-US" dirty="0" err="1" smtClean="0">
                <a:latin typeface="Book Antiqua" pitchFamily="18" charset="0"/>
              </a:rPr>
              <a:t>cyclomatic</a:t>
            </a:r>
            <a:r>
              <a:rPr lang="en-US" dirty="0" smtClean="0">
                <a:latin typeface="Book Antiqua" pitchFamily="18" charset="0"/>
              </a:rPr>
              <a:t> complexity of program</a:t>
            </a:r>
          </a:p>
          <a:p>
            <a:pPr algn="just"/>
            <a:endParaRPr lang="en-US" dirty="0" smtClean="0">
              <a:latin typeface="Book Antiqua" pitchFamily="18" charset="0"/>
            </a:endParaRPr>
          </a:p>
          <a:p>
            <a:pPr algn="just"/>
            <a:r>
              <a:rPr lang="en-US" dirty="0" smtClean="0">
                <a:latin typeface="Book Antiqua" pitchFamily="18" charset="0"/>
              </a:rPr>
              <a:t>This provides an upper bound for the number of tests that must be conducted to ensure that all statements have been executed at least once.</a:t>
            </a:r>
            <a:endParaRPr lang="en-US" dirty="0">
              <a:latin typeface="Book Antiqua" pitchFamily="18" charset="0"/>
            </a:endParaRPr>
          </a:p>
        </p:txBody>
      </p:sp>
    </p:spTree>
    <p:extLst>
      <p:ext uri="{BB962C8B-B14F-4D97-AF65-F5344CB8AC3E}">
        <p14:creationId xmlns:p14="http://schemas.microsoft.com/office/powerpoint/2010/main" val="331608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General coding guidelines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lstStyle/>
          <a:p>
            <a:pPr algn="just"/>
            <a:r>
              <a:rPr lang="en-US" dirty="0" smtClean="0">
                <a:solidFill>
                  <a:srgbClr val="0070C0"/>
                </a:solidFill>
                <a:effectLst>
                  <a:outerShdw blurRad="38100" dist="38100" dir="2700000" algn="tl">
                    <a:srgbClr val="000000">
                      <a:alpha val="43137"/>
                    </a:srgbClr>
                  </a:outerShdw>
                </a:effectLst>
                <a:latin typeface="Book Antiqua" pitchFamily="18" charset="0"/>
              </a:rPr>
              <a:t>Do not use coding style that is too clever or too difficult to understand</a:t>
            </a:r>
          </a:p>
          <a:p>
            <a:pPr lvl="1" algn="just"/>
            <a:r>
              <a:rPr lang="en-US" dirty="0" smtClean="0">
                <a:latin typeface="Book Antiqua" pitchFamily="18" charset="0"/>
              </a:rPr>
              <a:t>Code must be </a:t>
            </a:r>
            <a:r>
              <a:rPr lang="en-US" dirty="0" smtClean="0">
                <a:solidFill>
                  <a:srgbClr val="FF0000"/>
                </a:solidFill>
                <a:latin typeface="Book Antiqua" pitchFamily="18" charset="0"/>
              </a:rPr>
              <a:t>easy to understand</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Clever coding </a:t>
            </a:r>
            <a:r>
              <a:rPr lang="en-US" dirty="0" smtClean="0">
                <a:latin typeface="Book Antiqua" pitchFamily="18" charset="0"/>
              </a:rPr>
              <a:t>may reduce code understandability</a:t>
            </a:r>
          </a:p>
          <a:p>
            <a:pPr lvl="1" algn="just"/>
            <a:r>
              <a:rPr lang="en-US" dirty="0" smtClean="0">
                <a:latin typeface="Book Antiqua" pitchFamily="18" charset="0"/>
              </a:rPr>
              <a:t>This make </a:t>
            </a:r>
            <a:r>
              <a:rPr lang="en-US" dirty="0" smtClean="0">
                <a:solidFill>
                  <a:srgbClr val="FF0000"/>
                </a:solidFill>
                <a:effectLst>
                  <a:outerShdw blurRad="38100" dist="38100" dir="2700000" algn="tl">
                    <a:srgbClr val="000000">
                      <a:alpha val="43137"/>
                    </a:srgbClr>
                  </a:outerShdw>
                </a:effectLst>
                <a:latin typeface="Book Antiqua" pitchFamily="18" charset="0"/>
              </a:rPr>
              <a:t>maintenance &amp; debugging expensive</a:t>
            </a:r>
          </a:p>
          <a:p>
            <a:pPr algn="just"/>
            <a:endParaRPr lang="en-US" dirty="0">
              <a:latin typeface="Book Antiqua" pitchFamily="18" charset="0"/>
            </a:endParaRPr>
          </a:p>
        </p:txBody>
      </p:sp>
    </p:spTree>
    <p:extLst>
      <p:ext uri="{BB962C8B-B14F-4D97-AF65-F5344CB8AC3E}">
        <p14:creationId xmlns:p14="http://schemas.microsoft.com/office/powerpoint/2010/main" val="297581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Deriving test cases</a:t>
            </a:r>
            <a:endParaRPr lang="en-US" dirty="0">
              <a:latin typeface="Agency FB" pitchFamily="34" charset="0"/>
            </a:endParaRPr>
          </a:p>
        </p:txBody>
      </p:sp>
      <p:sp>
        <p:nvSpPr>
          <p:cNvPr id="3" name="Content Placeholder 2"/>
          <p:cNvSpPr>
            <a:spLocks noGrp="1"/>
          </p:cNvSpPr>
          <p:nvPr>
            <p:ph idx="1"/>
          </p:nvPr>
        </p:nvSpPr>
        <p:spPr/>
        <p:txBody>
          <a:bodyPr/>
          <a:lstStyle/>
          <a:p>
            <a:pPr algn="just"/>
            <a:r>
              <a:rPr lang="en-US" dirty="0" smtClean="0">
                <a:latin typeface="Book Antiqua" pitchFamily="18" charset="0"/>
              </a:rPr>
              <a:t>Using the design or code draw the CFG</a:t>
            </a:r>
          </a:p>
          <a:p>
            <a:pPr algn="just"/>
            <a:r>
              <a:rPr lang="en-US" dirty="0" smtClean="0">
                <a:latin typeface="Book Antiqua" pitchFamily="18" charset="0"/>
              </a:rPr>
              <a:t>Determine </a:t>
            </a:r>
            <a:r>
              <a:rPr lang="en-US" dirty="0" err="1" smtClean="0">
                <a:latin typeface="Book Antiqua" pitchFamily="18" charset="0"/>
              </a:rPr>
              <a:t>cyclomatic</a:t>
            </a:r>
            <a:r>
              <a:rPr lang="en-US" dirty="0" smtClean="0">
                <a:latin typeface="Book Antiqua" pitchFamily="18" charset="0"/>
              </a:rPr>
              <a:t> complexity of the CFG</a:t>
            </a:r>
          </a:p>
          <a:p>
            <a:pPr algn="just"/>
            <a:r>
              <a:rPr lang="en-US" dirty="0" smtClean="0">
                <a:latin typeface="Book Antiqua" pitchFamily="18" charset="0"/>
              </a:rPr>
              <a:t>Determine the basis set of linearly independent paths</a:t>
            </a:r>
          </a:p>
          <a:p>
            <a:pPr algn="just"/>
            <a:r>
              <a:rPr lang="en-US" dirty="0" smtClean="0">
                <a:latin typeface="Book Antiqua" pitchFamily="18" charset="0"/>
              </a:rPr>
              <a:t>Prepare a test case that will force execution of each path in the basis set</a:t>
            </a:r>
            <a:endParaRPr lang="en-US" dirty="0">
              <a:latin typeface="Book Antiqua" pitchFamily="18" charset="0"/>
            </a:endParaRPr>
          </a:p>
        </p:txBody>
      </p:sp>
    </p:spTree>
    <p:extLst>
      <p:ext uri="{BB962C8B-B14F-4D97-AF65-F5344CB8AC3E}">
        <p14:creationId xmlns:p14="http://schemas.microsoft.com/office/powerpoint/2010/main" val="42141494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itchFamily="34" charset="0"/>
              </a:rPr>
              <a:t>Preparing test case</a:t>
            </a:r>
            <a:endParaRPr lang="en-US"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t>Data should be chosen so that conditions at the predicate nodes are appropriately set as each path is tested.</a:t>
            </a:r>
          </a:p>
          <a:p>
            <a:pPr algn="just"/>
            <a:r>
              <a:rPr lang="en-US" dirty="0" smtClean="0"/>
              <a:t>Each test case is executed and compared to expected results</a:t>
            </a:r>
          </a:p>
          <a:p>
            <a:pPr algn="just"/>
            <a:r>
              <a:rPr lang="en-US" dirty="0" smtClean="0"/>
              <a:t>Once all test cases have been completed, </a:t>
            </a:r>
          </a:p>
          <a:p>
            <a:pPr lvl="1" algn="just"/>
            <a:r>
              <a:rPr lang="en-US" dirty="0" smtClean="0"/>
              <a:t>the tester can be sure that all statements in the program have been executed	at least once.</a:t>
            </a:r>
            <a:endParaRPr lang="en-US" dirty="0"/>
          </a:p>
        </p:txBody>
      </p:sp>
    </p:spTree>
    <p:extLst>
      <p:ext uri="{BB962C8B-B14F-4D97-AF65-F5344CB8AC3E}">
        <p14:creationId xmlns:p14="http://schemas.microsoft.com/office/powerpoint/2010/main" val="11869695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406640" cy="1472184"/>
          </a:xfrm>
        </p:spPr>
        <p:txBody>
          <a:bodyPr/>
          <a:lstStyle/>
          <a:p>
            <a:r>
              <a:rPr lang="en-US" b="1" dirty="0" smtClean="0">
                <a:effectLst>
                  <a:outerShdw blurRad="38100" dist="38100" dir="2700000" algn="tl">
                    <a:srgbClr val="000000">
                      <a:alpha val="43137"/>
                    </a:srgbClr>
                  </a:outerShdw>
                </a:effectLst>
                <a:latin typeface="Agency FB" pitchFamily="34" charset="0"/>
              </a:rPr>
              <a:t>CYCLOMATIC COMPLEXITY </a:t>
            </a:r>
            <a:endParaRPr lang="en-US" b="1" dirty="0">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52023964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Cyclomatic</a:t>
            </a:r>
            <a:r>
              <a:rPr lang="en-US" dirty="0" smtClean="0"/>
              <a:t> complexity of a program is a measure of psychological complexity or the level of difficulty in understanding the program</a:t>
            </a:r>
          </a:p>
          <a:p>
            <a:r>
              <a:rPr lang="en-US" dirty="0" smtClean="0"/>
              <a:t>It is also known as structural complexity</a:t>
            </a:r>
          </a:p>
          <a:p>
            <a:pPr lvl="1"/>
            <a:r>
              <a:rPr lang="en-US" dirty="0" smtClean="0"/>
              <a:t>It gives internal view of the code</a:t>
            </a:r>
          </a:p>
          <a:p>
            <a:r>
              <a:rPr lang="en-US" dirty="0" smtClean="0"/>
              <a:t>It provides us the upper bound for no: of tests that must be conducted to ensure that </a:t>
            </a:r>
          </a:p>
          <a:p>
            <a:pPr lvl="1"/>
            <a:r>
              <a:rPr lang="en-US" dirty="0" smtClean="0"/>
              <a:t>all statements have been executed at least once</a:t>
            </a:r>
          </a:p>
          <a:p>
            <a:pPr lvl="1"/>
            <a:r>
              <a:rPr lang="en-US" dirty="0" smtClean="0"/>
              <a:t>Every condition has been executed on its true and false side</a:t>
            </a:r>
            <a:endParaRPr lang="en-US" dirty="0"/>
          </a:p>
        </p:txBody>
      </p:sp>
    </p:spTree>
    <p:extLst>
      <p:ext uri="{BB962C8B-B14F-4D97-AF65-F5344CB8AC3E}">
        <p14:creationId xmlns:p14="http://schemas.microsoft.com/office/powerpoint/2010/main" val="10694583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McCabes</a:t>
            </a:r>
            <a:r>
              <a:rPr lang="en-US" dirty="0" smtClean="0"/>
              <a:t> </a:t>
            </a:r>
            <a:r>
              <a:rPr lang="en-US" dirty="0" err="1" smtClean="0"/>
              <a:t>cyclomatic</a:t>
            </a:r>
            <a:r>
              <a:rPr lang="en-US" dirty="0" smtClean="0"/>
              <a:t> metric </a:t>
            </a:r>
            <a:endParaRPr lang="en-US" dirty="0"/>
          </a:p>
        </p:txBody>
      </p:sp>
      <p:sp>
        <p:nvSpPr>
          <p:cNvPr id="3" name="Content Placeholder 2"/>
          <p:cNvSpPr>
            <a:spLocks noGrp="1"/>
          </p:cNvSpPr>
          <p:nvPr>
            <p:ph idx="1"/>
          </p:nvPr>
        </p:nvSpPr>
        <p:spPr/>
        <p:txBody>
          <a:bodyPr/>
          <a:lstStyle/>
          <a:p>
            <a:r>
              <a:rPr lang="en-US" dirty="0" smtClean="0"/>
              <a:t>Given a control flow graph G of a program, the </a:t>
            </a:r>
            <a:r>
              <a:rPr lang="en-US" dirty="0" err="1" smtClean="0"/>
              <a:t>cyclomatic</a:t>
            </a:r>
            <a:r>
              <a:rPr lang="en-US" dirty="0" smtClean="0"/>
              <a:t> complexity V(G) can be computed as</a:t>
            </a:r>
          </a:p>
          <a:p>
            <a:pPr lvl="1"/>
            <a:r>
              <a:rPr lang="en-US" dirty="0" smtClean="0"/>
              <a:t>V(G)= E-N+2P</a:t>
            </a:r>
          </a:p>
          <a:p>
            <a:endParaRPr lang="en-US" dirty="0" smtClean="0"/>
          </a:p>
          <a:p>
            <a:r>
              <a:rPr lang="en-US" dirty="0" smtClean="0"/>
              <a:t>E</a:t>
            </a:r>
            <a:r>
              <a:rPr lang="en-US" dirty="0" smtClean="0">
                <a:sym typeface="Wingdings" pitchFamily="2" charset="2"/>
              </a:rPr>
              <a:t> no : of edges of graph</a:t>
            </a:r>
          </a:p>
          <a:p>
            <a:r>
              <a:rPr lang="en-US" dirty="0" smtClean="0">
                <a:sym typeface="Wingdings" pitchFamily="2" charset="2"/>
              </a:rPr>
              <a:t>N no: of nodes of the graph</a:t>
            </a:r>
          </a:p>
          <a:p>
            <a:r>
              <a:rPr lang="en-US" dirty="0" smtClean="0">
                <a:sym typeface="Wingdings" pitchFamily="2" charset="2"/>
              </a:rPr>
              <a:t>P no: of connected components of the graph</a:t>
            </a:r>
            <a:endParaRPr lang="en-US" dirty="0"/>
          </a:p>
        </p:txBody>
      </p:sp>
    </p:spTree>
    <p:extLst>
      <p:ext uri="{BB962C8B-B14F-4D97-AF65-F5344CB8AC3E}">
        <p14:creationId xmlns:p14="http://schemas.microsoft.com/office/powerpoint/2010/main" val="16365774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graph of a program</a:t>
            </a:r>
            <a:endParaRPr lang="en-US" dirty="0"/>
          </a:p>
        </p:txBody>
      </p:sp>
      <p:pic>
        <p:nvPicPr>
          <p:cNvPr id="5" name="Content Placeholder 4" descr="cfg.jpg"/>
          <p:cNvPicPr>
            <a:picLocks noGrp="1" noChangeAspect="1"/>
          </p:cNvPicPr>
          <p:nvPr>
            <p:ph idx="1"/>
          </p:nvPr>
        </p:nvPicPr>
        <p:blipFill>
          <a:blip r:embed="rId2" cstate="print">
            <a:lum bright="6000" contrast="-29000"/>
          </a:blip>
          <a:stretch>
            <a:fillRect/>
          </a:stretch>
        </p:blipFill>
        <p:spPr>
          <a:xfrm>
            <a:off x="457201" y="1447800"/>
            <a:ext cx="8110296" cy="4800600"/>
          </a:xfrm>
        </p:spPr>
      </p:pic>
    </p:spTree>
    <p:extLst>
      <p:ext uri="{BB962C8B-B14F-4D97-AF65-F5344CB8AC3E}">
        <p14:creationId xmlns:p14="http://schemas.microsoft.com/office/powerpoint/2010/main" val="252335060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P </a:t>
            </a:r>
            <a:endParaRPr lang="en-US" dirty="0"/>
          </a:p>
        </p:txBody>
      </p:sp>
      <p:sp>
        <p:nvSpPr>
          <p:cNvPr id="3" name="Content Placeholder 2"/>
          <p:cNvSpPr>
            <a:spLocks noGrp="1"/>
          </p:cNvSpPr>
          <p:nvPr>
            <p:ph idx="1"/>
          </p:nvPr>
        </p:nvSpPr>
        <p:spPr/>
        <p:txBody>
          <a:bodyPr>
            <a:normAutofit/>
          </a:bodyPr>
          <a:lstStyle/>
          <a:p>
            <a:r>
              <a:rPr lang="en-US" dirty="0" smtClean="0"/>
              <a:t>Connected component P has vital role in calculating </a:t>
            </a:r>
            <a:r>
              <a:rPr lang="en-US" dirty="0" err="1" smtClean="0"/>
              <a:t>cyclomatic</a:t>
            </a:r>
            <a:r>
              <a:rPr lang="en-US" dirty="0" smtClean="0"/>
              <a:t> complexity</a:t>
            </a:r>
          </a:p>
          <a:p>
            <a:r>
              <a:rPr lang="en-US" dirty="0" smtClean="0"/>
              <a:t>In most cases P=1</a:t>
            </a:r>
          </a:p>
          <a:p>
            <a:pPr lvl="1"/>
            <a:r>
              <a:rPr lang="en-US" dirty="0" smtClean="0"/>
              <a:t>Coz every flow graph has a unique entry and exit nodes</a:t>
            </a:r>
          </a:p>
          <a:p>
            <a:pPr lvl="1"/>
            <a:r>
              <a:rPr lang="en-US" dirty="0" smtClean="0"/>
              <a:t>All nodes are reachable from entry node</a:t>
            </a:r>
          </a:p>
          <a:p>
            <a:pPr lvl="1"/>
            <a:r>
              <a:rPr lang="en-US" dirty="0" smtClean="0"/>
              <a:t>Exit nodes are reachable from all the other nodes</a:t>
            </a:r>
          </a:p>
          <a:p>
            <a:pPr lvl="1"/>
            <a:r>
              <a:rPr lang="en-US" dirty="0" smtClean="0"/>
              <a:t>This will result in flow graph with P=1</a:t>
            </a:r>
          </a:p>
        </p:txBody>
      </p:sp>
    </p:spTree>
    <p:extLst>
      <p:ext uri="{BB962C8B-B14F-4D97-AF65-F5344CB8AC3E}">
        <p14:creationId xmlns:p14="http://schemas.microsoft.com/office/powerpoint/2010/main" val="1336291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3074" name="Picture 2"/>
          <p:cNvPicPr>
            <a:picLocks noChangeAspect="1" noChangeArrowheads="1"/>
          </p:cNvPicPr>
          <p:nvPr/>
        </p:nvPicPr>
        <p:blipFill>
          <a:blip r:embed="rId2"/>
          <a:srcRect/>
          <a:stretch>
            <a:fillRect/>
          </a:stretch>
        </p:blipFill>
        <p:spPr bwMode="auto">
          <a:xfrm>
            <a:off x="2590800" y="1447800"/>
            <a:ext cx="5257800" cy="3319113"/>
          </a:xfrm>
          <a:prstGeom prst="rect">
            <a:avLst/>
          </a:prstGeom>
          <a:noFill/>
          <a:ln w="9525">
            <a:noFill/>
            <a:miter lim="800000"/>
            <a:headEnd/>
            <a:tailEnd/>
          </a:ln>
          <a:effectLst/>
        </p:spPr>
      </p:pic>
      <p:pic>
        <p:nvPicPr>
          <p:cNvPr id="5" name="Picture 3"/>
          <p:cNvPicPr>
            <a:picLocks noGrp="1" noChangeAspect="1" noChangeArrowheads="1"/>
          </p:cNvPicPr>
          <p:nvPr>
            <p:ph idx="1"/>
          </p:nvPr>
        </p:nvPicPr>
        <p:blipFill>
          <a:blip r:embed="rId3"/>
          <a:srcRect/>
          <a:stretch>
            <a:fillRect/>
          </a:stretch>
        </p:blipFill>
        <p:spPr bwMode="auto">
          <a:xfrm>
            <a:off x="1752600" y="5105400"/>
            <a:ext cx="5476875" cy="1143000"/>
          </a:xfrm>
          <a:prstGeom prst="rect">
            <a:avLst/>
          </a:prstGeom>
          <a:noFill/>
          <a:ln w="9525">
            <a:noFill/>
            <a:miter lim="800000"/>
            <a:headEnd/>
            <a:tailEnd/>
          </a:ln>
          <a:effectLst/>
        </p:spPr>
      </p:pic>
    </p:spTree>
    <p:extLst>
      <p:ext uri="{BB962C8B-B14F-4D97-AF65-F5344CB8AC3E}">
        <p14:creationId xmlns:p14="http://schemas.microsoft.com/office/powerpoint/2010/main" val="124491847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 when P!=1</a:t>
            </a:r>
            <a:endParaRPr lang="en-US" dirty="0"/>
          </a:p>
        </p:txBody>
      </p:sp>
      <p:sp>
        <p:nvSpPr>
          <p:cNvPr id="3" name="Content Placeholder 2"/>
          <p:cNvSpPr>
            <a:spLocks noGrp="1"/>
          </p:cNvSpPr>
          <p:nvPr>
            <p:ph idx="1"/>
          </p:nvPr>
        </p:nvSpPr>
        <p:spPr/>
        <p:txBody>
          <a:bodyPr/>
          <a:lstStyle/>
          <a:p>
            <a:r>
              <a:rPr lang="en-US" dirty="0" smtClean="0"/>
              <a:t>P!=1 can be used to calculate the complexity of a collection of programs </a:t>
            </a:r>
          </a:p>
          <a:p>
            <a:r>
              <a:rPr lang="en-US" dirty="0" err="1" smtClean="0"/>
              <a:t>Eg</a:t>
            </a:r>
            <a:r>
              <a:rPr lang="en-US" dirty="0" smtClean="0"/>
              <a:t>:  </a:t>
            </a:r>
            <a:r>
              <a:rPr lang="en-US" dirty="0" err="1" smtClean="0"/>
              <a:t>heirarchical</a:t>
            </a:r>
            <a:r>
              <a:rPr lang="en-US" dirty="0" smtClean="0"/>
              <a:t> nest of subroutines</a:t>
            </a:r>
          </a:p>
          <a:p>
            <a:r>
              <a:rPr lang="en-US" dirty="0" smtClean="0"/>
              <a:t>M</a:t>
            </a:r>
            <a:r>
              <a:rPr lang="en-US" dirty="0" smtClean="0">
                <a:sym typeface="Wingdings" pitchFamily="2" charset="2"/>
              </a:rPr>
              <a:t> main program</a:t>
            </a:r>
          </a:p>
          <a:p>
            <a:r>
              <a:rPr lang="en-US" dirty="0" smtClean="0">
                <a:sym typeface="Wingdings" pitchFamily="2" charset="2"/>
              </a:rPr>
              <a:t>A and B subroutines of M</a:t>
            </a:r>
            <a:endParaRPr lang="en-US" dirty="0"/>
          </a:p>
        </p:txBody>
      </p:sp>
      <p:pic>
        <p:nvPicPr>
          <p:cNvPr id="4" name="Picture 2"/>
          <p:cNvPicPr>
            <a:picLocks noChangeAspect="1" noChangeArrowheads="1"/>
          </p:cNvPicPr>
          <p:nvPr/>
        </p:nvPicPr>
        <p:blipFill>
          <a:blip r:embed="rId2"/>
          <a:srcRect/>
          <a:stretch>
            <a:fillRect/>
          </a:stretch>
        </p:blipFill>
        <p:spPr bwMode="auto">
          <a:xfrm>
            <a:off x="990600" y="4324350"/>
            <a:ext cx="7315200" cy="2533650"/>
          </a:xfrm>
          <a:prstGeom prst="rect">
            <a:avLst/>
          </a:prstGeom>
          <a:noFill/>
          <a:ln w="9525">
            <a:noFill/>
            <a:miter lim="800000"/>
            <a:headEnd/>
            <a:tailEnd/>
          </a:ln>
          <a:effectLst/>
        </p:spPr>
      </p:pic>
    </p:spTree>
    <p:extLst>
      <p:ext uri="{BB962C8B-B14F-4D97-AF65-F5344CB8AC3E}">
        <p14:creationId xmlns:p14="http://schemas.microsoft.com/office/powerpoint/2010/main" val="305469011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143000"/>
            <a:ext cx="7498080" cy="5105400"/>
          </a:xfrm>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1295400" y="457200"/>
            <a:ext cx="7467600" cy="41052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752600" y="4876800"/>
            <a:ext cx="5981700" cy="333375"/>
          </a:xfrm>
          <a:prstGeom prst="rect">
            <a:avLst/>
          </a:prstGeom>
          <a:noFill/>
          <a:ln w="9525">
            <a:noFill/>
            <a:miter lim="800000"/>
            <a:headEnd/>
            <a:tailEnd/>
          </a:ln>
          <a:effectLst/>
        </p:spPr>
      </p:pic>
    </p:spTree>
    <p:extLst>
      <p:ext uri="{BB962C8B-B14F-4D97-AF65-F5344CB8AC3E}">
        <p14:creationId xmlns:p14="http://schemas.microsoft.com/office/powerpoint/2010/main" val="1491790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General coding guidelines</a:t>
            </a:r>
            <a:endParaRPr lang="en-US" dirty="0"/>
          </a:p>
        </p:txBody>
      </p:sp>
      <p:sp>
        <p:nvSpPr>
          <p:cNvPr id="3" name="Content Placeholder 2"/>
          <p:cNvSpPr>
            <a:spLocks noGrp="1"/>
          </p:cNvSpPr>
          <p:nvPr>
            <p:ph idx="1"/>
          </p:nvPr>
        </p:nvSpPr>
        <p:spPr>
          <a:xfrm>
            <a:off x="457200" y="1600200"/>
            <a:ext cx="7696200" cy="4873752"/>
          </a:xfrm>
        </p:spPr>
        <p:txBody>
          <a:bodyPr/>
          <a:lstStyle/>
          <a:p>
            <a:pPr algn="just"/>
            <a:r>
              <a:rPr lang="en-US" dirty="0">
                <a:solidFill>
                  <a:srgbClr val="0070C0"/>
                </a:solidFill>
                <a:effectLst>
                  <a:outerShdw blurRad="38100" dist="38100" dir="2700000" algn="tl">
                    <a:srgbClr val="000000">
                      <a:alpha val="43137"/>
                    </a:srgbClr>
                  </a:outerShdw>
                </a:effectLst>
                <a:latin typeface="Book Antiqua" pitchFamily="18" charset="0"/>
              </a:rPr>
              <a:t>Avoid obscure side effects</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Side effects</a:t>
            </a:r>
            <a:r>
              <a:rPr lang="en-US" sz="2400" dirty="0">
                <a:latin typeface="Book Antiqua" pitchFamily="18" charset="0"/>
              </a:rPr>
              <a:t> of a  </a:t>
            </a:r>
            <a:r>
              <a:rPr lang="en-US" sz="2400" dirty="0">
                <a:solidFill>
                  <a:srgbClr val="FF0000"/>
                </a:solidFill>
                <a:effectLst>
                  <a:outerShdw blurRad="38100" dist="38100" dir="2700000" algn="tl">
                    <a:srgbClr val="000000">
                      <a:alpha val="43137"/>
                    </a:srgbClr>
                  </a:outerShdw>
                </a:effectLst>
                <a:latin typeface="Book Antiqua" pitchFamily="18" charset="0"/>
              </a:rPr>
              <a:t>function call </a:t>
            </a:r>
            <a:r>
              <a:rPr lang="en-US" sz="2400" dirty="0">
                <a:latin typeface="Book Antiqua" pitchFamily="18" charset="0"/>
              </a:rPr>
              <a:t>are:-</a:t>
            </a:r>
          </a:p>
          <a:p>
            <a:pPr lvl="2" algn="just"/>
            <a:r>
              <a:rPr lang="en-US" sz="2400" dirty="0">
                <a:latin typeface="Book Antiqua" pitchFamily="18" charset="0"/>
              </a:rPr>
              <a:t>Modifications of </a:t>
            </a:r>
            <a:r>
              <a:rPr lang="en-US" sz="2400" dirty="0">
                <a:solidFill>
                  <a:srgbClr val="FF0000"/>
                </a:solidFill>
                <a:effectLst>
                  <a:outerShdw blurRad="38100" dist="38100" dir="2700000" algn="tl">
                    <a:srgbClr val="000000">
                      <a:alpha val="43137"/>
                    </a:srgbClr>
                  </a:outerShdw>
                </a:effectLst>
                <a:latin typeface="Book Antiqua" pitchFamily="18" charset="0"/>
              </a:rPr>
              <a:t>parameter</a:t>
            </a:r>
            <a:r>
              <a:rPr lang="en-US" sz="2400" dirty="0">
                <a:latin typeface="Book Antiqua" pitchFamily="18" charset="0"/>
              </a:rPr>
              <a:t> passed by </a:t>
            </a:r>
            <a:r>
              <a:rPr lang="en-US" sz="2400" dirty="0">
                <a:solidFill>
                  <a:srgbClr val="FF0000"/>
                </a:solidFill>
                <a:effectLst>
                  <a:outerShdw blurRad="38100" dist="38100" dir="2700000" algn="tl">
                    <a:srgbClr val="000000">
                      <a:alpha val="43137"/>
                    </a:srgbClr>
                  </a:outerShdw>
                </a:effectLst>
                <a:latin typeface="Book Antiqua" pitchFamily="18" charset="0"/>
              </a:rPr>
              <a:t>reference</a:t>
            </a:r>
          </a:p>
          <a:p>
            <a:pPr lvl="2" algn="just"/>
            <a:r>
              <a:rPr lang="en-US" sz="2400" dirty="0">
                <a:latin typeface="Book Antiqua" pitchFamily="18" charset="0"/>
              </a:rPr>
              <a:t>Modification of </a:t>
            </a:r>
            <a:r>
              <a:rPr lang="en-US" sz="2400" dirty="0">
                <a:solidFill>
                  <a:srgbClr val="FF0000"/>
                </a:solidFill>
                <a:effectLst>
                  <a:outerShdw blurRad="38100" dist="38100" dir="2700000" algn="tl">
                    <a:srgbClr val="000000">
                      <a:alpha val="43137"/>
                    </a:srgbClr>
                  </a:outerShdw>
                </a:effectLst>
                <a:latin typeface="Book Antiqua" pitchFamily="18" charset="0"/>
              </a:rPr>
              <a:t>global variables </a:t>
            </a:r>
            <a:r>
              <a:rPr lang="en-US" sz="2400" dirty="0">
                <a:latin typeface="Book Antiqua" pitchFamily="18" charset="0"/>
              </a:rPr>
              <a:t>&amp; </a:t>
            </a:r>
            <a:r>
              <a:rPr lang="en-US" sz="2400" dirty="0">
                <a:solidFill>
                  <a:srgbClr val="FF0000"/>
                </a:solidFill>
                <a:effectLst>
                  <a:outerShdw blurRad="38100" dist="38100" dir="2700000" algn="tl">
                    <a:srgbClr val="000000">
                      <a:alpha val="43137"/>
                    </a:srgbClr>
                  </a:outerShdw>
                </a:effectLst>
                <a:latin typeface="Book Antiqua" pitchFamily="18" charset="0"/>
              </a:rPr>
              <a:t>I/O operations</a:t>
            </a:r>
          </a:p>
          <a:p>
            <a:pPr lvl="1" algn="just"/>
            <a:r>
              <a:rPr lang="en-US" sz="2400" dirty="0">
                <a:latin typeface="Book Antiqua" pitchFamily="18" charset="0"/>
              </a:rPr>
              <a:t>An obscure side effect is the one that cannot be identified from </a:t>
            </a:r>
            <a:r>
              <a:rPr lang="en-US" sz="2400" dirty="0">
                <a:solidFill>
                  <a:srgbClr val="FF0000"/>
                </a:solidFill>
                <a:effectLst>
                  <a:outerShdw blurRad="38100" dist="38100" dir="2700000" algn="tl">
                    <a:srgbClr val="000000">
                      <a:alpha val="43137"/>
                    </a:srgbClr>
                  </a:outerShdw>
                </a:effectLst>
                <a:latin typeface="Book Antiqua" pitchFamily="18" charset="0"/>
              </a:rPr>
              <a:t>casual examination of the code</a:t>
            </a:r>
          </a:p>
          <a:p>
            <a:pPr lvl="1" algn="just"/>
            <a:r>
              <a:rPr lang="en-US" sz="2400" dirty="0">
                <a:latin typeface="Book Antiqua" pitchFamily="18" charset="0"/>
              </a:rPr>
              <a:t>This makes </a:t>
            </a:r>
            <a:r>
              <a:rPr lang="en-US" sz="2400" dirty="0">
                <a:solidFill>
                  <a:srgbClr val="FF0000"/>
                </a:solidFill>
                <a:effectLst>
                  <a:outerShdw blurRad="38100" dist="38100" dir="2700000" algn="tl">
                    <a:srgbClr val="000000">
                      <a:alpha val="43137"/>
                    </a:srgbClr>
                  </a:outerShdw>
                </a:effectLst>
                <a:latin typeface="Book Antiqua" pitchFamily="18" charset="0"/>
              </a:rPr>
              <a:t>difficult to understand </a:t>
            </a:r>
            <a:r>
              <a:rPr lang="en-US" sz="2400" dirty="0">
                <a:latin typeface="Book Antiqua" pitchFamily="18" charset="0"/>
              </a:rPr>
              <a:t>the code</a:t>
            </a:r>
          </a:p>
          <a:p>
            <a:pPr algn="just"/>
            <a:endParaRPr lang="en-US" dirty="0">
              <a:latin typeface="Book Antiqua" pitchFamily="18" charset="0"/>
            </a:endParaRPr>
          </a:p>
          <a:p>
            <a:endParaRPr lang="en-US"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AF4C0EE7-775B-4996-A864-AB1F60BA18B3}" type="slidenum">
              <a:rPr lang="en-US" smtClean="0"/>
              <a:t>18</a:t>
            </a:fld>
            <a:endParaRPr lang="en-US"/>
          </a:p>
        </p:txBody>
      </p:sp>
    </p:spTree>
    <p:extLst>
      <p:ext uri="{BB962C8B-B14F-4D97-AF65-F5344CB8AC3E}">
        <p14:creationId xmlns:p14="http://schemas.microsoft.com/office/powerpoint/2010/main" val="3394451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Alternate methods to calculate </a:t>
            </a:r>
            <a:r>
              <a:rPr lang="en-US" dirty="0" err="1" smtClean="0"/>
              <a:t>cyclomatic</a:t>
            </a:r>
            <a:r>
              <a:rPr lang="en-US" dirty="0" smtClean="0"/>
              <a:t> complexity</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838200" y="1905000"/>
            <a:ext cx="7924800" cy="3962400"/>
          </a:xfrm>
          <a:prstGeom prst="rect">
            <a:avLst/>
          </a:prstGeom>
          <a:noFill/>
          <a:ln w="9525">
            <a:noFill/>
            <a:miter lim="800000"/>
            <a:headEnd/>
            <a:tailEnd/>
          </a:ln>
          <a:effectLst/>
        </p:spPr>
      </p:pic>
    </p:spTree>
    <p:extLst>
      <p:ext uri="{BB962C8B-B14F-4D97-AF65-F5344CB8AC3E}">
        <p14:creationId xmlns:p14="http://schemas.microsoft.com/office/powerpoint/2010/main" val="278667330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a:t>
            </a:r>
            <a:r>
              <a:rPr lang="en-US" dirty="0" err="1" smtClean="0"/>
              <a:t>cyclomatic</a:t>
            </a:r>
            <a:r>
              <a:rPr lang="en-US" dirty="0" smtClean="0"/>
              <a:t> complexity</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362074" y="2000250"/>
            <a:ext cx="7477125" cy="4019550"/>
          </a:xfrm>
          <a:prstGeom prst="rect">
            <a:avLst/>
          </a:prstGeom>
          <a:noFill/>
          <a:ln w="9525">
            <a:noFill/>
            <a:miter lim="800000"/>
            <a:headEnd/>
            <a:tailEnd/>
          </a:ln>
          <a:effectLst/>
        </p:spPr>
      </p:pic>
    </p:spTree>
    <p:extLst>
      <p:ext uri="{BB962C8B-B14F-4D97-AF65-F5344CB8AC3E}">
        <p14:creationId xmlns:p14="http://schemas.microsoft.com/office/powerpoint/2010/main" val="404930344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1295399" y="1447800"/>
            <a:ext cx="7495675" cy="4800600"/>
          </a:xfrm>
          <a:prstGeom prst="rect">
            <a:avLst/>
          </a:prstGeom>
          <a:noFill/>
          <a:ln w="9525">
            <a:noFill/>
            <a:miter lim="800000"/>
            <a:headEnd/>
            <a:tailEnd/>
          </a:ln>
          <a:effectLst/>
        </p:spPr>
      </p:pic>
    </p:spTree>
    <p:extLst>
      <p:ext uri="{BB962C8B-B14F-4D97-AF65-F5344CB8AC3E}">
        <p14:creationId xmlns:p14="http://schemas.microsoft.com/office/powerpoint/2010/main" val="2477198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395413" y="1371600"/>
            <a:ext cx="7508298" cy="4800600"/>
          </a:xfrm>
          <a:prstGeom prst="rect">
            <a:avLst/>
          </a:prstGeom>
          <a:noFill/>
          <a:ln w="9525">
            <a:noFill/>
            <a:miter lim="800000"/>
            <a:headEnd/>
            <a:tailEnd/>
          </a:ln>
          <a:effectLst/>
        </p:spPr>
      </p:pic>
    </p:spTree>
    <p:extLst>
      <p:ext uri="{BB962C8B-B14F-4D97-AF65-F5344CB8AC3E}">
        <p14:creationId xmlns:p14="http://schemas.microsoft.com/office/powerpoint/2010/main" val="233928234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685800" y="1371600"/>
            <a:ext cx="8077200" cy="5486400"/>
          </a:xfrm>
          <a:prstGeom prst="rect">
            <a:avLst/>
          </a:prstGeom>
          <a:noFill/>
          <a:ln w="9525">
            <a:noFill/>
            <a:miter lim="800000"/>
            <a:headEnd/>
            <a:tailEnd/>
          </a:ln>
          <a:effectLst/>
        </p:spPr>
      </p:pic>
    </p:spTree>
    <p:extLst>
      <p:ext uri="{BB962C8B-B14F-4D97-AF65-F5344CB8AC3E}">
        <p14:creationId xmlns:p14="http://schemas.microsoft.com/office/powerpoint/2010/main" val="12226322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1447800" y="1652588"/>
            <a:ext cx="6926436" cy="4291012"/>
          </a:xfrm>
          <a:prstGeom prst="rect">
            <a:avLst/>
          </a:prstGeom>
          <a:noFill/>
          <a:ln w="9525">
            <a:noFill/>
            <a:miter lim="800000"/>
            <a:headEnd/>
            <a:tailEnd/>
          </a:ln>
          <a:effectLst/>
        </p:spPr>
      </p:pic>
    </p:spTree>
    <p:extLst>
      <p:ext uri="{BB962C8B-B14F-4D97-AF65-F5344CB8AC3E}">
        <p14:creationId xmlns:p14="http://schemas.microsoft.com/office/powerpoint/2010/main" val="17975329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1371600" y="1676400"/>
            <a:ext cx="7086600" cy="4943475"/>
          </a:xfrm>
          <a:prstGeom prst="rect">
            <a:avLst/>
          </a:prstGeom>
          <a:noFill/>
          <a:ln w="9525">
            <a:noFill/>
            <a:miter lim="800000"/>
            <a:headEnd/>
            <a:tailEnd/>
          </a:ln>
          <a:effectLst/>
        </p:spPr>
      </p:pic>
    </p:spTree>
    <p:extLst>
      <p:ext uri="{BB962C8B-B14F-4D97-AF65-F5344CB8AC3E}">
        <p14:creationId xmlns:p14="http://schemas.microsoft.com/office/powerpoint/2010/main" val="213582548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79676" y="1447800"/>
            <a:ext cx="8759523" cy="5029200"/>
          </a:xfrm>
          <a:prstGeom prst="rect">
            <a:avLst/>
          </a:prstGeom>
          <a:noFill/>
          <a:ln w="9525">
            <a:noFill/>
            <a:miter lim="800000"/>
            <a:headEnd/>
            <a:tailEnd/>
          </a:ln>
          <a:effectLst/>
        </p:spPr>
      </p:pic>
    </p:spTree>
    <p:extLst>
      <p:ext uri="{BB962C8B-B14F-4D97-AF65-F5344CB8AC3E}">
        <p14:creationId xmlns:p14="http://schemas.microsoft.com/office/powerpoint/2010/main" val="340829088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1143000" y="1752600"/>
            <a:ext cx="6934200" cy="4419600"/>
          </a:xfrm>
          <a:prstGeom prst="rect">
            <a:avLst/>
          </a:prstGeom>
          <a:noFill/>
          <a:ln w="9525">
            <a:noFill/>
            <a:miter lim="800000"/>
            <a:headEnd/>
            <a:tailEnd/>
          </a:ln>
          <a:effectLst/>
        </p:spPr>
      </p:pic>
    </p:spTree>
    <p:extLst>
      <p:ext uri="{BB962C8B-B14F-4D97-AF65-F5344CB8AC3E}">
        <p14:creationId xmlns:p14="http://schemas.microsoft.com/office/powerpoint/2010/main" val="37479222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778457" y="1600201"/>
            <a:ext cx="7755943" cy="4601664"/>
          </a:xfrm>
          <a:prstGeom prst="rect">
            <a:avLst/>
          </a:prstGeom>
          <a:noFill/>
          <a:ln w="9525">
            <a:noFill/>
            <a:miter lim="800000"/>
            <a:headEnd/>
            <a:tailEnd/>
          </a:ln>
          <a:effectLst/>
        </p:spPr>
      </p:pic>
    </p:spTree>
    <p:extLst>
      <p:ext uri="{BB962C8B-B14F-4D97-AF65-F5344CB8AC3E}">
        <p14:creationId xmlns:p14="http://schemas.microsoft.com/office/powerpoint/2010/main" val="383373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General coding guidelines</a:t>
            </a:r>
            <a:endParaRPr lang="en-US" dirty="0"/>
          </a:p>
        </p:txBody>
      </p:sp>
      <p:sp>
        <p:nvSpPr>
          <p:cNvPr id="3" name="Content Placeholder 2"/>
          <p:cNvSpPr>
            <a:spLocks noGrp="1"/>
          </p:cNvSpPr>
          <p:nvPr>
            <p:ph idx="1"/>
          </p:nvPr>
        </p:nvSpPr>
        <p:spPr>
          <a:xfrm>
            <a:off x="457200" y="1600200"/>
            <a:ext cx="7696200" cy="4873752"/>
          </a:xfrm>
        </p:spPr>
        <p:txBody>
          <a:bodyPr>
            <a:noAutofit/>
          </a:bodyPr>
          <a:lstStyle/>
          <a:p>
            <a:pPr algn="just"/>
            <a:r>
              <a:rPr lang="en-US" sz="2800" dirty="0">
                <a:solidFill>
                  <a:srgbClr val="0070C0"/>
                </a:solidFill>
                <a:effectLst>
                  <a:outerShdw blurRad="38100" dist="38100" dir="2700000" algn="tl">
                    <a:srgbClr val="000000">
                      <a:alpha val="43137"/>
                    </a:srgbClr>
                  </a:outerShdw>
                </a:effectLst>
                <a:latin typeface="Book Antiqua" pitchFamily="18" charset="0"/>
              </a:rPr>
              <a:t>Do not use an identifier for multiple purposes</a:t>
            </a:r>
          </a:p>
          <a:p>
            <a:pPr lvl="1" algn="just"/>
            <a:r>
              <a:rPr lang="en-US" sz="2400" dirty="0">
                <a:latin typeface="Book Antiqua" pitchFamily="18" charset="0"/>
              </a:rPr>
              <a:t>Programmers often use </a:t>
            </a:r>
            <a:r>
              <a:rPr lang="en-US" sz="2400" dirty="0">
                <a:solidFill>
                  <a:srgbClr val="FF0000"/>
                </a:solidFill>
                <a:effectLst>
                  <a:outerShdw blurRad="38100" dist="38100" dir="2700000" algn="tl">
                    <a:srgbClr val="000000">
                      <a:alpha val="43137"/>
                    </a:srgbClr>
                  </a:outerShdw>
                </a:effectLst>
                <a:latin typeface="Book Antiqua" pitchFamily="18" charset="0"/>
              </a:rPr>
              <a:t>same identifier </a:t>
            </a:r>
            <a:r>
              <a:rPr lang="en-US" sz="2400" dirty="0">
                <a:latin typeface="Book Antiqua" pitchFamily="18" charset="0"/>
              </a:rPr>
              <a:t>to denote several temporary entities</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Problems arises </a:t>
            </a:r>
            <a:r>
              <a:rPr lang="en-US" sz="2400" dirty="0">
                <a:latin typeface="Book Antiqua" pitchFamily="18" charset="0"/>
              </a:rPr>
              <a:t>when </a:t>
            </a:r>
            <a:r>
              <a:rPr lang="en-US" sz="2400" dirty="0">
                <a:solidFill>
                  <a:srgbClr val="FF0000"/>
                </a:solidFill>
                <a:effectLst>
                  <a:outerShdw blurRad="38100" dist="38100" dir="2700000" algn="tl">
                    <a:srgbClr val="000000">
                      <a:alpha val="43137"/>
                    </a:srgbClr>
                  </a:outerShdw>
                </a:effectLst>
                <a:latin typeface="Book Antiqua" pitchFamily="18" charset="0"/>
              </a:rPr>
              <a:t>same variable </a:t>
            </a:r>
            <a:r>
              <a:rPr lang="en-US" sz="2400" dirty="0">
                <a:latin typeface="Book Antiqua" pitchFamily="18" charset="0"/>
              </a:rPr>
              <a:t>are used for </a:t>
            </a:r>
            <a:r>
              <a:rPr lang="en-US" sz="2400" dirty="0">
                <a:solidFill>
                  <a:srgbClr val="FF0000"/>
                </a:solidFill>
                <a:effectLst>
                  <a:outerShdw blurRad="38100" dist="38100" dir="2700000" algn="tl">
                    <a:srgbClr val="000000">
                      <a:alpha val="43137"/>
                    </a:srgbClr>
                  </a:outerShdw>
                </a:effectLst>
                <a:latin typeface="Book Antiqua" pitchFamily="18" charset="0"/>
              </a:rPr>
              <a:t>multiple purposes</a:t>
            </a:r>
          </a:p>
          <a:p>
            <a:pPr lvl="2" algn="just"/>
            <a:r>
              <a:rPr lang="en-US" dirty="0">
                <a:latin typeface="Book Antiqua" pitchFamily="18" charset="0"/>
              </a:rPr>
              <a:t>If an identifier is used for multiple purpose, it cannot be given a descriptive name that indicates its purpose</a:t>
            </a:r>
          </a:p>
          <a:p>
            <a:pPr lvl="2" algn="just"/>
            <a:r>
              <a:rPr lang="en-US" dirty="0">
                <a:latin typeface="Book Antiqua" pitchFamily="18" charset="0"/>
              </a:rPr>
              <a:t>Lead to </a:t>
            </a:r>
            <a:r>
              <a:rPr lang="en-US" dirty="0">
                <a:solidFill>
                  <a:srgbClr val="FF0000"/>
                </a:solidFill>
                <a:effectLst>
                  <a:outerShdw blurRad="38100" dist="38100" dir="2700000" algn="tl">
                    <a:srgbClr val="000000">
                      <a:alpha val="43137"/>
                    </a:srgbClr>
                  </a:outerShdw>
                </a:effectLst>
                <a:latin typeface="Book Antiqua" pitchFamily="18" charset="0"/>
              </a:rPr>
              <a:t>confusion</a:t>
            </a:r>
          </a:p>
          <a:p>
            <a:pPr lvl="2" algn="just"/>
            <a:r>
              <a:rPr lang="en-US" dirty="0">
                <a:solidFill>
                  <a:srgbClr val="FF0000"/>
                </a:solidFill>
                <a:effectLst>
                  <a:outerShdw blurRad="38100" dist="38100" dir="2700000" algn="tl">
                    <a:srgbClr val="000000">
                      <a:alpha val="43137"/>
                    </a:srgbClr>
                  </a:outerShdw>
                </a:effectLst>
                <a:latin typeface="Book Antiqua" pitchFamily="18" charset="0"/>
              </a:rPr>
              <a:t>Difficult to understand </a:t>
            </a:r>
            <a:r>
              <a:rPr lang="en-US" dirty="0">
                <a:latin typeface="Book Antiqua" pitchFamily="18" charset="0"/>
              </a:rPr>
              <a:t>or read the code</a:t>
            </a:r>
          </a:p>
          <a:p>
            <a:pPr lvl="2" algn="just"/>
            <a:r>
              <a:rPr lang="en-US" dirty="0">
                <a:solidFill>
                  <a:srgbClr val="FF0000"/>
                </a:solidFill>
                <a:effectLst>
                  <a:outerShdw blurRad="38100" dist="38100" dir="2700000" algn="tl">
                    <a:srgbClr val="000000">
                      <a:alpha val="43137"/>
                    </a:srgbClr>
                  </a:outerShdw>
                </a:effectLst>
                <a:latin typeface="Book Antiqua" pitchFamily="18" charset="0"/>
              </a:rPr>
              <a:t>Make future enhancements </a:t>
            </a:r>
            <a:r>
              <a:rPr lang="en-US" dirty="0">
                <a:latin typeface="Book Antiqua" pitchFamily="18" charset="0"/>
              </a:rPr>
              <a:t>difficult</a:t>
            </a:r>
          </a:p>
          <a:p>
            <a:endParaRPr lang="en-US" sz="2400"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AF4C0EE7-775B-4996-A864-AB1F60BA18B3}" type="slidenum">
              <a:rPr lang="en-US" smtClean="0"/>
              <a:t>19</a:t>
            </a:fld>
            <a:endParaRPr lang="en-US"/>
          </a:p>
        </p:txBody>
      </p:sp>
    </p:spTree>
    <p:extLst>
      <p:ext uri="{BB962C8B-B14F-4D97-AF65-F5344CB8AC3E}">
        <p14:creationId xmlns:p14="http://schemas.microsoft.com/office/powerpoint/2010/main" val="3031928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calculated from programs</a:t>
            </a:r>
            <a:endParaRPr lang="en-US" dirty="0"/>
          </a:p>
        </p:txBody>
      </p:sp>
      <p:sp>
        <p:nvSpPr>
          <p:cNvPr id="3" name="Content Placeholder 2"/>
          <p:cNvSpPr>
            <a:spLocks noGrp="1"/>
          </p:cNvSpPr>
          <p:nvPr>
            <p:ph idx="1"/>
          </p:nvPr>
        </p:nvSpPr>
        <p:spPr/>
        <p:txBody>
          <a:bodyPr/>
          <a:lstStyle/>
          <a:p>
            <a:r>
              <a:rPr lang="en-US" dirty="0" smtClean="0"/>
              <a:t>Program 1</a:t>
            </a:r>
          </a:p>
          <a:p>
            <a:pPr>
              <a:buNone/>
            </a:pPr>
            <a:endParaRPr lang="en-US" dirty="0"/>
          </a:p>
        </p:txBody>
      </p:sp>
      <p:pic>
        <p:nvPicPr>
          <p:cNvPr id="4" name="Picture 3" descr="p.jpg"/>
          <p:cNvPicPr>
            <a:picLocks noChangeAspect="1"/>
          </p:cNvPicPr>
          <p:nvPr/>
        </p:nvPicPr>
        <p:blipFill>
          <a:blip r:embed="rId2" cstate="print"/>
          <a:stretch>
            <a:fillRect/>
          </a:stretch>
        </p:blipFill>
        <p:spPr>
          <a:xfrm>
            <a:off x="1981200" y="2201726"/>
            <a:ext cx="5203848" cy="4656274"/>
          </a:xfrm>
          <a:prstGeom prst="rect">
            <a:avLst/>
          </a:prstGeom>
        </p:spPr>
      </p:pic>
    </p:spTree>
    <p:extLst>
      <p:ext uri="{BB962C8B-B14F-4D97-AF65-F5344CB8AC3E}">
        <p14:creationId xmlns:p14="http://schemas.microsoft.com/office/powerpoint/2010/main" val="420505750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of the program</a:t>
            </a:r>
            <a:endParaRPr lang="en-US" dirty="0"/>
          </a:p>
        </p:txBody>
      </p:sp>
      <p:pic>
        <p:nvPicPr>
          <p:cNvPr id="4" name="Content Placeholder 3" descr="g.jpg"/>
          <p:cNvPicPr>
            <a:picLocks noGrp="1" noChangeAspect="1"/>
          </p:cNvPicPr>
          <p:nvPr>
            <p:ph idx="1"/>
          </p:nvPr>
        </p:nvPicPr>
        <p:blipFill>
          <a:blip r:embed="rId2" cstate="print"/>
          <a:stretch>
            <a:fillRect/>
          </a:stretch>
        </p:blipFill>
        <p:spPr>
          <a:xfrm>
            <a:off x="1219200" y="1447800"/>
            <a:ext cx="6934200" cy="4800600"/>
          </a:xfrm>
        </p:spPr>
      </p:pic>
    </p:spTree>
    <p:extLst>
      <p:ext uri="{BB962C8B-B14F-4D97-AF65-F5344CB8AC3E}">
        <p14:creationId xmlns:p14="http://schemas.microsoft.com/office/powerpoint/2010/main" val="113104786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the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Method 1: E-N+2P</a:t>
            </a:r>
          </a:p>
          <a:p>
            <a:pPr lvl="1"/>
            <a:r>
              <a:rPr lang="en-US" dirty="0" smtClean="0"/>
              <a:t>E</a:t>
            </a:r>
            <a:r>
              <a:rPr lang="en-US" dirty="0" smtClean="0">
                <a:sym typeface="Wingdings" pitchFamily="2" charset="2"/>
              </a:rPr>
              <a:t>7</a:t>
            </a:r>
          </a:p>
          <a:p>
            <a:pPr lvl="1"/>
            <a:r>
              <a:rPr lang="en-US" dirty="0" smtClean="0">
                <a:sym typeface="Wingdings" pitchFamily="2" charset="2"/>
              </a:rPr>
              <a:t>N6</a:t>
            </a:r>
          </a:p>
          <a:p>
            <a:pPr lvl="1"/>
            <a:r>
              <a:rPr lang="en-US" dirty="0" smtClean="0">
                <a:sym typeface="Wingdings" pitchFamily="2" charset="2"/>
              </a:rPr>
              <a:t>P=1</a:t>
            </a:r>
          </a:p>
          <a:p>
            <a:pPr lvl="1"/>
            <a:r>
              <a:rPr lang="en-US" dirty="0" smtClean="0">
                <a:sym typeface="Wingdings" pitchFamily="2" charset="2"/>
              </a:rPr>
              <a:t>Complexity: 7-6+2=3</a:t>
            </a:r>
          </a:p>
          <a:p>
            <a:r>
              <a:rPr lang="en-US" dirty="0" smtClean="0">
                <a:sym typeface="Wingdings" pitchFamily="2" charset="2"/>
              </a:rPr>
              <a:t>Method 2</a:t>
            </a:r>
          </a:p>
          <a:p>
            <a:pPr lvl="1"/>
            <a:r>
              <a:rPr lang="en-US" dirty="0" smtClean="0">
                <a:sym typeface="Wingdings" pitchFamily="2" charset="2"/>
              </a:rPr>
              <a:t>No: of decisions:2</a:t>
            </a:r>
          </a:p>
          <a:p>
            <a:pPr lvl="1"/>
            <a:r>
              <a:rPr lang="en-US" dirty="0" smtClean="0">
                <a:sym typeface="Wingdings" pitchFamily="2" charset="2"/>
              </a:rPr>
              <a:t>Complexity: 2+1=3</a:t>
            </a:r>
          </a:p>
          <a:p>
            <a:r>
              <a:rPr lang="en-US" dirty="0" smtClean="0">
                <a:sym typeface="Wingdings" pitchFamily="2" charset="2"/>
              </a:rPr>
              <a:t>Method 3</a:t>
            </a:r>
          </a:p>
          <a:p>
            <a:pPr lvl="1"/>
            <a:r>
              <a:rPr lang="en-US" dirty="0" smtClean="0">
                <a:sym typeface="Wingdings" pitchFamily="2" charset="2"/>
              </a:rPr>
              <a:t>No: of regions=3</a:t>
            </a:r>
            <a:endParaRPr lang="en-US" dirty="0"/>
          </a:p>
        </p:txBody>
      </p:sp>
    </p:spTree>
    <p:extLst>
      <p:ext uri="{BB962C8B-B14F-4D97-AF65-F5344CB8AC3E}">
        <p14:creationId xmlns:p14="http://schemas.microsoft.com/office/powerpoint/2010/main" val="17977251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451100" y="2224087"/>
            <a:ext cx="5467350" cy="3248025"/>
          </a:xfrm>
          <a:prstGeom prst="rect">
            <a:avLst/>
          </a:prstGeom>
          <a:noFill/>
          <a:ln w="9525">
            <a:noFill/>
            <a:miter lim="800000"/>
            <a:headEnd/>
            <a:tailEnd/>
          </a:ln>
          <a:effectLst/>
        </p:spPr>
      </p:pic>
    </p:spTree>
    <p:extLst>
      <p:ext uri="{BB962C8B-B14F-4D97-AF65-F5344CB8AC3E}">
        <p14:creationId xmlns:p14="http://schemas.microsoft.com/office/powerpoint/2010/main" val="245980482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814513" y="1452563"/>
            <a:ext cx="5514975" cy="3952875"/>
          </a:xfrm>
          <a:prstGeom prst="rect">
            <a:avLst/>
          </a:prstGeom>
          <a:noFill/>
          <a:ln w="9525">
            <a:noFill/>
            <a:miter lim="800000"/>
            <a:headEnd/>
            <a:tailEnd/>
          </a:ln>
          <a:effectLst/>
        </p:spPr>
      </p:pic>
    </p:spTree>
    <p:extLst>
      <p:ext uri="{BB962C8B-B14F-4D97-AF65-F5344CB8AC3E}">
        <p14:creationId xmlns:p14="http://schemas.microsoft.com/office/powerpoint/2010/main" val="183343047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457200"/>
            <a:ext cx="8077200" cy="5791200"/>
          </a:xfrm>
        </p:spPr>
      </p:pic>
      <p:sp>
        <p:nvSpPr>
          <p:cNvPr id="4" name="Date Placeholder 3"/>
          <p:cNvSpPr>
            <a:spLocks noGrp="1"/>
          </p:cNvSpPr>
          <p:nvPr>
            <p:ph type="dt" sz="half" idx="4294967295"/>
          </p:nvPr>
        </p:nvSpPr>
        <p:spPr>
          <a:xfrm>
            <a:off x="457200" y="6356350"/>
            <a:ext cx="2133600" cy="365125"/>
          </a:xfrm>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AF4C0EE7-775B-4996-A864-AB1F60BA18B3}" type="slidenum">
              <a:rPr lang="en-US" smtClean="0"/>
              <a:t>195</a:t>
            </a:fld>
            <a:endParaRPr lang="en-US"/>
          </a:p>
        </p:txBody>
      </p:sp>
    </p:spTree>
    <p:extLst>
      <p:ext uri="{BB962C8B-B14F-4D97-AF65-F5344CB8AC3E}">
        <p14:creationId xmlns:p14="http://schemas.microsoft.com/office/powerpoint/2010/main" val="379066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406640" cy="1472184"/>
          </a:xfrm>
        </p:spPr>
        <p:txBody>
          <a:bodyPr>
            <a:normAutofit/>
          </a:bodyPr>
          <a:lstStyle/>
          <a:p>
            <a:r>
              <a:rPr lang="en-US" sz="8800" b="1" dirty="0" smtClean="0">
                <a:solidFill>
                  <a:srgbClr val="0070C0"/>
                </a:solidFill>
                <a:latin typeface="Agency FB" pitchFamily="34" charset="0"/>
              </a:rPr>
              <a:t>            CODING</a:t>
            </a:r>
            <a:r>
              <a:rPr lang="en-US" sz="8000" b="1" dirty="0" smtClean="0">
                <a:solidFill>
                  <a:srgbClr val="0070C0"/>
                </a:solidFill>
                <a:latin typeface="Agency FB" pitchFamily="34" charset="0"/>
              </a:rPr>
              <a:t> </a:t>
            </a:r>
            <a:endParaRPr lang="en-US" sz="8000" b="1" dirty="0">
              <a:solidFill>
                <a:srgbClr val="0070C0"/>
              </a:solidFill>
              <a:latin typeface="Agency FB" pitchFamily="34" charset="0"/>
            </a:endParaRPr>
          </a:p>
        </p:txBody>
      </p:sp>
    </p:spTree>
    <p:extLst>
      <p:ext uri="{BB962C8B-B14F-4D97-AF65-F5344CB8AC3E}">
        <p14:creationId xmlns:p14="http://schemas.microsoft.com/office/powerpoint/2010/main" val="361981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General coding guidelines</a:t>
            </a:r>
            <a:endParaRPr lang="en-US" dirty="0"/>
          </a:p>
        </p:txBody>
      </p:sp>
      <p:sp>
        <p:nvSpPr>
          <p:cNvPr id="3" name="Content Placeholder 2"/>
          <p:cNvSpPr>
            <a:spLocks noGrp="1"/>
          </p:cNvSpPr>
          <p:nvPr>
            <p:ph idx="1"/>
          </p:nvPr>
        </p:nvSpPr>
        <p:spPr>
          <a:xfrm>
            <a:off x="457200" y="1600200"/>
            <a:ext cx="7696200" cy="4873752"/>
          </a:xfrm>
        </p:spPr>
        <p:txBody>
          <a:bodyPr>
            <a:noAutofit/>
          </a:bodyPr>
          <a:lstStyle/>
          <a:p>
            <a:pPr algn="just"/>
            <a:r>
              <a:rPr lang="en-US" dirty="0">
                <a:solidFill>
                  <a:srgbClr val="0070C0"/>
                </a:solidFill>
                <a:effectLst>
                  <a:outerShdw blurRad="38100" dist="38100" dir="2700000" algn="tl">
                    <a:srgbClr val="000000">
                      <a:alpha val="43137"/>
                    </a:srgbClr>
                  </a:outerShdw>
                </a:effectLst>
                <a:latin typeface="Book Antiqua" pitchFamily="18" charset="0"/>
              </a:rPr>
              <a:t>Code should be well documented</a:t>
            </a:r>
          </a:p>
          <a:p>
            <a:pPr lvl="1" algn="just"/>
            <a:r>
              <a:rPr lang="en-US" sz="2400" dirty="0">
                <a:latin typeface="Book Antiqua" pitchFamily="18" charset="0"/>
              </a:rPr>
              <a:t>There should be </a:t>
            </a:r>
            <a:r>
              <a:rPr lang="en-US" sz="2400" dirty="0">
                <a:solidFill>
                  <a:srgbClr val="FF0000"/>
                </a:solidFill>
                <a:effectLst>
                  <a:outerShdw blurRad="38100" dist="38100" dir="2700000" algn="tl">
                    <a:srgbClr val="000000">
                      <a:alpha val="43137"/>
                    </a:srgbClr>
                  </a:outerShdw>
                </a:effectLst>
                <a:latin typeface="Book Antiqua" pitchFamily="18" charset="0"/>
              </a:rPr>
              <a:t>at least one comment line </a:t>
            </a:r>
            <a:r>
              <a:rPr lang="en-US" sz="2400" dirty="0">
                <a:latin typeface="Book Antiqua" pitchFamily="18" charset="0"/>
              </a:rPr>
              <a:t>on an average of 3 source lines of code</a:t>
            </a:r>
          </a:p>
          <a:p>
            <a:pPr algn="just"/>
            <a:r>
              <a:rPr lang="en-US" dirty="0">
                <a:solidFill>
                  <a:srgbClr val="0070C0"/>
                </a:solidFill>
                <a:effectLst>
                  <a:outerShdw blurRad="38100" dist="38100" dir="2700000" algn="tl">
                    <a:srgbClr val="000000">
                      <a:alpha val="43137"/>
                    </a:srgbClr>
                  </a:outerShdw>
                </a:effectLst>
                <a:latin typeface="Book Antiqua" pitchFamily="18" charset="0"/>
              </a:rPr>
              <a:t>Length of a function should not exceed 10 source lines</a:t>
            </a:r>
          </a:p>
          <a:p>
            <a:pPr lvl="1" algn="just"/>
            <a:r>
              <a:rPr lang="en-US" sz="2400" dirty="0">
                <a:latin typeface="Book Antiqua" pitchFamily="18" charset="0"/>
              </a:rPr>
              <a:t>Lengthy function is difficult to understand</a:t>
            </a:r>
          </a:p>
          <a:p>
            <a:pPr lvl="1" algn="just"/>
            <a:r>
              <a:rPr lang="en-US" sz="2400" dirty="0">
                <a:latin typeface="Book Antiqua" pitchFamily="18" charset="0"/>
              </a:rPr>
              <a:t>They are likely to have large no: of bugs</a:t>
            </a:r>
          </a:p>
          <a:p>
            <a:pPr algn="just"/>
            <a:r>
              <a:rPr lang="en-US" dirty="0">
                <a:solidFill>
                  <a:srgbClr val="0070C0"/>
                </a:solidFill>
                <a:effectLst>
                  <a:outerShdw blurRad="38100" dist="38100" dir="2700000" algn="tl">
                    <a:srgbClr val="000000">
                      <a:alpha val="43137"/>
                    </a:srgbClr>
                  </a:outerShdw>
                </a:effectLst>
                <a:latin typeface="Book Antiqua" pitchFamily="18" charset="0"/>
              </a:rPr>
              <a:t>Do not use GO TO statements</a:t>
            </a:r>
          </a:p>
          <a:p>
            <a:pPr lvl="1" algn="just"/>
            <a:r>
              <a:rPr lang="en-US" sz="2400" dirty="0">
                <a:latin typeface="Book Antiqua" pitchFamily="18" charset="0"/>
              </a:rPr>
              <a:t>This makes the program </a:t>
            </a:r>
            <a:r>
              <a:rPr lang="en-US" sz="2400" dirty="0">
                <a:solidFill>
                  <a:srgbClr val="FF0000"/>
                </a:solidFill>
                <a:effectLst>
                  <a:outerShdw blurRad="38100" dist="38100" dir="2700000" algn="tl">
                    <a:srgbClr val="000000">
                      <a:alpha val="43137"/>
                    </a:srgbClr>
                  </a:outerShdw>
                </a:effectLst>
                <a:latin typeface="Book Antiqua" pitchFamily="18" charset="0"/>
              </a:rPr>
              <a:t>unstructured</a:t>
            </a:r>
          </a:p>
          <a:p>
            <a:pPr lvl="1" algn="just"/>
            <a:r>
              <a:rPr lang="en-US" sz="2400" dirty="0">
                <a:latin typeface="Book Antiqua" pitchFamily="18" charset="0"/>
              </a:rPr>
              <a:t>Difficult to </a:t>
            </a:r>
            <a:r>
              <a:rPr lang="en-US" sz="2400" dirty="0">
                <a:solidFill>
                  <a:srgbClr val="FF0000"/>
                </a:solidFill>
                <a:effectLst>
                  <a:outerShdw blurRad="38100" dist="38100" dir="2700000" algn="tl">
                    <a:srgbClr val="000000">
                      <a:alpha val="43137"/>
                    </a:srgbClr>
                  </a:outerShdw>
                </a:effectLst>
                <a:latin typeface="Book Antiqua" pitchFamily="18" charset="0"/>
              </a:rPr>
              <a:t>understand, debug and maintain</a:t>
            </a:r>
          </a:p>
          <a:p>
            <a:pPr algn="just"/>
            <a:endParaRPr lang="en-US" dirty="0">
              <a:latin typeface="Book Antiqua" pitchFamily="18" charset="0"/>
            </a:endParaRPr>
          </a:p>
          <a:p>
            <a:endParaRPr lang="en-US"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AF4C0EE7-775B-4996-A864-AB1F60BA18B3}" type="slidenum">
              <a:rPr lang="en-US" smtClean="0"/>
              <a:t>20</a:t>
            </a:fld>
            <a:endParaRPr lang="en-US"/>
          </a:p>
        </p:txBody>
      </p:sp>
    </p:spTree>
    <p:extLst>
      <p:ext uri="{BB962C8B-B14F-4D97-AF65-F5344CB8AC3E}">
        <p14:creationId xmlns:p14="http://schemas.microsoft.com/office/powerpoint/2010/main" val="104238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86000"/>
            <a:ext cx="7406640" cy="1472184"/>
          </a:xfrm>
        </p:spPr>
        <p:txBody>
          <a:bodyPr>
            <a:normAutofit/>
          </a:bodyPr>
          <a:lstStyle/>
          <a:p>
            <a:r>
              <a:rPr lang="en-US" sz="6000" b="1" dirty="0" smtClean="0">
                <a:solidFill>
                  <a:schemeClr val="tx1"/>
                </a:solidFill>
                <a:effectLst>
                  <a:outerShdw blurRad="38100" dist="38100" dir="2700000" algn="tl">
                    <a:srgbClr val="000000">
                      <a:alpha val="43137"/>
                    </a:srgbClr>
                  </a:outerShdw>
                </a:effectLst>
                <a:latin typeface="Agency FB" pitchFamily="34" charset="0"/>
              </a:rPr>
              <a:t>C O D E   R E V I E W</a:t>
            </a:r>
            <a:endParaRPr lang="en-US" sz="6000" b="1" dirty="0">
              <a:solidFill>
                <a:schemeClr val="tx1"/>
              </a:solidFill>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19735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Introduction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Effective technique </a:t>
            </a:r>
            <a:r>
              <a:rPr lang="en-US" dirty="0" smtClean="0">
                <a:latin typeface="Book Antiqua" pitchFamily="18" charset="0"/>
              </a:rPr>
              <a:t>to </a:t>
            </a:r>
            <a:r>
              <a:rPr lang="en-US" dirty="0" smtClean="0">
                <a:solidFill>
                  <a:srgbClr val="FF0000"/>
                </a:solidFill>
                <a:effectLst>
                  <a:outerShdw blurRad="38100" dist="38100" dir="2700000" algn="tl">
                    <a:srgbClr val="000000">
                      <a:alpha val="43137"/>
                    </a:srgbClr>
                  </a:outerShdw>
                </a:effectLst>
                <a:latin typeface="Book Antiqua" pitchFamily="18" charset="0"/>
              </a:rPr>
              <a:t>remove defects </a:t>
            </a:r>
            <a:r>
              <a:rPr lang="en-US" dirty="0" smtClean="0">
                <a:latin typeface="Book Antiqua" pitchFamily="18" charset="0"/>
              </a:rPr>
              <a:t>from </a:t>
            </a:r>
            <a:r>
              <a:rPr lang="en-US" b="1" dirty="0" smtClean="0">
                <a:solidFill>
                  <a:srgbClr val="FF0000"/>
                </a:solidFill>
                <a:effectLst>
                  <a:outerShdw blurRad="38100" dist="38100" dir="2700000" algn="tl">
                    <a:srgbClr val="000000">
                      <a:alpha val="43137"/>
                    </a:srgbClr>
                  </a:outerShdw>
                </a:effectLst>
                <a:latin typeface="Book Antiqua" pitchFamily="18" charset="0"/>
              </a:rPr>
              <a:t>source code</a:t>
            </a:r>
          </a:p>
          <a:p>
            <a:pPr algn="just"/>
            <a:r>
              <a:rPr lang="en-US" dirty="0" smtClean="0">
                <a:latin typeface="Book Antiqua" pitchFamily="18" charset="0"/>
              </a:rPr>
              <a:t>Cost effective way for </a:t>
            </a:r>
            <a:r>
              <a:rPr lang="en-US" dirty="0" smtClean="0">
                <a:solidFill>
                  <a:srgbClr val="FF0000"/>
                </a:solidFill>
                <a:effectLst>
                  <a:outerShdw blurRad="38100" dist="38100" dir="2700000" algn="tl">
                    <a:srgbClr val="000000">
                      <a:alpha val="43137"/>
                    </a:srgbClr>
                  </a:outerShdw>
                </a:effectLst>
                <a:latin typeface="Book Antiqua" pitchFamily="18" charset="0"/>
              </a:rPr>
              <a:t>removing defects </a:t>
            </a:r>
            <a:r>
              <a:rPr lang="en-US" dirty="0" smtClean="0">
                <a:latin typeface="Book Antiqua" pitchFamily="18" charset="0"/>
              </a:rPr>
              <a:t>compared to testing</a:t>
            </a:r>
          </a:p>
          <a:p>
            <a:pPr algn="just"/>
            <a:r>
              <a:rPr lang="en-US" dirty="0" smtClean="0">
                <a:latin typeface="Book Antiqua" pitchFamily="18" charset="0"/>
              </a:rPr>
              <a:t>Done after a </a:t>
            </a:r>
            <a:r>
              <a:rPr lang="en-US" dirty="0" smtClean="0">
                <a:solidFill>
                  <a:srgbClr val="FF0000"/>
                </a:solidFill>
                <a:effectLst>
                  <a:outerShdw blurRad="38100" dist="38100" dir="2700000" algn="tl">
                    <a:srgbClr val="000000">
                      <a:alpha val="43137"/>
                    </a:srgbClr>
                  </a:outerShdw>
                </a:effectLst>
                <a:latin typeface="Book Antiqua" pitchFamily="18" charset="0"/>
              </a:rPr>
              <a:t>module </a:t>
            </a:r>
            <a:r>
              <a:rPr lang="en-US" dirty="0" smtClean="0">
                <a:latin typeface="Book Antiqua" pitchFamily="18" charset="0"/>
              </a:rPr>
              <a:t>is successfully </a:t>
            </a:r>
            <a:r>
              <a:rPr lang="en-US" dirty="0" smtClean="0">
                <a:solidFill>
                  <a:srgbClr val="FF0000"/>
                </a:solidFill>
                <a:effectLst>
                  <a:outerShdw blurRad="38100" dist="38100" dir="2700000" algn="tl">
                    <a:srgbClr val="000000">
                      <a:alpha val="43137"/>
                    </a:srgbClr>
                  </a:outerShdw>
                </a:effectLst>
                <a:latin typeface="Book Antiqua" pitchFamily="18" charset="0"/>
              </a:rPr>
              <a:t>compiled</a:t>
            </a:r>
          </a:p>
        </p:txBody>
      </p:sp>
    </p:spTree>
    <p:extLst>
      <p:ext uri="{BB962C8B-B14F-4D97-AF65-F5344CB8AC3E}">
        <p14:creationId xmlns:p14="http://schemas.microsoft.com/office/powerpoint/2010/main" val="384975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gency FB" pitchFamily="34" charset="0"/>
              </a:rPr>
              <a:t>TYPES OF CODE REVIEW</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r>
              <a:rPr lang="en-US" dirty="0" smtClean="0">
                <a:solidFill>
                  <a:srgbClr val="7030A0"/>
                </a:solidFill>
                <a:effectLst>
                  <a:outerShdw blurRad="38100" dist="38100" dir="2700000" algn="tl">
                    <a:srgbClr val="000000">
                      <a:alpha val="43137"/>
                    </a:srgbClr>
                  </a:outerShdw>
                </a:effectLst>
                <a:latin typeface="Book Antiqua" pitchFamily="18" charset="0"/>
              </a:rPr>
              <a:t>Code walkthrough</a:t>
            </a:r>
          </a:p>
          <a:p>
            <a:r>
              <a:rPr lang="en-US" dirty="0" smtClean="0">
                <a:solidFill>
                  <a:srgbClr val="7030A0"/>
                </a:solidFill>
                <a:effectLst>
                  <a:outerShdw blurRad="38100" dist="38100" dir="2700000" algn="tl">
                    <a:srgbClr val="000000">
                      <a:alpha val="43137"/>
                    </a:srgbClr>
                  </a:outerShdw>
                </a:effectLst>
                <a:latin typeface="Book Antiqua" pitchFamily="18" charset="0"/>
              </a:rPr>
              <a:t>Code inspection</a:t>
            </a:r>
          </a:p>
          <a:p>
            <a:endParaRPr lang="en-US" dirty="0">
              <a:latin typeface="Book Antiqua" pitchFamily="18" charset="0"/>
            </a:endParaRPr>
          </a:p>
          <a:p>
            <a:endParaRPr lang="en-US" dirty="0" smtClean="0">
              <a:latin typeface="Book Antiqua" pitchFamily="18" charset="0"/>
            </a:endParaRPr>
          </a:p>
          <a:p>
            <a:pPr algn="just"/>
            <a:r>
              <a:rPr lang="en-US" dirty="0" smtClean="0">
                <a:solidFill>
                  <a:srgbClr val="FF0000"/>
                </a:solidFill>
                <a:latin typeface="Book Antiqua" pitchFamily="18" charset="0"/>
              </a:rPr>
              <a:t>Procedures</a:t>
            </a:r>
            <a:r>
              <a:rPr lang="en-US" dirty="0" smtClean="0">
                <a:latin typeface="Book Antiqua" pitchFamily="18" charset="0"/>
              </a:rPr>
              <a:t> and </a:t>
            </a:r>
            <a:r>
              <a:rPr lang="en-US" dirty="0" smtClean="0">
                <a:solidFill>
                  <a:srgbClr val="FF0000"/>
                </a:solidFill>
                <a:effectLst>
                  <a:outerShdw blurRad="38100" dist="38100" dir="2700000" algn="tl">
                    <a:srgbClr val="000000">
                      <a:alpha val="43137"/>
                    </a:srgbClr>
                  </a:outerShdw>
                </a:effectLst>
                <a:latin typeface="Book Antiqua" pitchFamily="18" charset="0"/>
              </a:rPr>
              <a:t>final output </a:t>
            </a:r>
            <a:r>
              <a:rPr lang="en-US" dirty="0" smtClean="0">
                <a:latin typeface="Book Antiqua" pitchFamily="18" charset="0"/>
              </a:rPr>
              <a:t>of these two are different</a:t>
            </a:r>
            <a:endParaRPr lang="en-US" dirty="0">
              <a:latin typeface="Book Antiqua" pitchFamily="18" charset="0"/>
            </a:endParaRPr>
          </a:p>
        </p:txBody>
      </p:sp>
    </p:spTree>
    <p:extLst>
      <p:ext uri="{BB962C8B-B14F-4D97-AF65-F5344CB8AC3E}">
        <p14:creationId xmlns:p14="http://schemas.microsoft.com/office/powerpoint/2010/main" val="4272192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Code walkthrough</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effectLst>
                  <a:outerShdw blurRad="38100" dist="38100" dir="2700000" algn="tl">
                    <a:srgbClr val="000000">
                      <a:alpha val="43137"/>
                    </a:srgbClr>
                  </a:outerShdw>
                </a:effectLst>
                <a:latin typeface="Book Antiqua" pitchFamily="18" charset="0"/>
              </a:rPr>
              <a:t>Informal</a:t>
            </a:r>
            <a:r>
              <a:rPr lang="en-US" dirty="0" smtClean="0">
                <a:solidFill>
                  <a:srgbClr val="FF0000"/>
                </a:solidFill>
                <a:effectLst>
                  <a:outerShdw blurRad="38100" dist="38100" dir="2700000" algn="tl">
                    <a:srgbClr val="000000">
                      <a:alpha val="43137"/>
                    </a:srgbClr>
                  </a:outerShdw>
                </a:effectLst>
                <a:latin typeface="Book Antiqua" pitchFamily="18" charset="0"/>
              </a:rPr>
              <a:t> code analysis </a:t>
            </a:r>
            <a:r>
              <a:rPr lang="en-US" dirty="0" smtClean="0">
                <a:latin typeface="Book Antiqua" pitchFamily="18" charset="0"/>
              </a:rPr>
              <a:t>technique</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A module </a:t>
            </a:r>
            <a:r>
              <a:rPr lang="en-US" dirty="0" smtClean="0">
                <a:latin typeface="Book Antiqua" pitchFamily="18" charset="0"/>
              </a:rPr>
              <a:t>is taken for </a:t>
            </a:r>
            <a:r>
              <a:rPr lang="en-US" dirty="0" smtClean="0">
                <a:solidFill>
                  <a:srgbClr val="FF0000"/>
                </a:solidFill>
                <a:effectLst>
                  <a:outerShdw blurRad="38100" dist="38100" dir="2700000" algn="tl">
                    <a:srgbClr val="000000">
                      <a:alpha val="43137"/>
                    </a:srgbClr>
                  </a:outerShdw>
                </a:effectLst>
                <a:latin typeface="Book Antiqua" pitchFamily="18" charset="0"/>
              </a:rPr>
              <a:t>review</a:t>
            </a:r>
            <a:r>
              <a:rPr lang="en-US" dirty="0" smtClean="0">
                <a:latin typeface="Book Antiqua" pitchFamily="18" charset="0"/>
              </a:rPr>
              <a:t> after coding and compiling it successfully</a:t>
            </a:r>
          </a:p>
          <a:p>
            <a:pPr algn="just"/>
            <a:r>
              <a:rPr lang="en-US" dirty="0" smtClean="0">
                <a:latin typeface="Book Antiqua" pitchFamily="18" charset="0"/>
              </a:rPr>
              <a:t>Few members of development team are given the code, few days before </a:t>
            </a:r>
            <a:r>
              <a:rPr lang="en-US" dirty="0" smtClean="0">
                <a:solidFill>
                  <a:srgbClr val="FF0000"/>
                </a:solidFill>
                <a:effectLst>
                  <a:outerShdw blurRad="38100" dist="38100" dir="2700000" algn="tl">
                    <a:srgbClr val="000000">
                      <a:alpha val="43137"/>
                    </a:srgbClr>
                  </a:outerShdw>
                </a:effectLst>
                <a:latin typeface="Book Antiqua" pitchFamily="18" charset="0"/>
              </a:rPr>
              <a:t>walkthrough meeting</a:t>
            </a:r>
          </a:p>
          <a:p>
            <a:pPr algn="just"/>
            <a:r>
              <a:rPr lang="en-US" dirty="0" smtClean="0">
                <a:latin typeface="Book Antiqua" pitchFamily="18" charset="0"/>
              </a:rPr>
              <a:t>Each member take a </a:t>
            </a:r>
            <a:r>
              <a:rPr lang="en-US" dirty="0" smtClean="0">
                <a:solidFill>
                  <a:srgbClr val="FF0000"/>
                </a:solidFill>
                <a:effectLst>
                  <a:outerShdw blurRad="38100" dist="38100" dir="2700000" algn="tl">
                    <a:srgbClr val="000000">
                      <a:alpha val="43137"/>
                    </a:srgbClr>
                  </a:outerShdw>
                </a:effectLst>
                <a:latin typeface="Book Antiqua" pitchFamily="18" charset="0"/>
              </a:rPr>
              <a:t>test case </a:t>
            </a:r>
            <a:r>
              <a:rPr lang="en-US" dirty="0" smtClean="0">
                <a:latin typeface="Book Antiqua" pitchFamily="18" charset="0"/>
              </a:rPr>
              <a:t>and simulates the execution of code manually</a:t>
            </a:r>
          </a:p>
          <a:p>
            <a:pPr lvl="1" algn="just"/>
            <a:r>
              <a:rPr lang="en-US" sz="2400" dirty="0" smtClean="0">
                <a:latin typeface="Book Antiqua" pitchFamily="18" charset="0"/>
              </a:rPr>
              <a:t>Traces the execution of code</a:t>
            </a:r>
          </a:p>
          <a:p>
            <a:pPr algn="just"/>
            <a:r>
              <a:rPr lang="en-US" b="1" dirty="0" smtClean="0">
                <a:solidFill>
                  <a:srgbClr val="7030A0"/>
                </a:solidFill>
                <a:effectLst>
                  <a:outerShdw blurRad="38100" dist="38100" dir="2700000" algn="tl">
                    <a:srgbClr val="000000">
                      <a:alpha val="43137"/>
                    </a:srgbClr>
                  </a:outerShdw>
                </a:effectLst>
                <a:latin typeface="Book Antiqua" pitchFamily="18" charset="0"/>
              </a:rPr>
              <a:t>Objective</a:t>
            </a:r>
          </a:p>
          <a:p>
            <a:pPr lvl="1" algn="just"/>
            <a:r>
              <a:rPr lang="en-US" sz="2400" dirty="0" smtClean="0">
                <a:latin typeface="Book Antiqua" pitchFamily="18" charset="0"/>
              </a:rPr>
              <a:t>Discover </a:t>
            </a:r>
            <a:r>
              <a:rPr lang="en-US" sz="2400" dirty="0" smtClean="0">
                <a:solidFill>
                  <a:srgbClr val="FF0000"/>
                </a:solidFill>
                <a:effectLst>
                  <a:outerShdw blurRad="38100" dist="38100" dir="2700000" algn="tl">
                    <a:srgbClr val="000000">
                      <a:alpha val="43137"/>
                    </a:srgbClr>
                  </a:outerShdw>
                </a:effectLst>
                <a:latin typeface="Book Antiqua" pitchFamily="18" charset="0"/>
              </a:rPr>
              <a:t>algorithmic</a:t>
            </a:r>
            <a:r>
              <a:rPr lang="en-US" sz="2400" dirty="0" smtClean="0">
                <a:latin typeface="Book Antiqua" pitchFamily="18" charset="0"/>
              </a:rPr>
              <a:t> and </a:t>
            </a:r>
            <a:r>
              <a:rPr lang="en-US" sz="2400" dirty="0" smtClean="0">
                <a:solidFill>
                  <a:srgbClr val="FF0000"/>
                </a:solidFill>
                <a:effectLst>
                  <a:outerShdw blurRad="38100" dist="38100" dir="2700000" algn="tl">
                    <a:srgbClr val="000000">
                      <a:alpha val="43137"/>
                    </a:srgbClr>
                  </a:outerShdw>
                </a:effectLst>
                <a:latin typeface="Book Antiqua" pitchFamily="18" charset="0"/>
              </a:rPr>
              <a:t>logical errors </a:t>
            </a:r>
            <a:r>
              <a:rPr lang="en-US" sz="2400" dirty="0" smtClean="0">
                <a:latin typeface="Book Antiqua" pitchFamily="18" charset="0"/>
              </a:rPr>
              <a:t>in the code</a:t>
            </a:r>
            <a:endParaRPr lang="en-US" sz="2400" dirty="0">
              <a:latin typeface="Book Antiqua" pitchFamily="18" charset="0"/>
            </a:endParaRPr>
          </a:p>
        </p:txBody>
      </p:sp>
    </p:spTree>
    <p:extLst>
      <p:ext uri="{BB962C8B-B14F-4D97-AF65-F5344CB8AC3E}">
        <p14:creationId xmlns:p14="http://schemas.microsoft.com/office/powerpoint/2010/main" val="2013626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Code walkthrough</a:t>
            </a:r>
            <a:endParaRPr lang="en-US" dirty="0"/>
          </a:p>
        </p:txBody>
      </p:sp>
      <p:sp>
        <p:nvSpPr>
          <p:cNvPr id="3" name="Content Placeholder 2"/>
          <p:cNvSpPr>
            <a:spLocks noGrp="1"/>
          </p:cNvSpPr>
          <p:nvPr>
            <p:ph idx="1"/>
          </p:nvPr>
        </p:nvSpPr>
        <p:spPr/>
        <p:txBody>
          <a:bodyPr>
            <a:normAutofit/>
          </a:bodyPr>
          <a:lstStyle/>
          <a:p>
            <a:pPr algn="just"/>
            <a:r>
              <a:rPr lang="en-US" dirty="0">
                <a:solidFill>
                  <a:srgbClr val="FF0000"/>
                </a:solidFill>
                <a:effectLst>
                  <a:outerShdw blurRad="38100" dist="38100" dir="2700000" algn="tl">
                    <a:srgbClr val="000000">
                      <a:alpha val="43137"/>
                    </a:srgbClr>
                  </a:outerShdw>
                </a:effectLst>
                <a:latin typeface="Book Antiqua" pitchFamily="18" charset="0"/>
              </a:rPr>
              <a:t>Members </a:t>
            </a:r>
            <a:r>
              <a:rPr lang="en-US" dirty="0">
                <a:latin typeface="Book Antiqua" pitchFamily="18" charset="0"/>
              </a:rPr>
              <a:t>note down their </a:t>
            </a:r>
            <a:r>
              <a:rPr lang="en-US" dirty="0">
                <a:solidFill>
                  <a:srgbClr val="FF0000"/>
                </a:solidFill>
                <a:effectLst>
                  <a:outerShdw blurRad="38100" dist="38100" dir="2700000" algn="tl">
                    <a:srgbClr val="000000">
                      <a:alpha val="43137"/>
                    </a:srgbClr>
                  </a:outerShdw>
                </a:effectLst>
                <a:latin typeface="Book Antiqua" pitchFamily="18" charset="0"/>
              </a:rPr>
              <a:t>findings</a:t>
            </a:r>
            <a:r>
              <a:rPr lang="en-US" dirty="0">
                <a:latin typeface="Book Antiqua" pitchFamily="18" charset="0"/>
              </a:rPr>
              <a:t> after the walkthrough</a:t>
            </a:r>
          </a:p>
          <a:p>
            <a:pPr algn="just"/>
            <a:r>
              <a:rPr lang="en-US" dirty="0">
                <a:latin typeface="Book Antiqua" pitchFamily="18" charset="0"/>
              </a:rPr>
              <a:t>Discuss these findings in the </a:t>
            </a:r>
            <a:r>
              <a:rPr lang="en-US" dirty="0">
                <a:solidFill>
                  <a:srgbClr val="FF0000"/>
                </a:solidFill>
                <a:effectLst>
                  <a:outerShdw blurRad="38100" dist="38100" dir="2700000" algn="tl">
                    <a:srgbClr val="000000">
                      <a:alpha val="43137"/>
                    </a:srgbClr>
                  </a:outerShdw>
                </a:effectLst>
                <a:latin typeface="Book Antiqua" pitchFamily="18" charset="0"/>
              </a:rPr>
              <a:t>walkthrough meeting</a:t>
            </a:r>
            <a:r>
              <a:rPr lang="en-US" dirty="0">
                <a:latin typeface="Book Antiqua" pitchFamily="18" charset="0"/>
              </a:rPr>
              <a:t> where coder is also present</a:t>
            </a:r>
          </a:p>
          <a:p>
            <a:pPr algn="just"/>
            <a:r>
              <a:rPr lang="en-US" b="1" i="1" dirty="0">
                <a:effectLst>
                  <a:outerShdw blurRad="38100" dist="38100" dir="2700000" algn="tl">
                    <a:srgbClr val="000000">
                      <a:alpha val="43137"/>
                    </a:srgbClr>
                  </a:outerShdw>
                </a:effectLst>
                <a:latin typeface="Book Antiqua" pitchFamily="18" charset="0"/>
              </a:rPr>
              <a:t>Guidelines for walkthrough meeting</a:t>
            </a:r>
          </a:p>
          <a:p>
            <a:pPr lvl="1" algn="just"/>
            <a:r>
              <a:rPr lang="en-US" dirty="0">
                <a:solidFill>
                  <a:srgbClr val="FF0000"/>
                </a:solidFill>
                <a:effectLst>
                  <a:outerShdw blurRad="38100" dist="38100" dir="2700000" algn="tl">
                    <a:srgbClr val="000000">
                      <a:alpha val="43137"/>
                    </a:srgbClr>
                  </a:outerShdw>
                </a:effectLst>
                <a:latin typeface="Book Antiqua" pitchFamily="18" charset="0"/>
              </a:rPr>
              <a:t>Team</a:t>
            </a:r>
            <a:r>
              <a:rPr lang="en-US" dirty="0">
                <a:latin typeface="Book Antiqua" pitchFamily="18" charset="0"/>
              </a:rPr>
              <a:t> performing walkthrough meeting should not be too </a:t>
            </a:r>
            <a:r>
              <a:rPr lang="en-US" dirty="0">
                <a:solidFill>
                  <a:srgbClr val="FF0000"/>
                </a:solidFill>
                <a:effectLst>
                  <a:outerShdw blurRad="38100" dist="38100" dir="2700000" algn="tl">
                    <a:srgbClr val="000000">
                      <a:alpha val="43137"/>
                    </a:srgbClr>
                  </a:outerShdw>
                </a:effectLst>
                <a:latin typeface="Book Antiqua" pitchFamily="18" charset="0"/>
              </a:rPr>
              <a:t>large or too small</a:t>
            </a:r>
          </a:p>
          <a:p>
            <a:pPr lvl="2" algn="just"/>
            <a:r>
              <a:rPr lang="en-US" dirty="0">
                <a:latin typeface="Book Antiqua" pitchFamily="18" charset="0"/>
              </a:rPr>
              <a:t>3 to 7 members</a:t>
            </a:r>
          </a:p>
          <a:p>
            <a:pPr lvl="1" algn="just"/>
            <a:r>
              <a:rPr lang="en-US" dirty="0">
                <a:solidFill>
                  <a:srgbClr val="FF0000"/>
                </a:solidFill>
                <a:effectLst>
                  <a:outerShdw blurRad="38100" dist="38100" dir="2700000" algn="tl">
                    <a:srgbClr val="000000">
                      <a:alpha val="43137"/>
                    </a:srgbClr>
                  </a:outerShdw>
                </a:effectLst>
                <a:latin typeface="Book Antiqua" pitchFamily="18" charset="0"/>
              </a:rPr>
              <a:t>Discussion</a:t>
            </a:r>
            <a:r>
              <a:rPr lang="en-US" dirty="0">
                <a:latin typeface="Book Antiqua" pitchFamily="18" charset="0"/>
              </a:rPr>
              <a:t> focus on </a:t>
            </a:r>
            <a:r>
              <a:rPr lang="en-US" dirty="0">
                <a:solidFill>
                  <a:srgbClr val="FF0000"/>
                </a:solidFill>
                <a:effectLst>
                  <a:outerShdw blurRad="38100" dist="38100" dir="2700000" algn="tl">
                    <a:srgbClr val="000000">
                      <a:alpha val="43137"/>
                    </a:srgbClr>
                  </a:outerShdw>
                </a:effectLst>
                <a:latin typeface="Book Antiqua" pitchFamily="18" charset="0"/>
              </a:rPr>
              <a:t>discovery of errors</a:t>
            </a:r>
          </a:p>
          <a:p>
            <a:pPr lvl="2" algn="just"/>
            <a:r>
              <a:rPr lang="en-US" dirty="0">
                <a:latin typeface="Book Antiqua" pitchFamily="18" charset="0"/>
              </a:rPr>
              <a:t>Avoid deliberations on how to fix those errors</a:t>
            </a:r>
          </a:p>
          <a:p>
            <a:pPr lvl="1" algn="just"/>
            <a:r>
              <a:rPr lang="en-US" dirty="0">
                <a:solidFill>
                  <a:srgbClr val="FF0000"/>
                </a:solidFill>
                <a:effectLst>
                  <a:outerShdw blurRad="38100" dist="38100" dir="2700000" algn="tl">
                    <a:srgbClr val="000000">
                      <a:alpha val="43137"/>
                    </a:srgbClr>
                  </a:outerShdw>
                </a:effectLst>
                <a:latin typeface="Book Antiqua" pitchFamily="18" charset="0"/>
              </a:rPr>
              <a:t>Managers </a:t>
            </a:r>
            <a:r>
              <a:rPr lang="en-US" dirty="0">
                <a:latin typeface="Book Antiqua" pitchFamily="18" charset="0"/>
              </a:rPr>
              <a:t>should not attend the meeting</a:t>
            </a:r>
          </a:p>
          <a:p>
            <a:pPr lvl="2" algn="just"/>
            <a:r>
              <a:rPr lang="en-US" dirty="0">
                <a:latin typeface="Book Antiqua" pitchFamily="18" charset="0"/>
              </a:rPr>
              <a:t>This is to </a:t>
            </a:r>
            <a:r>
              <a:rPr lang="en-US" dirty="0" smtClean="0">
                <a:latin typeface="Book Antiqua" pitchFamily="18" charset="0"/>
              </a:rPr>
              <a:t>provide </a:t>
            </a:r>
            <a:r>
              <a:rPr lang="en-US" dirty="0">
                <a:latin typeface="Book Antiqua" pitchFamily="18" charset="0"/>
              </a:rPr>
              <a:t>cooperation and avoid feelings among engineers who are being evaluated during the meeting</a:t>
            </a:r>
          </a:p>
          <a:p>
            <a:endParaRPr lang="en-US"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AF4C0EE7-775B-4996-A864-AB1F60BA18B3}" type="slidenum">
              <a:rPr lang="en-US" smtClean="0"/>
              <a:t>25</a:t>
            </a:fld>
            <a:endParaRPr lang="en-US"/>
          </a:p>
        </p:txBody>
      </p:sp>
    </p:spTree>
    <p:extLst>
      <p:ext uri="{BB962C8B-B14F-4D97-AF65-F5344CB8AC3E}">
        <p14:creationId xmlns:p14="http://schemas.microsoft.com/office/powerpoint/2010/main" val="1372492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Code inspection</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Code is examined </a:t>
            </a:r>
            <a:r>
              <a:rPr lang="en-US" dirty="0" smtClean="0">
                <a:latin typeface="Book Antiqua" pitchFamily="18" charset="0"/>
              </a:rPr>
              <a:t>for the presence of </a:t>
            </a:r>
            <a:r>
              <a:rPr lang="en-US" dirty="0" smtClean="0">
                <a:solidFill>
                  <a:srgbClr val="FF0000"/>
                </a:solidFill>
                <a:effectLst>
                  <a:outerShdw blurRad="38100" dist="38100" dir="2700000" algn="tl">
                    <a:srgbClr val="000000">
                      <a:alpha val="43137"/>
                    </a:srgbClr>
                  </a:outerShdw>
                </a:effectLst>
                <a:latin typeface="Book Antiqua" pitchFamily="18" charset="0"/>
              </a:rPr>
              <a:t>common programming errors</a:t>
            </a:r>
          </a:p>
          <a:p>
            <a:pPr algn="just"/>
            <a:r>
              <a:rPr lang="en-US" b="1" dirty="0" smtClean="0">
                <a:solidFill>
                  <a:srgbClr val="7030A0"/>
                </a:solidFill>
                <a:effectLst>
                  <a:outerShdw blurRad="38100" dist="38100" dir="2700000" algn="tl">
                    <a:srgbClr val="000000">
                      <a:alpha val="43137"/>
                    </a:srgbClr>
                  </a:outerShdw>
                </a:effectLst>
                <a:latin typeface="Book Antiqua" pitchFamily="18" charset="0"/>
              </a:rPr>
              <a:t>Objective</a:t>
            </a:r>
          </a:p>
          <a:p>
            <a:pPr lvl="1" algn="just"/>
            <a:r>
              <a:rPr lang="en-US" sz="2400" dirty="0" smtClean="0">
                <a:latin typeface="Book Antiqua" pitchFamily="18" charset="0"/>
              </a:rPr>
              <a:t>Check for the presence of </a:t>
            </a:r>
            <a:r>
              <a:rPr lang="en-US" sz="2400" dirty="0" smtClean="0">
                <a:solidFill>
                  <a:srgbClr val="FF0000"/>
                </a:solidFill>
                <a:effectLst>
                  <a:outerShdw blurRad="38100" dist="38100" dir="2700000" algn="tl">
                    <a:srgbClr val="000000">
                      <a:alpha val="43137"/>
                    </a:srgbClr>
                  </a:outerShdw>
                </a:effectLst>
                <a:latin typeface="Book Antiqua" pitchFamily="18" charset="0"/>
              </a:rPr>
              <a:t>common programming errors</a:t>
            </a:r>
          </a:p>
          <a:p>
            <a:pPr lvl="1" algn="just"/>
            <a:r>
              <a:rPr lang="en-US" sz="2400" dirty="0" smtClean="0">
                <a:latin typeface="Book Antiqua" pitchFamily="18" charset="0"/>
              </a:rPr>
              <a:t>Check whether </a:t>
            </a:r>
            <a:r>
              <a:rPr lang="en-US" sz="2400" dirty="0" smtClean="0">
                <a:solidFill>
                  <a:srgbClr val="FF0000"/>
                </a:solidFill>
                <a:effectLst>
                  <a:outerShdw blurRad="38100" dist="38100" dir="2700000" algn="tl">
                    <a:srgbClr val="000000">
                      <a:alpha val="43137"/>
                    </a:srgbClr>
                  </a:outerShdw>
                </a:effectLst>
                <a:latin typeface="Book Antiqua" pitchFamily="18" charset="0"/>
              </a:rPr>
              <a:t>code adheres </a:t>
            </a:r>
            <a:r>
              <a:rPr lang="en-US" sz="2400" dirty="0" smtClean="0">
                <a:latin typeface="Book Antiqua" pitchFamily="18" charset="0"/>
              </a:rPr>
              <a:t>to </a:t>
            </a:r>
            <a:r>
              <a:rPr lang="en-US" sz="2400" dirty="0" smtClean="0">
                <a:solidFill>
                  <a:srgbClr val="FF0000"/>
                </a:solidFill>
                <a:effectLst>
                  <a:outerShdw blurRad="38100" dist="38100" dir="2700000" algn="tl">
                    <a:srgbClr val="000000">
                      <a:alpha val="43137"/>
                    </a:srgbClr>
                  </a:outerShdw>
                </a:effectLst>
                <a:latin typeface="Book Antiqua" pitchFamily="18" charset="0"/>
              </a:rPr>
              <a:t>coding standards</a:t>
            </a:r>
          </a:p>
          <a:p>
            <a:endParaRPr lang="en-US" sz="2600" dirty="0">
              <a:latin typeface="Book Antiqua" pitchFamily="18" charset="0"/>
            </a:endParaRPr>
          </a:p>
        </p:txBody>
      </p:sp>
    </p:spTree>
    <p:extLst>
      <p:ext uri="{BB962C8B-B14F-4D97-AF65-F5344CB8AC3E}">
        <p14:creationId xmlns:p14="http://schemas.microsoft.com/office/powerpoint/2010/main" val="209114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Advantages of code inspection</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latin typeface="Book Antiqua" pitchFamily="18" charset="0"/>
              </a:rPr>
              <a:t>Programmer receives feedback on </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Programming style</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Choice of algorithms </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Programming techniques</a:t>
            </a:r>
          </a:p>
          <a:p>
            <a:pPr algn="just"/>
            <a:r>
              <a:rPr lang="en-US" dirty="0" smtClean="0">
                <a:latin typeface="Book Antiqua" pitchFamily="18" charset="0"/>
              </a:rPr>
              <a:t>s/w companies collect </a:t>
            </a:r>
            <a:r>
              <a:rPr lang="en-US" dirty="0" smtClean="0">
                <a:solidFill>
                  <a:srgbClr val="FF0000"/>
                </a:solidFill>
                <a:effectLst>
                  <a:outerShdw blurRad="38100" dist="38100" dir="2700000" algn="tl">
                    <a:srgbClr val="000000">
                      <a:alpha val="43137"/>
                    </a:srgbClr>
                  </a:outerShdw>
                </a:effectLst>
                <a:latin typeface="Book Antiqua" pitchFamily="18" charset="0"/>
              </a:rPr>
              <a:t>statistics</a:t>
            </a:r>
            <a:r>
              <a:rPr lang="en-US" dirty="0" smtClean="0">
                <a:latin typeface="Book Antiqua" pitchFamily="18" charset="0"/>
              </a:rPr>
              <a:t> regarding different types of </a:t>
            </a:r>
            <a:r>
              <a:rPr lang="en-US" dirty="0" smtClean="0">
                <a:solidFill>
                  <a:srgbClr val="FF0000"/>
                </a:solidFill>
                <a:effectLst>
                  <a:outerShdw blurRad="38100" dist="38100" dir="2700000" algn="tl">
                    <a:srgbClr val="000000">
                      <a:alpha val="43137"/>
                    </a:srgbClr>
                  </a:outerShdw>
                </a:effectLst>
                <a:latin typeface="Book Antiqua" pitchFamily="18" charset="0"/>
              </a:rPr>
              <a:t>commonly committed errors</a:t>
            </a:r>
          </a:p>
          <a:p>
            <a:pPr algn="just"/>
            <a:r>
              <a:rPr lang="en-US" dirty="0" smtClean="0">
                <a:latin typeface="Book Antiqua" pitchFamily="18" charset="0"/>
              </a:rPr>
              <a:t>List of </a:t>
            </a:r>
            <a:r>
              <a:rPr lang="en-US" dirty="0" smtClean="0">
                <a:solidFill>
                  <a:srgbClr val="FF0000"/>
                </a:solidFill>
                <a:effectLst>
                  <a:outerShdw blurRad="38100" dist="38100" dir="2700000" algn="tl">
                    <a:srgbClr val="000000">
                      <a:alpha val="43137"/>
                    </a:srgbClr>
                  </a:outerShdw>
                </a:effectLst>
                <a:latin typeface="Book Antiqua" pitchFamily="18" charset="0"/>
              </a:rPr>
              <a:t>these errors </a:t>
            </a:r>
            <a:r>
              <a:rPr lang="en-US" dirty="0" smtClean="0">
                <a:latin typeface="Book Antiqua" pitchFamily="18" charset="0"/>
              </a:rPr>
              <a:t>are used as </a:t>
            </a:r>
            <a:r>
              <a:rPr lang="en-US" dirty="0" smtClean="0">
                <a:solidFill>
                  <a:srgbClr val="FF0000"/>
                </a:solidFill>
                <a:effectLst>
                  <a:outerShdw blurRad="38100" dist="38100" dir="2700000" algn="tl">
                    <a:srgbClr val="000000">
                      <a:alpha val="43137"/>
                    </a:srgbClr>
                  </a:outerShdw>
                </a:effectLst>
                <a:latin typeface="Book Antiqua" pitchFamily="18" charset="0"/>
              </a:rPr>
              <a:t>checklist</a:t>
            </a:r>
          </a:p>
          <a:p>
            <a:pPr algn="just"/>
            <a:endParaRPr lang="en-US" dirty="0">
              <a:latin typeface="Book Antiqua" pitchFamily="18" charset="0"/>
            </a:endParaRPr>
          </a:p>
        </p:txBody>
      </p:sp>
    </p:spTree>
    <p:extLst>
      <p:ext uri="{BB962C8B-B14F-4D97-AF65-F5344CB8AC3E}">
        <p14:creationId xmlns:p14="http://schemas.microsoft.com/office/powerpoint/2010/main" val="673666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latin typeface="Agency FB" pitchFamily="34" charset="0"/>
              </a:rPr>
              <a:t>Classical programming errors checked during code inspection</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381000" y="1828800"/>
            <a:ext cx="8229600" cy="4525963"/>
          </a:xfrm>
        </p:spPr>
        <p:txBody>
          <a:bodyPr>
            <a:normAutofit/>
          </a:bodyPr>
          <a:lstStyle/>
          <a:p>
            <a:r>
              <a:rPr lang="en-US" dirty="0" smtClean="0">
                <a:latin typeface="Book Antiqua" pitchFamily="18" charset="0"/>
              </a:rPr>
              <a:t>Use of </a:t>
            </a:r>
            <a:r>
              <a:rPr lang="en-US" dirty="0" smtClean="0">
                <a:solidFill>
                  <a:srgbClr val="FF0000"/>
                </a:solidFill>
                <a:effectLst>
                  <a:outerShdw blurRad="38100" dist="38100" dir="2700000" algn="tl">
                    <a:srgbClr val="000000">
                      <a:alpha val="43137"/>
                    </a:srgbClr>
                  </a:outerShdw>
                </a:effectLst>
                <a:latin typeface="Book Antiqua" pitchFamily="18" charset="0"/>
              </a:rPr>
              <a:t>un-initialized </a:t>
            </a:r>
            <a:r>
              <a:rPr lang="en-US" dirty="0" smtClean="0">
                <a:latin typeface="Book Antiqua" pitchFamily="18" charset="0"/>
              </a:rPr>
              <a:t>variable</a:t>
            </a:r>
          </a:p>
          <a:p>
            <a:r>
              <a:rPr lang="en-US" dirty="0" smtClean="0">
                <a:latin typeface="Book Antiqua" pitchFamily="18" charset="0"/>
              </a:rPr>
              <a:t>Non terminating </a:t>
            </a:r>
            <a:r>
              <a:rPr lang="en-US" dirty="0" smtClean="0">
                <a:solidFill>
                  <a:srgbClr val="FF0000"/>
                </a:solidFill>
                <a:effectLst>
                  <a:outerShdw blurRad="38100" dist="38100" dir="2700000" algn="tl">
                    <a:srgbClr val="000000">
                      <a:alpha val="43137"/>
                    </a:srgbClr>
                  </a:outerShdw>
                </a:effectLst>
                <a:latin typeface="Book Antiqua" pitchFamily="18" charset="0"/>
              </a:rPr>
              <a:t>loops</a:t>
            </a:r>
          </a:p>
          <a:p>
            <a:r>
              <a:rPr lang="en-US" dirty="0" smtClean="0">
                <a:latin typeface="Book Antiqua" pitchFamily="18" charset="0"/>
              </a:rPr>
              <a:t>Incompatible </a:t>
            </a:r>
            <a:r>
              <a:rPr lang="en-US" dirty="0" smtClean="0">
                <a:solidFill>
                  <a:srgbClr val="FF0000"/>
                </a:solidFill>
                <a:effectLst>
                  <a:outerShdw blurRad="38100" dist="38100" dir="2700000" algn="tl">
                    <a:srgbClr val="000000">
                      <a:alpha val="43137"/>
                    </a:srgbClr>
                  </a:outerShdw>
                </a:effectLst>
                <a:latin typeface="Book Antiqua" pitchFamily="18" charset="0"/>
              </a:rPr>
              <a:t>assignments</a:t>
            </a:r>
          </a:p>
          <a:p>
            <a:r>
              <a:rPr lang="en-US" dirty="0" smtClean="0">
                <a:solidFill>
                  <a:srgbClr val="FF0000"/>
                </a:solidFill>
                <a:effectLst>
                  <a:outerShdw blurRad="38100" dist="38100" dir="2700000" algn="tl">
                    <a:srgbClr val="000000">
                      <a:alpha val="43137"/>
                    </a:srgbClr>
                  </a:outerShdw>
                </a:effectLst>
                <a:latin typeface="Book Antiqua" pitchFamily="18" charset="0"/>
              </a:rPr>
              <a:t>Array</a:t>
            </a:r>
            <a:r>
              <a:rPr lang="en-US" dirty="0" smtClean="0">
                <a:latin typeface="Book Antiqua" pitchFamily="18" charset="0"/>
              </a:rPr>
              <a:t> indices out of bound</a:t>
            </a:r>
          </a:p>
          <a:p>
            <a:r>
              <a:rPr lang="en-US" dirty="0" smtClean="0">
                <a:latin typeface="Book Antiqua" pitchFamily="18" charset="0"/>
              </a:rPr>
              <a:t>Improper modification of </a:t>
            </a:r>
            <a:r>
              <a:rPr lang="en-US" dirty="0" smtClean="0">
                <a:solidFill>
                  <a:srgbClr val="FF0000"/>
                </a:solidFill>
                <a:effectLst>
                  <a:outerShdw blurRad="38100" dist="38100" dir="2700000" algn="tl">
                    <a:srgbClr val="000000">
                      <a:alpha val="43137"/>
                    </a:srgbClr>
                  </a:outerShdw>
                </a:effectLst>
                <a:latin typeface="Book Antiqua" pitchFamily="18" charset="0"/>
              </a:rPr>
              <a:t>loop variables </a:t>
            </a:r>
            <a:r>
              <a:rPr lang="en-US" dirty="0" smtClean="0">
                <a:latin typeface="Book Antiqua" pitchFamily="18" charset="0"/>
              </a:rPr>
              <a:t>etc</a:t>
            </a:r>
            <a:endParaRPr lang="en-US" dirty="0">
              <a:latin typeface="Book Antiqua" pitchFamily="18" charset="0"/>
            </a:endParaRPr>
          </a:p>
        </p:txBody>
      </p:sp>
    </p:spTree>
    <p:extLst>
      <p:ext uri="{BB962C8B-B14F-4D97-AF65-F5344CB8AC3E}">
        <p14:creationId xmlns:p14="http://schemas.microsoft.com/office/powerpoint/2010/main" val="2714832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Clean room testing</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sz="2600" dirty="0" smtClean="0">
                <a:latin typeface="Book Antiqua" pitchFamily="18" charset="0"/>
              </a:rPr>
              <a:t>Pioneered at IBM</a:t>
            </a:r>
          </a:p>
          <a:p>
            <a:pPr algn="just"/>
            <a:r>
              <a:rPr lang="en-US" sz="2600" dirty="0" smtClean="0">
                <a:latin typeface="Book Antiqua" pitchFamily="18" charset="0"/>
              </a:rPr>
              <a:t>Type of testing which relies on</a:t>
            </a:r>
          </a:p>
          <a:p>
            <a:pPr lvl="1" algn="just"/>
            <a:r>
              <a:rPr lang="en-US" sz="2600" dirty="0" smtClean="0">
                <a:latin typeface="Book Antiqua" pitchFamily="18" charset="0"/>
              </a:rPr>
              <a:t>Walkthrough</a:t>
            </a:r>
          </a:p>
          <a:p>
            <a:pPr lvl="1" algn="just"/>
            <a:r>
              <a:rPr lang="en-US" sz="2600" dirty="0" smtClean="0">
                <a:latin typeface="Book Antiqua" pitchFamily="18" charset="0"/>
              </a:rPr>
              <a:t>Inspection</a:t>
            </a:r>
          </a:p>
          <a:p>
            <a:pPr lvl="1" algn="just"/>
            <a:r>
              <a:rPr lang="en-US" sz="2600" dirty="0" smtClean="0">
                <a:latin typeface="Book Antiqua" pitchFamily="18" charset="0"/>
              </a:rPr>
              <a:t>Formal verification</a:t>
            </a:r>
          </a:p>
          <a:p>
            <a:pPr algn="just"/>
            <a:r>
              <a:rPr lang="en-US" sz="2600" dirty="0" smtClean="0">
                <a:latin typeface="Book Antiqua" pitchFamily="18" charset="0"/>
              </a:rPr>
              <a:t>Programmers are not allowed to test their code by executing it other than doing some syntax testing using a compiler</a:t>
            </a:r>
          </a:p>
          <a:p>
            <a:pPr algn="just"/>
            <a:r>
              <a:rPr lang="en-US" sz="2600" dirty="0">
                <a:latin typeface="Book Antiqua" pitchFamily="18" charset="0"/>
              </a:rPr>
              <a:t>Technique produces documentation and code that is more reliable and maintainable</a:t>
            </a:r>
          </a:p>
          <a:p>
            <a:pPr algn="just"/>
            <a:r>
              <a:rPr lang="en-US" sz="2600" dirty="0">
                <a:latin typeface="Book Antiqua" pitchFamily="18" charset="0"/>
              </a:rPr>
              <a:t>Problems</a:t>
            </a:r>
          </a:p>
          <a:p>
            <a:pPr lvl="1" algn="just"/>
            <a:r>
              <a:rPr lang="en-US" sz="2600" dirty="0">
                <a:latin typeface="Book Antiqua" pitchFamily="18" charset="0"/>
              </a:rPr>
              <a:t>Testing effort  is increased</a:t>
            </a:r>
          </a:p>
          <a:p>
            <a:pPr algn="just"/>
            <a:endParaRPr lang="en-US" dirty="0">
              <a:latin typeface="Book Antiqua" pitchFamily="18" charset="0"/>
            </a:endParaRPr>
          </a:p>
        </p:txBody>
      </p:sp>
    </p:spTree>
    <p:extLst>
      <p:ext uri="{BB962C8B-B14F-4D97-AF65-F5344CB8AC3E}">
        <p14:creationId xmlns:p14="http://schemas.microsoft.com/office/powerpoint/2010/main" val="158909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Agency FB" pitchFamily="34" charset="0"/>
              </a:rPr>
              <a:t>INTRODUCTION </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dirty="0" smtClean="0">
                <a:latin typeface="Book Antiqua" pitchFamily="18" charset="0"/>
              </a:rPr>
              <a:t>Coding is done after the </a:t>
            </a:r>
            <a:r>
              <a:rPr lang="en-US" dirty="0" smtClean="0">
                <a:solidFill>
                  <a:srgbClr val="FF0000"/>
                </a:solidFill>
                <a:effectLst>
                  <a:outerShdw blurRad="38100" dist="38100" dir="2700000" algn="tl">
                    <a:srgbClr val="000000">
                      <a:alpha val="43137"/>
                    </a:srgbClr>
                  </a:outerShdw>
                </a:effectLst>
                <a:latin typeface="Book Antiqua" pitchFamily="18" charset="0"/>
              </a:rPr>
              <a:t>design phase </a:t>
            </a:r>
            <a:r>
              <a:rPr lang="en-US" dirty="0" smtClean="0">
                <a:latin typeface="Book Antiqua" pitchFamily="18" charset="0"/>
              </a:rPr>
              <a:t>is complete and </a:t>
            </a:r>
            <a:r>
              <a:rPr lang="en-US" dirty="0" smtClean="0">
                <a:solidFill>
                  <a:srgbClr val="FF0000"/>
                </a:solidFill>
                <a:effectLst>
                  <a:outerShdw blurRad="38100" dist="38100" dir="2700000" algn="tl">
                    <a:srgbClr val="000000">
                      <a:alpha val="43137"/>
                    </a:srgbClr>
                  </a:outerShdw>
                </a:effectLst>
                <a:latin typeface="Book Antiqua" pitchFamily="18" charset="0"/>
              </a:rPr>
              <a:t>design document </a:t>
            </a:r>
            <a:r>
              <a:rPr lang="en-US" dirty="0" smtClean="0">
                <a:latin typeface="Book Antiqua" pitchFamily="18" charset="0"/>
              </a:rPr>
              <a:t>is reviewed successfully</a:t>
            </a:r>
          </a:p>
          <a:p>
            <a:pPr algn="just"/>
            <a:r>
              <a:rPr lang="en-US" dirty="0" smtClean="0">
                <a:latin typeface="Book Antiqua" pitchFamily="18" charset="0"/>
              </a:rPr>
              <a:t>Every module specified in </a:t>
            </a:r>
            <a:r>
              <a:rPr lang="en-US" dirty="0" smtClean="0">
                <a:solidFill>
                  <a:srgbClr val="FF0000"/>
                </a:solidFill>
                <a:effectLst>
                  <a:outerShdw blurRad="38100" dist="38100" dir="2700000" algn="tl">
                    <a:srgbClr val="000000">
                      <a:alpha val="43137"/>
                    </a:srgbClr>
                  </a:outerShdw>
                </a:effectLst>
                <a:latin typeface="Book Antiqua" pitchFamily="18" charset="0"/>
              </a:rPr>
              <a:t>design document </a:t>
            </a:r>
            <a:r>
              <a:rPr lang="en-US" dirty="0" smtClean="0">
                <a:latin typeface="Book Antiqua" pitchFamily="18" charset="0"/>
              </a:rPr>
              <a:t>is coded and unit tested</a:t>
            </a:r>
          </a:p>
          <a:p>
            <a:pPr algn="just"/>
            <a:r>
              <a:rPr lang="en-US" dirty="0" smtClean="0">
                <a:latin typeface="Book Antiqua" pitchFamily="18" charset="0"/>
              </a:rPr>
              <a:t>In </a:t>
            </a:r>
            <a:r>
              <a:rPr lang="en-US" dirty="0" smtClean="0">
                <a:solidFill>
                  <a:srgbClr val="FF0000"/>
                </a:solidFill>
                <a:effectLst>
                  <a:outerShdw blurRad="38100" dist="38100" dir="2700000" algn="tl">
                    <a:srgbClr val="000000">
                      <a:alpha val="43137"/>
                    </a:srgbClr>
                  </a:outerShdw>
                </a:effectLst>
                <a:latin typeface="Book Antiqua" pitchFamily="18" charset="0"/>
              </a:rPr>
              <a:t>unit testing</a:t>
            </a:r>
            <a:r>
              <a:rPr lang="en-US" dirty="0" smtClean="0">
                <a:latin typeface="Book Antiqua" pitchFamily="18" charset="0"/>
              </a:rPr>
              <a:t>, each module is tested individually when its </a:t>
            </a:r>
            <a:r>
              <a:rPr lang="en-US" dirty="0" smtClean="0">
                <a:solidFill>
                  <a:srgbClr val="FF0000"/>
                </a:solidFill>
                <a:effectLst>
                  <a:outerShdw blurRad="38100" dist="38100" dir="2700000" algn="tl">
                    <a:srgbClr val="000000">
                      <a:alpha val="43137"/>
                    </a:srgbClr>
                  </a:outerShdw>
                </a:effectLst>
                <a:latin typeface="Book Antiqua" pitchFamily="18" charset="0"/>
              </a:rPr>
              <a:t>coding</a:t>
            </a:r>
            <a:r>
              <a:rPr lang="en-US" dirty="0" smtClean="0">
                <a:latin typeface="Book Antiqua" pitchFamily="18" charset="0"/>
              </a:rPr>
              <a:t> is complete</a:t>
            </a:r>
          </a:p>
          <a:p>
            <a:pPr algn="just"/>
            <a:r>
              <a:rPr lang="en-US" dirty="0" smtClean="0">
                <a:solidFill>
                  <a:srgbClr val="7030A0"/>
                </a:solidFill>
                <a:effectLst>
                  <a:outerShdw blurRad="38100" dist="38100" dir="2700000" algn="tl">
                    <a:srgbClr val="000000">
                      <a:alpha val="43137"/>
                    </a:srgbClr>
                  </a:outerShdw>
                </a:effectLst>
                <a:latin typeface="Book Antiqua" pitchFamily="18" charset="0"/>
              </a:rPr>
              <a:t>Objective of coding phase</a:t>
            </a:r>
          </a:p>
          <a:p>
            <a:pPr lvl="1" algn="just"/>
            <a:r>
              <a:rPr lang="en-US" sz="2400" dirty="0" smtClean="0">
                <a:latin typeface="Book Antiqua" pitchFamily="18" charset="0"/>
              </a:rPr>
              <a:t>Transform the </a:t>
            </a:r>
            <a:r>
              <a:rPr lang="en-US" sz="2400" dirty="0" smtClean="0">
                <a:solidFill>
                  <a:srgbClr val="FF0000"/>
                </a:solidFill>
                <a:effectLst>
                  <a:outerShdw blurRad="38100" dist="38100" dir="2700000" algn="tl">
                    <a:srgbClr val="000000">
                      <a:alpha val="43137"/>
                    </a:srgbClr>
                  </a:outerShdw>
                </a:effectLst>
                <a:latin typeface="Book Antiqua" pitchFamily="18" charset="0"/>
              </a:rPr>
              <a:t>design </a:t>
            </a:r>
            <a:r>
              <a:rPr lang="en-US" sz="2400" dirty="0" smtClean="0">
                <a:latin typeface="Book Antiqua" pitchFamily="18" charset="0"/>
              </a:rPr>
              <a:t>of a system into a </a:t>
            </a:r>
            <a:r>
              <a:rPr lang="en-US" sz="2400" dirty="0" smtClean="0">
                <a:solidFill>
                  <a:srgbClr val="FF0000"/>
                </a:solidFill>
                <a:effectLst>
                  <a:outerShdw blurRad="38100" dist="38100" dir="2700000" algn="tl">
                    <a:srgbClr val="000000">
                      <a:alpha val="43137"/>
                    </a:srgbClr>
                  </a:outerShdw>
                </a:effectLst>
                <a:latin typeface="Book Antiqua" pitchFamily="18" charset="0"/>
              </a:rPr>
              <a:t>code,</a:t>
            </a:r>
            <a:r>
              <a:rPr lang="en-US" sz="2400" dirty="0" smtClean="0">
                <a:latin typeface="Book Antiqua" pitchFamily="18" charset="0"/>
              </a:rPr>
              <a:t> using a high level language and then unit test this code</a:t>
            </a:r>
          </a:p>
          <a:p>
            <a:endParaRPr lang="en-US" dirty="0" smtClean="0"/>
          </a:p>
          <a:p>
            <a:endParaRPr lang="en-US" dirty="0" smtClean="0"/>
          </a:p>
          <a:p>
            <a:endParaRPr lang="en-US" dirty="0"/>
          </a:p>
        </p:txBody>
      </p:sp>
    </p:spTree>
    <p:extLst>
      <p:ext uri="{BB962C8B-B14F-4D97-AF65-F5344CB8AC3E}">
        <p14:creationId xmlns:p14="http://schemas.microsoft.com/office/powerpoint/2010/main" val="3720743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gency FB" pitchFamily="34" charset="0"/>
              </a:rPr>
              <a:t>SOFTWARE DOCUMENTATION</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dirty="0" smtClean="0">
                <a:latin typeface="Book Antiqua" pitchFamily="18" charset="0"/>
              </a:rPr>
              <a:t>When a </a:t>
            </a:r>
            <a:r>
              <a:rPr lang="en-US" dirty="0" smtClean="0">
                <a:solidFill>
                  <a:srgbClr val="FF0000"/>
                </a:solidFill>
                <a:effectLst>
                  <a:outerShdw blurRad="38100" dist="38100" dir="2700000" algn="tl">
                    <a:srgbClr val="000000">
                      <a:alpha val="43137"/>
                    </a:srgbClr>
                  </a:outerShdw>
                </a:effectLst>
                <a:latin typeface="Book Antiqua" pitchFamily="18" charset="0"/>
              </a:rPr>
              <a:t>software</a:t>
            </a:r>
            <a:r>
              <a:rPr lang="en-US" dirty="0" smtClean="0">
                <a:latin typeface="Book Antiqua" pitchFamily="18" charset="0"/>
              </a:rPr>
              <a:t> is developed, in addition to </a:t>
            </a:r>
            <a:r>
              <a:rPr lang="en-US" dirty="0" smtClean="0">
                <a:solidFill>
                  <a:srgbClr val="FF0000"/>
                </a:solidFill>
                <a:effectLst>
                  <a:outerShdw blurRad="38100" dist="38100" dir="2700000" algn="tl">
                    <a:srgbClr val="000000">
                      <a:alpha val="43137"/>
                    </a:srgbClr>
                  </a:outerShdw>
                </a:effectLst>
                <a:latin typeface="Book Antiqua" pitchFamily="18" charset="0"/>
              </a:rPr>
              <a:t>executable files </a:t>
            </a:r>
            <a:r>
              <a:rPr lang="en-US" dirty="0" smtClean="0">
                <a:latin typeface="Book Antiqua" pitchFamily="18" charset="0"/>
              </a:rPr>
              <a:t>and </a:t>
            </a:r>
            <a:r>
              <a:rPr lang="en-US" dirty="0" smtClean="0">
                <a:solidFill>
                  <a:srgbClr val="FF0000"/>
                </a:solidFill>
                <a:effectLst>
                  <a:outerShdw blurRad="38100" dist="38100" dir="2700000" algn="tl">
                    <a:srgbClr val="000000">
                      <a:alpha val="43137"/>
                    </a:srgbClr>
                  </a:outerShdw>
                </a:effectLst>
                <a:latin typeface="Book Antiqua" pitchFamily="18" charset="0"/>
              </a:rPr>
              <a:t>source code</a:t>
            </a:r>
            <a:r>
              <a:rPr lang="en-US" dirty="0" smtClean="0">
                <a:latin typeface="Book Antiqua" pitchFamily="18" charset="0"/>
              </a:rPr>
              <a:t>, certain documents are also developed</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Users manual</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SRS document</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Design document</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Test document</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Installation manual</a:t>
            </a:r>
          </a:p>
          <a:p>
            <a:pPr algn="just">
              <a:buNone/>
            </a:pPr>
            <a:r>
              <a:rPr lang="en-US" dirty="0" smtClean="0">
                <a:latin typeface="Book Antiqua" pitchFamily="18" charset="0"/>
              </a:rPr>
              <a:t> </a:t>
            </a:r>
          </a:p>
        </p:txBody>
      </p:sp>
    </p:spTree>
    <p:extLst>
      <p:ext uri="{BB962C8B-B14F-4D97-AF65-F5344CB8AC3E}">
        <p14:creationId xmlns:p14="http://schemas.microsoft.com/office/powerpoint/2010/main" val="356320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Purpose of good documents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dirty="0" smtClean="0">
                <a:solidFill>
                  <a:srgbClr val="0070C0"/>
                </a:solidFill>
                <a:effectLst>
                  <a:outerShdw blurRad="38100" dist="38100" dir="2700000" algn="tl">
                    <a:srgbClr val="000000">
                      <a:alpha val="43137"/>
                    </a:srgbClr>
                  </a:outerShdw>
                </a:effectLst>
                <a:latin typeface="Book Antiqua" pitchFamily="18" charset="0"/>
              </a:rPr>
              <a:t>Enhance understandability of code</a:t>
            </a:r>
          </a:p>
          <a:p>
            <a:pPr lvl="1" algn="just"/>
            <a:r>
              <a:rPr lang="en-US" sz="2400" dirty="0" smtClean="0">
                <a:latin typeface="Book Antiqua" pitchFamily="18" charset="0"/>
              </a:rPr>
              <a:t>Reduce </a:t>
            </a:r>
            <a:r>
              <a:rPr lang="en-US" sz="2400" dirty="0" smtClean="0">
                <a:solidFill>
                  <a:srgbClr val="FF0000"/>
                </a:solidFill>
                <a:effectLst>
                  <a:outerShdw blurRad="38100" dist="38100" dir="2700000" algn="tl">
                    <a:srgbClr val="000000">
                      <a:alpha val="43137"/>
                    </a:srgbClr>
                  </a:outerShdw>
                </a:effectLst>
                <a:latin typeface="Book Antiqua" pitchFamily="18" charset="0"/>
              </a:rPr>
              <a:t>effort &amp; time </a:t>
            </a:r>
            <a:r>
              <a:rPr lang="en-US" sz="2400" dirty="0" smtClean="0">
                <a:latin typeface="Book Antiqua" pitchFamily="18" charset="0"/>
              </a:rPr>
              <a:t>for maintenance </a:t>
            </a:r>
          </a:p>
          <a:p>
            <a:pPr algn="just"/>
            <a:r>
              <a:rPr lang="en-US" dirty="0" smtClean="0">
                <a:latin typeface="Book Antiqua" pitchFamily="18" charset="0"/>
              </a:rPr>
              <a:t>Helps the users to </a:t>
            </a:r>
            <a:r>
              <a:rPr lang="en-US" dirty="0" smtClean="0">
                <a:solidFill>
                  <a:srgbClr val="FF0000"/>
                </a:solidFill>
                <a:effectLst>
                  <a:outerShdw blurRad="38100" dist="38100" dir="2700000" algn="tl">
                    <a:srgbClr val="000000">
                      <a:alpha val="43137"/>
                    </a:srgbClr>
                  </a:outerShdw>
                </a:effectLst>
                <a:latin typeface="Book Antiqua" pitchFamily="18" charset="0"/>
              </a:rPr>
              <a:t>understand</a:t>
            </a:r>
            <a:r>
              <a:rPr lang="en-US" dirty="0" smtClean="0">
                <a:latin typeface="Book Antiqua" pitchFamily="18" charset="0"/>
              </a:rPr>
              <a:t> and effectively use the system</a:t>
            </a:r>
          </a:p>
          <a:p>
            <a:pPr algn="just"/>
            <a:r>
              <a:rPr lang="en-US" dirty="0" smtClean="0">
                <a:solidFill>
                  <a:srgbClr val="0070C0"/>
                </a:solidFill>
                <a:effectLst>
                  <a:outerShdw blurRad="38100" dist="38100" dir="2700000" algn="tl">
                    <a:srgbClr val="000000">
                      <a:alpha val="43137"/>
                    </a:srgbClr>
                  </a:outerShdw>
                </a:effectLst>
                <a:latin typeface="Book Antiqua" pitchFamily="18" charset="0"/>
              </a:rPr>
              <a:t>Effectively tackle manpower turnover problem</a:t>
            </a:r>
          </a:p>
          <a:p>
            <a:pPr lvl="1" algn="just"/>
            <a:r>
              <a:rPr lang="en-US" sz="2400" dirty="0" smtClean="0">
                <a:latin typeface="Book Antiqua" pitchFamily="18" charset="0"/>
              </a:rPr>
              <a:t>When an </a:t>
            </a:r>
            <a:r>
              <a:rPr lang="en-US" sz="2400" dirty="0" smtClean="0">
                <a:solidFill>
                  <a:srgbClr val="FF0000"/>
                </a:solidFill>
                <a:effectLst>
                  <a:outerShdw blurRad="38100" dist="38100" dir="2700000" algn="tl">
                    <a:srgbClr val="000000">
                      <a:alpha val="43137"/>
                    </a:srgbClr>
                  </a:outerShdw>
                </a:effectLst>
                <a:latin typeface="Book Antiqua" pitchFamily="18" charset="0"/>
              </a:rPr>
              <a:t>engineer leaves the organization </a:t>
            </a:r>
            <a:r>
              <a:rPr lang="en-US" sz="2400" dirty="0" smtClean="0">
                <a:latin typeface="Book Antiqua" pitchFamily="18" charset="0"/>
              </a:rPr>
              <a:t>and a new engineer comes in, he can build up knowledge easily by </a:t>
            </a:r>
            <a:r>
              <a:rPr lang="en-US" sz="2400" dirty="0" smtClean="0">
                <a:solidFill>
                  <a:srgbClr val="FF0000"/>
                </a:solidFill>
                <a:effectLst>
                  <a:outerShdw blurRad="38100" dist="38100" dir="2700000" algn="tl">
                    <a:srgbClr val="000000">
                      <a:alpha val="43137"/>
                    </a:srgbClr>
                  </a:outerShdw>
                </a:effectLst>
                <a:latin typeface="Book Antiqua" pitchFamily="18" charset="0"/>
              </a:rPr>
              <a:t>referring the documents</a:t>
            </a:r>
          </a:p>
          <a:p>
            <a:pPr algn="just"/>
            <a:r>
              <a:rPr lang="en-US" dirty="0" smtClean="0">
                <a:solidFill>
                  <a:srgbClr val="0070C0"/>
                </a:solidFill>
                <a:effectLst>
                  <a:outerShdw blurRad="38100" dist="38100" dir="2700000" algn="tl">
                    <a:srgbClr val="000000">
                      <a:alpha val="43137"/>
                    </a:srgbClr>
                  </a:outerShdw>
                </a:effectLst>
                <a:latin typeface="Book Antiqua" pitchFamily="18" charset="0"/>
              </a:rPr>
              <a:t>Helps the managers to track the progress of the project </a:t>
            </a:r>
          </a:p>
          <a:p>
            <a:endParaRPr lang="en-US" dirty="0"/>
          </a:p>
        </p:txBody>
      </p:sp>
    </p:spTree>
    <p:extLst>
      <p:ext uri="{BB962C8B-B14F-4D97-AF65-F5344CB8AC3E}">
        <p14:creationId xmlns:p14="http://schemas.microsoft.com/office/powerpoint/2010/main" val="3385532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Types of software documents</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solidFill>
                  <a:srgbClr val="0070C0"/>
                </a:solidFill>
                <a:effectLst>
                  <a:outerShdw blurRad="38100" dist="38100" dir="2700000" algn="tl">
                    <a:srgbClr val="000000">
                      <a:alpha val="43137"/>
                    </a:srgbClr>
                  </a:outerShdw>
                </a:effectLst>
                <a:latin typeface="Book Antiqua" pitchFamily="18" charset="0"/>
              </a:rPr>
              <a:t>Internal documents</a:t>
            </a:r>
          </a:p>
          <a:p>
            <a:pPr lvl="1" algn="just"/>
            <a:r>
              <a:rPr lang="en-US" dirty="0" smtClean="0">
                <a:latin typeface="Book Antiqua" pitchFamily="18" charset="0"/>
              </a:rPr>
              <a:t>Provided in the </a:t>
            </a:r>
            <a:r>
              <a:rPr lang="en-US" dirty="0" smtClean="0">
                <a:solidFill>
                  <a:srgbClr val="FF0000"/>
                </a:solidFill>
                <a:effectLst>
                  <a:outerShdw blurRad="38100" dist="38100" dir="2700000" algn="tl">
                    <a:srgbClr val="000000">
                      <a:alpha val="43137"/>
                    </a:srgbClr>
                  </a:outerShdw>
                </a:effectLst>
                <a:latin typeface="Book Antiqua" pitchFamily="18" charset="0"/>
              </a:rPr>
              <a:t>source code </a:t>
            </a:r>
            <a:r>
              <a:rPr lang="en-US" dirty="0" smtClean="0">
                <a:latin typeface="Book Antiqua" pitchFamily="18" charset="0"/>
              </a:rPr>
              <a:t>itself</a:t>
            </a:r>
          </a:p>
          <a:p>
            <a:pPr algn="just"/>
            <a:r>
              <a:rPr lang="en-US" dirty="0" smtClean="0">
                <a:solidFill>
                  <a:srgbClr val="0070C0"/>
                </a:solidFill>
                <a:effectLst>
                  <a:outerShdw blurRad="38100" dist="38100" dir="2700000" algn="tl">
                    <a:srgbClr val="000000">
                      <a:alpha val="43137"/>
                    </a:srgbClr>
                  </a:outerShdw>
                </a:effectLst>
                <a:latin typeface="Book Antiqua" pitchFamily="18" charset="0"/>
              </a:rPr>
              <a:t>External documents</a:t>
            </a:r>
          </a:p>
          <a:p>
            <a:pPr lvl="1" algn="just"/>
            <a:r>
              <a:rPr lang="en-US" dirty="0" smtClean="0">
                <a:latin typeface="Book Antiqua" pitchFamily="18" charset="0"/>
              </a:rPr>
              <a:t>Supporting documents such as </a:t>
            </a:r>
          </a:p>
          <a:p>
            <a:pPr lvl="2" algn="just"/>
            <a:r>
              <a:rPr lang="en-US" dirty="0" smtClean="0">
                <a:solidFill>
                  <a:srgbClr val="7030A0"/>
                </a:solidFill>
                <a:effectLst>
                  <a:outerShdw blurRad="38100" dist="38100" dir="2700000" algn="tl">
                    <a:srgbClr val="000000">
                      <a:alpha val="43137"/>
                    </a:srgbClr>
                  </a:outerShdw>
                </a:effectLst>
                <a:latin typeface="Book Antiqua" pitchFamily="18" charset="0"/>
              </a:rPr>
              <a:t>SRS</a:t>
            </a:r>
          </a:p>
          <a:p>
            <a:pPr lvl="2" algn="just"/>
            <a:r>
              <a:rPr lang="en-US" dirty="0" smtClean="0">
                <a:solidFill>
                  <a:srgbClr val="7030A0"/>
                </a:solidFill>
                <a:effectLst>
                  <a:outerShdw blurRad="38100" dist="38100" dir="2700000" algn="tl">
                    <a:srgbClr val="000000">
                      <a:alpha val="43137"/>
                    </a:srgbClr>
                  </a:outerShdw>
                </a:effectLst>
                <a:latin typeface="Book Antiqua" pitchFamily="18" charset="0"/>
              </a:rPr>
              <a:t>User manual</a:t>
            </a:r>
          </a:p>
          <a:p>
            <a:pPr lvl="2" algn="just"/>
            <a:r>
              <a:rPr lang="en-US" dirty="0" smtClean="0">
                <a:solidFill>
                  <a:srgbClr val="7030A0"/>
                </a:solidFill>
                <a:effectLst>
                  <a:outerShdw blurRad="38100" dist="38100" dir="2700000" algn="tl">
                    <a:srgbClr val="000000">
                      <a:alpha val="43137"/>
                    </a:srgbClr>
                  </a:outerShdw>
                </a:effectLst>
                <a:latin typeface="Book Antiqua" pitchFamily="18" charset="0"/>
              </a:rPr>
              <a:t>Installation document</a:t>
            </a:r>
          </a:p>
          <a:p>
            <a:pPr lvl="2" algn="just"/>
            <a:r>
              <a:rPr lang="en-US" dirty="0" smtClean="0">
                <a:solidFill>
                  <a:srgbClr val="7030A0"/>
                </a:solidFill>
                <a:effectLst>
                  <a:outerShdw blurRad="38100" dist="38100" dir="2700000" algn="tl">
                    <a:srgbClr val="000000">
                      <a:alpha val="43137"/>
                    </a:srgbClr>
                  </a:outerShdw>
                </a:effectLst>
                <a:latin typeface="Book Antiqua" pitchFamily="18" charset="0"/>
              </a:rPr>
              <a:t>Design document</a:t>
            </a:r>
          </a:p>
          <a:p>
            <a:pPr lvl="2" algn="just"/>
            <a:r>
              <a:rPr lang="en-US" dirty="0" smtClean="0">
                <a:solidFill>
                  <a:srgbClr val="7030A0"/>
                </a:solidFill>
                <a:effectLst>
                  <a:outerShdw blurRad="38100" dist="38100" dir="2700000" algn="tl">
                    <a:srgbClr val="000000">
                      <a:alpha val="43137"/>
                    </a:srgbClr>
                  </a:outerShdw>
                </a:effectLst>
                <a:latin typeface="Book Antiqua" pitchFamily="18" charset="0"/>
              </a:rPr>
              <a:t>Test document</a:t>
            </a:r>
            <a:endParaRPr lang="en-US" dirty="0">
              <a:solidFill>
                <a:srgbClr val="7030A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2131972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Internal documentation</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685800" y="1600200"/>
            <a:ext cx="7467600" cy="4873752"/>
          </a:xfrm>
        </p:spPr>
        <p:txBody>
          <a:bodyPr>
            <a:noAutofit/>
          </a:bodyPr>
          <a:lstStyle/>
          <a:p>
            <a:pPr algn="just"/>
            <a:r>
              <a:rPr lang="en-US" dirty="0" smtClean="0">
                <a:latin typeface="Book Antiqua" pitchFamily="18" charset="0"/>
              </a:rPr>
              <a:t>It is the </a:t>
            </a:r>
            <a:r>
              <a:rPr lang="en-US" dirty="0" smtClean="0">
                <a:solidFill>
                  <a:srgbClr val="FF0000"/>
                </a:solidFill>
                <a:effectLst>
                  <a:outerShdw blurRad="38100" dist="38100" dir="2700000" algn="tl">
                    <a:srgbClr val="000000">
                      <a:alpha val="43137"/>
                    </a:srgbClr>
                  </a:outerShdw>
                </a:effectLst>
                <a:latin typeface="Book Antiqua" pitchFamily="18" charset="0"/>
              </a:rPr>
              <a:t>code comprehension </a:t>
            </a:r>
            <a:r>
              <a:rPr lang="en-US" dirty="0" smtClean="0">
                <a:latin typeface="Book Antiqua" pitchFamily="18" charset="0"/>
              </a:rPr>
              <a:t>features provided in </a:t>
            </a:r>
            <a:r>
              <a:rPr lang="en-US" dirty="0" smtClean="0">
                <a:solidFill>
                  <a:srgbClr val="FF0000"/>
                </a:solidFill>
                <a:effectLst>
                  <a:outerShdw blurRad="38100" dist="38100" dir="2700000" algn="tl">
                    <a:srgbClr val="000000">
                      <a:alpha val="43137"/>
                    </a:srgbClr>
                  </a:outerShdw>
                </a:effectLst>
                <a:latin typeface="Book Antiqua" pitchFamily="18" charset="0"/>
              </a:rPr>
              <a:t>source code </a:t>
            </a:r>
            <a:r>
              <a:rPr lang="en-US" dirty="0" smtClean="0">
                <a:latin typeface="Book Antiqua" pitchFamily="18" charset="0"/>
              </a:rPr>
              <a:t>itself</a:t>
            </a:r>
          </a:p>
          <a:p>
            <a:pPr algn="just"/>
            <a:r>
              <a:rPr lang="en-US" b="1" i="1" dirty="0" smtClean="0">
                <a:solidFill>
                  <a:srgbClr val="0070C0"/>
                </a:solidFill>
                <a:effectLst>
                  <a:outerShdw blurRad="38100" dist="38100" dir="2700000" algn="tl">
                    <a:srgbClr val="000000">
                      <a:alpha val="43137"/>
                    </a:srgbClr>
                  </a:outerShdw>
                </a:effectLst>
                <a:latin typeface="Book Antiqua" pitchFamily="18" charset="0"/>
              </a:rPr>
              <a:t>Types of internal documentations</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Comments embedded in source code</a:t>
            </a:r>
          </a:p>
          <a:p>
            <a:pPr lvl="1" algn="just"/>
            <a:r>
              <a:rPr lang="en-US" sz="2400" dirty="0" smtClean="0">
                <a:solidFill>
                  <a:srgbClr val="C00000"/>
                </a:solidFill>
                <a:effectLst>
                  <a:outerShdw blurRad="38100" dist="38100" dir="2700000" algn="tl">
                    <a:srgbClr val="000000">
                      <a:alpha val="43137"/>
                    </a:srgbClr>
                  </a:outerShdw>
                </a:effectLst>
                <a:latin typeface="Book Antiqua" pitchFamily="18" charset="0"/>
              </a:rPr>
              <a:t>Meaningful variable names</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Code indentation</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Code structuring</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Use of enumerated types</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Use of constant identifiers</a:t>
            </a:r>
          </a:p>
          <a:p>
            <a:pPr lvl="1" algn="just"/>
            <a:r>
              <a:rPr lang="en-US" sz="2400" dirty="0" smtClean="0">
                <a:solidFill>
                  <a:srgbClr val="7030A0"/>
                </a:solidFill>
                <a:effectLst>
                  <a:outerShdw blurRad="38100" dist="38100" dir="2700000" algn="tl">
                    <a:srgbClr val="000000">
                      <a:alpha val="43137"/>
                    </a:srgbClr>
                  </a:outerShdw>
                </a:effectLst>
                <a:latin typeface="Book Antiqua" pitchFamily="18" charset="0"/>
              </a:rPr>
              <a:t>Use of user defined data types</a:t>
            </a:r>
            <a:endParaRPr lang="en-US" sz="2400" dirty="0">
              <a:solidFill>
                <a:srgbClr val="7030A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28391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Internal </a:t>
            </a:r>
            <a:r>
              <a:rPr lang="en-US" dirty="0" smtClean="0">
                <a:effectLst>
                  <a:outerShdw blurRad="38100" dist="38100" dir="2700000" algn="tl">
                    <a:srgbClr val="000000">
                      <a:alpha val="43137"/>
                    </a:srgbClr>
                  </a:outerShdw>
                </a:effectLst>
                <a:latin typeface="Agency FB" pitchFamily="34" charset="0"/>
              </a:rPr>
              <a:t>documentation [2]</a:t>
            </a:r>
            <a:endParaRPr lang="en-US" dirty="0"/>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latin typeface="Book Antiqua" pitchFamily="18" charset="0"/>
              </a:rPr>
              <a:t>Out of all types of internal documentation, </a:t>
            </a:r>
            <a:r>
              <a:rPr lang="en-US" dirty="0" smtClean="0">
                <a:solidFill>
                  <a:srgbClr val="C00000"/>
                </a:solidFill>
                <a:effectLst>
                  <a:outerShdw blurRad="38100" dist="38100" dir="2700000" algn="tl">
                    <a:srgbClr val="000000">
                      <a:alpha val="43137"/>
                    </a:srgbClr>
                  </a:outerShdw>
                </a:effectLst>
                <a:latin typeface="Book Antiqua" pitchFamily="18" charset="0"/>
              </a:rPr>
              <a:t>meaningful variable names </a:t>
            </a:r>
            <a:r>
              <a:rPr lang="en-US" dirty="0" smtClean="0">
                <a:latin typeface="Book Antiqua" pitchFamily="18" charset="0"/>
              </a:rPr>
              <a:t>is most useful while trying to </a:t>
            </a:r>
            <a:r>
              <a:rPr lang="en-US" dirty="0" smtClean="0">
                <a:solidFill>
                  <a:srgbClr val="FF0000"/>
                </a:solidFill>
                <a:effectLst>
                  <a:outerShdw blurRad="38100" dist="38100" dir="2700000" algn="tl">
                    <a:srgbClr val="000000">
                      <a:alpha val="43137"/>
                    </a:srgbClr>
                  </a:outerShdw>
                </a:effectLst>
                <a:latin typeface="Book Antiqua" pitchFamily="18" charset="0"/>
              </a:rPr>
              <a:t>understand a piece of code</a:t>
            </a:r>
            <a:endParaRPr lang="en-US"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3761093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External documentation</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External documentation is provided through various </a:t>
            </a:r>
            <a:r>
              <a:rPr lang="en-US" dirty="0" smtClean="0">
                <a:solidFill>
                  <a:srgbClr val="FF0000"/>
                </a:solidFill>
                <a:effectLst>
                  <a:outerShdw blurRad="38100" dist="38100" dir="2700000" algn="tl">
                    <a:srgbClr val="000000">
                      <a:alpha val="43137"/>
                    </a:srgbClr>
                  </a:outerShdw>
                </a:effectLst>
                <a:latin typeface="Book Antiqua" pitchFamily="18" charset="0"/>
              </a:rPr>
              <a:t>supporting documents</a:t>
            </a:r>
          </a:p>
          <a:p>
            <a:pPr algn="just"/>
            <a:r>
              <a:rPr lang="en-US" dirty="0" smtClean="0">
                <a:latin typeface="Book Antiqua" pitchFamily="18" charset="0"/>
              </a:rPr>
              <a:t>All documents are to be of </a:t>
            </a:r>
            <a:r>
              <a:rPr lang="en-US" dirty="0" smtClean="0">
                <a:solidFill>
                  <a:srgbClr val="FF0000"/>
                </a:solidFill>
                <a:effectLst>
                  <a:outerShdw blurRad="38100" dist="38100" dir="2700000" algn="tl">
                    <a:srgbClr val="000000">
                      <a:alpha val="43137"/>
                    </a:srgbClr>
                  </a:outerShdw>
                </a:effectLst>
                <a:latin typeface="Book Antiqua" pitchFamily="18" charset="0"/>
              </a:rPr>
              <a:t>good quality</a:t>
            </a:r>
          </a:p>
          <a:p>
            <a:pPr algn="just"/>
            <a:r>
              <a:rPr lang="en-US" dirty="0" smtClean="0">
                <a:latin typeface="Book Antiqua" pitchFamily="18" charset="0"/>
              </a:rPr>
              <a:t>They are produced in an </a:t>
            </a:r>
            <a:r>
              <a:rPr lang="en-US" dirty="0" smtClean="0">
                <a:solidFill>
                  <a:srgbClr val="FF0000"/>
                </a:solidFill>
                <a:effectLst>
                  <a:outerShdw blurRad="38100" dist="38100" dir="2700000" algn="tl">
                    <a:srgbClr val="000000">
                      <a:alpha val="43137"/>
                    </a:srgbClr>
                  </a:outerShdw>
                </a:effectLst>
                <a:latin typeface="Book Antiqua" pitchFamily="18" charset="0"/>
              </a:rPr>
              <a:t>orderly fashion</a:t>
            </a:r>
          </a:p>
          <a:p>
            <a:pPr algn="just"/>
            <a:r>
              <a:rPr lang="en-US" dirty="0" smtClean="0">
                <a:latin typeface="Book Antiqua" pitchFamily="18" charset="0"/>
              </a:rPr>
              <a:t>A good </a:t>
            </a:r>
            <a:r>
              <a:rPr lang="en-US" dirty="0" smtClean="0">
                <a:solidFill>
                  <a:srgbClr val="FF0000"/>
                </a:solidFill>
                <a:effectLst>
                  <a:outerShdw blurRad="38100" dist="38100" dir="2700000" algn="tl">
                    <a:srgbClr val="000000">
                      <a:alpha val="43137"/>
                    </a:srgbClr>
                  </a:outerShdw>
                </a:effectLst>
                <a:latin typeface="Book Antiqua" pitchFamily="18" charset="0"/>
              </a:rPr>
              <a:t>external document </a:t>
            </a:r>
            <a:r>
              <a:rPr lang="en-US" dirty="0" smtClean="0">
                <a:latin typeface="Book Antiqua" pitchFamily="18" charset="0"/>
              </a:rPr>
              <a:t>should have </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code consistency</a:t>
            </a:r>
          </a:p>
          <a:p>
            <a:pPr lvl="2" algn="just"/>
            <a:r>
              <a:rPr lang="en-US" dirty="0" smtClean="0">
                <a:latin typeface="Book Antiqua" pitchFamily="18" charset="0"/>
              </a:rPr>
              <a:t>Inconsistency lead to confusion</a:t>
            </a:r>
          </a:p>
          <a:p>
            <a:pPr lvl="2" algn="just"/>
            <a:r>
              <a:rPr lang="en-US" dirty="0" smtClean="0">
                <a:latin typeface="Book Antiqua" pitchFamily="18" charset="0"/>
              </a:rPr>
              <a:t>Documents should be up to date</a:t>
            </a:r>
          </a:p>
          <a:p>
            <a:pPr lvl="3" algn="just"/>
            <a:r>
              <a:rPr lang="en-US" dirty="0" smtClean="0">
                <a:latin typeface="Book Antiqua" pitchFamily="18" charset="0"/>
              </a:rPr>
              <a:t>Every change made to code should be reflected in the external documents</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Proper understandability about the category of users to whom the document is designed</a:t>
            </a:r>
          </a:p>
          <a:p>
            <a:pPr lvl="2" algn="just"/>
            <a:r>
              <a:rPr lang="en-US" dirty="0" smtClean="0">
                <a:latin typeface="Book Antiqua" pitchFamily="18" charset="0"/>
              </a:rPr>
              <a:t>This is done with the help of </a:t>
            </a:r>
            <a:r>
              <a:rPr lang="en-US" b="1" dirty="0" smtClean="0">
                <a:solidFill>
                  <a:srgbClr val="FF0000"/>
                </a:solidFill>
                <a:effectLst>
                  <a:outerShdw blurRad="38100" dist="38100" dir="2700000" algn="tl">
                    <a:srgbClr val="000000">
                      <a:alpha val="43137"/>
                    </a:srgbClr>
                  </a:outerShdw>
                </a:effectLst>
                <a:latin typeface="Book Antiqua" pitchFamily="18" charset="0"/>
              </a:rPr>
              <a:t>gunning’s fog index </a:t>
            </a:r>
            <a:endParaRPr lang="en-US" b="1"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249470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Gunning’s fog index</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Metric used to </a:t>
            </a:r>
            <a:r>
              <a:rPr lang="en-US" dirty="0" smtClean="0">
                <a:solidFill>
                  <a:srgbClr val="FF0000"/>
                </a:solidFill>
                <a:effectLst>
                  <a:outerShdw blurRad="38100" dist="38100" dir="2700000" algn="tl">
                    <a:srgbClr val="000000">
                      <a:alpha val="43137"/>
                    </a:srgbClr>
                  </a:outerShdw>
                </a:effectLst>
                <a:latin typeface="Book Antiqua" pitchFamily="18" charset="0"/>
              </a:rPr>
              <a:t>measure</a:t>
            </a:r>
            <a:r>
              <a:rPr lang="en-US" dirty="0" smtClean="0">
                <a:latin typeface="Book Antiqua" pitchFamily="18" charset="0"/>
              </a:rPr>
              <a:t> the </a:t>
            </a:r>
            <a:r>
              <a:rPr lang="en-US" dirty="0" smtClean="0">
                <a:solidFill>
                  <a:srgbClr val="FF0000"/>
                </a:solidFill>
                <a:effectLst>
                  <a:outerShdw blurRad="38100" dist="38100" dir="2700000" algn="tl">
                    <a:srgbClr val="000000">
                      <a:alpha val="43137"/>
                    </a:srgbClr>
                  </a:outerShdw>
                </a:effectLst>
                <a:latin typeface="Book Antiqua" pitchFamily="18" charset="0"/>
              </a:rPr>
              <a:t>readability</a:t>
            </a:r>
            <a:r>
              <a:rPr lang="en-US" dirty="0" smtClean="0">
                <a:latin typeface="Book Antiqua" pitchFamily="18" charset="0"/>
              </a:rPr>
              <a:t> of </a:t>
            </a:r>
            <a:r>
              <a:rPr lang="en-US" dirty="0" smtClean="0">
                <a:solidFill>
                  <a:srgbClr val="FF0000"/>
                </a:solidFill>
                <a:effectLst>
                  <a:outerShdw blurRad="38100" dist="38100" dir="2700000" algn="tl">
                    <a:srgbClr val="000000">
                      <a:alpha val="43137"/>
                    </a:srgbClr>
                  </a:outerShdw>
                </a:effectLst>
                <a:latin typeface="Book Antiqua" pitchFamily="18" charset="0"/>
              </a:rPr>
              <a:t>document</a:t>
            </a:r>
          </a:p>
          <a:p>
            <a:pPr algn="just"/>
            <a:r>
              <a:rPr lang="en-US" i="1" dirty="0" smtClean="0">
                <a:solidFill>
                  <a:srgbClr val="0070C0"/>
                </a:solidFill>
                <a:effectLst>
                  <a:outerShdw blurRad="38100" dist="38100" dir="2700000" algn="tl">
                    <a:srgbClr val="000000">
                      <a:alpha val="43137"/>
                    </a:srgbClr>
                  </a:outerShdw>
                </a:effectLst>
                <a:latin typeface="Book Antiqua" pitchFamily="18" charset="0"/>
              </a:rPr>
              <a:t>Metric value of a document indicates </a:t>
            </a:r>
          </a:p>
          <a:p>
            <a:pPr lvl="1" algn="just"/>
            <a:r>
              <a:rPr lang="en-US" sz="2400" dirty="0" smtClean="0">
                <a:latin typeface="Book Antiqua" pitchFamily="18" charset="0"/>
              </a:rPr>
              <a:t>the no: of years of </a:t>
            </a:r>
            <a:r>
              <a:rPr lang="en-US" sz="2400" dirty="0" smtClean="0">
                <a:solidFill>
                  <a:srgbClr val="FF0000"/>
                </a:solidFill>
                <a:effectLst>
                  <a:outerShdw blurRad="38100" dist="38100" dir="2700000" algn="tl">
                    <a:srgbClr val="000000">
                      <a:alpha val="43137"/>
                    </a:srgbClr>
                  </a:outerShdw>
                </a:effectLst>
                <a:latin typeface="Book Antiqua" pitchFamily="18" charset="0"/>
              </a:rPr>
              <a:t>formal education </a:t>
            </a:r>
            <a:r>
              <a:rPr lang="en-US" sz="2400" dirty="0" smtClean="0">
                <a:latin typeface="Book Antiqua" pitchFamily="18" charset="0"/>
              </a:rPr>
              <a:t>a person should have, in order to comfortably </a:t>
            </a:r>
            <a:r>
              <a:rPr lang="en-US" sz="2400" dirty="0" smtClean="0">
                <a:solidFill>
                  <a:srgbClr val="FF0000"/>
                </a:solidFill>
                <a:effectLst>
                  <a:outerShdw blurRad="38100" dist="38100" dir="2700000" algn="tl">
                    <a:srgbClr val="000000">
                      <a:alpha val="43137"/>
                    </a:srgbClr>
                  </a:outerShdw>
                </a:effectLst>
                <a:latin typeface="Book Antiqua" pitchFamily="18" charset="0"/>
              </a:rPr>
              <a:t>understand a document</a:t>
            </a:r>
          </a:p>
          <a:p>
            <a:pPr lvl="1" algn="just"/>
            <a:r>
              <a:rPr lang="en-US" sz="2400" dirty="0" err="1" smtClean="0">
                <a:latin typeface="Book Antiqua" pitchFamily="18" charset="0"/>
              </a:rPr>
              <a:t>Eg</a:t>
            </a:r>
            <a:r>
              <a:rPr lang="en-US" sz="2400" dirty="0" smtClean="0">
                <a:latin typeface="Book Antiqua" pitchFamily="18" charset="0"/>
              </a:rPr>
              <a:t>: fog 12 indicates that a person who has completed his 12</a:t>
            </a:r>
            <a:r>
              <a:rPr lang="en-US" sz="2400" baseline="30000" dirty="0" smtClean="0">
                <a:latin typeface="Book Antiqua" pitchFamily="18" charset="0"/>
              </a:rPr>
              <a:t>th</a:t>
            </a:r>
            <a:r>
              <a:rPr lang="en-US" sz="2400" dirty="0" smtClean="0">
                <a:latin typeface="Book Antiqua" pitchFamily="18" charset="0"/>
              </a:rPr>
              <a:t> grade can understand the document</a:t>
            </a:r>
            <a:endParaRPr lang="en-US" sz="2400" dirty="0">
              <a:latin typeface="Book Antiqu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5638800"/>
            <a:ext cx="3905250" cy="904875"/>
          </a:xfrm>
          <a:prstGeom prst="rect">
            <a:avLst/>
          </a:prstGeom>
        </p:spPr>
      </p:pic>
    </p:spTree>
    <p:extLst>
      <p:ext uri="{BB962C8B-B14F-4D97-AF65-F5344CB8AC3E}">
        <p14:creationId xmlns:p14="http://schemas.microsoft.com/office/powerpoint/2010/main" val="322928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latin typeface="Agency FB" pitchFamily="34" charset="0"/>
              </a:rPr>
              <a:t>Computing gunning’s fog of a document</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fontScale="92500" lnSpcReduction="10000"/>
          </a:bodyPr>
          <a:lstStyle/>
          <a:p>
            <a:pPr marL="342900" lvl="1" indent="-342900" algn="just">
              <a:buFont typeface="Arial" pitchFamily="34" charset="0"/>
              <a:buChar char="•"/>
            </a:pPr>
            <a:r>
              <a:rPr lang="en-US" sz="2600" dirty="0" smtClean="0">
                <a:solidFill>
                  <a:srgbClr val="FF0000"/>
                </a:solidFill>
                <a:effectLst>
                  <a:outerShdw blurRad="38100" dist="38100" dir="2700000" algn="tl">
                    <a:srgbClr val="000000">
                      <a:alpha val="43137"/>
                    </a:srgbClr>
                  </a:outerShdw>
                </a:effectLst>
                <a:latin typeface="Book Antiqua" pitchFamily="18" charset="0"/>
              </a:rPr>
              <a:t>Fog(D)=</a:t>
            </a:r>
            <a:r>
              <a:rPr lang="en-US" sz="2600" dirty="0" smtClean="0">
                <a:solidFill>
                  <a:srgbClr val="7030A0"/>
                </a:solidFill>
                <a:effectLst>
                  <a:outerShdw blurRad="38100" dist="38100" dir="2700000" algn="tl">
                    <a:srgbClr val="000000">
                      <a:alpha val="43137"/>
                    </a:srgbClr>
                  </a:outerShdw>
                </a:effectLst>
                <a:latin typeface="Book Antiqua" pitchFamily="18" charset="0"/>
              </a:rPr>
              <a:t>0.4*(words/sentences)+</a:t>
            </a:r>
            <a:r>
              <a:rPr lang="en-US" sz="2600" dirty="0">
                <a:solidFill>
                  <a:srgbClr val="0070C0"/>
                </a:solidFill>
                <a:effectLst>
                  <a:outerShdw blurRad="38100" dist="38100" dir="2700000" algn="tl">
                    <a:srgbClr val="000000">
                      <a:alpha val="43137"/>
                    </a:srgbClr>
                  </a:outerShdw>
                </a:effectLst>
                <a:latin typeface="Book Antiqua" pitchFamily="18" charset="0"/>
              </a:rPr>
              <a:t>% of complex words in the </a:t>
            </a:r>
            <a:r>
              <a:rPr lang="en-US" sz="2600" dirty="0" smtClean="0">
                <a:solidFill>
                  <a:srgbClr val="0070C0"/>
                </a:solidFill>
                <a:effectLst>
                  <a:outerShdw blurRad="38100" dist="38100" dir="2700000" algn="tl">
                    <a:srgbClr val="000000">
                      <a:alpha val="43137"/>
                    </a:srgbClr>
                  </a:outerShdw>
                </a:effectLst>
                <a:latin typeface="Book Antiqua" pitchFamily="18" charset="0"/>
              </a:rPr>
              <a:t>document</a:t>
            </a:r>
            <a:endParaRPr lang="en-US" sz="2600" dirty="0" smtClean="0">
              <a:solidFill>
                <a:srgbClr val="7030A0"/>
              </a:solidFill>
              <a:effectLst>
                <a:outerShdw blurRad="38100" dist="38100" dir="2700000" algn="tl">
                  <a:srgbClr val="000000">
                    <a:alpha val="43137"/>
                  </a:srgbClr>
                </a:outerShdw>
              </a:effectLst>
              <a:latin typeface="Book Antiqua" pitchFamily="18" charset="0"/>
            </a:endParaRPr>
          </a:p>
          <a:p>
            <a:pPr algn="just"/>
            <a:r>
              <a:rPr lang="en-US" sz="2600" b="1" dirty="0" smtClean="0">
                <a:solidFill>
                  <a:srgbClr val="FF0000"/>
                </a:solidFill>
                <a:effectLst>
                  <a:outerShdw blurRad="38100" dist="38100" dir="2700000" algn="tl">
                    <a:srgbClr val="000000">
                      <a:alpha val="43137"/>
                    </a:srgbClr>
                  </a:outerShdw>
                </a:effectLst>
                <a:latin typeface="Book Antiqua" pitchFamily="18" charset="0"/>
              </a:rPr>
              <a:t>Fog index </a:t>
            </a:r>
            <a:r>
              <a:rPr lang="en-US" sz="2600" dirty="0" smtClean="0">
                <a:latin typeface="Book Antiqua" pitchFamily="18" charset="0"/>
              </a:rPr>
              <a:t>is the sum of two different factors</a:t>
            </a:r>
          </a:p>
          <a:p>
            <a:pPr lvl="1" algn="just"/>
            <a:r>
              <a:rPr lang="en-US" sz="2600" dirty="0" smtClean="0">
                <a:solidFill>
                  <a:srgbClr val="FF0000"/>
                </a:solidFill>
                <a:effectLst>
                  <a:outerShdw blurRad="38100" dist="38100" dir="2700000" algn="tl">
                    <a:srgbClr val="000000">
                      <a:alpha val="43137"/>
                    </a:srgbClr>
                  </a:outerShdw>
                </a:effectLst>
                <a:latin typeface="Book Antiqua" pitchFamily="18" charset="0"/>
              </a:rPr>
              <a:t>First factor </a:t>
            </a:r>
            <a:r>
              <a:rPr lang="en-US" sz="2600" dirty="0" smtClean="0">
                <a:latin typeface="Book Antiqua" pitchFamily="18" charset="0"/>
              </a:rPr>
              <a:t>computes the </a:t>
            </a:r>
            <a:r>
              <a:rPr lang="en-US" sz="2600" dirty="0" smtClean="0">
                <a:solidFill>
                  <a:srgbClr val="0070C0"/>
                </a:solidFill>
                <a:effectLst>
                  <a:outerShdw blurRad="38100" dist="38100" dir="2700000" algn="tl">
                    <a:srgbClr val="000000">
                      <a:alpha val="43137"/>
                    </a:srgbClr>
                  </a:outerShdw>
                </a:effectLst>
                <a:latin typeface="Book Antiqua" pitchFamily="18" charset="0"/>
              </a:rPr>
              <a:t>average no: of words per sentence</a:t>
            </a:r>
          </a:p>
          <a:p>
            <a:pPr lvl="2" algn="just"/>
            <a:r>
              <a:rPr lang="en-US" sz="2600" dirty="0" smtClean="0">
                <a:latin typeface="Book Antiqua" pitchFamily="18" charset="0"/>
              </a:rPr>
              <a:t>This factor indicates that </a:t>
            </a:r>
            <a:r>
              <a:rPr lang="en-US" sz="2600" dirty="0" smtClean="0">
                <a:solidFill>
                  <a:srgbClr val="FF0000"/>
                </a:solidFill>
                <a:effectLst>
                  <a:outerShdw blurRad="38100" dist="38100" dir="2700000" algn="tl">
                    <a:srgbClr val="000000">
                      <a:alpha val="43137"/>
                    </a:srgbClr>
                  </a:outerShdw>
                </a:effectLst>
                <a:latin typeface="Book Antiqua" pitchFamily="18" charset="0"/>
              </a:rPr>
              <a:t>long sentences </a:t>
            </a:r>
            <a:r>
              <a:rPr lang="en-US" sz="2600" dirty="0" smtClean="0">
                <a:latin typeface="Book Antiqua" pitchFamily="18" charset="0"/>
              </a:rPr>
              <a:t>are difficult to understand</a:t>
            </a:r>
          </a:p>
          <a:p>
            <a:pPr lvl="1" algn="just"/>
            <a:r>
              <a:rPr lang="en-US" sz="2600" dirty="0" smtClean="0">
                <a:solidFill>
                  <a:srgbClr val="FF0000"/>
                </a:solidFill>
                <a:effectLst>
                  <a:outerShdw blurRad="38100" dist="38100" dir="2700000" algn="tl">
                    <a:srgbClr val="000000">
                      <a:alpha val="43137"/>
                    </a:srgbClr>
                  </a:outerShdw>
                </a:effectLst>
                <a:latin typeface="Book Antiqua" pitchFamily="18" charset="0"/>
              </a:rPr>
              <a:t>Second factor </a:t>
            </a:r>
            <a:r>
              <a:rPr lang="en-US" sz="2600" dirty="0" smtClean="0">
                <a:latin typeface="Book Antiqua" pitchFamily="18" charset="0"/>
              </a:rPr>
              <a:t>measures the </a:t>
            </a:r>
            <a:r>
              <a:rPr lang="en-US" sz="2600" dirty="0" smtClean="0">
                <a:solidFill>
                  <a:srgbClr val="0070C0"/>
                </a:solidFill>
                <a:effectLst>
                  <a:outerShdw blurRad="38100" dist="38100" dir="2700000" algn="tl">
                    <a:srgbClr val="000000">
                      <a:alpha val="43137"/>
                    </a:srgbClr>
                  </a:outerShdw>
                </a:effectLst>
                <a:latin typeface="Book Antiqua" pitchFamily="18" charset="0"/>
              </a:rPr>
              <a:t>% of complex words in the document</a:t>
            </a:r>
          </a:p>
          <a:p>
            <a:pPr lvl="2" algn="just"/>
            <a:r>
              <a:rPr lang="en-US" sz="2600" dirty="0" smtClean="0">
                <a:solidFill>
                  <a:srgbClr val="FF0000"/>
                </a:solidFill>
                <a:effectLst>
                  <a:outerShdw blurRad="38100" dist="38100" dir="2700000" algn="tl">
                    <a:srgbClr val="000000">
                      <a:alpha val="43137"/>
                    </a:srgbClr>
                  </a:outerShdw>
                </a:effectLst>
                <a:latin typeface="Book Antiqua" pitchFamily="18" charset="0"/>
              </a:rPr>
              <a:t>Syllable</a:t>
            </a:r>
            <a:r>
              <a:rPr lang="en-US" sz="2600" dirty="0" smtClean="0">
                <a:latin typeface="Book Antiqua" pitchFamily="18" charset="0"/>
              </a:rPr>
              <a:t> is a group of words that can be pronounced independently</a:t>
            </a:r>
          </a:p>
          <a:p>
            <a:pPr lvl="2" algn="just"/>
            <a:r>
              <a:rPr lang="en-US" sz="2600" dirty="0" smtClean="0">
                <a:latin typeface="Book Antiqua" pitchFamily="18" charset="0"/>
              </a:rPr>
              <a:t>Words having more than </a:t>
            </a:r>
            <a:r>
              <a:rPr lang="en-US" sz="2600" dirty="0" smtClean="0">
                <a:solidFill>
                  <a:srgbClr val="FF0000"/>
                </a:solidFill>
                <a:effectLst>
                  <a:outerShdw blurRad="38100" dist="38100" dir="2700000" algn="tl">
                    <a:srgbClr val="000000">
                      <a:alpha val="43137"/>
                    </a:srgbClr>
                  </a:outerShdw>
                </a:effectLst>
                <a:latin typeface="Book Antiqua" pitchFamily="18" charset="0"/>
              </a:rPr>
              <a:t>3 syllables </a:t>
            </a:r>
            <a:r>
              <a:rPr lang="en-US" sz="2600" dirty="0" smtClean="0">
                <a:latin typeface="Book Antiqua" pitchFamily="18" charset="0"/>
              </a:rPr>
              <a:t>are </a:t>
            </a:r>
            <a:r>
              <a:rPr lang="en-US" sz="2600" dirty="0" smtClean="0">
                <a:solidFill>
                  <a:srgbClr val="FF0000"/>
                </a:solidFill>
                <a:effectLst>
                  <a:outerShdw blurRad="38100" dist="38100" dir="2700000" algn="tl">
                    <a:srgbClr val="000000">
                      <a:alpha val="43137"/>
                    </a:srgbClr>
                  </a:outerShdw>
                </a:effectLst>
                <a:latin typeface="Book Antiqua" pitchFamily="18" charset="0"/>
              </a:rPr>
              <a:t>complex words</a:t>
            </a:r>
          </a:p>
          <a:p>
            <a:endParaRPr lang="en-US" dirty="0" smtClean="0"/>
          </a:p>
          <a:p>
            <a:endParaRPr lang="en-US" dirty="0" smtClean="0"/>
          </a:p>
        </p:txBody>
      </p:sp>
    </p:spTree>
    <p:extLst>
      <p:ext uri="{BB962C8B-B14F-4D97-AF65-F5344CB8AC3E}">
        <p14:creationId xmlns:p14="http://schemas.microsoft.com/office/powerpoint/2010/main" val="3235800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981200"/>
            <a:ext cx="7406640" cy="1472184"/>
          </a:xfrm>
        </p:spPr>
        <p:txBody>
          <a:bodyPr>
            <a:normAutofit fontScale="90000"/>
          </a:bodyPr>
          <a:lstStyle/>
          <a:p>
            <a:pPr algn="ctr"/>
            <a:r>
              <a:rPr lang="en-US" sz="4800" b="1" dirty="0" smtClean="0">
                <a:solidFill>
                  <a:schemeClr val="tx1"/>
                </a:solidFill>
                <a:effectLst>
                  <a:outerShdw blurRad="38100" dist="38100" dir="2700000" algn="tl">
                    <a:srgbClr val="000000">
                      <a:alpha val="43137"/>
                    </a:srgbClr>
                  </a:outerShdw>
                </a:effectLst>
                <a:latin typeface="Agency FB" pitchFamily="34" charset="0"/>
              </a:rPr>
              <a:t>S O F T W A R E    T E S T I N G </a:t>
            </a:r>
            <a:br>
              <a:rPr lang="en-US" sz="4800" b="1" dirty="0" smtClean="0">
                <a:solidFill>
                  <a:schemeClr val="tx1"/>
                </a:solidFill>
                <a:effectLst>
                  <a:outerShdw blurRad="38100" dist="38100" dir="2700000" algn="tl">
                    <a:srgbClr val="000000">
                      <a:alpha val="43137"/>
                    </a:srgbClr>
                  </a:outerShdw>
                </a:effectLst>
                <a:latin typeface="Agency FB" pitchFamily="34" charset="0"/>
              </a:rPr>
            </a:br>
            <a:r>
              <a:rPr lang="en-US" sz="4800" b="1" dirty="0" smtClean="0">
                <a:solidFill>
                  <a:schemeClr val="tx1"/>
                </a:solidFill>
                <a:effectLst>
                  <a:outerShdw blurRad="38100" dist="38100" dir="2700000" algn="tl">
                    <a:srgbClr val="000000">
                      <a:alpha val="43137"/>
                    </a:srgbClr>
                  </a:outerShdw>
                </a:effectLst>
                <a:latin typeface="Agency FB" pitchFamily="34" charset="0"/>
              </a:rPr>
              <a:t> F U N D A M E N T A L S</a:t>
            </a:r>
            <a:endParaRPr lang="en-US" sz="4800" b="1" dirty="0">
              <a:solidFill>
                <a:schemeClr val="tx1"/>
              </a:solidFill>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265333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Introduction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latin typeface="Book Antiqua" pitchFamily="18" charset="0"/>
              </a:rPr>
              <a:t>The goal of</a:t>
            </a:r>
            <a:r>
              <a:rPr lang="en-US" b="1" dirty="0" smtClean="0">
                <a:solidFill>
                  <a:srgbClr val="FF0000"/>
                </a:solidFill>
                <a:effectLst>
                  <a:outerShdw blurRad="38100" dist="38100" dir="2700000" algn="tl">
                    <a:srgbClr val="000000">
                      <a:alpha val="43137"/>
                    </a:srgbClr>
                  </a:outerShdw>
                </a:effectLst>
                <a:latin typeface="Book Antiqua" pitchFamily="18" charset="0"/>
              </a:rPr>
              <a:t> testing </a:t>
            </a:r>
            <a:r>
              <a:rPr lang="en-US" dirty="0" smtClean="0">
                <a:latin typeface="Book Antiqua" pitchFamily="18" charset="0"/>
              </a:rPr>
              <a:t>is to </a:t>
            </a:r>
            <a:r>
              <a:rPr lang="en-US" dirty="0" smtClean="0">
                <a:solidFill>
                  <a:srgbClr val="FF0000"/>
                </a:solidFill>
                <a:effectLst>
                  <a:outerShdw blurRad="38100" dist="38100" dir="2700000" algn="tl">
                    <a:srgbClr val="000000">
                      <a:alpha val="43137"/>
                    </a:srgbClr>
                  </a:outerShdw>
                </a:effectLst>
                <a:latin typeface="Book Antiqua" pitchFamily="18" charset="0"/>
              </a:rPr>
              <a:t>find errors</a:t>
            </a:r>
          </a:p>
          <a:p>
            <a:pPr algn="just"/>
            <a:r>
              <a:rPr lang="en-US" dirty="0" smtClean="0">
                <a:latin typeface="Book Antiqua" pitchFamily="18" charset="0"/>
              </a:rPr>
              <a:t>A </a:t>
            </a:r>
            <a:r>
              <a:rPr lang="en-US" dirty="0" smtClean="0">
                <a:solidFill>
                  <a:srgbClr val="FF0000"/>
                </a:solidFill>
                <a:effectLst>
                  <a:outerShdw blurRad="38100" dist="38100" dir="2700000" algn="tl">
                    <a:srgbClr val="000000">
                      <a:alpha val="43137"/>
                    </a:srgbClr>
                  </a:outerShdw>
                </a:effectLst>
                <a:latin typeface="Book Antiqua" pitchFamily="18" charset="0"/>
              </a:rPr>
              <a:t>good test </a:t>
            </a:r>
            <a:r>
              <a:rPr lang="en-US" dirty="0" smtClean="0">
                <a:latin typeface="Book Antiqua" pitchFamily="18" charset="0"/>
              </a:rPr>
              <a:t>is one that has a high probability of finding an error.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Tests</a:t>
            </a:r>
            <a:r>
              <a:rPr lang="en-US" dirty="0" smtClean="0">
                <a:latin typeface="Book Antiqua" pitchFamily="18" charset="0"/>
              </a:rPr>
              <a:t> must have certain Characteristics for finding the most errors with a minimum of effort.</a:t>
            </a:r>
          </a:p>
          <a:p>
            <a:pPr lvl="1" algn="just">
              <a:buNone/>
            </a:pPr>
            <a:endParaRPr lang="en-US" sz="2400" dirty="0" smtClean="0">
              <a:latin typeface="Book Antiqua" pitchFamily="18" charset="0"/>
            </a:endParaRPr>
          </a:p>
          <a:p>
            <a:endParaRPr lang="en-US" dirty="0"/>
          </a:p>
        </p:txBody>
      </p:sp>
    </p:spTree>
    <p:extLst>
      <p:ext uri="{BB962C8B-B14F-4D97-AF65-F5344CB8AC3E}">
        <p14:creationId xmlns:p14="http://schemas.microsoft.com/office/powerpoint/2010/main" val="332528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Introduction </a:t>
            </a:r>
            <a:r>
              <a:rPr lang="en-US" dirty="0" smtClean="0">
                <a:effectLst>
                  <a:outerShdw blurRad="38100" dist="38100" dir="2700000" algn="tl">
                    <a:srgbClr val="000000">
                      <a:alpha val="43137"/>
                    </a:srgbClr>
                  </a:outerShdw>
                </a:effectLst>
                <a:latin typeface="Agency FB" pitchFamily="34" charset="0"/>
              </a:rPr>
              <a:t>[2]</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600200"/>
            <a:ext cx="7696200" cy="4873752"/>
          </a:xfrm>
        </p:spPr>
        <p:txBody>
          <a:bodyPr>
            <a:normAutofit/>
          </a:bodyPr>
          <a:lstStyle/>
          <a:p>
            <a:pPr algn="just"/>
            <a:r>
              <a:rPr lang="en-US" dirty="0">
                <a:latin typeface="Book Antiqua" pitchFamily="18" charset="0"/>
              </a:rPr>
              <a:t>Input to coding phase is </a:t>
            </a:r>
            <a:r>
              <a:rPr lang="en-US" dirty="0">
                <a:solidFill>
                  <a:srgbClr val="FF0000"/>
                </a:solidFill>
                <a:effectLst>
                  <a:outerShdw blurRad="38100" dist="38100" dir="2700000" algn="tl">
                    <a:srgbClr val="000000">
                      <a:alpha val="43137"/>
                    </a:srgbClr>
                  </a:outerShdw>
                </a:effectLst>
                <a:latin typeface="Book Antiqua" pitchFamily="18" charset="0"/>
              </a:rPr>
              <a:t>design document</a:t>
            </a:r>
          </a:p>
          <a:p>
            <a:pPr algn="just"/>
            <a:r>
              <a:rPr lang="en-US" dirty="0">
                <a:latin typeface="Book Antiqua" pitchFamily="18" charset="0"/>
              </a:rPr>
              <a:t>Design document contains</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High level </a:t>
            </a:r>
            <a:r>
              <a:rPr lang="en-US" sz="2400" dirty="0" smtClean="0">
                <a:solidFill>
                  <a:srgbClr val="FF0000"/>
                </a:solidFill>
                <a:effectLst>
                  <a:outerShdw blurRad="38100" dist="38100" dir="2700000" algn="tl">
                    <a:srgbClr val="000000">
                      <a:alpha val="43137"/>
                    </a:srgbClr>
                  </a:outerShdw>
                </a:effectLst>
                <a:latin typeface="Book Antiqua" pitchFamily="18" charset="0"/>
              </a:rPr>
              <a:t>design (preliminary) </a:t>
            </a:r>
            <a:r>
              <a:rPr lang="en-US" sz="2400" dirty="0">
                <a:latin typeface="Book Antiqua" pitchFamily="18" charset="0"/>
              </a:rPr>
              <a:t>in the form of </a:t>
            </a:r>
            <a:r>
              <a:rPr lang="en-US" sz="2400" dirty="0">
                <a:solidFill>
                  <a:srgbClr val="7030A0"/>
                </a:solidFill>
                <a:effectLst>
                  <a:outerShdw blurRad="38100" dist="38100" dir="2700000" algn="tl">
                    <a:srgbClr val="000000">
                      <a:alpha val="43137"/>
                    </a:srgbClr>
                  </a:outerShdw>
                </a:effectLst>
                <a:latin typeface="Book Antiqua" pitchFamily="18" charset="0"/>
              </a:rPr>
              <a:t>structure chart</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Detailed design </a:t>
            </a:r>
            <a:r>
              <a:rPr lang="en-US" sz="2400" dirty="0">
                <a:latin typeface="Book Antiqua" pitchFamily="18" charset="0"/>
              </a:rPr>
              <a:t>in the form of </a:t>
            </a:r>
            <a:r>
              <a:rPr lang="en-US" sz="2400" dirty="0">
                <a:solidFill>
                  <a:srgbClr val="7030A0"/>
                </a:solidFill>
                <a:effectLst>
                  <a:outerShdw blurRad="38100" dist="38100" dir="2700000" algn="tl">
                    <a:srgbClr val="000000">
                      <a:alpha val="43137"/>
                    </a:srgbClr>
                  </a:outerShdw>
                </a:effectLst>
                <a:latin typeface="Book Antiqua" pitchFamily="18" charset="0"/>
              </a:rPr>
              <a:t>module</a:t>
            </a:r>
            <a:r>
              <a:rPr lang="en-US" sz="2400" dirty="0">
                <a:latin typeface="Book Antiqua" pitchFamily="18" charset="0"/>
              </a:rPr>
              <a:t> </a:t>
            </a:r>
            <a:r>
              <a:rPr lang="en-US" sz="2400" dirty="0">
                <a:solidFill>
                  <a:srgbClr val="7030A0"/>
                </a:solidFill>
                <a:effectLst>
                  <a:outerShdw blurRad="38100" dist="38100" dir="2700000" algn="tl">
                    <a:srgbClr val="000000">
                      <a:alpha val="43137"/>
                    </a:srgbClr>
                  </a:outerShdw>
                </a:effectLst>
                <a:latin typeface="Book Antiqua" pitchFamily="18" charset="0"/>
              </a:rPr>
              <a:t>specification (MSPEC)</a:t>
            </a:r>
          </a:p>
          <a:p>
            <a:pPr algn="just"/>
            <a:r>
              <a:rPr lang="en-US" dirty="0">
                <a:latin typeface="Book Antiqua" pitchFamily="18" charset="0"/>
              </a:rPr>
              <a:t>During coding phase, </a:t>
            </a:r>
            <a:r>
              <a:rPr lang="en-US" dirty="0">
                <a:solidFill>
                  <a:srgbClr val="FF0000"/>
                </a:solidFill>
                <a:effectLst>
                  <a:outerShdw blurRad="38100" dist="38100" dir="2700000" algn="tl">
                    <a:srgbClr val="000000">
                      <a:alpha val="43137"/>
                    </a:srgbClr>
                  </a:outerShdw>
                </a:effectLst>
                <a:latin typeface="Book Antiqua" pitchFamily="18" charset="0"/>
              </a:rPr>
              <a:t>different modules </a:t>
            </a:r>
            <a:r>
              <a:rPr lang="en-US" dirty="0">
                <a:latin typeface="Book Antiqua" pitchFamily="18" charset="0"/>
              </a:rPr>
              <a:t>identified in </a:t>
            </a:r>
            <a:r>
              <a:rPr lang="en-US" dirty="0">
                <a:solidFill>
                  <a:srgbClr val="FF0000"/>
                </a:solidFill>
                <a:effectLst>
                  <a:outerShdw blurRad="38100" dist="38100" dir="2700000" algn="tl">
                    <a:srgbClr val="000000">
                      <a:alpha val="43137"/>
                    </a:srgbClr>
                  </a:outerShdw>
                </a:effectLst>
                <a:latin typeface="Book Antiqua" pitchFamily="18" charset="0"/>
              </a:rPr>
              <a:t>design document </a:t>
            </a:r>
            <a:r>
              <a:rPr lang="en-US" dirty="0">
                <a:latin typeface="Book Antiqua" pitchFamily="18" charset="0"/>
              </a:rPr>
              <a:t>are coded according to </a:t>
            </a:r>
            <a:r>
              <a:rPr lang="en-US" dirty="0">
                <a:solidFill>
                  <a:srgbClr val="FF0000"/>
                </a:solidFill>
                <a:effectLst>
                  <a:outerShdw blurRad="38100" dist="38100" dir="2700000" algn="tl">
                    <a:srgbClr val="000000">
                      <a:alpha val="43137"/>
                    </a:srgbClr>
                  </a:outerShdw>
                </a:effectLst>
                <a:latin typeface="Book Antiqua" pitchFamily="18" charset="0"/>
              </a:rPr>
              <a:t>MSPEC</a:t>
            </a:r>
          </a:p>
          <a:p>
            <a:endParaRPr lang="en-US" dirty="0"/>
          </a:p>
        </p:txBody>
      </p:sp>
      <p:sp>
        <p:nvSpPr>
          <p:cNvPr id="4" name="Date Placeholder 3"/>
          <p:cNvSpPr>
            <a:spLocks noGrp="1"/>
          </p:cNvSpPr>
          <p:nvPr>
            <p:ph type="dt" sz="half" idx="14"/>
          </p:nvPr>
        </p:nvSpPr>
        <p:spPr>
          <a:prstGeom prst="rect">
            <a:avLst/>
          </a:prstGeom>
        </p:spPr>
        <p:txBody>
          <a:bodyPr/>
          <a:lstStyle/>
          <a:p>
            <a:fld id="{0A938B1C-43B7-4953-ACCA-AACD39B37185}" type="datetime1">
              <a:rPr lang="en-US" smtClean="0"/>
              <a:t>3/23/2020</a:t>
            </a:fld>
            <a:endParaRPr lang="en-US"/>
          </a:p>
        </p:txBody>
      </p:sp>
      <p:sp>
        <p:nvSpPr>
          <p:cNvPr id="5" name="Slide Number Placeholder 4"/>
          <p:cNvSpPr>
            <a:spLocks noGrp="1"/>
          </p:cNvSpPr>
          <p:nvPr>
            <p:ph type="sldNum" sz="quarter" idx="15"/>
          </p:nvPr>
        </p:nvSpPr>
        <p:spPr>
          <a:prstGeom prst="rect">
            <a:avLst/>
          </a:prstGeom>
        </p:spPr>
        <p:txBody>
          <a:bodyPr/>
          <a:lstStyle/>
          <a:p>
            <a:fld id="{AF4C0EE7-775B-4996-A864-AB1F60BA18B3}" type="slidenum">
              <a:rPr lang="en-US" smtClean="0"/>
              <a:t>4</a:t>
            </a:fld>
            <a:endParaRPr lang="en-US"/>
          </a:p>
        </p:txBody>
      </p:sp>
    </p:spTree>
    <p:extLst>
      <p:ext uri="{BB962C8B-B14F-4D97-AF65-F5344CB8AC3E}">
        <p14:creationId xmlns:p14="http://schemas.microsoft.com/office/powerpoint/2010/main" val="339770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Software</a:t>
            </a:r>
            <a:r>
              <a:rPr lang="en-US" i="1" dirty="0">
                <a:latin typeface="Book Antiqua" pitchFamily="18" charset="0"/>
              </a:rPr>
              <a:t> </a:t>
            </a:r>
            <a:r>
              <a:rPr lang="en-US" dirty="0" smtClean="0">
                <a:effectLst>
                  <a:outerShdw blurRad="38100" dist="38100" dir="2700000" algn="tl">
                    <a:srgbClr val="000000">
                      <a:alpha val="43137"/>
                    </a:srgbClr>
                  </a:outerShdw>
                </a:effectLst>
                <a:latin typeface="Agency FB" pitchFamily="34" charset="0"/>
              </a:rPr>
              <a:t>Testability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b="1" i="1" dirty="0" smtClean="0">
                <a:solidFill>
                  <a:srgbClr val="FF0000"/>
                </a:solidFill>
                <a:effectLst>
                  <a:outerShdw blurRad="38100" dist="38100" dir="2700000" algn="tl">
                    <a:srgbClr val="000000">
                      <a:alpha val="43137"/>
                    </a:srgbClr>
                  </a:outerShdw>
                </a:effectLst>
                <a:latin typeface="Book Antiqua" pitchFamily="18" charset="0"/>
              </a:rPr>
              <a:t>Software testability </a:t>
            </a:r>
            <a:r>
              <a:rPr lang="en-US" i="1" dirty="0" smtClean="0">
                <a:latin typeface="Book Antiqua" pitchFamily="18" charset="0"/>
              </a:rPr>
              <a:t>means how easily a computer program can be tested.</a:t>
            </a:r>
          </a:p>
          <a:p>
            <a:pPr algn="just"/>
            <a:r>
              <a:rPr lang="en-US" i="1" dirty="0" smtClean="0">
                <a:latin typeface="Book Antiqua" pitchFamily="18" charset="0"/>
              </a:rPr>
              <a:t>The </a:t>
            </a:r>
            <a:r>
              <a:rPr lang="en-US" dirty="0" smtClean="0">
                <a:latin typeface="Book Antiqua" pitchFamily="18" charset="0"/>
              </a:rPr>
              <a:t>following characteristics lead to testable software.</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Operability </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Observability </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Controllability</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Decomposability </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Simplicity</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Stability</a:t>
            </a:r>
          </a:p>
          <a:p>
            <a:pPr lvl="1" algn="just"/>
            <a:r>
              <a:rPr lang="en-US" sz="2400" dirty="0" smtClean="0">
                <a:solidFill>
                  <a:srgbClr val="0070C0"/>
                </a:solidFill>
                <a:effectLst>
                  <a:outerShdw blurRad="38100" dist="38100" dir="2700000" algn="tl">
                    <a:srgbClr val="000000">
                      <a:alpha val="43137"/>
                    </a:srgbClr>
                  </a:outerShdw>
                </a:effectLst>
                <a:latin typeface="Book Antiqua" pitchFamily="18" charset="0"/>
              </a:rPr>
              <a:t>Understandability</a:t>
            </a:r>
          </a:p>
          <a:p>
            <a:endParaRPr lang="en-US" dirty="0"/>
          </a:p>
        </p:txBody>
      </p:sp>
    </p:spTree>
    <p:extLst>
      <p:ext uri="{BB962C8B-B14F-4D97-AF65-F5344CB8AC3E}">
        <p14:creationId xmlns:p14="http://schemas.microsoft.com/office/powerpoint/2010/main" val="17312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Operability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20000" cy="4873752"/>
          </a:xfrm>
        </p:spPr>
        <p:txBody>
          <a:bodyPr>
            <a:normAutofit/>
          </a:bodyPr>
          <a:lstStyle/>
          <a:p>
            <a:pPr algn="just"/>
            <a:r>
              <a:rPr lang="en-US" sz="2800" dirty="0" smtClean="0">
                <a:latin typeface="Book Antiqua" pitchFamily="18" charset="0"/>
              </a:rPr>
              <a:t>It states that,</a:t>
            </a:r>
          </a:p>
          <a:p>
            <a:pPr lvl="1" algn="just"/>
            <a:r>
              <a:rPr lang="en-US" dirty="0" smtClean="0">
                <a:latin typeface="Book Antiqua" pitchFamily="18" charset="0"/>
              </a:rPr>
              <a:t>“</a:t>
            </a:r>
            <a:r>
              <a:rPr lang="en-US" dirty="0" smtClean="0">
                <a:solidFill>
                  <a:srgbClr val="0070C0"/>
                </a:solidFill>
                <a:effectLst>
                  <a:outerShdw blurRad="38100" dist="38100" dir="2700000" algn="tl">
                    <a:srgbClr val="000000">
                      <a:alpha val="43137"/>
                    </a:srgbClr>
                  </a:outerShdw>
                </a:effectLst>
                <a:latin typeface="Book Antiqua" pitchFamily="18" charset="0"/>
              </a:rPr>
              <a:t>The better it works</a:t>
            </a:r>
            <a:r>
              <a:rPr lang="en-US" dirty="0" smtClean="0">
                <a:latin typeface="Book Antiqua" pitchFamily="18" charset="0"/>
              </a:rPr>
              <a:t>, the more efficiently it can be tested.” </a:t>
            </a:r>
          </a:p>
          <a:p>
            <a:pPr algn="just"/>
            <a:r>
              <a:rPr lang="en-US" sz="2800" dirty="0" smtClean="0">
                <a:latin typeface="Book Antiqua" pitchFamily="18" charset="0"/>
              </a:rPr>
              <a:t>If a system is </a:t>
            </a:r>
            <a:r>
              <a:rPr lang="en-US" sz="2800" dirty="0" smtClean="0">
                <a:solidFill>
                  <a:srgbClr val="FF0000"/>
                </a:solidFill>
                <a:effectLst>
                  <a:outerShdw blurRad="38100" dist="38100" dir="2700000" algn="tl">
                    <a:srgbClr val="000000">
                      <a:alpha val="43137"/>
                    </a:srgbClr>
                  </a:outerShdw>
                </a:effectLst>
                <a:latin typeface="Book Antiqua" pitchFamily="18" charset="0"/>
              </a:rPr>
              <a:t>designed</a:t>
            </a:r>
            <a:r>
              <a:rPr lang="en-US" sz="2800" dirty="0" smtClean="0">
                <a:latin typeface="Book Antiqua" pitchFamily="18" charset="0"/>
              </a:rPr>
              <a:t> and </a:t>
            </a:r>
            <a:r>
              <a:rPr lang="en-US" sz="2800" dirty="0" smtClean="0">
                <a:solidFill>
                  <a:srgbClr val="FF0000"/>
                </a:solidFill>
                <a:effectLst>
                  <a:outerShdw blurRad="38100" dist="38100" dir="2700000" algn="tl">
                    <a:srgbClr val="000000">
                      <a:alpha val="43137"/>
                    </a:srgbClr>
                  </a:outerShdw>
                </a:effectLst>
                <a:latin typeface="Book Antiqua" pitchFamily="18" charset="0"/>
              </a:rPr>
              <a:t>implemented</a:t>
            </a:r>
            <a:r>
              <a:rPr lang="en-US" sz="2800" dirty="0" smtClean="0">
                <a:latin typeface="Book Antiqua" pitchFamily="18" charset="0"/>
              </a:rPr>
              <a:t> with </a:t>
            </a:r>
            <a:r>
              <a:rPr lang="en-US" sz="2800" dirty="0" smtClean="0">
                <a:solidFill>
                  <a:srgbClr val="FF0000"/>
                </a:solidFill>
                <a:effectLst>
                  <a:outerShdw blurRad="38100" dist="38100" dir="2700000" algn="tl">
                    <a:srgbClr val="000000">
                      <a:alpha val="43137"/>
                    </a:srgbClr>
                  </a:outerShdw>
                </a:effectLst>
                <a:latin typeface="Book Antiqua" pitchFamily="18" charset="0"/>
              </a:rPr>
              <a:t>quality in mind</a:t>
            </a:r>
            <a:r>
              <a:rPr lang="en-US" sz="2800" dirty="0" smtClean="0">
                <a:latin typeface="Book Antiqua" pitchFamily="18" charset="0"/>
              </a:rPr>
              <a:t>, </a:t>
            </a:r>
          </a:p>
          <a:p>
            <a:pPr lvl="1" algn="just"/>
            <a:r>
              <a:rPr lang="en-US" dirty="0" smtClean="0">
                <a:latin typeface="Book Antiqua" pitchFamily="18" charset="0"/>
              </a:rPr>
              <a:t>relatively few bugs will block the execution of tests</a:t>
            </a:r>
          </a:p>
          <a:p>
            <a:pPr lvl="1" algn="just"/>
            <a:r>
              <a:rPr lang="en-US" dirty="0" smtClean="0">
                <a:latin typeface="Book Antiqua" pitchFamily="18" charset="0"/>
              </a:rPr>
              <a:t>allow testing to progress without fits &amp; starts</a:t>
            </a:r>
            <a:endParaRPr lang="en-US" dirty="0">
              <a:latin typeface="Book Antiqua" pitchFamily="18" charset="0"/>
            </a:endParaRPr>
          </a:p>
        </p:txBody>
      </p:sp>
    </p:spTree>
    <p:extLst>
      <p:ext uri="{BB962C8B-B14F-4D97-AF65-F5344CB8AC3E}">
        <p14:creationId xmlns:p14="http://schemas.microsoft.com/office/powerpoint/2010/main" val="813687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Observability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Autofit/>
          </a:bodyPr>
          <a:lstStyle/>
          <a:p>
            <a:pPr algn="just"/>
            <a:r>
              <a:rPr lang="en-US" dirty="0" smtClean="0">
                <a:latin typeface="Book Antiqua" pitchFamily="18" charset="0"/>
              </a:rPr>
              <a:t>It states that</a:t>
            </a:r>
          </a:p>
          <a:p>
            <a:pPr lvl="1" algn="just"/>
            <a:r>
              <a:rPr lang="en-US" sz="2400" dirty="0" smtClean="0">
                <a:latin typeface="Book Antiqua" pitchFamily="18" charset="0"/>
              </a:rPr>
              <a:t>“</a:t>
            </a:r>
            <a:r>
              <a:rPr lang="en-US" sz="2400" dirty="0" smtClean="0">
                <a:solidFill>
                  <a:srgbClr val="0070C0"/>
                </a:solidFill>
                <a:effectLst>
                  <a:outerShdw blurRad="38100" dist="38100" dir="2700000" algn="tl">
                    <a:srgbClr val="000000">
                      <a:alpha val="43137"/>
                    </a:srgbClr>
                  </a:outerShdw>
                </a:effectLst>
                <a:latin typeface="Book Antiqua" pitchFamily="18" charset="0"/>
              </a:rPr>
              <a:t>What you see is what you test</a:t>
            </a:r>
            <a:r>
              <a:rPr lang="en-US" sz="2400" dirty="0" smtClean="0">
                <a:latin typeface="Book Antiqua" pitchFamily="18" charset="0"/>
              </a:rPr>
              <a:t>.”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Inputs</a:t>
            </a:r>
            <a:r>
              <a:rPr lang="en-US" dirty="0" smtClean="0">
                <a:latin typeface="Book Antiqua" pitchFamily="18" charset="0"/>
              </a:rPr>
              <a:t> provided as part of testing must produce distinct </a:t>
            </a:r>
            <a:r>
              <a:rPr lang="en-US" dirty="0" smtClean="0">
                <a:solidFill>
                  <a:srgbClr val="FF0000"/>
                </a:solidFill>
                <a:effectLst>
                  <a:outerShdw blurRad="38100" dist="38100" dir="2700000" algn="tl">
                    <a:srgbClr val="000000">
                      <a:alpha val="43137"/>
                    </a:srgbClr>
                  </a:outerShdw>
                </a:effectLst>
                <a:latin typeface="Book Antiqua" pitchFamily="18" charset="0"/>
              </a:rPr>
              <a:t>outputs</a:t>
            </a:r>
            <a:r>
              <a:rPr lang="en-US" dirty="0" smtClean="0">
                <a:latin typeface="Book Antiqua" pitchFamily="18" charset="0"/>
              </a:rPr>
              <a:t>. </a:t>
            </a:r>
          </a:p>
          <a:p>
            <a:pPr algn="just"/>
            <a:r>
              <a:rPr lang="en-US" dirty="0" smtClean="0">
                <a:latin typeface="Book Antiqua" pitchFamily="18" charset="0"/>
              </a:rPr>
              <a:t>System states and variables must be visible or queriable during execution.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Incorrect output </a:t>
            </a:r>
            <a:r>
              <a:rPr lang="en-US" dirty="0" smtClean="0">
                <a:latin typeface="Book Antiqua" pitchFamily="18" charset="0"/>
              </a:rPr>
              <a:t>must be easily identified.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Internal errors </a:t>
            </a:r>
            <a:r>
              <a:rPr lang="en-US" dirty="0" smtClean="0">
                <a:latin typeface="Book Antiqua" pitchFamily="18" charset="0"/>
              </a:rPr>
              <a:t>are to be automatically detected and reported. </a:t>
            </a:r>
          </a:p>
          <a:p>
            <a:pPr algn="just"/>
            <a:r>
              <a:rPr lang="en-US" dirty="0" smtClean="0">
                <a:latin typeface="Book Antiqua" pitchFamily="18" charset="0"/>
              </a:rPr>
              <a:t>Source code must be accessible.</a:t>
            </a:r>
            <a:endParaRPr lang="en-US" dirty="0">
              <a:latin typeface="Book Antiqua" pitchFamily="18" charset="0"/>
            </a:endParaRPr>
          </a:p>
        </p:txBody>
      </p:sp>
    </p:spTree>
    <p:extLst>
      <p:ext uri="{BB962C8B-B14F-4D97-AF65-F5344CB8AC3E}">
        <p14:creationId xmlns:p14="http://schemas.microsoft.com/office/powerpoint/2010/main" val="4112955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Controllability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latin typeface="Book Antiqua" pitchFamily="18" charset="0"/>
              </a:rPr>
              <a:t>It states that </a:t>
            </a:r>
          </a:p>
          <a:p>
            <a:pPr lvl="1" algn="just"/>
            <a:r>
              <a:rPr lang="en-US" dirty="0" smtClean="0">
                <a:latin typeface="Book Antiqua" pitchFamily="18" charset="0"/>
              </a:rPr>
              <a:t>“</a:t>
            </a:r>
            <a:r>
              <a:rPr lang="en-US" dirty="0" smtClean="0">
                <a:solidFill>
                  <a:srgbClr val="0070C0"/>
                </a:solidFill>
                <a:effectLst>
                  <a:outerShdw blurRad="38100" dist="38100" dir="2700000" algn="tl">
                    <a:srgbClr val="000000">
                      <a:alpha val="43137"/>
                    </a:srgbClr>
                  </a:outerShdw>
                </a:effectLst>
                <a:latin typeface="Book Antiqua" pitchFamily="18" charset="0"/>
              </a:rPr>
              <a:t>The better we can control the software, the more the testing can be automated and optimized</a:t>
            </a:r>
            <a:r>
              <a:rPr lang="en-US" dirty="0" smtClean="0">
                <a:latin typeface="Book Antiqua" pitchFamily="18" charset="0"/>
              </a:rPr>
              <a:t>.”</a:t>
            </a:r>
          </a:p>
          <a:p>
            <a:pPr algn="just"/>
            <a:r>
              <a:rPr lang="en-US" dirty="0" smtClean="0">
                <a:latin typeface="Book Antiqua" pitchFamily="18" charset="0"/>
              </a:rPr>
              <a:t>This property provides following advantages</a:t>
            </a:r>
          </a:p>
          <a:p>
            <a:pPr lvl="1" algn="just"/>
            <a:r>
              <a:rPr lang="en-US" dirty="0" smtClean="0">
                <a:latin typeface="Book Antiqua" pitchFamily="18" charset="0"/>
              </a:rPr>
              <a:t>Software &amp; hardware states and variables can be controlled directly by the test engineer.</a:t>
            </a:r>
          </a:p>
          <a:p>
            <a:pPr lvl="1" algn="just"/>
            <a:r>
              <a:rPr lang="en-US" dirty="0" smtClean="0">
                <a:latin typeface="Book Antiqua" pitchFamily="18" charset="0"/>
              </a:rPr>
              <a:t>Tests can be conveniently specified, automated, and reproduced.</a:t>
            </a:r>
            <a:endParaRPr lang="en-US" dirty="0">
              <a:latin typeface="Book Antiqua" pitchFamily="18" charset="0"/>
            </a:endParaRPr>
          </a:p>
        </p:txBody>
      </p:sp>
    </p:spTree>
    <p:extLst>
      <p:ext uri="{BB962C8B-B14F-4D97-AF65-F5344CB8AC3E}">
        <p14:creationId xmlns:p14="http://schemas.microsoft.com/office/powerpoint/2010/main" val="1847315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Decomposability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latin typeface="Book Antiqua" pitchFamily="18" charset="0"/>
              </a:rPr>
              <a:t>It implies that</a:t>
            </a:r>
          </a:p>
          <a:p>
            <a:pPr lvl="1" algn="just"/>
            <a:r>
              <a:rPr lang="en-US" sz="2400" dirty="0" smtClean="0">
                <a:latin typeface="Book Antiqua" pitchFamily="18" charset="0"/>
              </a:rPr>
              <a:t>“</a:t>
            </a:r>
            <a:r>
              <a:rPr lang="en-US" sz="2400" dirty="0" smtClean="0">
                <a:solidFill>
                  <a:srgbClr val="0070C0"/>
                </a:solidFill>
                <a:effectLst>
                  <a:outerShdw blurRad="38100" dist="38100" dir="2700000" algn="tl">
                    <a:srgbClr val="000000">
                      <a:alpha val="43137"/>
                    </a:srgbClr>
                  </a:outerShdw>
                </a:effectLst>
                <a:latin typeface="Book Antiqua" pitchFamily="18" charset="0"/>
              </a:rPr>
              <a:t>By controlling the scope of testing, we can more quickly isolate problems and perform smarter retesting</a:t>
            </a:r>
            <a:r>
              <a:rPr lang="en-US" sz="2400" dirty="0" smtClean="0">
                <a:latin typeface="Book Antiqua" pitchFamily="18" charset="0"/>
              </a:rPr>
              <a:t>.” </a:t>
            </a:r>
          </a:p>
          <a:p>
            <a:pPr algn="just"/>
            <a:r>
              <a:rPr lang="en-US" dirty="0" smtClean="0">
                <a:latin typeface="Book Antiqua" pitchFamily="18" charset="0"/>
              </a:rPr>
              <a:t>The software system must be built as </a:t>
            </a:r>
            <a:r>
              <a:rPr lang="en-US" dirty="0" smtClean="0">
                <a:solidFill>
                  <a:srgbClr val="FF0000"/>
                </a:solidFill>
                <a:effectLst>
                  <a:outerShdw blurRad="38100" dist="38100" dir="2700000" algn="tl">
                    <a:srgbClr val="000000">
                      <a:alpha val="43137"/>
                    </a:srgbClr>
                  </a:outerShdw>
                </a:effectLst>
                <a:latin typeface="Book Antiqua" pitchFamily="18" charset="0"/>
              </a:rPr>
              <a:t>independent modules </a:t>
            </a:r>
            <a:r>
              <a:rPr lang="en-US" dirty="0" smtClean="0">
                <a:latin typeface="Book Antiqua" pitchFamily="18" charset="0"/>
              </a:rPr>
              <a:t>so that it can be </a:t>
            </a:r>
            <a:r>
              <a:rPr lang="en-US" dirty="0" smtClean="0">
                <a:solidFill>
                  <a:srgbClr val="FF0000"/>
                </a:solidFill>
                <a:effectLst>
                  <a:outerShdw blurRad="38100" dist="38100" dir="2700000" algn="tl">
                    <a:srgbClr val="000000">
                      <a:alpha val="43137"/>
                    </a:srgbClr>
                  </a:outerShdw>
                </a:effectLst>
                <a:latin typeface="Book Antiqua" pitchFamily="18" charset="0"/>
              </a:rPr>
              <a:t>tested independently</a:t>
            </a:r>
            <a:r>
              <a:rPr lang="en-US" dirty="0" smtClean="0">
                <a:solidFill>
                  <a:srgbClr val="FF0000"/>
                </a:solidFill>
                <a:effectLst>
                  <a:outerShdw blurRad="38100" dist="38100" dir="2700000" algn="tl">
                    <a:srgbClr val="000000">
                      <a:alpha val="43137"/>
                    </a:srgbClr>
                  </a:outerShdw>
                </a:effectLst>
              </a:rPr>
              <a:t>.</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8890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Simplicity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It implies that,</a:t>
            </a:r>
          </a:p>
          <a:p>
            <a:pPr lvl="1" algn="just"/>
            <a:r>
              <a:rPr lang="en-US" dirty="0" smtClean="0">
                <a:latin typeface="Book Antiqua" pitchFamily="18" charset="0"/>
              </a:rPr>
              <a:t>“</a:t>
            </a:r>
            <a:r>
              <a:rPr lang="en-US" dirty="0" smtClean="0">
                <a:solidFill>
                  <a:srgbClr val="0070C0"/>
                </a:solidFill>
                <a:effectLst>
                  <a:outerShdw blurRad="38100" dist="38100" dir="2700000" algn="tl">
                    <a:srgbClr val="000000">
                      <a:alpha val="43137"/>
                    </a:srgbClr>
                  </a:outerShdw>
                </a:effectLst>
                <a:latin typeface="Book Antiqua" pitchFamily="18" charset="0"/>
              </a:rPr>
              <a:t>The less there is to test, the more quickly we can test it</a:t>
            </a:r>
            <a:r>
              <a:rPr lang="en-US" dirty="0" smtClean="0">
                <a:latin typeface="Book Antiqua" pitchFamily="18" charset="0"/>
              </a:rPr>
              <a:t>.”</a:t>
            </a:r>
          </a:p>
          <a:p>
            <a:pPr algn="just"/>
            <a:r>
              <a:rPr lang="en-US" dirty="0" smtClean="0">
                <a:latin typeface="Book Antiqua" pitchFamily="18" charset="0"/>
              </a:rPr>
              <a:t>The program should exhibit</a:t>
            </a:r>
          </a:p>
          <a:p>
            <a:pPr lvl="1" algn="just"/>
            <a:r>
              <a:rPr lang="en-US" i="1" dirty="0" smtClean="0">
                <a:solidFill>
                  <a:srgbClr val="FF0000"/>
                </a:solidFill>
                <a:effectLst>
                  <a:outerShdw blurRad="38100" dist="38100" dir="2700000" algn="tl">
                    <a:srgbClr val="000000">
                      <a:alpha val="43137"/>
                    </a:srgbClr>
                  </a:outerShdw>
                </a:effectLst>
                <a:latin typeface="Book Antiqua" pitchFamily="18" charset="0"/>
              </a:rPr>
              <a:t>functional simplicity</a:t>
            </a:r>
          </a:p>
          <a:p>
            <a:pPr lvl="2" algn="just"/>
            <a:r>
              <a:rPr lang="en-US" i="1" dirty="0" smtClean="0">
                <a:latin typeface="Book Antiqua" pitchFamily="18" charset="0"/>
              </a:rPr>
              <a:t>feature set is </a:t>
            </a:r>
            <a:r>
              <a:rPr lang="en-US" dirty="0" smtClean="0">
                <a:latin typeface="Book Antiqua" pitchFamily="18" charset="0"/>
              </a:rPr>
              <a:t>the minimum necessary to meet requirements</a:t>
            </a:r>
            <a:endParaRPr lang="en-US" i="1" dirty="0" smtClean="0">
              <a:latin typeface="Book Antiqua" pitchFamily="18" charset="0"/>
            </a:endParaRPr>
          </a:p>
          <a:p>
            <a:pPr lvl="1" algn="just"/>
            <a:r>
              <a:rPr lang="en-US" i="1" dirty="0" smtClean="0">
                <a:solidFill>
                  <a:srgbClr val="FF0000"/>
                </a:solidFill>
                <a:effectLst>
                  <a:outerShdw blurRad="38100" dist="38100" dir="2700000" algn="tl">
                    <a:srgbClr val="000000">
                      <a:alpha val="43137"/>
                    </a:srgbClr>
                  </a:outerShdw>
                </a:effectLst>
                <a:latin typeface="Book Antiqua" pitchFamily="18" charset="0"/>
              </a:rPr>
              <a:t>Structural simplicity</a:t>
            </a:r>
          </a:p>
          <a:p>
            <a:pPr lvl="2" algn="just"/>
            <a:r>
              <a:rPr lang="en-US" dirty="0" smtClean="0">
                <a:latin typeface="Book Antiqua" pitchFamily="18" charset="0"/>
              </a:rPr>
              <a:t>architecture must be modularized to limit the propagation of faults</a:t>
            </a:r>
            <a:endParaRPr lang="en-US" i="1" dirty="0" smtClean="0">
              <a:latin typeface="Book Antiqua" pitchFamily="18" charset="0"/>
            </a:endParaRPr>
          </a:p>
          <a:p>
            <a:pPr lvl="1" algn="just"/>
            <a:r>
              <a:rPr lang="en-US" i="1" dirty="0" smtClean="0">
                <a:solidFill>
                  <a:srgbClr val="FF0000"/>
                </a:solidFill>
                <a:effectLst>
                  <a:outerShdw blurRad="38100" dist="38100" dir="2700000" algn="tl">
                    <a:srgbClr val="000000">
                      <a:alpha val="43137"/>
                    </a:srgbClr>
                  </a:outerShdw>
                </a:effectLst>
                <a:latin typeface="Book Antiqua" pitchFamily="18" charset="0"/>
              </a:rPr>
              <a:t>Code simplicity  </a:t>
            </a:r>
          </a:p>
          <a:p>
            <a:pPr lvl="2" algn="just"/>
            <a:r>
              <a:rPr lang="en-US" i="1" dirty="0" smtClean="0">
                <a:latin typeface="Book Antiqua" pitchFamily="18" charset="0"/>
              </a:rPr>
              <a:t>coding standard must be adopted for ease of inspection and </a:t>
            </a:r>
            <a:r>
              <a:rPr lang="en-US" dirty="0" smtClean="0">
                <a:latin typeface="Book Antiqua" pitchFamily="18" charset="0"/>
              </a:rPr>
              <a:t>maintenance</a:t>
            </a:r>
            <a:endParaRPr lang="en-US" dirty="0">
              <a:latin typeface="Book Antiqua" pitchFamily="18" charset="0"/>
            </a:endParaRPr>
          </a:p>
        </p:txBody>
      </p:sp>
    </p:spTree>
    <p:extLst>
      <p:ext uri="{BB962C8B-B14F-4D97-AF65-F5344CB8AC3E}">
        <p14:creationId xmlns:p14="http://schemas.microsoft.com/office/powerpoint/2010/main" val="281585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Stability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It implies that </a:t>
            </a:r>
          </a:p>
          <a:p>
            <a:pPr lvl="1" algn="just"/>
            <a:r>
              <a:rPr lang="en-US" sz="2400" dirty="0" smtClean="0">
                <a:latin typeface="Book Antiqua" pitchFamily="18" charset="0"/>
              </a:rPr>
              <a:t>“</a:t>
            </a:r>
            <a:r>
              <a:rPr lang="en-US" sz="2400" dirty="0" smtClean="0">
                <a:solidFill>
                  <a:srgbClr val="0070C0"/>
                </a:solidFill>
                <a:effectLst>
                  <a:outerShdw blurRad="38100" dist="38100" dir="2700000" algn="tl">
                    <a:srgbClr val="000000">
                      <a:alpha val="43137"/>
                    </a:srgbClr>
                  </a:outerShdw>
                </a:effectLst>
                <a:latin typeface="Book Antiqua" pitchFamily="18" charset="0"/>
              </a:rPr>
              <a:t>The fewer the changes, the fewer the disruptions to testing</a:t>
            </a:r>
            <a:r>
              <a:rPr lang="en-US" sz="2400" dirty="0" smtClean="0">
                <a:latin typeface="Book Antiqua" pitchFamily="18" charset="0"/>
              </a:rPr>
              <a:t>.”</a:t>
            </a:r>
          </a:p>
          <a:p>
            <a:pPr algn="just"/>
            <a:r>
              <a:rPr lang="en-US" dirty="0" smtClean="0">
                <a:latin typeface="Book Antiqua" pitchFamily="18" charset="0"/>
              </a:rPr>
              <a:t>Changes to the software must be infrequent, </a:t>
            </a:r>
          </a:p>
          <a:p>
            <a:pPr algn="just"/>
            <a:r>
              <a:rPr lang="en-US" dirty="0" smtClean="0">
                <a:latin typeface="Book Antiqua" pitchFamily="18" charset="0"/>
              </a:rPr>
              <a:t>They must be controlled when they do occur</a:t>
            </a:r>
          </a:p>
          <a:p>
            <a:pPr algn="just"/>
            <a:r>
              <a:rPr lang="en-US" dirty="0" smtClean="0">
                <a:latin typeface="Book Antiqua" pitchFamily="18" charset="0"/>
              </a:rPr>
              <a:t>Changes should not invalidate existing tests.</a:t>
            </a:r>
            <a:endParaRPr lang="en-US" dirty="0">
              <a:latin typeface="Book Antiqua" pitchFamily="18" charset="0"/>
            </a:endParaRPr>
          </a:p>
        </p:txBody>
      </p:sp>
    </p:spTree>
    <p:extLst>
      <p:ext uri="{BB962C8B-B14F-4D97-AF65-F5344CB8AC3E}">
        <p14:creationId xmlns:p14="http://schemas.microsoft.com/office/powerpoint/2010/main" val="148165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Understandability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a:xfrm>
            <a:off x="457200" y="1600200"/>
            <a:ext cx="7467600" cy="4572000"/>
          </a:xfrm>
        </p:spPr>
        <p:txBody>
          <a:bodyPr>
            <a:noAutofit/>
          </a:bodyPr>
          <a:lstStyle/>
          <a:p>
            <a:pPr algn="just"/>
            <a:r>
              <a:rPr lang="en-US" sz="2400" dirty="0" smtClean="0">
                <a:latin typeface="Book Antiqua" pitchFamily="18" charset="0"/>
              </a:rPr>
              <a:t>It implies that </a:t>
            </a:r>
          </a:p>
          <a:p>
            <a:pPr lvl="1" algn="just"/>
            <a:r>
              <a:rPr lang="en-US" sz="2400" dirty="0" smtClean="0">
                <a:latin typeface="Book Antiqua" pitchFamily="18" charset="0"/>
              </a:rPr>
              <a:t>“</a:t>
            </a:r>
            <a:r>
              <a:rPr lang="en-US" sz="2400" dirty="0" smtClean="0">
                <a:solidFill>
                  <a:srgbClr val="0070C0"/>
                </a:solidFill>
                <a:effectLst>
                  <a:outerShdw blurRad="38100" dist="38100" dir="2700000" algn="tl">
                    <a:srgbClr val="000000">
                      <a:alpha val="43137"/>
                    </a:srgbClr>
                  </a:outerShdw>
                </a:effectLst>
                <a:latin typeface="Book Antiqua" pitchFamily="18" charset="0"/>
              </a:rPr>
              <a:t>The more information we have, the smarter we will test</a:t>
            </a:r>
            <a:r>
              <a:rPr lang="en-US" sz="2400" dirty="0" smtClean="0">
                <a:latin typeface="Book Antiqua" pitchFamily="18" charset="0"/>
              </a:rPr>
              <a:t>.”</a:t>
            </a:r>
          </a:p>
          <a:p>
            <a:pPr algn="just"/>
            <a:r>
              <a:rPr lang="en-US" sz="2400" dirty="0" smtClean="0">
                <a:latin typeface="Book Antiqua" pitchFamily="18" charset="0"/>
              </a:rPr>
              <a:t>The </a:t>
            </a:r>
            <a:r>
              <a:rPr lang="en-US" sz="2400" dirty="0" smtClean="0">
                <a:solidFill>
                  <a:srgbClr val="FF0000"/>
                </a:solidFill>
                <a:effectLst>
                  <a:outerShdw blurRad="38100" dist="38100" dir="2700000" algn="tl">
                    <a:srgbClr val="000000">
                      <a:alpha val="43137"/>
                    </a:srgbClr>
                  </a:outerShdw>
                </a:effectLst>
                <a:latin typeface="Book Antiqua" pitchFamily="18" charset="0"/>
              </a:rPr>
              <a:t>architectural design </a:t>
            </a:r>
            <a:r>
              <a:rPr lang="en-US" sz="2400" dirty="0" smtClean="0">
                <a:latin typeface="Book Antiqua" pitchFamily="18" charset="0"/>
              </a:rPr>
              <a:t>and the dependencies between internal, external, and shared components must be well understood. </a:t>
            </a:r>
          </a:p>
          <a:p>
            <a:pPr algn="just"/>
            <a:r>
              <a:rPr lang="en-US" sz="2400" dirty="0" smtClean="0">
                <a:latin typeface="Book Antiqua" pitchFamily="18" charset="0"/>
              </a:rPr>
              <a:t>Technical documentation must be </a:t>
            </a:r>
          </a:p>
          <a:p>
            <a:pPr lvl="1" algn="just"/>
            <a:r>
              <a:rPr lang="en-US" sz="2400" dirty="0" smtClean="0">
                <a:latin typeface="Book Antiqua" pitchFamily="18" charset="0"/>
              </a:rPr>
              <a:t>accessible, </a:t>
            </a:r>
          </a:p>
          <a:p>
            <a:pPr lvl="1" algn="just"/>
            <a:r>
              <a:rPr lang="en-US" sz="2400" dirty="0" smtClean="0">
                <a:latin typeface="Book Antiqua" pitchFamily="18" charset="0"/>
              </a:rPr>
              <a:t>well organized, </a:t>
            </a:r>
          </a:p>
          <a:p>
            <a:pPr lvl="1" algn="just"/>
            <a:r>
              <a:rPr lang="en-US" sz="2400" dirty="0" smtClean="0">
                <a:latin typeface="Book Antiqua" pitchFamily="18" charset="0"/>
              </a:rPr>
              <a:t>specific and detailed,</a:t>
            </a:r>
          </a:p>
          <a:p>
            <a:pPr lvl="1" algn="just"/>
            <a:r>
              <a:rPr lang="en-US" sz="2400" dirty="0" smtClean="0">
                <a:latin typeface="Book Antiqua" pitchFamily="18" charset="0"/>
              </a:rPr>
              <a:t>accurate. </a:t>
            </a:r>
          </a:p>
          <a:p>
            <a:pPr algn="just"/>
            <a:r>
              <a:rPr lang="en-US" sz="2400" dirty="0" smtClean="0">
                <a:latin typeface="Book Antiqua" pitchFamily="18" charset="0"/>
              </a:rPr>
              <a:t>Changes to the </a:t>
            </a:r>
            <a:r>
              <a:rPr lang="en-US" sz="2400" dirty="0" smtClean="0">
                <a:solidFill>
                  <a:srgbClr val="FF0000"/>
                </a:solidFill>
                <a:effectLst>
                  <a:outerShdw blurRad="38100" dist="38100" dir="2700000" algn="tl">
                    <a:srgbClr val="000000">
                      <a:alpha val="43137"/>
                    </a:srgbClr>
                  </a:outerShdw>
                </a:effectLst>
                <a:latin typeface="Book Antiqua" pitchFamily="18" charset="0"/>
              </a:rPr>
              <a:t>design </a:t>
            </a:r>
            <a:r>
              <a:rPr lang="en-US" sz="2400" dirty="0" smtClean="0">
                <a:latin typeface="Book Antiqua" pitchFamily="18" charset="0"/>
              </a:rPr>
              <a:t>are to be  communicated to testers.</a:t>
            </a:r>
            <a:endParaRPr lang="en-US" sz="2400" dirty="0">
              <a:latin typeface="Book Antiqua" pitchFamily="18" charset="0"/>
            </a:endParaRPr>
          </a:p>
        </p:txBody>
      </p:sp>
    </p:spTree>
    <p:extLst>
      <p:ext uri="{BB962C8B-B14F-4D97-AF65-F5344CB8AC3E}">
        <p14:creationId xmlns:p14="http://schemas.microsoft.com/office/powerpoint/2010/main" val="132623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gency FB" pitchFamily="34" charset="0"/>
              </a:rPr>
              <a:t>TEST  CHARACTERISTICS</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772400" cy="4873752"/>
          </a:xfrm>
        </p:spPr>
        <p:txBody>
          <a:bodyPr>
            <a:normAutofit/>
          </a:bodyPr>
          <a:lstStyle/>
          <a:p>
            <a:pPr algn="just"/>
            <a:r>
              <a:rPr lang="en-US" dirty="0" smtClean="0">
                <a:latin typeface="Book Antiqua" pitchFamily="18" charset="0"/>
              </a:rPr>
              <a:t>A good test has a high probability of </a:t>
            </a:r>
            <a:r>
              <a:rPr lang="en-US" dirty="0" smtClean="0">
                <a:solidFill>
                  <a:srgbClr val="FF0000"/>
                </a:solidFill>
                <a:effectLst>
                  <a:outerShdw blurRad="38100" dist="38100" dir="2700000" algn="tl">
                    <a:srgbClr val="000000">
                      <a:alpha val="43137"/>
                    </a:srgbClr>
                  </a:outerShdw>
                </a:effectLst>
                <a:latin typeface="Book Antiqua" pitchFamily="18" charset="0"/>
              </a:rPr>
              <a:t>finding an error.</a:t>
            </a:r>
          </a:p>
          <a:p>
            <a:pPr algn="just"/>
            <a:r>
              <a:rPr lang="en-US" dirty="0" smtClean="0">
                <a:latin typeface="Book Antiqua" pitchFamily="18" charset="0"/>
              </a:rPr>
              <a:t>A good test is </a:t>
            </a:r>
            <a:r>
              <a:rPr lang="en-US" dirty="0" smtClean="0">
                <a:solidFill>
                  <a:srgbClr val="FF0000"/>
                </a:solidFill>
                <a:effectLst>
                  <a:outerShdw blurRad="38100" dist="38100" dir="2700000" algn="tl">
                    <a:srgbClr val="000000">
                      <a:alpha val="43137"/>
                    </a:srgbClr>
                  </a:outerShdw>
                </a:effectLst>
                <a:latin typeface="Book Antiqua" pitchFamily="18" charset="0"/>
              </a:rPr>
              <a:t>not</a:t>
            </a:r>
            <a:r>
              <a:rPr lang="en-US" dirty="0" smtClean="0">
                <a:latin typeface="Book Antiqua" pitchFamily="18" charset="0"/>
              </a:rPr>
              <a:t> </a:t>
            </a:r>
            <a:r>
              <a:rPr lang="en-US" dirty="0" smtClean="0">
                <a:solidFill>
                  <a:srgbClr val="FF0000"/>
                </a:solidFill>
                <a:effectLst>
                  <a:outerShdw blurRad="38100" dist="38100" dir="2700000" algn="tl">
                    <a:srgbClr val="000000">
                      <a:alpha val="43137"/>
                    </a:srgbClr>
                  </a:outerShdw>
                </a:effectLst>
                <a:latin typeface="Book Antiqua" pitchFamily="18" charset="0"/>
              </a:rPr>
              <a:t>redundant</a:t>
            </a:r>
            <a:r>
              <a:rPr lang="en-US" dirty="0" smtClean="0">
                <a:latin typeface="Book Antiqua" pitchFamily="18" charset="0"/>
              </a:rPr>
              <a:t>.</a:t>
            </a:r>
          </a:p>
          <a:p>
            <a:pPr algn="just"/>
            <a:r>
              <a:rPr lang="en-US" dirty="0" smtClean="0">
                <a:latin typeface="Book Antiqua" pitchFamily="18" charset="0"/>
              </a:rPr>
              <a:t>A good test should be “</a:t>
            </a:r>
            <a:r>
              <a:rPr lang="en-US" dirty="0" smtClean="0">
                <a:solidFill>
                  <a:srgbClr val="FF0000"/>
                </a:solidFill>
                <a:effectLst>
                  <a:outerShdw blurRad="38100" dist="38100" dir="2700000" algn="tl">
                    <a:srgbClr val="000000">
                      <a:alpha val="43137"/>
                    </a:srgbClr>
                  </a:outerShdw>
                </a:effectLst>
                <a:latin typeface="Book Antiqua" pitchFamily="18" charset="0"/>
              </a:rPr>
              <a:t>best of breed</a:t>
            </a:r>
            <a:r>
              <a:rPr lang="en-US" dirty="0" smtClean="0">
                <a:latin typeface="Book Antiqua" pitchFamily="18" charset="0"/>
              </a:rPr>
              <a:t>”</a:t>
            </a:r>
          </a:p>
          <a:p>
            <a:pPr algn="just"/>
            <a:r>
              <a:rPr lang="en-US" dirty="0" smtClean="0">
                <a:latin typeface="Book Antiqua" pitchFamily="18" charset="0"/>
              </a:rPr>
              <a:t>A good test should be </a:t>
            </a:r>
            <a:r>
              <a:rPr lang="en-US" dirty="0" smtClean="0">
                <a:solidFill>
                  <a:srgbClr val="FF0000"/>
                </a:solidFill>
                <a:effectLst>
                  <a:outerShdw blurRad="38100" dist="38100" dir="2700000" algn="tl">
                    <a:srgbClr val="000000">
                      <a:alpha val="43137"/>
                    </a:srgbClr>
                  </a:outerShdw>
                </a:effectLst>
                <a:latin typeface="Book Antiqua" pitchFamily="18" charset="0"/>
              </a:rPr>
              <a:t>neither too simple nor too complex.</a:t>
            </a:r>
          </a:p>
          <a:p>
            <a:pPr algn="just"/>
            <a:endParaRPr lang="en-US" sz="2800" dirty="0">
              <a:latin typeface="Book Antiqua" pitchFamily="18" charset="0"/>
            </a:endParaRPr>
          </a:p>
        </p:txBody>
      </p:sp>
    </p:spTree>
    <p:extLst>
      <p:ext uri="{BB962C8B-B14F-4D97-AF65-F5344CB8AC3E}">
        <p14:creationId xmlns:p14="http://schemas.microsoft.com/office/powerpoint/2010/main" val="3706987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498080" cy="715962"/>
          </a:xfrm>
        </p:spPr>
        <p:txBody>
          <a:bodyPr>
            <a:normAutofit fontScale="90000"/>
          </a:bodyPr>
          <a:lstStyle/>
          <a:p>
            <a:r>
              <a:rPr lang="en-US" dirty="0" smtClean="0">
                <a:effectLst>
                  <a:outerShdw blurRad="38100" dist="38100" dir="2700000" algn="tl">
                    <a:srgbClr val="000000">
                      <a:alpha val="43137"/>
                    </a:srgbClr>
                  </a:outerShdw>
                </a:effectLst>
                <a:latin typeface="Agency FB" pitchFamily="34" charset="0"/>
              </a:rPr>
              <a:t>High probability of finding an error</a:t>
            </a:r>
            <a:r>
              <a:rPr lang="en-US" i="1" dirty="0" smtClean="0"/>
              <a:t/>
            </a:r>
            <a:br>
              <a:rPr lang="en-US" i="1" dirty="0" smtClean="0"/>
            </a:b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Book Antiqua" pitchFamily="18" charset="0"/>
              </a:rPr>
              <a:t>To achieve this goal, </a:t>
            </a:r>
          </a:p>
          <a:p>
            <a:pPr lvl="1" algn="just"/>
            <a:r>
              <a:rPr lang="en-US" dirty="0" smtClean="0">
                <a:latin typeface="Book Antiqua" pitchFamily="18" charset="0"/>
              </a:rPr>
              <a:t>The tester must </a:t>
            </a:r>
            <a:r>
              <a:rPr lang="en-US" dirty="0" smtClean="0">
                <a:solidFill>
                  <a:srgbClr val="FF0000"/>
                </a:solidFill>
                <a:effectLst>
                  <a:outerShdw blurRad="38100" dist="38100" dir="2700000" algn="tl">
                    <a:srgbClr val="000000">
                      <a:alpha val="43137"/>
                    </a:srgbClr>
                  </a:outerShdw>
                </a:effectLst>
                <a:latin typeface="Book Antiqua" pitchFamily="18" charset="0"/>
              </a:rPr>
              <a:t>understand the software </a:t>
            </a:r>
          </a:p>
          <a:p>
            <a:pPr lvl="1" algn="just"/>
            <a:r>
              <a:rPr lang="en-US" dirty="0" smtClean="0">
                <a:latin typeface="Book Antiqua" pitchFamily="18" charset="0"/>
              </a:rPr>
              <a:t>He must attempt to develop a </a:t>
            </a:r>
            <a:r>
              <a:rPr lang="en-US" dirty="0" smtClean="0">
                <a:solidFill>
                  <a:srgbClr val="FF0000"/>
                </a:solidFill>
                <a:effectLst>
                  <a:outerShdw blurRad="38100" dist="38100" dir="2700000" algn="tl">
                    <a:srgbClr val="000000">
                      <a:alpha val="43137"/>
                    </a:srgbClr>
                  </a:outerShdw>
                </a:effectLst>
                <a:latin typeface="Book Antiqua" pitchFamily="18" charset="0"/>
              </a:rPr>
              <a:t>mental picture </a:t>
            </a:r>
            <a:r>
              <a:rPr lang="en-US" dirty="0" smtClean="0">
                <a:latin typeface="Book Antiqua" pitchFamily="18" charset="0"/>
              </a:rPr>
              <a:t>of how the </a:t>
            </a:r>
            <a:r>
              <a:rPr lang="en-US" dirty="0" smtClean="0">
                <a:solidFill>
                  <a:srgbClr val="FF0000"/>
                </a:solidFill>
                <a:effectLst>
                  <a:outerShdw blurRad="38100" dist="38100" dir="2700000" algn="tl">
                    <a:srgbClr val="000000">
                      <a:alpha val="43137"/>
                    </a:srgbClr>
                  </a:outerShdw>
                </a:effectLst>
                <a:latin typeface="Book Antiqua" pitchFamily="18" charset="0"/>
              </a:rPr>
              <a:t>software might fail.</a:t>
            </a:r>
            <a:endParaRPr lang="en-US"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125722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gency FB" pitchFamily="34" charset="0"/>
              </a:rPr>
              <a:t>CODING PRINCIPLES AND CONCEPTS</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Autofit/>
          </a:bodyPr>
          <a:lstStyle/>
          <a:p>
            <a:pPr algn="just"/>
            <a:r>
              <a:rPr lang="en-US" sz="2800" dirty="0" smtClean="0">
                <a:latin typeface="Book Antiqua" pitchFamily="18" charset="0"/>
              </a:rPr>
              <a:t>The principles that guide the </a:t>
            </a:r>
            <a:r>
              <a:rPr lang="en-US" sz="2800" dirty="0" smtClean="0">
                <a:solidFill>
                  <a:srgbClr val="7030A0"/>
                </a:solidFill>
                <a:effectLst>
                  <a:outerShdw blurRad="38100" dist="38100" dir="2700000" algn="tl">
                    <a:srgbClr val="000000">
                      <a:alpha val="43137"/>
                    </a:srgbClr>
                  </a:outerShdw>
                </a:effectLst>
                <a:latin typeface="Book Antiqua" pitchFamily="18" charset="0"/>
              </a:rPr>
              <a:t>coding task </a:t>
            </a:r>
            <a:r>
              <a:rPr lang="en-US" sz="2800" dirty="0" smtClean="0">
                <a:latin typeface="Book Antiqua" pitchFamily="18" charset="0"/>
              </a:rPr>
              <a:t>are closely aligned with </a:t>
            </a:r>
          </a:p>
          <a:p>
            <a:pPr lvl="2" algn="just"/>
            <a:r>
              <a:rPr lang="en-US" dirty="0">
                <a:solidFill>
                  <a:srgbClr val="FF0000"/>
                </a:solidFill>
                <a:effectLst>
                  <a:outerShdw blurRad="38100" dist="38100" dir="2700000" algn="tl">
                    <a:srgbClr val="000000">
                      <a:alpha val="43137"/>
                    </a:srgbClr>
                  </a:outerShdw>
                </a:effectLst>
                <a:latin typeface="Book Antiqua" pitchFamily="18" charset="0"/>
              </a:rPr>
              <a:t>P</a:t>
            </a:r>
            <a:r>
              <a:rPr lang="en-US" dirty="0" smtClean="0">
                <a:solidFill>
                  <a:srgbClr val="FF0000"/>
                </a:solidFill>
                <a:effectLst>
                  <a:outerShdw blurRad="38100" dist="38100" dir="2700000" algn="tl">
                    <a:srgbClr val="000000">
                      <a:alpha val="43137"/>
                    </a:srgbClr>
                  </a:outerShdw>
                </a:effectLst>
                <a:latin typeface="Book Antiqua" pitchFamily="18" charset="0"/>
              </a:rPr>
              <a:t>rogramming style</a:t>
            </a:r>
          </a:p>
          <a:p>
            <a:pPr lvl="2" algn="just"/>
            <a:r>
              <a:rPr lang="en-US" dirty="0">
                <a:solidFill>
                  <a:srgbClr val="FF0000"/>
                </a:solidFill>
                <a:effectLst>
                  <a:outerShdw blurRad="38100" dist="38100" dir="2700000" algn="tl">
                    <a:srgbClr val="000000">
                      <a:alpha val="43137"/>
                    </a:srgbClr>
                  </a:outerShdw>
                </a:effectLst>
                <a:latin typeface="Book Antiqua" pitchFamily="18" charset="0"/>
              </a:rPr>
              <a:t>P</a:t>
            </a:r>
            <a:r>
              <a:rPr lang="en-US" dirty="0" smtClean="0">
                <a:solidFill>
                  <a:srgbClr val="FF0000"/>
                </a:solidFill>
                <a:effectLst>
                  <a:outerShdw blurRad="38100" dist="38100" dir="2700000" algn="tl">
                    <a:srgbClr val="000000">
                      <a:alpha val="43137"/>
                    </a:srgbClr>
                  </a:outerShdw>
                </a:effectLst>
                <a:latin typeface="Book Antiqua" pitchFamily="18" charset="0"/>
              </a:rPr>
              <a:t>rogramming languages</a:t>
            </a:r>
          </a:p>
          <a:p>
            <a:pPr lvl="2" algn="just"/>
            <a:r>
              <a:rPr lang="en-US" dirty="0">
                <a:solidFill>
                  <a:srgbClr val="FF0000"/>
                </a:solidFill>
                <a:effectLst>
                  <a:outerShdw blurRad="38100" dist="38100" dir="2700000" algn="tl">
                    <a:srgbClr val="000000">
                      <a:alpha val="43137"/>
                    </a:srgbClr>
                  </a:outerShdw>
                </a:effectLst>
                <a:latin typeface="Book Antiqua" pitchFamily="18" charset="0"/>
              </a:rPr>
              <a:t>P</a:t>
            </a:r>
            <a:r>
              <a:rPr lang="en-US" dirty="0" smtClean="0">
                <a:solidFill>
                  <a:srgbClr val="FF0000"/>
                </a:solidFill>
                <a:effectLst>
                  <a:outerShdw blurRad="38100" dist="38100" dir="2700000" algn="tl">
                    <a:srgbClr val="000000">
                      <a:alpha val="43137"/>
                    </a:srgbClr>
                  </a:outerShdw>
                </a:effectLst>
                <a:latin typeface="Book Antiqua" pitchFamily="18" charset="0"/>
              </a:rPr>
              <a:t>rogramming methods</a:t>
            </a:r>
          </a:p>
          <a:p>
            <a:pPr algn="just"/>
            <a:r>
              <a:rPr lang="en-US" sz="2800" dirty="0" smtClean="0">
                <a:latin typeface="Book Antiqua" pitchFamily="18" charset="0"/>
              </a:rPr>
              <a:t>Fundamental coding principles are:-</a:t>
            </a:r>
          </a:p>
          <a:p>
            <a:pPr lvl="1" algn="just"/>
            <a:r>
              <a:rPr lang="en-US" dirty="0" smtClean="0">
                <a:solidFill>
                  <a:srgbClr val="7030A0"/>
                </a:solidFill>
                <a:effectLst>
                  <a:outerShdw blurRad="38100" dist="38100" dir="2700000" algn="tl">
                    <a:srgbClr val="000000">
                      <a:alpha val="43137"/>
                    </a:srgbClr>
                  </a:outerShdw>
                </a:effectLst>
                <a:latin typeface="Book Antiqua" pitchFamily="18" charset="0"/>
              </a:rPr>
              <a:t>Preparation principles</a:t>
            </a:r>
          </a:p>
          <a:p>
            <a:pPr lvl="1" algn="just"/>
            <a:r>
              <a:rPr lang="en-US" dirty="0" smtClean="0">
                <a:solidFill>
                  <a:srgbClr val="7030A0"/>
                </a:solidFill>
                <a:effectLst>
                  <a:outerShdw blurRad="38100" dist="38100" dir="2700000" algn="tl">
                    <a:srgbClr val="000000">
                      <a:alpha val="43137"/>
                    </a:srgbClr>
                  </a:outerShdw>
                </a:effectLst>
                <a:latin typeface="Book Antiqua" pitchFamily="18" charset="0"/>
              </a:rPr>
              <a:t>Coding principles</a:t>
            </a:r>
          </a:p>
          <a:p>
            <a:pPr lvl="1" algn="just"/>
            <a:r>
              <a:rPr lang="en-US" dirty="0" smtClean="0">
                <a:solidFill>
                  <a:srgbClr val="7030A0"/>
                </a:solidFill>
                <a:effectLst>
                  <a:outerShdw blurRad="38100" dist="38100" dir="2700000" algn="tl">
                    <a:srgbClr val="000000">
                      <a:alpha val="43137"/>
                    </a:srgbClr>
                  </a:outerShdw>
                </a:effectLst>
                <a:latin typeface="Book Antiqua" pitchFamily="18" charset="0"/>
              </a:rPr>
              <a:t>Validation principles</a:t>
            </a:r>
            <a:endParaRPr lang="en-US" dirty="0">
              <a:solidFill>
                <a:srgbClr val="7030A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3227891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No redundancy</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Testing time </a:t>
            </a:r>
            <a:r>
              <a:rPr lang="en-US" dirty="0" smtClean="0">
                <a:latin typeface="Book Antiqua" pitchFamily="18" charset="0"/>
              </a:rPr>
              <a:t>and </a:t>
            </a:r>
            <a:r>
              <a:rPr lang="en-US" dirty="0" smtClean="0">
                <a:solidFill>
                  <a:srgbClr val="FF0000"/>
                </a:solidFill>
                <a:effectLst>
                  <a:outerShdw blurRad="38100" dist="38100" dir="2700000" algn="tl">
                    <a:srgbClr val="000000">
                      <a:alpha val="43137"/>
                    </a:srgbClr>
                  </a:outerShdw>
                </a:effectLst>
                <a:latin typeface="Book Antiqua" pitchFamily="18" charset="0"/>
              </a:rPr>
              <a:t>resources </a:t>
            </a:r>
            <a:r>
              <a:rPr lang="en-US" dirty="0" smtClean="0">
                <a:latin typeface="Book Antiqua" pitchFamily="18" charset="0"/>
              </a:rPr>
              <a:t>are limited. </a:t>
            </a:r>
          </a:p>
          <a:p>
            <a:pPr algn="just"/>
            <a:r>
              <a:rPr lang="en-US" dirty="0" smtClean="0">
                <a:latin typeface="Book Antiqua" pitchFamily="18" charset="0"/>
              </a:rPr>
              <a:t>There is no point in conducting a test that has the same purpose as another test. </a:t>
            </a:r>
          </a:p>
          <a:p>
            <a:pPr algn="just"/>
            <a:r>
              <a:rPr lang="en-US" dirty="0" smtClean="0">
                <a:latin typeface="Book Antiqua" pitchFamily="18" charset="0"/>
              </a:rPr>
              <a:t>Every </a:t>
            </a:r>
            <a:r>
              <a:rPr lang="en-US" dirty="0" smtClean="0">
                <a:solidFill>
                  <a:srgbClr val="FF0000"/>
                </a:solidFill>
                <a:effectLst>
                  <a:outerShdw blurRad="38100" dist="38100" dir="2700000" algn="tl">
                    <a:srgbClr val="000000">
                      <a:alpha val="43137"/>
                    </a:srgbClr>
                  </a:outerShdw>
                </a:effectLst>
                <a:latin typeface="Book Antiqua" pitchFamily="18" charset="0"/>
              </a:rPr>
              <a:t>test</a:t>
            </a:r>
            <a:r>
              <a:rPr lang="en-US" dirty="0" smtClean="0">
                <a:latin typeface="Book Antiqua" pitchFamily="18" charset="0"/>
              </a:rPr>
              <a:t> should have a </a:t>
            </a:r>
            <a:r>
              <a:rPr lang="en-US" dirty="0" smtClean="0">
                <a:solidFill>
                  <a:srgbClr val="FF0000"/>
                </a:solidFill>
                <a:effectLst>
                  <a:outerShdw blurRad="38100" dist="38100" dir="2700000" algn="tl">
                    <a:srgbClr val="000000">
                      <a:alpha val="43137"/>
                    </a:srgbClr>
                  </a:outerShdw>
                </a:effectLst>
                <a:latin typeface="Book Antiqua" pitchFamily="18" charset="0"/>
              </a:rPr>
              <a:t>different purpose</a:t>
            </a:r>
            <a:endParaRPr lang="en-US"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1366399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Good of breed</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dirty="0" smtClean="0">
                <a:latin typeface="Book Antiqua" pitchFamily="18" charset="0"/>
              </a:rPr>
              <a:t>In a </a:t>
            </a:r>
            <a:r>
              <a:rPr lang="en-US" dirty="0" smtClean="0">
                <a:solidFill>
                  <a:srgbClr val="FF0000"/>
                </a:solidFill>
                <a:effectLst>
                  <a:outerShdw blurRad="38100" dist="38100" dir="2700000" algn="tl">
                    <a:srgbClr val="000000">
                      <a:alpha val="43137"/>
                    </a:srgbClr>
                  </a:outerShdw>
                </a:effectLst>
                <a:latin typeface="Book Antiqua" pitchFamily="18" charset="0"/>
              </a:rPr>
              <a:t>group of tests </a:t>
            </a:r>
            <a:r>
              <a:rPr lang="en-US" dirty="0" smtClean="0">
                <a:latin typeface="Book Antiqua" pitchFamily="18" charset="0"/>
              </a:rPr>
              <a:t>that have a similar intent, </a:t>
            </a:r>
            <a:r>
              <a:rPr lang="en-US" dirty="0" smtClean="0">
                <a:solidFill>
                  <a:srgbClr val="FF0000"/>
                </a:solidFill>
                <a:effectLst>
                  <a:outerShdw blurRad="38100" dist="38100" dir="2700000" algn="tl">
                    <a:srgbClr val="000000">
                      <a:alpha val="43137"/>
                    </a:srgbClr>
                  </a:outerShdw>
                </a:effectLst>
                <a:latin typeface="Book Antiqua" pitchFamily="18" charset="0"/>
              </a:rPr>
              <a:t>time and resource limitations </a:t>
            </a:r>
            <a:r>
              <a:rPr lang="en-US" dirty="0" smtClean="0">
                <a:latin typeface="Book Antiqua" pitchFamily="18" charset="0"/>
              </a:rPr>
              <a:t>may lead to the execution of only a </a:t>
            </a:r>
            <a:r>
              <a:rPr lang="en-US" dirty="0" smtClean="0">
                <a:solidFill>
                  <a:srgbClr val="FF0000"/>
                </a:solidFill>
                <a:effectLst>
                  <a:outerShdw blurRad="38100" dist="38100" dir="2700000" algn="tl">
                    <a:srgbClr val="000000">
                      <a:alpha val="43137"/>
                    </a:srgbClr>
                  </a:outerShdw>
                </a:effectLst>
                <a:latin typeface="Book Antiqua" pitchFamily="18" charset="0"/>
              </a:rPr>
              <a:t>subset of these tests </a:t>
            </a:r>
          </a:p>
          <a:p>
            <a:pPr algn="just"/>
            <a:r>
              <a:rPr lang="en-US" dirty="0" smtClean="0">
                <a:latin typeface="Book Antiqua" pitchFamily="18" charset="0"/>
              </a:rPr>
              <a:t>In such cases tests that has the highest likelihood of </a:t>
            </a:r>
            <a:r>
              <a:rPr lang="en-US" dirty="0" smtClean="0">
                <a:solidFill>
                  <a:srgbClr val="FF0000"/>
                </a:solidFill>
                <a:effectLst>
                  <a:outerShdw blurRad="38100" dist="38100" dir="2700000" algn="tl">
                    <a:srgbClr val="000000">
                      <a:alpha val="43137"/>
                    </a:srgbClr>
                  </a:outerShdw>
                </a:effectLst>
                <a:latin typeface="Book Antiqua" pitchFamily="18" charset="0"/>
              </a:rPr>
              <a:t>uncovering</a:t>
            </a:r>
            <a:r>
              <a:rPr lang="en-US" dirty="0" smtClean="0">
                <a:latin typeface="Book Antiqua" pitchFamily="18" charset="0"/>
              </a:rPr>
              <a:t> a whole class of </a:t>
            </a:r>
            <a:r>
              <a:rPr lang="en-US" dirty="0" smtClean="0">
                <a:solidFill>
                  <a:srgbClr val="FF0000"/>
                </a:solidFill>
                <a:effectLst>
                  <a:outerShdw blurRad="38100" dist="38100" dir="2700000" algn="tl">
                    <a:srgbClr val="000000">
                      <a:alpha val="43137"/>
                    </a:srgbClr>
                  </a:outerShdw>
                </a:effectLst>
                <a:latin typeface="Book Antiqua" pitchFamily="18" charset="0"/>
              </a:rPr>
              <a:t>errors </a:t>
            </a:r>
            <a:r>
              <a:rPr lang="en-US" dirty="0" smtClean="0">
                <a:latin typeface="Book Antiqua" pitchFamily="18" charset="0"/>
              </a:rPr>
              <a:t>must be used </a:t>
            </a:r>
            <a:endParaRPr lang="en-US" dirty="0">
              <a:latin typeface="Book Antiqua" pitchFamily="18" charset="0"/>
            </a:endParaRPr>
          </a:p>
        </p:txBody>
      </p:sp>
    </p:spTree>
    <p:extLst>
      <p:ext uri="{BB962C8B-B14F-4D97-AF65-F5344CB8AC3E}">
        <p14:creationId xmlns:p14="http://schemas.microsoft.com/office/powerpoint/2010/main" val="71909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Neither too simple nor complex</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Although it is sometimes possible to combine a </a:t>
            </a:r>
            <a:r>
              <a:rPr lang="en-US" dirty="0" smtClean="0">
                <a:solidFill>
                  <a:srgbClr val="FF0000"/>
                </a:solidFill>
                <a:effectLst>
                  <a:outerShdw blurRad="38100" dist="38100" dir="2700000" algn="tl">
                    <a:srgbClr val="000000">
                      <a:alpha val="43137"/>
                    </a:srgbClr>
                  </a:outerShdw>
                </a:effectLst>
                <a:latin typeface="Book Antiqua" pitchFamily="18" charset="0"/>
              </a:rPr>
              <a:t>series of tests </a:t>
            </a:r>
            <a:r>
              <a:rPr lang="en-US" dirty="0" smtClean="0">
                <a:latin typeface="Book Antiqua" pitchFamily="18" charset="0"/>
              </a:rPr>
              <a:t>into </a:t>
            </a:r>
            <a:r>
              <a:rPr lang="en-US" dirty="0" smtClean="0">
                <a:solidFill>
                  <a:srgbClr val="FF0000"/>
                </a:solidFill>
                <a:effectLst>
                  <a:outerShdw blurRad="38100" dist="38100" dir="2700000" algn="tl">
                    <a:srgbClr val="000000">
                      <a:alpha val="43137"/>
                    </a:srgbClr>
                  </a:outerShdw>
                </a:effectLst>
                <a:latin typeface="Book Antiqua" pitchFamily="18" charset="0"/>
              </a:rPr>
              <a:t>one test case</a:t>
            </a:r>
            <a:r>
              <a:rPr lang="en-US" dirty="0" smtClean="0">
                <a:latin typeface="Book Antiqua" pitchFamily="18" charset="0"/>
              </a:rPr>
              <a:t>, </a:t>
            </a:r>
          </a:p>
          <a:p>
            <a:pPr lvl="1" algn="just"/>
            <a:r>
              <a:rPr lang="en-US" sz="2400" dirty="0" smtClean="0">
                <a:latin typeface="Book Antiqua" pitchFamily="18" charset="0"/>
              </a:rPr>
              <a:t>the possible side effects associated with this approach is that it may mask errors. </a:t>
            </a:r>
          </a:p>
          <a:p>
            <a:pPr algn="just"/>
            <a:r>
              <a:rPr lang="en-US" dirty="0" smtClean="0">
                <a:latin typeface="Book Antiqua" pitchFamily="18" charset="0"/>
              </a:rPr>
              <a:t>In general, each test should be executed separately</a:t>
            </a:r>
            <a:r>
              <a:rPr lang="en-US" dirty="0" smtClean="0"/>
              <a:t>.</a:t>
            </a:r>
            <a:endParaRPr lang="en-US" dirty="0"/>
          </a:p>
        </p:txBody>
      </p:sp>
    </p:spTree>
    <p:extLst>
      <p:ext uri="{BB962C8B-B14F-4D97-AF65-F5344CB8AC3E}">
        <p14:creationId xmlns:p14="http://schemas.microsoft.com/office/powerpoint/2010/main" val="1581061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09800"/>
            <a:ext cx="7406640" cy="1472184"/>
          </a:xfrm>
        </p:spPr>
        <p:txBody>
          <a:bodyPr>
            <a:normAutofit/>
          </a:bodyPr>
          <a:lstStyle/>
          <a:p>
            <a:r>
              <a:rPr lang="en-US" sz="4800" b="1" dirty="0" smtClean="0">
                <a:solidFill>
                  <a:schemeClr val="tx1"/>
                </a:solidFill>
                <a:effectLst>
                  <a:outerShdw blurRad="38100" dist="38100" dir="2700000" algn="tl">
                    <a:srgbClr val="000000">
                      <a:alpha val="43137"/>
                    </a:srgbClr>
                  </a:outerShdw>
                </a:effectLst>
                <a:latin typeface="Agency FB" pitchFamily="34" charset="0"/>
              </a:rPr>
              <a:t>SOFTWARE TESTING STRATEGIES</a:t>
            </a:r>
            <a:endParaRPr lang="en-US" sz="4800"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7126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Introduction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Book Antiqua" pitchFamily="18" charset="0"/>
              </a:rPr>
              <a:t>Testing strategies integrates </a:t>
            </a:r>
            <a:r>
              <a:rPr lang="en-US" dirty="0" smtClean="0">
                <a:solidFill>
                  <a:srgbClr val="FF0000"/>
                </a:solidFill>
                <a:effectLst>
                  <a:outerShdw blurRad="38100" dist="38100" dir="2700000" algn="tl">
                    <a:srgbClr val="000000">
                      <a:alpha val="43137"/>
                    </a:srgbClr>
                  </a:outerShdw>
                </a:effectLst>
                <a:latin typeface="Book Antiqua" pitchFamily="18" charset="0"/>
              </a:rPr>
              <a:t>software test case </a:t>
            </a:r>
            <a:r>
              <a:rPr lang="en-US" dirty="0" smtClean="0">
                <a:latin typeface="Book Antiqua" pitchFamily="18" charset="0"/>
              </a:rPr>
              <a:t>design methods into a </a:t>
            </a:r>
            <a:r>
              <a:rPr lang="en-US" dirty="0" smtClean="0">
                <a:solidFill>
                  <a:srgbClr val="FF0000"/>
                </a:solidFill>
                <a:effectLst>
                  <a:outerShdw blurRad="38100" dist="38100" dir="2700000" algn="tl">
                    <a:srgbClr val="000000">
                      <a:alpha val="43137"/>
                    </a:srgbClr>
                  </a:outerShdw>
                </a:effectLst>
                <a:latin typeface="Book Antiqua" pitchFamily="18" charset="0"/>
              </a:rPr>
              <a:t>well planned series of steps </a:t>
            </a:r>
          </a:p>
          <a:p>
            <a:pPr algn="just"/>
            <a:r>
              <a:rPr lang="en-US" dirty="0" smtClean="0">
                <a:latin typeface="Book Antiqua" pitchFamily="18" charset="0"/>
              </a:rPr>
              <a:t>It describes the </a:t>
            </a:r>
            <a:r>
              <a:rPr lang="en-US" dirty="0" smtClean="0">
                <a:solidFill>
                  <a:srgbClr val="FF0000"/>
                </a:solidFill>
                <a:effectLst>
                  <a:outerShdw blurRad="38100" dist="38100" dir="2700000" algn="tl">
                    <a:srgbClr val="000000">
                      <a:alpha val="43137"/>
                    </a:srgbClr>
                  </a:outerShdw>
                </a:effectLst>
                <a:latin typeface="Book Antiqua" pitchFamily="18" charset="0"/>
              </a:rPr>
              <a:t>steps </a:t>
            </a:r>
            <a:r>
              <a:rPr lang="en-US" dirty="0" smtClean="0">
                <a:latin typeface="Book Antiqua" pitchFamily="18" charset="0"/>
              </a:rPr>
              <a:t>to be conducted as part of </a:t>
            </a:r>
            <a:r>
              <a:rPr lang="en-US" dirty="0" smtClean="0">
                <a:solidFill>
                  <a:srgbClr val="FF0000"/>
                </a:solidFill>
                <a:effectLst>
                  <a:outerShdw blurRad="38100" dist="38100" dir="2700000" algn="tl">
                    <a:srgbClr val="000000">
                      <a:alpha val="43137"/>
                    </a:srgbClr>
                  </a:outerShdw>
                </a:effectLst>
                <a:latin typeface="Book Antiqua" pitchFamily="18" charset="0"/>
              </a:rPr>
              <a:t>testing</a:t>
            </a:r>
          </a:p>
          <a:p>
            <a:pPr algn="just"/>
            <a:r>
              <a:rPr lang="en-US" dirty="0" smtClean="0">
                <a:latin typeface="Book Antiqua" pitchFamily="18" charset="0"/>
              </a:rPr>
              <a:t>It should incorporate </a:t>
            </a:r>
          </a:p>
          <a:p>
            <a:pPr lvl="1" algn="just"/>
            <a:r>
              <a:rPr lang="en-US" dirty="0" smtClean="0">
                <a:solidFill>
                  <a:srgbClr val="00B0F0"/>
                </a:solidFill>
                <a:effectLst>
                  <a:outerShdw blurRad="38100" dist="38100" dir="2700000" algn="tl">
                    <a:srgbClr val="000000">
                      <a:alpha val="43137"/>
                    </a:srgbClr>
                  </a:outerShdw>
                </a:effectLst>
                <a:latin typeface="Book Antiqua" pitchFamily="18" charset="0"/>
              </a:rPr>
              <a:t>Test planning</a:t>
            </a:r>
          </a:p>
          <a:p>
            <a:pPr lvl="1" algn="just"/>
            <a:r>
              <a:rPr lang="en-US" dirty="0" smtClean="0">
                <a:solidFill>
                  <a:srgbClr val="00B0F0"/>
                </a:solidFill>
                <a:effectLst>
                  <a:outerShdw blurRad="38100" dist="38100" dir="2700000" algn="tl">
                    <a:srgbClr val="000000">
                      <a:alpha val="43137"/>
                    </a:srgbClr>
                  </a:outerShdw>
                </a:effectLst>
                <a:latin typeface="Book Antiqua" pitchFamily="18" charset="0"/>
              </a:rPr>
              <a:t>Test case design</a:t>
            </a:r>
          </a:p>
          <a:p>
            <a:pPr lvl="1" algn="just"/>
            <a:r>
              <a:rPr lang="en-US" dirty="0" smtClean="0">
                <a:solidFill>
                  <a:srgbClr val="00B0F0"/>
                </a:solidFill>
                <a:effectLst>
                  <a:outerShdw blurRad="38100" dist="38100" dir="2700000" algn="tl">
                    <a:srgbClr val="000000">
                      <a:alpha val="43137"/>
                    </a:srgbClr>
                  </a:outerShdw>
                </a:effectLst>
                <a:latin typeface="Book Antiqua" pitchFamily="18" charset="0"/>
              </a:rPr>
              <a:t>Test execution</a:t>
            </a:r>
          </a:p>
          <a:p>
            <a:pPr lvl="1" algn="just"/>
            <a:r>
              <a:rPr lang="en-US" dirty="0" smtClean="0">
                <a:solidFill>
                  <a:srgbClr val="00B0F0"/>
                </a:solidFill>
                <a:effectLst>
                  <a:outerShdw blurRad="38100" dist="38100" dir="2700000" algn="tl">
                    <a:srgbClr val="000000">
                      <a:alpha val="43137"/>
                    </a:srgbClr>
                  </a:outerShdw>
                </a:effectLst>
                <a:latin typeface="Book Antiqua" pitchFamily="18" charset="0"/>
              </a:rPr>
              <a:t>Resultant data collection</a:t>
            </a:r>
          </a:p>
          <a:p>
            <a:pPr lvl="1" algn="just"/>
            <a:r>
              <a:rPr lang="en-US" dirty="0" smtClean="0">
                <a:solidFill>
                  <a:srgbClr val="00B0F0"/>
                </a:solidFill>
                <a:effectLst>
                  <a:outerShdw blurRad="38100" dist="38100" dir="2700000" algn="tl">
                    <a:srgbClr val="000000">
                      <a:alpha val="43137"/>
                    </a:srgbClr>
                  </a:outerShdw>
                </a:effectLst>
                <a:latin typeface="Book Antiqua" pitchFamily="18" charset="0"/>
              </a:rPr>
              <a:t>Evaluation</a:t>
            </a:r>
          </a:p>
          <a:p>
            <a:pPr algn="just"/>
            <a:r>
              <a:rPr lang="en-US" dirty="0" smtClean="0">
                <a:latin typeface="Book Antiqua" pitchFamily="18" charset="0"/>
              </a:rPr>
              <a:t>It provides a road map that describes the </a:t>
            </a:r>
            <a:r>
              <a:rPr lang="en-US" dirty="0" smtClean="0">
                <a:solidFill>
                  <a:srgbClr val="FF0000"/>
                </a:solidFill>
                <a:effectLst>
                  <a:outerShdw blurRad="38100" dist="38100" dir="2700000" algn="tl">
                    <a:srgbClr val="000000">
                      <a:alpha val="43137"/>
                    </a:srgbClr>
                  </a:outerShdw>
                </a:effectLst>
                <a:latin typeface="Book Antiqua" pitchFamily="18" charset="0"/>
              </a:rPr>
              <a:t>steps to be conducted as part of testing, </a:t>
            </a:r>
          </a:p>
          <a:p>
            <a:pPr algn="just"/>
            <a:r>
              <a:rPr lang="en-US" dirty="0" smtClean="0">
                <a:latin typeface="Book Antiqua" pitchFamily="18" charset="0"/>
              </a:rPr>
              <a:t>When these </a:t>
            </a:r>
            <a:r>
              <a:rPr lang="en-US" dirty="0" smtClean="0">
                <a:solidFill>
                  <a:srgbClr val="FF0000"/>
                </a:solidFill>
                <a:effectLst>
                  <a:outerShdw blurRad="38100" dist="38100" dir="2700000" algn="tl">
                    <a:srgbClr val="000000">
                      <a:alpha val="43137"/>
                    </a:srgbClr>
                  </a:outerShdw>
                </a:effectLst>
                <a:latin typeface="Book Antiqua" pitchFamily="18" charset="0"/>
              </a:rPr>
              <a:t>steps are planned</a:t>
            </a:r>
            <a:r>
              <a:rPr lang="en-US" dirty="0" smtClean="0">
                <a:latin typeface="Book Antiqua" pitchFamily="18" charset="0"/>
              </a:rPr>
              <a:t>, and then </a:t>
            </a:r>
            <a:r>
              <a:rPr lang="en-US" dirty="0" smtClean="0">
                <a:solidFill>
                  <a:srgbClr val="FF0000"/>
                </a:solidFill>
                <a:effectLst>
                  <a:outerShdw blurRad="38100" dist="38100" dir="2700000" algn="tl">
                    <a:srgbClr val="000000">
                      <a:alpha val="43137"/>
                    </a:srgbClr>
                  </a:outerShdw>
                </a:effectLst>
                <a:latin typeface="Book Antiqua" pitchFamily="18" charset="0"/>
              </a:rPr>
              <a:t>undertaken</a:t>
            </a:r>
            <a:r>
              <a:rPr lang="en-US" dirty="0" smtClean="0">
                <a:latin typeface="Book Antiqua" pitchFamily="18" charset="0"/>
              </a:rPr>
              <a:t>, we can calculate </a:t>
            </a:r>
            <a:r>
              <a:rPr lang="en-US" dirty="0" smtClean="0">
                <a:solidFill>
                  <a:srgbClr val="FF0000"/>
                </a:solidFill>
                <a:effectLst>
                  <a:outerShdw blurRad="38100" dist="38100" dir="2700000" algn="tl">
                    <a:srgbClr val="000000">
                      <a:alpha val="43137"/>
                    </a:srgbClr>
                  </a:outerShdw>
                </a:effectLst>
                <a:latin typeface="Book Antiqua" pitchFamily="18" charset="0"/>
              </a:rPr>
              <a:t>effort, time, and resources </a:t>
            </a:r>
            <a:r>
              <a:rPr lang="en-US" dirty="0" smtClean="0">
                <a:latin typeface="Book Antiqua" pitchFamily="18" charset="0"/>
              </a:rPr>
              <a:t>that will be required</a:t>
            </a:r>
          </a:p>
        </p:txBody>
      </p:sp>
    </p:spTree>
    <p:extLst>
      <p:ext uri="{BB962C8B-B14F-4D97-AF65-F5344CB8AC3E}">
        <p14:creationId xmlns:p14="http://schemas.microsoft.com/office/powerpoint/2010/main" val="417646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latin typeface="Agency FB" pitchFamily="34" charset="0"/>
              </a:rPr>
              <a:t>Strategic approach for software testing</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Book Antiqua" pitchFamily="18" charset="0"/>
              </a:rPr>
              <a:t>Testing is a </a:t>
            </a:r>
            <a:r>
              <a:rPr lang="en-US" sz="2800" dirty="0" smtClean="0">
                <a:solidFill>
                  <a:srgbClr val="FF0000"/>
                </a:solidFill>
                <a:effectLst>
                  <a:outerShdw blurRad="38100" dist="38100" dir="2700000" algn="tl">
                    <a:srgbClr val="000000">
                      <a:alpha val="43137"/>
                    </a:srgbClr>
                  </a:outerShdw>
                </a:effectLst>
                <a:latin typeface="Book Antiqua" pitchFamily="18" charset="0"/>
              </a:rPr>
              <a:t>set of activities </a:t>
            </a:r>
            <a:r>
              <a:rPr lang="en-US" sz="2800" dirty="0" smtClean="0">
                <a:latin typeface="Book Antiqua" pitchFamily="18" charset="0"/>
              </a:rPr>
              <a:t>that can be </a:t>
            </a:r>
            <a:r>
              <a:rPr lang="en-US" sz="2800" dirty="0" smtClean="0">
                <a:solidFill>
                  <a:srgbClr val="FF0000"/>
                </a:solidFill>
                <a:effectLst>
                  <a:outerShdw blurRad="38100" dist="38100" dir="2700000" algn="tl">
                    <a:srgbClr val="000000">
                      <a:alpha val="43137"/>
                    </a:srgbClr>
                  </a:outerShdw>
                </a:effectLst>
                <a:latin typeface="Book Antiqua" pitchFamily="18" charset="0"/>
              </a:rPr>
              <a:t>planned in advance </a:t>
            </a:r>
            <a:r>
              <a:rPr lang="en-US" sz="2800" dirty="0" smtClean="0">
                <a:latin typeface="Book Antiqua" pitchFamily="18" charset="0"/>
              </a:rPr>
              <a:t>and </a:t>
            </a:r>
            <a:r>
              <a:rPr lang="en-US" sz="2800" dirty="0" smtClean="0">
                <a:solidFill>
                  <a:srgbClr val="FF0000"/>
                </a:solidFill>
                <a:effectLst>
                  <a:outerShdw blurRad="38100" dist="38100" dir="2700000" algn="tl">
                    <a:srgbClr val="000000">
                      <a:alpha val="43137"/>
                    </a:srgbClr>
                  </a:outerShdw>
                </a:effectLst>
                <a:latin typeface="Book Antiqua" pitchFamily="18" charset="0"/>
              </a:rPr>
              <a:t>conducted systematically</a:t>
            </a:r>
            <a:r>
              <a:rPr lang="en-US" sz="2800" dirty="0" smtClean="0">
                <a:latin typeface="Book Antiqua" pitchFamily="18" charset="0"/>
              </a:rPr>
              <a:t>. </a:t>
            </a:r>
          </a:p>
          <a:p>
            <a:pPr algn="just"/>
            <a:r>
              <a:rPr lang="en-US" sz="2800" dirty="0" smtClean="0">
                <a:latin typeface="Book Antiqua" pitchFamily="18" charset="0"/>
              </a:rPr>
              <a:t>Strategy provides a </a:t>
            </a:r>
            <a:r>
              <a:rPr lang="en-US" sz="2800" dirty="0" smtClean="0">
                <a:solidFill>
                  <a:srgbClr val="FF0000"/>
                </a:solidFill>
                <a:effectLst>
                  <a:outerShdw blurRad="38100" dist="38100" dir="2700000" algn="tl">
                    <a:srgbClr val="000000">
                      <a:alpha val="43137"/>
                    </a:srgbClr>
                  </a:outerShdw>
                </a:effectLst>
                <a:latin typeface="Book Antiqua" pitchFamily="18" charset="0"/>
              </a:rPr>
              <a:t>template for software testing</a:t>
            </a:r>
          </a:p>
          <a:p>
            <a:pPr algn="just"/>
            <a:r>
              <a:rPr lang="en-US" sz="2800" dirty="0" smtClean="0">
                <a:latin typeface="Book Antiqua" pitchFamily="18" charset="0"/>
              </a:rPr>
              <a:t>A number of </a:t>
            </a:r>
            <a:r>
              <a:rPr lang="en-US" sz="2800" dirty="0" smtClean="0">
                <a:solidFill>
                  <a:srgbClr val="FF0000"/>
                </a:solidFill>
                <a:effectLst>
                  <a:outerShdw blurRad="38100" dist="38100" dir="2700000" algn="tl">
                    <a:srgbClr val="000000">
                      <a:alpha val="43137"/>
                    </a:srgbClr>
                  </a:outerShdw>
                </a:effectLst>
                <a:latin typeface="Book Antiqua" pitchFamily="18" charset="0"/>
              </a:rPr>
              <a:t>software testing strategies </a:t>
            </a:r>
            <a:r>
              <a:rPr lang="en-US" sz="2800" dirty="0" smtClean="0">
                <a:latin typeface="Book Antiqua" pitchFamily="18" charset="0"/>
              </a:rPr>
              <a:t>have been proposed </a:t>
            </a:r>
            <a:endParaRPr lang="en-US" sz="2800" dirty="0">
              <a:latin typeface="Book Antiqua" pitchFamily="18" charset="0"/>
            </a:endParaRPr>
          </a:p>
        </p:txBody>
      </p:sp>
    </p:spTree>
    <p:extLst>
      <p:ext uri="{BB962C8B-B14F-4D97-AF65-F5344CB8AC3E}">
        <p14:creationId xmlns:p14="http://schemas.microsoft.com/office/powerpoint/2010/main" val="1419836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latin typeface="Agency FB" pitchFamily="34" charset="0"/>
              </a:rPr>
              <a:t>Characteristics of testing strategies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Book Antiqua" pitchFamily="18" charset="0"/>
              </a:rPr>
              <a:t>Perform </a:t>
            </a:r>
            <a:r>
              <a:rPr lang="en-US" dirty="0" smtClean="0">
                <a:solidFill>
                  <a:srgbClr val="FF0000"/>
                </a:solidFill>
                <a:effectLst>
                  <a:outerShdw blurRad="38100" dist="38100" dir="2700000" algn="tl">
                    <a:srgbClr val="000000">
                      <a:alpha val="43137"/>
                    </a:srgbClr>
                  </a:outerShdw>
                </a:effectLst>
                <a:latin typeface="Book Antiqua" pitchFamily="18" charset="0"/>
              </a:rPr>
              <a:t>effective technical reviews</a:t>
            </a:r>
          </a:p>
          <a:p>
            <a:pPr lvl="1" algn="just"/>
            <a:r>
              <a:rPr lang="en-US" dirty="0" smtClean="0">
                <a:latin typeface="Book Antiqua" pitchFamily="18" charset="0"/>
              </a:rPr>
              <a:t>By doing this, many errors will be eliminated before testing commences.</a:t>
            </a:r>
          </a:p>
          <a:p>
            <a:pPr algn="just"/>
            <a:r>
              <a:rPr lang="en-US" dirty="0" smtClean="0">
                <a:latin typeface="Book Antiqua" pitchFamily="18" charset="0"/>
              </a:rPr>
              <a:t>Testing begins at the </a:t>
            </a:r>
            <a:r>
              <a:rPr lang="en-US" dirty="0" smtClean="0">
                <a:solidFill>
                  <a:srgbClr val="FF0000"/>
                </a:solidFill>
                <a:latin typeface="Book Antiqua" pitchFamily="18" charset="0"/>
              </a:rPr>
              <a:t>component level </a:t>
            </a:r>
            <a:r>
              <a:rPr lang="en-US" dirty="0" smtClean="0">
                <a:latin typeface="Book Antiqua" pitchFamily="18" charset="0"/>
              </a:rPr>
              <a:t>and works “outward” toward the integration of the entire </a:t>
            </a:r>
            <a:r>
              <a:rPr lang="en-US" dirty="0" smtClean="0">
                <a:solidFill>
                  <a:srgbClr val="FF0000"/>
                </a:solidFill>
                <a:effectLst>
                  <a:outerShdw blurRad="38100" dist="38100" dir="2700000" algn="tl">
                    <a:srgbClr val="000000">
                      <a:alpha val="43137"/>
                    </a:srgbClr>
                  </a:outerShdw>
                </a:effectLst>
                <a:latin typeface="Book Antiqua" pitchFamily="18" charset="0"/>
              </a:rPr>
              <a:t>computer-based system</a:t>
            </a:r>
            <a:r>
              <a:rPr lang="en-US" dirty="0" smtClean="0">
                <a:latin typeface="Book Antiqua" pitchFamily="18" charset="0"/>
              </a:rPr>
              <a:t>.</a:t>
            </a:r>
          </a:p>
          <a:p>
            <a:pPr algn="just"/>
            <a:r>
              <a:rPr lang="en-US" dirty="0" smtClean="0">
                <a:latin typeface="Book Antiqua" pitchFamily="18" charset="0"/>
              </a:rPr>
              <a:t>Different </a:t>
            </a:r>
            <a:r>
              <a:rPr lang="en-US" dirty="0" smtClean="0">
                <a:solidFill>
                  <a:srgbClr val="FF0000"/>
                </a:solidFill>
                <a:effectLst>
                  <a:outerShdw blurRad="38100" dist="38100" dir="2700000" algn="tl">
                    <a:srgbClr val="000000">
                      <a:alpha val="43137"/>
                    </a:srgbClr>
                  </a:outerShdw>
                </a:effectLst>
                <a:latin typeface="Book Antiqua" pitchFamily="18" charset="0"/>
              </a:rPr>
              <a:t>testing techniques </a:t>
            </a:r>
            <a:r>
              <a:rPr lang="en-US" dirty="0" smtClean="0">
                <a:latin typeface="Book Antiqua" pitchFamily="18" charset="0"/>
              </a:rPr>
              <a:t>are </a:t>
            </a:r>
            <a:r>
              <a:rPr lang="en-US" dirty="0" smtClean="0">
                <a:solidFill>
                  <a:srgbClr val="FF0000"/>
                </a:solidFill>
                <a:effectLst>
                  <a:outerShdw blurRad="38100" dist="38100" dir="2700000" algn="tl">
                    <a:srgbClr val="000000">
                      <a:alpha val="43137"/>
                    </a:srgbClr>
                  </a:outerShdw>
                </a:effectLst>
                <a:latin typeface="Book Antiqua" pitchFamily="18" charset="0"/>
              </a:rPr>
              <a:t>appropriate</a:t>
            </a:r>
            <a:r>
              <a:rPr lang="en-US" dirty="0" smtClean="0">
                <a:latin typeface="Book Antiqua" pitchFamily="18" charset="0"/>
              </a:rPr>
              <a:t> at </a:t>
            </a:r>
            <a:r>
              <a:rPr lang="en-US" dirty="0" smtClean="0">
                <a:solidFill>
                  <a:srgbClr val="FF0000"/>
                </a:solidFill>
                <a:effectLst>
                  <a:outerShdw blurRad="38100" dist="38100" dir="2700000" algn="tl">
                    <a:srgbClr val="000000">
                      <a:alpha val="43137"/>
                    </a:srgbClr>
                  </a:outerShdw>
                </a:effectLst>
                <a:latin typeface="Book Antiqua" pitchFamily="18" charset="0"/>
              </a:rPr>
              <a:t>different points in time.</a:t>
            </a:r>
          </a:p>
          <a:p>
            <a:pPr algn="just"/>
            <a:r>
              <a:rPr lang="en-US" dirty="0" smtClean="0">
                <a:latin typeface="Book Antiqua" pitchFamily="18" charset="0"/>
              </a:rPr>
              <a:t>Testing is conducted by the </a:t>
            </a:r>
            <a:r>
              <a:rPr lang="en-US" dirty="0" smtClean="0">
                <a:solidFill>
                  <a:srgbClr val="FF0000"/>
                </a:solidFill>
                <a:effectLst>
                  <a:outerShdw blurRad="38100" dist="38100" dir="2700000" algn="tl">
                    <a:srgbClr val="000000">
                      <a:alpha val="43137"/>
                    </a:srgbClr>
                  </a:outerShdw>
                </a:effectLst>
                <a:latin typeface="Book Antiqua" pitchFamily="18" charset="0"/>
              </a:rPr>
              <a:t>developer </a:t>
            </a:r>
            <a:r>
              <a:rPr lang="en-US" dirty="0" smtClean="0">
                <a:latin typeface="Book Antiqua" pitchFamily="18" charset="0"/>
              </a:rPr>
              <a:t>of the </a:t>
            </a:r>
            <a:r>
              <a:rPr lang="en-US" dirty="0" smtClean="0">
                <a:solidFill>
                  <a:srgbClr val="FF0000"/>
                </a:solidFill>
                <a:effectLst>
                  <a:outerShdw blurRad="38100" dist="38100" dir="2700000" algn="tl">
                    <a:srgbClr val="000000">
                      <a:alpha val="43137"/>
                    </a:srgbClr>
                  </a:outerShdw>
                </a:effectLst>
                <a:latin typeface="Book Antiqua" pitchFamily="18" charset="0"/>
              </a:rPr>
              <a:t>software </a:t>
            </a:r>
            <a:r>
              <a:rPr lang="en-US" dirty="0" smtClean="0">
                <a:latin typeface="Book Antiqua" pitchFamily="18" charset="0"/>
              </a:rPr>
              <a:t>and an </a:t>
            </a:r>
            <a:r>
              <a:rPr lang="en-US" dirty="0" smtClean="0">
                <a:solidFill>
                  <a:srgbClr val="FF0000"/>
                </a:solidFill>
                <a:effectLst>
                  <a:outerShdw blurRad="38100" dist="38100" dir="2700000" algn="tl">
                    <a:srgbClr val="000000">
                      <a:alpha val="43137"/>
                    </a:srgbClr>
                  </a:outerShdw>
                </a:effectLst>
                <a:latin typeface="Book Antiqua" pitchFamily="18" charset="0"/>
              </a:rPr>
              <a:t>independent test group.</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Testing</a:t>
            </a:r>
            <a:r>
              <a:rPr lang="en-US" dirty="0" smtClean="0">
                <a:latin typeface="Book Antiqua" pitchFamily="18" charset="0"/>
              </a:rPr>
              <a:t> and </a:t>
            </a:r>
            <a:r>
              <a:rPr lang="en-US" dirty="0" smtClean="0">
                <a:solidFill>
                  <a:srgbClr val="FF0000"/>
                </a:solidFill>
                <a:effectLst>
                  <a:outerShdw blurRad="38100" dist="38100" dir="2700000" algn="tl">
                    <a:srgbClr val="000000">
                      <a:alpha val="43137"/>
                    </a:srgbClr>
                  </a:outerShdw>
                </a:effectLst>
                <a:latin typeface="Book Antiqua" pitchFamily="18" charset="0"/>
              </a:rPr>
              <a:t>debugging</a:t>
            </a:r>
            <a:r>
              <a:rPr lang="en-US" dirty="0" smtClean="0">
                <a:latin typeface="Book Antiqua" pitchFamily="18" charset="0"/>
              </a:rPr>
              <a:t> are different activities, but debugging must be accommodated in any testing strategy</a:t>
            </a:r>
            <a:r>
              <a:rPr lang="en-US" dirty="0" smtClean="0"/>
              <a:t>.</a:t>
            </a:r>
            <a:endParaRPr lang="en-US" dirty="0"/>
          </a:p>
        </p:txBody>
      </p:sp>
    </p:spTree>
    <p:extLst>
      <p:ext uri="{BB962C8B-B14F-4D97-AF65-F5344CB8AC3E}">
        <p14:creationId xmlns:p14="http://schemas.microsoft.com/office/powerpoint/2010/main" val="3854583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Functions of testing strategy</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Autofit/>
          </a:bodyPr>
          <a:lstStyle/>
          <a:p>
            <a:pPr algn="just"/>
            <a:r>
              <a:rPr lang="en-US" sz="2800" dirty="0" smtClean="0">
                <a:latin typeface="Book Antiqua" pitchFamily="18" charset="0"/>
              </a:rPr>
              <a:t>A strategy must accommodate low-level tests &amp; high level tests</a:t>
            </a:r>
          </a:p>
          <a:p>
            <a:pPr algn="just"/>
            <a:r>
              <a:rPr lang="en-US" sz="2800" dirty="0" smtClean="0">
                <a:solidFill>
                  <a:srgbClr val="0070C0"/>
                </a:solidFill>
                <a:effectLst>
                  <a:outerShdw blurRad="38100" dist="38100" dir="2700000" algn="tl">
                    <a:srgbClr val="000000">
                      <a:alpha val="43137"/>
                    </a:srgbClr>
                  </a:outerShdw>
                </a:effectLst>
                <a:latin typeface="Book Antiqua" pitchFamily="18" charset="0"/>
              </a:rPr>
              <a:t>Low level tests</a:t>
            </a:r>
            <a:r>
              <a:rPr lang="en-US" sz="2800" dirty="0" smtClean="0">
                <a:latin typeface="Book Antiqua" pitchFamily="18" charset="0"/>
                <a:sym typeface="Wingdings" pitchFamily="2" charset="2"/>
              </a:rPr>
              <a:t> </a:t>
            </a:r>
            <a:r>
              <a:rPr lang="en-US" sz="2800" dirty="0" smtClean="0">
                <a:latin typeface="Book Antiqua" pitchFamily="18" charset="0"/>
              </a:rPr>
              <a:t>necessary to verify that a small </a:t>
            </a:r>
            <a:r>
              <a:rPr lang="en-US" sz="2800" dirty="0" smtClean="0">
                <a:solidFill>
                  <a:srgbClr val="FF0000"/>
                </a:solidFill>
                <a:effectLst>
                  <a:outerShdw blurRad="38100" dist="38100" dir="2700000" algn="tl">
                    <a:srgbClr val="000000">
                      <a:alpha val="43137"/>
                    </a:srgbClr>
                  </a:outerShdw>
                </a:effectLst>
                <a:latin typeface="Book Antiqua" pitchFamily="18" charset="0"/>
              </a:rPr>
              <a:t>source code segment </a:t>
            </a:r>
            <a:r>
              <a:rPr lang="en-US" sz="2800" dirty="0" smtClean="0">
                <a:latin typeface="Book Antiqua" pitchFamily="18" charset="0"/>
              </a:rPr>
              <a:t>has been correctly implemented</a:t>
            </a:r>
          </a:p>
          <a:p>
            <a:pPr algn="just"/>
            <a:r>
              <a:rPr lang="en-US" sz="2800" dirty="0" smtClean="0">
                <a:solidFill>
                  <a:srgbClr val="0070C0"/>
                </a:solidFill>
                <a:effectLst>
                  <a:outerShdw blurRad="38100" dist="38100" dir="2700000" algn="tl">
                    <a:srgbClr val="000000">
                      <a:alpha val="43137"/>
                    </a:srgbClr>
                  </a:outerShdw>
                </a:effectLst>
                <a:latin typeface="Book Antiqua" pitchFamily="18" charset="0"/>
              </a:rPr>
              <a:t>high-level tests</a:t>
            </a:r>
            <a:r>
              <a:rPr lang="en-US" sz="2800" dirty="0" smtClean="0">
                <a:latin typeface="Book Antiqua" pitchFamily="18" charset="0"/>
                <a:sym typeface="Wingdings" pitchFamily="2" charset="2"/>
              </a:rPr>
              <a:t> </a:t>
            </a:r>
            <a:r>
              <a:rPr lang="en-US" sz="2800" dirty="0" smtClean="0">
                <a:latin typeface="Book Antiqua" pitchFamily="18" charset="0"/>
              </a:rPr>
              <a:t>validate </a:t>
            </a:r>
            <a:r>
              <a:rPr lang="en-US" sz="2800" dirty="0" smtClean="0">
                <a:solidFill>
                  <a:srgbClr val="FF0000"/>
                </a:solidFill>
                <a:latin typeface="Book Antiqua" pitchFamily="18" charset="0"/>
              </a:rPr>
              <a:t>major system functions</a:t>
            </a:r>
            <a:r>
              <a:rPr lang="en-US" sz="2800" dirty="0" smtClean="0">
                <a:latin typeface="Book Antiqua" pitchFamily="18" charset="0"/>
              </a:rPr>
              <a:t>  against customer requirements. </a:t>
            </a:r>
          </a:p>
          <a:p>
            <a:pPr algn="just"/>
            <a:r>
              <a:rPr lang="en-US" sz="2800" dirty="0" smtClean="0">
                <a:latin typeface="Book Antiqua" pitchFamily="18" charset="0"/>
              </a:rPr>
              <a:t>A strategy should provide guidance for the practitioner</a:t>
            </a:r>
          </a:p>
          <a:p>
            <a:pPr algn="just"/>
            <a:r>
              <a:rPr lang="en-US" sz="2800" dirty="0" smtClean="0">
                <a:latin typeface="Book Antiqua" pitchFamily="18" charset="0"/>
              </a:rPr>
              <a:t>Provide set of milestones for the manager. </a:t>
            </a:r>
          </a:p>
        </p:txBody>
      </p:sp>
    </p:spTree>
    <p:extLst>
      <p:ext uri="{BB962C8B-B14F-4D97-AF65-F5344CB8AC3E}">
        <p14:creationId xmlns:p14="http://schemas.microsoft.com/office/powerpoint/2010/main" val="824746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latin typeface="Agency FB" pitchFamily="34" charset="0"/>
              </a:rPr>
              <a:t>TESTING STRATEGY FOR CONVENTIONAL SOFTWARE ARCHITECTURE</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dirty="0" smtClean="0">
                <a:latin typeface="Book Antiqua" pitchFamily="18" charset="0"/>
              </a:rPr>
              <a:t>System engineering</a:t>
            </a:r>
          </a:p>
          <a:p>
            <a:pPr lvl="1" algn="just"/>
            <a:r>
              <a:rPr lang="en-US" sz="2400" dirty="0" smtClean="0">
                <a:latin typeface="Book Antiqua" pitchFamily="18" charset="0"/>
              </a:rPr>
              <a:t>defines the </a:t>
            </a:r>
            <a:r>
              <a:rPr lang="en-US" sz="2400" dirty="0" smtClean="0">
                <a:solidFill>
                  <a:srgbClr val="FF0000"/>
                </a:solidFill>
                <a:effectLst>
                  <a:outerShdw blurRad="38100" dist="38100" dir="2700000" algn="tl">
                    <a:srgbClr val="000000">
                      <a:alpha val="43137"/>
                    </a:srgbClr>
                  </a:outerShdw>
                </a:effectLst>
                <a:latin typeface="Book Antiqua" pitchFamily="18" charset="0"/>
              </a:rPr>
              <a:t>role of software </a:t>
            </a:r>
            <a:r>
              <a:rPr lang="en-US" sz="2400" dirty="0" smtClean="0">
                <a:latin typeface="Book Antiqua" pitchFamily="18" charset="0"/>
              </a:rPr>
              <a:t>and leads to </a:t>
            </a:r>
            <a:r>
              <a:rPr lang="en-US" sz="2400" dirty="0" smtClean="0">
                <a:solidFill>
                  <a:srgbClr val="FF0000"/>
                </a:solidFill>
                <a:effectLst>
                  <a:outerShdw blurRad="38100" dist="38100" dir="2700000" algn="tl">
                    <a:srgbClr val="000000">
                      <a:alpha val="43137"/>
                    </a:srgbClr>
                  </a:outerShdw>
                </a:effectLst>
                <a:latin typeface="Book Antiqua" pitchFamily="18" charset="0"/>
              </a:rPr>
              <a:t>software requirements analysis</a:t>
            </a:r>
            <a:r>
              <a:rPr lang="en-US" sz="2400" dirty="0" smtClean="0">
                <a:effectLst>
                  <a:outerShdw blurRad="38100" dist="38100" dir="2700000" algn="tl">
                    <a:srgbClr val="000000">
                      <a:alpha val="43137"/>
                    </a:srgbClr>
                  </a:outerShdw>
                </a:effectLst>
                <a:latin typeface="Book Antiqua" pitchFamily="18" charset="0"/>
              </a:rPr>
              <a:t>, </a:t>
            </a:r>
            <a:r>
              <a:rPr lang="en-US" sz="2400" dirty="0" smtClean="0">
                <a:solidFill>
                  <a:srgbClr val="FF0000"/>
                </a:solidFill>
                <a:effectLst>
                  <a:outerShdw blurRad="38100" dist="38100" dir="2700000" algn="tl">
                    <a:srgbClr val="000000">
                      <a:alpha val="43137"/>
                    </a:srgbClr>
                  </a:outerShdw>
                </a:effectLst>
                <a:latin typeface="Book Antiqua" pitchFamily="18" charset="0"/>
              </a:rPr>
              <a:t>information domain</a:t>
            </a:r>
            <a:r>
              <a:rPr lang="en-US" sz="2400" dirty="0" smtClean="0">
                <a:latin typeface="Book Antiqua" pitchFamily="18" charset="0"/>
              </a:rPr>
              <a:t>, </a:t>
            </a:r>
            <a:r>
              <a:rPr lang="en-US" sz="2400" dirty="0" smtClean="0">
                <a:solidFill>
                  <a:srgbClr val="FF0000"/>
                </a:solidFill>
                <a:effectLst>
                  <a:outerShdw blurRad="38100" dist="38100" dir="2700000" algn="tl">
                    <a:srgbClr val="000000">
                      <a:alpha val="43137"/>
                    </a:srgbClr>
                  </a:outerShdw>
                </a:effectLst>
                <a:latin typeface="Book Antiqua" pitchFamily="18" charset="0"/>
              </a:rPr>
              <a:t>function</a:t>
            </a:r>
            <a:r>
              <a:rPr lang="en-US" sz="2400" dirty="0" smtClean="0">
                <a:latin typeface="Book Antiqua" pitchFamily="18" charset="0"/>
              </a:rPr>
              <a:t>, </a:t>
            </a:r>
            <a:r>
              <a:rPr lang="en-US" sz="2400" dirty="0" smtClean="0">
                <a:solidFill>
                  <a:srgbClr val="FF0000"/>
                </a:solidFill>
                <a:effectLst>
                  <a:outerShdw blurRad="38100" dist="38100" dir="2700000" algn="tl">
                    <a:srgbClr val="000000">
                      <a:alpha val="43137"/>
                    </a:srgbClr>
                  </a:outerShdw>
                </a:effectLst>
                <a:latin typeface="Book Antiqua" pitchFamily="18" charset="0"/>
              </a:rPr>
              <a:t>behavior</a:t>
            </a:r>
            <a:r>
              <a:rPr lang="en-US" sz="2400" dirty="0" smtClean="0">
                <a:latin typeface="Book Antiqua" pitchFamily="18" charset="0"/>
              </a:rPr>
              <a:t>, </a:t>
            </a:r>
            <a:r>
              <a:rPr lang="en-US" sz="2400" dirty="0" smtClean="0">
                <a:solidFill>
                  <a:srgbClr val="FF0000"/>
                </a:solidFill>
                <a:effectLst>
                  <a:outerShdw blurRad="38100" dist="38100" dir="2700000" algn="tl">
                    <a:srgbClr val="000000">
                      <a:alpha val="43137"/>
                    </a:srgbClr>
                  </a:outerShdw>
                </a:effectLst>
                <a:latin typeface="Book Antiqua" pitchFamily="18" charset="0"/>
              </a:rPr>
              <a:t>performance</a:t>
            </a:r>
            <a:r>
              <a:rPr lang="en-US" sz="2400" dirty="0" smtClean="0">
                <a:latin typeface="Book Antiqua" pitchFamily="18" charset="0"/>
              </a:rPr>
              <a:t>, </a:t>
            </a:r>
            <a:r>
              <a:rPr lang="en-US" sz="2400" dirty="0" smtClean="0">
                <a:solidFill>
                  <a:srgbClr val="FF0000"/>
                </a:solidFill>
                <a:effectLst>
                  <a:outerShdw blurRad="38100" dist="38100" dir="2700000" algn="tl">
                    <a:srgbClr val="000000">
                      <a:alpha val="43137"/>
                    </a:srgbClr>
                  </a:outerShdw>
                </a:effectLst>
                <a:latin typeface="Book Antiqua" pitchFamily="18" charset="0"/>
              </a:rPr>
              <a:t>constraints</a:t>
            </a:r>
            <a:r>
              <a:rPr lang="en-US" sz="2400" dirty="0" smtClean="0">
                <a:latin typeface="Book Antiqua" pitchFamily="18" charset="0"/>
              </a:rPr>
              <a:t>, and </a:t>
            </a:r>
            <a:r>
              <a:rPr lang="en-US" sz="2400" dirty="0" smtClean="0">
                <a:solidFill>
                  <a:srgbClr val="FF0000"/>
                </a:solidFill>
                <a:effectLst>
                  <a:outerShdw blurRad="38100" dist="38100" dir="2700000" algn="tl">
                    <a:srgbClr val="000000">
                      <a:alpha val="43137"/>
                    </a:srgbClr>
                  </a:outerShdw>
                </a:effectLst>
                <a:latin typeface="Book Antiqua" pitchFamily="18" charset="0"/>
              </a:rPr>
              <a:t>validation</a:t>
            </a:r>
            <a:r>
              <a:rPr lang="en-US" sz="2400" dirty="0" smtClean="0">
                <a:latin typeface="Book Antiqua" pitchFamily="18" charset="0"/>
              </a:rPr>
              <a:t> criteria for software are established. </a:t>
            </a:r>
          </a:p>
          <a:p>
            <a:pPr algn="just"/>
            <a:r>
              <a:rPr lang="en-US" dirty="0" smtClean="0">
                <a:latin typeface="Book Antiqua" pitchFamily="18" charset="0"/>
              </a:rPr>
              <a:t>Moving inward along the </a:t>
            </a:r>
            <a:r>
              <a:rPr lang="en-US" dirty="0" smtClean="0">
                <a:solidFill>
                  <a:srgbClr val="FF0000"/>
                </a:solidFill>
                <a:effectLst>
                  <a:outerShdw blurRad="38100" dist="38100" dir="2700000" algn="tl">
                    <a:srgbClr val="000000">
                      <a:alpha val="43137"/>
                    </a:srgbClr>
                  </a:outerShdw>
                </a:effectLst>
                <a:latin typeface="Book Antiqua" pitchFamily="18" charset="0"/>
              </a:rPr>
              <a:t>spiral</a:t>
            </a:r>
            <a:r>
              <a:rPr lang="en-US" dirty="0" smtClean="0">
                <a:latin typeface="Book Antiqua" pitchFamily="18" charset="0"/>
              </a:rPr>
              <a:t>, you come to design and finally to coding.</a:t>
            </a:r>
          </a:p>
          <a:p>
            <a:pPr algn="just"/>
            <a:r>
              <a:rPr lang="en-US" dirty="0">
                <a:latin typeface="Book Antiqua" pitchFamily="18" charset="0"/>
              </a:rPr>
              <a:t>A strategy for </a:t>
            </a:r>
            <a:r>
              <a:rPr lang="en-US" dirty="0">
                <a:solidFill>
                  <a:srgbClr val="FF0000"/>
                </a:solidFill>
                <a:effectLst>
                  <a:outerShdw blurRad="38100" dist="38100" dir="2700000" algn="tl">
                    <a:srgbClr val="000000">
                      <a:alpha val="43137"/>
                    </a:srgbClr>
                  </a:outerShdw>
                </a:effectLst>
                <a:latin typeface="Book Antiqua" pitchFamily="18" charset="0"/>
              </a:rPr>
              <a:t>software testing </a:t>
            </a:r>
            <a:r>
              <a:rPr lang="en-US" dirty="0">
                <a:latin typeface="Book Antiqua" pitchFamily="18" charset="0"/>
              </a:rPr>
              <a:t>may also be viewed in the </a:t>
            </a:r>
            <a:r>
              <a:rPr lang="en-US" dirty="0">
                <a:solidFill>
                  <a:srgbClr val="FF0000"/>
                </a:solidFill>
                <a:effectLst>
                  <a:outerShdw blurRad="38100" dist="38100" dir="2700000" algn="tl">
                    <a:srgbClr val="000000">
                      <a:alpha val="43137"/>
                    </a:srgbClr>
                  </a:outerShdw>
                </a:effectLst>
                <a:latin typeface="Book Antiqua" pitchFamily="18" charset="0"/>
              </a:rPr>
              <a:t>context of the spiral</a:t>
            </a:r>
          </a:p>
          <a:p>
            <a:pPr algn="just"/>
            <a:endParaRPr lang="en-US" sz="2800" dirty="0">
              <a:latin typeface="Book Antiqua" pitchFamily="18" charset="0"/>
            </a:endParaRPr>
          </a:p>
        </p:txBody>
      </p:sp>
    </p:spTree>
    <p:extLst>
      <p:ext uri="{BB962C8B-B14F-4D97-AF65-F5344CB8AC3E}">
        <p14:creationId xmlns:p14="http://schemas.microsoft.com/office/powerpoint/2010/main" val="413636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1350819"/>
            <a:ext cx="8239711" cy="5486399"/>
          </a:xfrm>
          <a:prstGeom prst="rect">
            <a:avLst/>
          </a:prstGeom>
          <a:noFill/>
          <a:ln w="9525">
            <a:noFill/>
            <a:miter lim="800000"/>
            <a:headEnd/>
            <a:tailEnd/>
          </a:ln>
          <a:effectLst/>
        </p:spPr>
      </p:pic>
    </p:spTree>
    <p:extLst>
      <p:ext uri="{BB962C8B-B14F-4D97-AF65-F5344CB8AC3E}">
        <p14:creationId xmlns:p14="http://schemas.microsoft.com/office/powerpoint/2010/main" val="39034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Preparation principles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sz="2800" dirty="0" smtClean="0">
                <a:latin typeface="Book Antiqua" pitchFamily="18" charset="0"/>
              </a:rPr>
              <a:t>Before writing a line of code, we have to ensure the following</a:t>
            </a:r>
          </a:p>
          <a:p>
            <a:pPr lvl="1" algn="just"/>
            <a:r>
              <a:rPr lang="en-US" dirty="0" smtClean="0">
                <a:latin typeface="Book Antiqua" pitchFamily="18" charset="0"/>
              </a:rPr>
              <a:t>Understand of the </a:t>
            </a:r>
            <a:r>
              <a:rPr lang="en-US" dirty="0" smtClean="0">
                <a:solidFill>
                  <a:srgbClr val="FF0000"/>
                </a:solidFill>
                <a:effectLst>
                  <a:outerShdw blurRad="38100" dist="38100" dir="2700000" algn="tl">
                    <a:srgbClr val="000000">
                      <a:alpha val="43137"/>
                    </a:srgbClr>
                  </a:outerShdw>
                </a:effectLst>
                <a:latin typeface="Book Antiqua" pitchFamily="18" charset="0"/>
              </a:rPr>
              <a:t>problem </a:t>
            </a:r>
          </a:p>
          <a:p>
            <a:pPr lvl="1" algn="just"/>
            <a:r>
              <a:rPr lang="en-US" dirty="0" smtClean="0">
                <a:latin typeface="Book Antiqua" pitchFamily="18" charset="0"/>
              </a:rPr>
              <a:t>Understand basic </a:t>
            </a:r>
            <a:r>
              <a:rPr lang="en-US" dirty="0" smtClean="0">
                <a:solidFill>
                  <a:srgbClr val="FF0000"/>
                </a:solidFill>
                <a:effectLst>
                  <a:outerShdw blurRad="38100" dist="38100" dir="2700000" algn="tl">
                    <a:srgbClr val="000000">
                      <a:alpha val="43137"/>
                    </a:srgbClr>
                  </a:outerShdw>
                </a:effectLst>
                <a:latin typeface="Book Antiqua" pitchFamily="18" charset="0"/>
              </a:rPr>
              <a:t>design principles </a:t>
            </a:r>
            <a:r>
              <a:rPr lang="en-US" dirty="0" smtClean="0">
                <a:latin typeface="Book Antiqua" pitchFamily="18" charset="0"/>
              </a:rPr>
              <a:t>and </a:t>
            </a:r>
            <a:r>
              <a:rPr lang="en-US" dirty="0" smtClean="0">
                <a:solidFill>
                  <a:srgbClr val="FF0000"/>
                </a:solidFill>
                <a:effectLst>
                  <a:outerShdw blurRad="38100" dist="38100" dir="2700000" algn="tl">
                    <a:srgbClr val="000000">
                      <a:alpha val="43137"/>
                    </a:srgbClr>
                  </a:outerShdw>
                </a:effectLst>
                <a:latin typeface="Book Antiqua" pitchFamily="18" charset="0"/>
              </a:rPr>
              <a:t>concepts.</a:t>
            </a:r>
          </a:p>
          <a:p>
            <a:pPr lvl="1" algn="just"/>
            <a:r>
              <a:rPr lang="en-US" dirty="0" smtClean="0">
                <a:latin typeface="Book Antiqua" pitchFamily="18" charset="0"/>
              </a:rPr>
              <a:t>Pick a </a:t>
            </a:r>
            <a:r>
              <a:rPr lang="en-US" dirty="0" smtClean="0">
                <a:solidFill>
                  <a:srgbClr val="FF0000"/>
                </a:solidFill>
                <a:effectLst>
                  <a:outerShdw blurRad="38100" dist="38100" dir="2700000" algn="tl">
                    <a:srgbClr val="000000">
                      <a:alpha val="43137"/>
                    </a:srgbClr>
                  </a:outerShdw>
                </a:effectLst>
                <a:latin typeface="Book Antiqua" pitchFamily="18" charset="0"/>
              </a:rPr>
              <a:t>programming language </a:t>
            </a:r>
          </a:p>
          <a:p>
            <a:pPr lvl="1" algn="just"/>
            <a:r>
              <a:rPr lang="en-US" dirty="0" smtClean="0">
                <a:latin typeface="Book Antiqua" pitchFamily="18" charset="0"/>
              </a:rPr>
              <a:t>Select a </a:t>
            </a:r>
            <a:r>
              <a:rPr lang="en-US" dirty="0" smtClean="0">
                <a:solidFill>
                  <a:srgbClr val="FF0000"/>
                </a:solidFill>
                <a:effectLst>
                  <a:outerShdw blurRad="38100" dist="38100" dir="2700000" algn="tl">
                    <a:srgbClr val="000000">
                      <a:alpha val="43137"/>
                    </a:srgbClr>
                  </a:outerShdw>
                </a:effectLst>
                <a:latin typeface="Book Antiqua" pitchFamily="18" charset="0"/>
              </a:rPr>
              <a:t>programming environment </a:t>
            </a:r>
          </a:p>
        </p:txBody>
      </p:sp>
    </p:spTree>
    <p:extLst>
      <p:ext uri="{BB962C8B-B14F-4D97-AF65-F5344CB8AC3E}">
        <p14:creationId xmlns:p14="http://schemas.microsoft.com/office/powerpoint/2010/main" val="235630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7498080" cy="5791200"/>
          </a:xfrm>
        </p:spPr>
        <p:txBody>
          <a:bodyPr>
            <a:normAutofit/>
          </a:bodyPr>
          <a:lstStyle/>
          <a:p>
            <a:pPr algn="just"/>
            <a:r>
              <a:rPr lang="en-US" b="1" dirty="0" smtClean="0">
                <a:solidFill>
                  <a:srgbClr val="FF0000"/>
                </a:solidFill>
                <a:effectLst>
                  <a:outerShdw blurRad="38100" dist="38100" dir="2700000" algn="tl">
                    <a:srgbClr val="000000">
                      <a:alpha val="43137"/>
                    </a:srgbClr>
                  </a:outerShdw>
                </a:effectLst>
                <a:latin typeface="Book Antiqua" pitchFamily="18" charset="0"/>
              </a:rPr>
              <a:t>Unit testing </a:t>
            </a:r>
            <a:r>
              <a:rPr lang="en-US" dirty="0" smtClean="0">
                <a:latin typeface="Book Antiqua" pitchFamily="18" charset="0"/>
              </a:rPr>
              <a:t>begins at the vortex of the </a:t>
            </a:r>
            <a:r>
              <a:rPr lang="en-US" dirty="0" smtClean="0">
                <a:solidFill>
                  <a:srgbClr val="FF0000"/>
                </a:solidFill>
                <a:effectLst>
                  <a:outerShdw blurRad="38100" dist="38100" dir="2700000" algn="tl">
                    <a:srgbClr val="000000">
                      <a:alpha val="43137"/>
                    </a:srgbClr>
                  </a:outerShdw>
                </a:effectLst>
                <a:latin typeface="Book Antiqua" pitchFamily="18" charset="0"/>
              </a:rPr>
              <a:t>spiral </a:t>
            </a:r>
          </a:p>
          <a:p>
            <a:pPr lvl="1" algn="just"/>
            <a:r>
              <a:rPr lang="en-US" dirty="0" smtClean="0">
                <a:latin typeface="Book Antiqua" pitchFamily="18" charset="0"/>
              </a:rPr>
              <a:t>This  concentrates on each unit of the software as  implemented in </a:t>
            </a:r>
            <a:r>
              <a:rPr lang="en-US" dirty="0" smtClean="0">
                <a:solidFill>
                  <a:srgbClr val="FF0000"/>
                </a:solidFill>
                <a:effectLst>
                  <a:outerShdw blurRad="38100" dist="38100" dir="2700000" algn="tl">
                    <a:srgbClr val="000000">
                      <a:alpha val="43137"/>
                    </a:srgbClr>
                  </a:outerShdw>
                </a:effectLst>
                <a:latin typeface="Book Antiqua" pitchFamily="18" charset="0"/>
              </a:rPr>
              <a:t>source code. </a:t>
            </a:r>
          </a:p>
          <a:p>
            <a:pPr algn="just"/>
            <a:r>
              <a:rPr lang="en-US" dirty="0" smtClean="0">
                <a:latin typeface="Book Antiqua" pitchFamily="18" charset="0"/>
              </a:rPr>
              <a:t>Testing progresses by moving outward along the spiral to </a:t>
            </a:r>
            <a:r>
              <a:rPr lang="en-US" b="1" dirty="0" smtClean="0">
                <a:solidFill>
                  <a:srgbClr val="FF0000"/>
                </a:solidFill>
                <a:effectLst>
                  <a:outerShdw blurRad="38100" dist="38100" dir="2700000" algn="tl">
                    <a:srgbClr val="000000">
                      <a:alpha val="43137"/>
                    </a:srgbClr>
                  </a:outerShdw>
                </a:effectLst>
                <a:latin typeface="Book Antiqua" pitchFamily="18" charset="0"/>
              </a:rPr>
              <a:t>integration testing, </a:t>
            </a:r>
          </a:p>
          <a:p>
            <a:pPr lvl="1" algn="just"/>
            <a:r>
              <a:rPr lang="en-US" dirty="0" smtClean="0">
                <a:latin typeface="Book Antiqua" pitchFamily="18" charset="0"/>
              </a:rPr>
              <a:t>The focus is on </a:t>
            </a:r>
            <a:r>
              <a:rPr lang="en-US" dirty="0" smtClean="0">
                <a:solidFill>
                  <a:srgbClr val="FF0000"/>
                </a:solidFill>
                <a:effectLst>
                  <a:outerShdw blurRad="38100" dist="38100" dir="2700000" algn="tl">
                    <a:srgbClr val="000000">
                      <a:alpha val="43137"/>
                    </a:srgbClr>
                  </a:outerShdw>
                </a:effectLst>
                <a:latin typeface="Book Antiqua" pitchFamily="18" charset="0"/>
              </a:rPr>
              <a:t>design</a:t>
            </a:r>
            <a:r>
              <a:rPr lang="en-US" dirty="0" smtClean="0">
                <a:latin typeface="Book Antiqua" pitchFamily="18" charset="0"/>
              </a:rPr>
              <a:t> and the construction of the software architecture. </a:t>
            </a:r>
          </a:p>
          <a:p>
            <a:pPr algn="just"/>
            <a:r>
              <a:rPr lang="en-US" dirty="0" smtClean="0">
                <a:latin typeface="Book Antiqua" pitchFamily="18" charset="0"/>
              </a:rPr>
              <a:t>Taking another turn outward on the spiral, you encounter </a:t>
            </a:r>
            <a:r>
              <a:rPr lang="en-US" b="1" dirty="0" smtClean="0">
                <a:solidFill>
                  <a:srgbClr val="FF0000"/>
                </a:solidFill>
                <a:effectLst>
                  <a:outerShdw blurRad="38100" dist="38100" dir="2700000" algn="tl">
                    <a:srgbClr val="000000">
                      <a:alpha val="43137"/>
                    </a:srgbClr>
                  </a:outerShdw>
                </a:effectLst>
                <a:latin typeface="Book Antiqua" pitchFamily="18" charset="0"/>
              </a:rPr>
              <a:t>validation testing</a:t>
            </a:r>
            <a:r>
              <a:rPr lang="en-US" dirty="0" smtClean="0">
                <a:latin typeface="Book Antiqua" pitchFamily="18" charset="0"/>
              </a:rPr>
              <a:t>, </a:t>
            </a:r>
          </a:p>
          <a:p>
            <a:pPr lvl="1" algn="just"/>
            <a:r>
              <a:rPr lang="en-US" dirty="0" smtClean="0">
                <a:latin typeface="Book Antiqua" pitchFamily="18" charset="0"/>
              </a:rPr>
              <a:t>where requirements established as part of requirements modeling are validated against the software that has been constructed.</a:t>
            </a:r>
          </a:p>
          <a:p>
            <a:pPr algn="just"/>
            <a:r>
              <a:rPr lang="en-US" dirty="0" smtClean="0">
                <a:latin typeface="Book Antiqua" pitchFamily="18" charset="0"/>
              </a:rPr>
              <a:t>Finally, you arrive at </a:t>
            </a:r>
            <a:r>
              <a:rPr lang="en-US" b="1" dirty="0" smtClean="0">
                <a:solidFill>
                  <a:srgbClr val="FF0000"/>
                </a:solidFill>
                <a:effectLst>
                  <a:outerShdw blurRad="38100" dist="38100" dir="2700000" algn="tl">
                    <a:srgbClr val="000000">
                      <a:alpha val="43137"/>
                    </a:srgbClr>
                  </a:outerShdw>
                </a:effectLst>
                <a:latin typeface="Book Antiqua" pitchFamily="18" charset="0"/>
              </a:rPr>
              <a:t>system testing, </a:t>
            </a:r>
          </a:p>
          <a:p>
            <a:pPr lvl="1" algn="just"/>
            <a:r>
              <a:rPr lang="en-US" dirty="0" smtClean="0">
                <a:latin typeface="Book Antiqua" pitchFamily="18" charset="0"/>
              </a:rPr>
              <a:t>where the software and other system elements are tested as a whole.</a:t>
            </a:r>
          </a:p>
        </p:txBody>
      </p:sp>
    </p:spTree>
    <p:extLst>
      <p:ext uri="{BB962C8B-B14F-4D97-AF65-F5344CB8AC3E}">
        <p14:creationId xmlns:p14="http://schemas.microsoft.com/office/powerpoint/2010/main" val="3701692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7498080" cy="5715000"/>
          </a:xfrm>
        </p:spPr>
        <p:txBody>
          <a:bodyPr>
            <a:normAutofit fontScale="77500" lnSpcReduction="20000"/>
          </a:bodyPr>
          <a:lstStyle/>
          <a:p>
            <a:pPr algn="just"/>
            <a:r>
              <a:rPr lang="en-US" sz="2600" b="1" dirty="0" smtClean="0">
                <a:solidFill>
                  <a:srgbClr val="FF0000"/>
                </a:solidFill>
                <a:effectLst>
                  <a:outerShdw blurRad="38100" dist="38100" dir="2700000" algn="tl">
                    <a:srgbClr val="000000">
                      <a:alpha val="43137"/>
                    </a:srgbClr>
                  </a:outerShdw>
                </a:effectLst>
                <a:latin typeface="Book Antiqua" pitchFamily="18" charset="0"/>
              </a:rPr>
              <a:t>Unit testing </a:t>
            </a:r>
          </a:p>
          <a:p>
            <a:pPr lvl="1" algn="just"/>
            <a:r>
              <a:rPr lang="en-US" sz="2600" dirty="0" smtClean="0">
                <a:latin typeface="Book Antiqua" pitchFamily="18" charset="0"/>
              </a:rPr>
              <a:t>Makes heavy use of testing techniques</a:t>
            </a:r>
          </a:p>
          <a:p>
            <a:pPr lvl="1" algn="just"/>
            <a:r>
              <a:rPr lang="en-US" sz="2600" dirty="0" smtClean="0">
                <a:latin typeface="Book Antiqua" pitchFamily="18" charset="0"/>
              </a:rPr>
              <a:t>Ensure complete coverage of maximum error detection</a:t>
            </a:r>
          </a:p>
          <a:p>
            <a:pPr algn="just"/>
            <a:r>
              <a:rPr lang="en-US" sz="2600" dirty="0" smtClean="0">
                <a:latin typeface="Book Antiqua" pitchFamily="18" charset="0"/>
              </a:rPr>
              <a:t>Components are assembled to form s/w packages</a:t>
            </a:r>
          </a:p>
          <a:p>
            <a:pPr algn="just"/>
            <a:r>
              <a:rPr lang="en-US" sz="2600" b="1" dirty="0" smtClean="0">
                <a:solidFill>
                  <a:srgbClr val="FF0000"/>
                </a:solidFill>
                <a:effectLst>
                  <a:outerShdw blurRad="38100" dist="38100" dir="2700000" algn="tl">
                    <a:srgbClr val="000000">
                      <a:alpha val="43137"/>
                    </a:srgbClr>
                  </a:outerShdw>
                </a:effectLst>
                <a:latin typeface="Book Antiqua" pitchFamily="18" charset="0"/>
              </a:rPr>
              <a:t>Integration testing </a:t>
            </a:r>
          </a:p>
          <a:p>
            <a:pPr lvl="1" algn="just"/>
            <a:r>
              <a:rPr lang="en-US" sz="2600" dirty="0" smtClean="0">
                <a:latin typeface="Book Antiqua" pitchFamily="18" charset="0"/>
              </a:rPr>
              <a:t>addresses the issues associated with verification &amp; program construction</a:t>
            </a:r>
          </a:p>
          <a:p>
            <a:pPr algn="just"/>
            <a:r>
              <a:rPr lang="en-US" sz="2600" dirty="0" smtClean="0">
                <a:latin typeface="Book Antiqua" pitchFamily="18" charset="0"/>
              </a:rPr>
              <a:t>After integration a set of higher order tests are conducted</a:t>
            </a:r>
          </a:p>
          <a:p>
            <a:pPr algn="just"/>
            <a:r>
              <a:rPr lang="en-US" sz="2600" b="1" dirty="0" smtClean="0">
                <a:solidFill>
                  <a:srgbClr val="FF0000"/>
                </a:solidFill>
                <a:effectLst>
                  <a:outerShdw blurRad="38100" dist="38100" dir="2700000" algn="tl">
                    <a:srgbClr val="000000">
                      <a:alpha val="43137"/>
                    </a:srgbClr>
                  </a:outerShdw>
                </a:effectLst>
                <a:latin typeface="Book Antiqua" pitchFamily="18" charset="0"/>
              </a:rPr>
              <a:t>Validation </a:t>
            </a:r>
          </a:p>
          <a:p>
            <a:pPr lvl="1" algn="just"/>
            <a:r>
              <a:rPr lang="en-US" sz="2600" dirty="0" smtClean="0">
                <a:latin typeface="Book Antiqua" pitchFamily="18" charset="0"/>
              </a:rPr>
              <a:t>Validation criteria are evaluated</a:t>
            </a:r>
          </a:p>
          <a:p>
            <a:pPr lvl="1" algn="just"/>
            <a:r>
              <a:rPr lang="en-US" sz="2600" dirty="0" smtClean="0">
                <a:latin typeface="Book Antiqua" pitchFamily="18" charset="0"/>
              </a:rPr>
              <a:t>It provides final assurance that s/w meets functional, behavioral &amp; performance requirements</a:t>
            </a:r>
          </a:p>
          <a:p>
            <a:pPr algn="just"/>
            <a:r>
              <a:rPr lang="en-US" sz="2600" b="1" dirty="0">
                <a:solidFill>
                  <a:srgbClr val="FF0000"/>
                </a:solidFill>
                <a:effectLst>
                  <a:outerShdw blurRad="38100" dist="38100" dir="2700000" algn="tl">
                    <a:srgbClr val="000000">
                      <a:alpha val="43137"/>
                    </a:srgbClr>
                  </a:outerShdw>
                </a:effectLst>
                <a:latin typeface="Book Antiqua" pitchFamily="18" charset="0"/>
              </a:rPr>
              <a:t>System testing</a:t>
            </a:r>
          </a:p>
          <a:p>
            <a:pPr lvl="1" algn="just"/>
            <a:r>
              <a:rPr lang="en-US" sz="2600" dirty="0">
                <a:latin typeface="Book Antiqua" pitchFamily="18" charset="0"/>
              </a:rPr>
              <a:t>After validation, s/w is combined with other elements</a:t>
            </a:r>
          </a:p>
          <a:p>
            <a:pPr lvl="2" algn="just"/>
            <a:r>
              <a:rPr lang="en-US" sz="2600" dirty="0" err="1">
                <a:latin typeface="Book Antiqua" pitchFamily="18" charset="0"/>
              </a:rPr>
              <a:t>Eg</a:t>
            </a:r>
            <a:r>
              <a:rPr lang="en-US" sz="2600" dirty="0">
                <a:latin typeface="Book Antiqua" pitchFamily="18" charset="0"/>
              </a:rPr>
              <a:t>: h/w, people, databases</a:t>
            </a:r>
          </a:p>
          <a:p>
            <a:pPr lvl="1" algn="just"/>
            <a:r>
              <a:rPr lang="en-US" sz="2600" dirty="0">
                <a:latin typeface="Book Antiqua" pitchFamily="18" charset="0"/>
              </a:rPr>
              <a:t>Verifies that all elements mesh properly</a:t>
            </a:r>
          </a:p>
          <a:p>
            <a:pPr lvl="1" algn="just"/>
            <a:r>
              <a:rPr lang="en-US" sz="2600" dirty="0">
                <a:latin typeface="Book Antiqua" pitchFamily="18" charset="0"/>
              </a:rPr>
              <a:t>Overall s/m function/performance is achieved</a:t>
            </a:r>
          </a:p>
          <a:p>
            <a:endParaRPr lang="en-US" dirty="0" smtClean="0"/>
          </a:p>
          <a:p>
            <a:endParaRPr lang="en-US" dirty="0"/>
          </a:p>
        </p:txBody>
      </p:sp>
    </p:spTree>
    <p:extLst>
      <p:ext uri="{BB962C8B-B14F-4D97-AF65-F5344CB8AC3E}">
        <p14:creationId xmlns:p14="http://schemas.microsoft.com/office/powerpoint/2010/main" val="3899050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19200"/>
            <a:ext cx="7406640" cy="1472184"/>
          </a:xfrm>
        </p:spPr>
        <p:txBody>
          <a:bodyPr>
            <a:normAutofit/>
          </a:bodyPr>
          <a:lstStyle/>
          <a:p>
            <a:pPr algn="ctr"/>
            <a:r>
              <a:rPr lang="en-US" sz="3600" b="1" dirty="0" smtClean="0">
                <a:solidFill>
                  <a:schemeClr val="tx1"/>
                </a:solidFill>
                <a:effectLst>
                  <a:outerShdw blurRad="38100" dist="38100" dir="2700000" algn="tl">
                    <a:srgbClr val="000000">
                      <a:alpha val="43137"/>
                    </a:srgbClr>
                  </a:outerShdw>
                </a:effectLst>
                <a:latin typeface="Agency FB" pitchFamily="34" charset="0"/>
              </a:rPr>
              <a:t>TESTING STRATEGY FOR CONVENTIONAL SOFTWARE </a:t>
            </a:r>
            <a:endParaRPr lang="en-US" sz="3600" b="1" dirty="0">
              <a:solidFill>
                <a:schemeClr val="tx1"/>
              </a:solidFill>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112106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Introduction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dirty="0" smtClean="0">
                <a:latin typeface="Book Antiqua" pitchFamily="18" charset="0"/>
              </a:rPr>
              <a:t>Many strategies can be used to test software</a:t>
            </a:r>
          </a:p>
          <a:p>
            <a:pPr algn="just"/>
            <a:r>
              <a:rPr lang="en-US" dirty="0" smtClean="0">
                <a:latin typeface="Book Antiqua" pitchFamily="18" charset="0"/>
              </a:rPr>
              <a:t>There are 2 extremes</a:t>
            </a:r>
          </a:p>
          <a:p>
            <a:pPr algn="just"/>
            <a:r>
              <a:rPr lang="en-US" dirty="0" smtClean="0">
                <a:latin typeface="Book Antiqua" pitchFamily="18" charset="0"/>
              </a:rPr>
              <a:t>At </a:t>
            </a:r>
            <a:r>
              <a:rPr lang="en-US" dirty="0" smtClean="0">
                <a:solidFill>
                  <a:srgbClr val="FF0000"/>
                </a:solidFill>
                <a:effectLst>
                  <a:outerShdw blurRad="38100" dist="38100" dir="2700000" algn="tl">
                    <a:srgbClr val="000000">
                      <a:alpha val="43137"/>
                    </a:srgbClr>
                  </a:outerShdw>
                </a:effectLst>
                <a:latin typeface="Book Antiqua" pitchFamily="18" charset="0"/>
              </a:rPr>
              <a:t>one extreme, </a:t>
            </a:r>
          </a:p>
          <a:p>
            <a:pPr lvl="1" algn="just"/>
            <a:r>
              <a:rPr lang="en-US" dirty="0" smtClean="0">
                <a:latin typeface="Book Antiqua" pitchFamily="18" charset="0"/>
              </a:rPr>
              <a:t>you can wait until the system is fully constructed and then conduct tests on the overall system</a:t>
            </a:r>
          </a:p>
          <a:p>
            <a:pPr lvl="1" algn="just"/>
            <a:r>
              <a:rPr lang="en-US" dirty="0" smtClean="0">
                <a:latin typeface="Book Antiqua" pitchFamily="18" charset="0"/>
              </a:rPr>
              <a:t>This approach, although appealing, simply does not work. </a:t>
            </a:r>
          </a:p>
          <a:p>
            <a:pPr lvl="1" algn="just"/>
            <a:r>
              <a:rPr lang="en-US" dirty="0" smtClean="0">
                <a:latin typeface="Book Antiqua" pitchFamily="18" charset="0"/>
              </a:rPr>
              <a:t>It will result in buggy software that disappoints all stakeholders. </a:t>
            </a:r>
          </a:p>
          <a:p>
            <a:pPr algn="just"/>
            <a:r>
              <a:rPr lang="en-US" dirty="0" smtClean="0">
                <a:latin typeface="Book Antiqua" pitchFamily="18" charset="0"/>
              </a:rPr>
              <a:t>At the </a:t>
            </a:r>
            <a:r>
              <a:rPr lang="en-US" dirty="0" smtClean="0">
                <a:solidFill>
                  <a:srgbClr val="FF0000"/>
                </a:solidFill>
                <a:effectLst>
                  <a:outerShdw blurRad="38100" dist="38100" dir="2700000" algn="tl">
                    <a:srgbClr val="000000">
                      <a:alpha val="43137"/>
                    </a:srgbClr>
                  </a:outerShdw>
                </a:effectLst>
                <a:latin typeface="Book Antiqua" pitchFamily="18" charset="0"/>
              </a:rPr>
              <a:t>other extreme</a:t>
            </a:r>
            <a:r>
              <a:rPr lang="en-US" dirty="0" smtClean="0">
                <a:latin typeface="Book Antiqua" pitchFamily="18" charset="0"/>
              </a:rPr>
              <a:t>, </a:t>
            </a:r>
          </a:p>
          <a:p>
            <a:pPr lvl="1" algn="just"/>
            <a:r>
              <a:rPr lang="en-US" dirty="0" smtClean="0">
                <a:latin typeface="Book Antiqua" pitchFamily="18" charset="0"/>
              </a:rPr>
              <a:t>you could conduct tests on a daily basis, whenever any part of the system is constructed.</a:t>
            </a:r>
            <a:endParaRPr lang="en-US" dirty="0">
              <a:latin typeface="Book Antiqua" pitchFamily="18" charset="0"/>
            </a:endParaRPr>
          </a:p>
        </p:txBody>
      </p:sp>
    </p:spTree>
    <p:extLst>
      <p:ext uri="{BB962C8B-B14F-4D97-AF65-F5344CB8AC3E}">
        <p14:creationId xmlns:p14="http://schemas.microsoft.com/office/powerpoint/2010/main" val="2535172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800" dirty="0" smtClean="0">
                <a:latin typeface="Book Antiqua" pitchFamily="18" charset="0"/>
              </a:rPr>
              <a:t>A testing strategy that is chosen by many software teams falls between the two extremes. </a:t>
            </a:r>
          </a:p>
          <a:p>
            <a:pPr algn="just"/>
            <a:r>
              <a:rPr lang="en-US" sz="2800" dirty="0" smtClean="0">
                <a:latin typeface="Book Antiqua" pitchFamily="18" charset="0"/>
              </a:rPr>
              <a:t>It takes an incremental view of testing, </a:t>
            </a:r>
          </a:p>
          <a:p>
            <a:pPr lvl="1" algn="just"/>
            <a:r>
              <a:rPr lang="en-US" dirty="0" smtClean="0">
                <a:latin typeface="Book Antiqua" pitchFamily="18" charset="0"/>
              </a:rPr>
              <a:t>testing begins with the testing of individual program units, </a:t>
            </a:r>
          </a:p>
          <a:p>
            <a:pPr lvl="1" algn="just"/>
            <a:r>
              <a:rPr lang="en-US" dirty="0" smtClean="0">
                <a:latin typeface="Book Antiqua" pitchFamily="18" charset="0"/>
              </a:rPr>
              <a:t>moving to tests designed to facilitate the integration of the units (sometimes on a daily basis), </a:t>
            </a:r>
          </a:p>
          <a:p>
            <a:pPr lvl="1" algn="just"/>
            <a:r>
              <a:rPr lang="en-US" dirty="0" smtClean="0">
                <a:latin typeface="Book Antiqua" pitchFamily="18" charset="0"/>
              </a:rPr>
              <a:t>culminating with tests that exercise the constructed system</a:t>
            </a:r>
            <a:r>
              <a:rPr lang="en-US" dirty="0" smtClean="0"/>
              <a:t>.</a:t>
            </a:r>
            <a:endParaRPr lang="en-US" dirty="0"/>
          </a:p>
        </p:txBody>
      </p:sp>
    </p:spTree>
    <p:extLst>
      <p:ext uri="{BB962C8B-B14F-4D97-AF65-F5344CB8AC3E}">
        <p14:creationId xmlns:p14="http://schemas.microsoft.com/office/powerpoint/2010/main" val="8205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gency FB" pitchFamily="34" charset="0"/>
              </a:rPr>
              <a:t>UNIT TESTING</a:t>
            </a:r>
            <a:endParaRPr lang="en-US" b="1"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Autofit/>
          </a:bodyPr>
          <a:lstStyle/>
          <a:p>
            <a:pPr algn="just"/>
            <a:r>
              <a:rPr lang="en-US" sz="2800" dirty="0" smtClean="0">
                <a:latin typeface="Book Antiqua" pitchFamily="18" charset="0"/>
              </a:rPr>
              <a:t>Unit testing focuses on </a:t>
            </a:r>
            <a:r>
              <a:rPr lang="en-US" sz="2800" dirty="0" smtClean="0">
                <a:solidFill>
                  <a:srgbClr val="FF0000"/>
                </a:solidFill>
                <a:effectLst>
                  <a:outerShdw blurRad="38100" dist="38100" dir="2700000" algn="tl">
                    <a:srgbClr val="000000">
                      <a:alpha val="43137"/>
                    </a:srgbClr>
                  </a:outerShdw>
                </a:effectLst>
                <a:latin typeface="Book Antiqua" pitchFamily="18" charset="0"/>
              </a:rPr>
              <a:t>verification</a:t>
            </a:r>
            <a:r>
              <a:rPr lang="en-US" sz="2800" dirty="0" smtClean="0">
                <a:latin typeface="Book Antiqua" pitchFamily="18" charset="0"/>
              </a:rPr>
              <a:t> of the </a:t>
            </a:r>
            <a:r>
              <a:rPr lang="en-US" sz="2800" dirty="0" smtClean="0">
                <a:solidFill>
                  <a:srgbClr val="FF0000"/>
                </a:solidFill>
                <a:effectLst>
                  <a:outerShdw blurRad="38100" dist="38100" dir="2700000" algn="tl">
                    <a:srgbClr val="000000">
                      <a:alpha val="43137"/>
                    </a:srgbClr>
                  </a:outerShdw>
                </a:effectLst>
                <a:latin typeface="Book Antiqua" pitchFamily="18" charset="0"/>
              </a:rPr>
              <a:t>smallest unit </a:t>
            </a:r>
            <a:r>
              <a:rPr lang="en-US" sz="2800" dirty="0" smtClean="0">
                <a:latin typeface="Book Antiqua" pitchFamily="18" charset="0"/>
              </a:rPr>
              <a:t>of </a:t>
            </a:r>
            <a:r>
              <a:rPr lang="en-US" sz="2800" dirty="0" smtClean="0">
                <a:solidFill>
                  <a:srgbClr val="FF0000"/>
                </a:solidFill>
                <a:effectLst>
                  <a:outerShdw blurRad="38100" dist="38100" dir="2700000" algn="tl">
                    <a:srgbClr val="000000">
                      <a:alpha val="43137"/>
                    </a:srgbClr>
                  </a:outerShdw>
                </a:effectLst>
                <a:latin typeface="Book Antiqua" pitchFamily="18" charset="0"/>
              </a:rPr>
              <a:t>software design</a:t>
            </a:r>
            <a:r>
              <a:rPr lang="en-US" sz="2800" dirty="0" smtClean="0">
                <a:latin typeface="Book Antiqua" pitchFamily="18" charset="0"/>
              </a:rPr>
              <a:t>, </a:t>
            </a:r>
          </a:p>
          <a:p>
            <a:pPr lvl="1" algn="just"/>
            <a:r>
              <a:rPr lang="en-US" dirty="0" smtClean="0">
                <a:latin typeface="Book Antiqua" pitchFamily="18" charset="0"/>
              </a:rPr>
              <a:t>the software component or </a:t>
            </a:r>
            <a:r>
              <a:rPr lang="en-US" dirty="0" smtClean="0">
                <a:solidFill>
                  <a:srgbClr val="FF0000"/>
                </a:solidFill>
                <a:effectLst>
                  <a:outerShdw blurRad="38100" dist="38100" dir="2700000" algn="tl">
                    <a:srgbClr val="000000">
                      <a:alpha val="43137"/>
                    </a:srgbClr>
                  </a:outerShdw>
                </a:effectLst>
                <a:latin typeface="Book Antiqua" pitchFamily="18" charset="0"/>
              </a:rPr>
              <a:t>module. </a:t>
            </a:r>
          </a:p>
          <a:p>
            <a:pPr algn="just"/>
            <a:r>
              <a:rPr lang="en-US" sz="2800" dirty="0" smtClean="0">
                <a:solidFill>
                  <a:srgbClr val="FF0000"/>
                </a:solidFill>
                <a:effectLst>
                  <a:outerShdw blurRad="38100" dist="38100" dir="2700000" algn="tl">
                    <a:srgbClr val="000000">
                      <a:alpha val="43137"/>
                    </a:srgbClr>
                  </a:outerShdw>
                </a:effectLst>
                <a:latin typeface="Book Antiqua" pitchFamily="18" charset="0"/>
              </a:rPr>
              <a:t>Important control paths are tested </a:t>
            </a:r>
            <a:r>
              <a:rPr lang="en-US" sz="2800" dirty="0" smtClean="0">
                <a:latin typeface="Book Antiqua" pitchFamily="18" charset="0"/>
              </a:rPr>
              <a:t>to uncover errors within the  boundary of the module. </a:t>
            </a:r>
          </a:p>
          <a:p>
            <a:pPr algn="just"/>
            <a:r>
              <a:rPr lang="en-US" sz="2800" dirty="0" smtClean="0">
                <a:latin typeface="Book Antiqua" pitchFamily="18" charset="0"/>
              </a:rPr>
              <a:t>It focuses on the </a:t>
            </a:r>
            <a:r>
              <a:rPr lang="en-US" sz="2800" dirty="0" smtClean="0">
                <a:solidFill>
                  <a:srgbClr val="FF0000"/>
                </a:solidFill>
                <a:effectLst>
                  <a:outerShdw blurRad="38100" dist="38100" dir="2700000" algn="tl">
                    <a:srgbClr val="000000">
                      <a:alpha val="43137"/>
                    </a:srgbClr>
                  </a:outerShdw>
                </a:effectLst>
                <a:latin typeface="Book Antiqua" pitchFamily="18" charset="0"/>
              </a:rPr>
              <a:t>internal processing logic </a:t>
            </a:r>
            <a:r>
              <a:rPr lang="en-US" sz="2800" dirty="0" smtClean="0">
                <a:latin typeface="Book Antiqua" pitchFamily="18" charset="0"/>
              </a:rPr>
              <a:t>and </a:t>
            </a:r>
            <a:r>
              <a:rPr lang="en-US" sz="2800" dirty="0" smtClean="0">
                <a:solidFill>
                  <a:srgbClr val="FF0000"/>
                </a:solidFill>
                <a:effectLst>
                  <a:outerShdw blurRad="38100" dist="38100" dir="2700000" algn="tl">
                    <a:srgbClr val="000000">
                      <a:alpha val="43137"/>
                    </a:srgbClr>
                  </a:outerShdw>
                </a:effectLst>
                <a:latin typeface="Book Antiqua" pitchFamily="18" charset="0"/>
              </a:rPr>
              <a:t>data structures </a:t>
            </a:r>
            <a:r>
              <a:rPr lang="en-US" sz="2800" dirty="0" smtClean="0">
                <a:latin typeface="Book Antiqua" pitchFamily="18" charset="0"/>
              </a:rPr>
              <a:t>within the </a:t>
            </a:r>
            <a:r>
              <a:rPr lang="en-US" sz="2800" dirty="0" smtClean="0">
                <a:solidFill>
                  <a:srgbClr val="FF0000"/>
                </a:solidFill>
                <a:effectLst>
                  <a:outerShdw blurRad="38100" dist="38100" dir="2700000" algn="tl">
                    <a:srgbClr val="000000">
                      <a:alpha val="43137"/>
                    </a:srgbClr>
                  </a:outerShdw>
                </a:effectLst>
                <a:latin typeface="Book Antiqua" pitchFamily="18" charset="0"/>
              </a:rPr>
              <a:t>boundaries</a:t>
            </a:r>
            <a:r>
              <a:rPr lang="en-US" sz="2800" dirty="0" smtClean="0">
                <a:latin typeface="Book Antiqua" pitchFamily="18" charset="0"/>
              </a:rPr>
              <a:t> of a component. </a:t>
            </a:r>
          </a:p>
          <a:p>
            <a:pPr algn="just"/>
            <a:r>
              <a:rPr lang="en-US" sz="2800" dirty="0" smtClean="0">
                <a:latin typeface="Book Antiqua" pitchFamily="18" charset="0"/>
              </a:rPr>
              <a:t>This type of testing can be conducted in </a:t>
            </a:r>
            <a:r>
              <a:rPr lang="en-US" sz="2800" dirty="0" smtClean="0">
                <a:solidFill>
                  <a:srgbClr val="FF0000"/>
                </a:solidFill>
                <a:effectLst>
                  <a:outerShdw blurRad="38100" dist="38100" dir="2700000" algn="tl">
                    <a:srgbClr val="000000">
                      <a:alpha val="43137"/>
                    </a:srgbClr>
                  </a:outerShdw>
                </a:effectLst>
                <a:latin typeface="Book Antiqua" pitchFamily="18" charset="0"/>
              </a:rPr>
              <a:t>parallel for multiple components or modules.</a:t>
            </a:r>
            <a:endParaRPr lang="en-US" sz="2800"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361263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Tests involved in unit testing</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Book Antiqua" pitchFamily="18" charset="0"/>
              </a:rPr>
              <a:t>The </a:t>
            </a:r>
            <a:r>
              <a:rPr lang="en-US" dirty="0" smtClean="0">
                <a:solidFill>
                  <a:srgbClr val="FF0000"/>
                </a:solidFill>
                <a:effectLst>
                  <a:outerShdw blurRad="38100" dist="38100" dir="2700000" algn="tl">
                    <a:srgbClr val="000000">
                      <a:alpha val="43137"/>
                    </a:srgbClr>
                  </a:outerShdw>
                </a:effectLst>
                <a:latin typeface="Book Antiqua" pitchFamily="18" charset="0"/>
              </a:rPr>
              <a:t>module interface </a:t>
            </a:r>
            <a:r>
              <a:rPr lang="en-US" dirty="0" smtClean="0">
                <a:latin typeface="Book Antiqua" pitchFamily="18" charset="0"/>
              </a:rPr>
              <a:t>is tested </a:t>
            </a:r>
          </a:p>
          <a:p>
            <a:pPr lvl="1" algn="just"/>
            <a:r>
              <a:rPr lang="en-US" dirty="0" smtClean="0">
                <a:latin typeface="Book Antiqua" pitchFamily="18" charset="0"/>
              </a:rPr>
              <a:t>to ensure that information properly flows into and out of the program unit under test.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Local data structures </a:t>
            </a:r>
            <a:r>
              <a:rPr lang="en-US" dirty="0" smtClean="0">
                <a:latin typeface="Book Antiqua" pitchFamily="18" charset="0"/>
              </a:rPr>
              <a:t>are examined </a:t>
            </a:r>
          </a:p>
          <a:p>
            <a:pPr lvl="1" algn="just"/>
            <a:r>
              <a:rPr lang="en-US" dirty="0" smtClean="0">
                <a:latin typeface="Book Antiqua" pitchFamily="18" charset="0"/>
              </a:rPr>
              <a:t>to ensure that data stored temporarily maintains its integrity during all steps in an algorithm’s execution. </a:t>
            </a:r>
          </a:p>
          <a:p>
            <a:pPr algn="just"/>
            <a:r>
              <a:rPr lang="en-US" dirty="0" smtClean="0">
                <a:latin typeface="Book Antiqua" pitchFamily="18" charset="0"/>
              </a:rPr>
              <a:t>All independent paths through the </a:t>
            </a:r>
            <a:r>
              <a:rPr lang="en-US" dirty="0" smtClean="0">
                <a:solidFill>
                  <a:srgbClr val="FF0000"/>
                </a:solidFill>
                <a:effectLst>
                  <a:outerShdw blurRad="38100" dist="38100" dir="2700000" algn="tl">
                    <a:srgbClr val="000000">
                      <a:alpha val="43137"/>
                    </a:srgbClr>
                  </a:outerShdw>
                </a:effectLst>
                <a:latin typeface="Book Antiqua" pitchFamily="18" charset="0"/>
              </a:rPr>
              <a:t>control structure </a:t>
            </a:r>
            <a:r>
              <a:rPr lang="en-US" dirty="0" smtClean="0">
                <a:latin typeface="Book Antiqua" pitchFamily="18" charset="0"/>
              </a:rPr>
              <a:t>are exercised </a:t>
            </a:r>
          </a:p>
          <a:p>
            <a:pPr lvl="1" algn="just"/>
            <a:r>
              <a:rPr lang="en-US" dirty="0" smtClean="0">
                <a:latin typeface="Book Antiqua" pitchFamily="18" charset="0"/>
              </a:rPr>
              <a:t>to ensure that all statements in a module have been executed at least once.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Boundary conditions </a:t>
            </a:r>
            <a:r>
              <a:rPr lang="en-US" dirty="0" smtClean="0">
                <a:latin typeface="Book Antiqua" pitchFamily="18" charset="0"/>
              </a:rPr>
              <a:t>are tested </a:t>
            </a:r>
          </a:p>
          <a:p>
            <a:pPr lvl="1" algn="just"/>
            <a:r>
              <a:rPr lang="en-US" dirty="0" smtClean="0">
                <a:latin typeface="Book Antiqua" pitchFamily="18" charset="0"/>
              </a:rPr>
              <a:t>to ensure that the module operates properly at boundaries established to limit or restrict processing. </a:t>
            </a:r>
          </a:p>
          <a:p>
            <a:pPr algn="just"/>
            <a:r>
              <a:rPr lang="en-US" dirty="0" smtClean="0">
                <a:latin typeface="Book Antiqua" pitchFamily="18" charset="0"/>
              </a:rPr>
              <a:t>And finally,  </a:t>
            </a:r>
            <a:r>
              <a:rPr lang="en-US" dirty="0" smtClean="0">
                <a:solidFill>
                  <a:srgbClr val="FF0000"/>
                </a:solidFill>
                <a:effectLst>
                  <a:outerShdw blurRad="38100" dist="38100" dir="2700000" algn="tl">
                    <a:srgbClr val="000000">
                      <a:alpha val="43137"/>
                    </a:srgbClr>
                  </a:outerShdw>
                </a:effectLst>
                <a:latin typeface="Book Antiqua" pitchFamily="18" charset="0"/>
              </a:rPr>
              <a:t>all error-handling paths </a:t>
            </a:r>
            <a:r>
              <a:rPr lang="en-US" dirty="0" smtClean="0">
                <a:latin typeface="Book Antiqua" pitchFamily="18" charset="0"/>
              </a:rPr>
              <a:t>are tested.</a:t>
            </a:r>
            <a:endParaRPr lang="en-US" dirty="0">
              <a:latin typeface="Book Antiqua" pitchFamily="18" charset="0"/>
            </a:endParaRPr>
          </a:p>
        </p:txBody>
      </p:sp>
    </p:spTree>
    <p:extLst>
      <p:ext uri="{BB962C8B-B14F-4D97-AF65-F5344CB8AC3E}">
        <p14:creationId xmlns:p14="http://schemas.microsoft.com/office/powerpoint/2010/main" val="311956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Unit Testing</a:t>
            </a:r>
            <a:endParaRPr lang="en-US" dirty="0"/>
          </a:p>
        </p:txBody>
      </p:sp>
      <p:sp>
        <p:nvSpPr>
          <p:cNvPr id="5" name="Content Placeholder 4"/>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219200" y="1752600"/>
            <a:ext cx="6376987" cy="4833418"/>
          </a:xfrm>
          <a:prstGeom prst="rect">
            <a:avLst/>
          </a:prstGeom>
          <a:noFill/>
          <a:ln w="9525">
            <a:noFill/>
            <a:miter lim="800000"/>
            <a:headEnd/>
            <a:tailEnd/>
          </a:ln>
          <a:effectLst/>
        </p:spPr>
      </p:pic>
    </p:spTree>
    <p:extLst>
      <p:ext uri="{BB962C8B-B14F-4D97-AF65-F5344CB8AC3E}">
        <p14:creationId xmlns:p14="http://schemas.microsoft.com/office/powerpoint/2010/main" val="1660666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latin typeface="Agency FB" pitchFamily="34" charset="0"/>
              </a:rPr>
              <a:t>Common errors found in unit testing</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dirty="0" smtClean="0">
                <a:latin typeface="Book Antiqua" pitchFamily="18" charset="0"/>
              </a:rPr>
              <a:t>Incorrect </a:t>
            </a:r>
            <a:r>
              <a:rPr lang="en-US" dirty="0" smtClean="0">
                <a:solidFill>
                  <a:srgbClr val="FF0000"/>
                </a:solidFill>
                <a:effectLst>
                  <a:outerShdw blurRad="38100" dist="38100" dir="2700000" algn="tl">
                    <a:srgbClr val="000000">
                      <a:alpha val="43137"/>
                    </a:srgbClr>
                  </a:outerShdw>
                </a:effectLst>
                <a:latin typeface="Book Antiqua" pitchFamily="18" charset="0"/>
              </a:rPr>
              <a:t>arithmetic precedence</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Mixed mode operations</a:t>
            </a:r>
          </a:p>
          <a:p>
            <a:pPr algn="just"/>
            <a:r>
              <a:rPr lang="en-US" dirty="0" smtClean="0">
                <a:latin typeface="Book Antiqua" pitchFamily="18" charset="0"/>
              </a:rPr>
              <a:t>Incorrect </a:t>
            </a:r>
            <a:r>
              <a:rPr lang="en-US" dirty="0" smtClean="0">
                <a:solidFill>
                  <a:srgbClr val="FF0000"/>
                </a:solidFill>
                <a:effectLst>
                  <a:outerShdw blurRad="38100" dist="38100" dir="2700000" algn="tl">
                    <a:srgbClr val="000000">
                      <a:alpha val="43137"/>
                    </a:srgbClr>
                  </a:outerShdw>
                </a:effectLst>
                <a:latin typeface="Book Antiqua" pitchFamily="18" charset="0"/>
              </a:rPr>
              <a:t>initialization</a:t>
            </a:r>
          </a:p>
          <a:p>
            <a:pPr algn="just"/>
            <a:r>
              <a:rPr lang="en-US" dirty="0" smtClean="0">
                <a:latin typeface="Book Antiqua" pitchFamily="18" charset="0"/>
              </a:rPr>
              <a:t>Inaccuracy</a:t>
            </a:r>
          </a:p>
          <a:p>
            <a:pPr algn="just"/>
            <a:r>
              <a:rPr lang="en-US" dirty="0" smtClean="0">
                <a:latin typeface="Book Antiqua" pitchFamily="18" charset="0"/>
              </a:rPr>
              <a:t>Incorrect </a:t>
            </a:r>
            <a:r>
              <a:rPr lang="en-US" dirty="0" smtClean="0">
                <a:solidFill>
                  <a:srgbClr val="FF0000"/>
                </a:solidFill>
                <a:effectLst>
                  <a:outerShdw blurRad="38100" dist="38100" dir="2700000" algn="tl">
                    <a:srgbClr val="000000">
                      <a:alpha val="43137"/>
                    </a:srgbClr>
                  </a:outerShdw>
                </a:effectLst>
                <a:latin typeface="Book Antiqua" pitchFamily="18" charset="0"/>
              </a:rPr>
              <a:t>symbolic representation </a:t>
            </a:r>
            <a:r>
              <a:rPr lang="en-US" dirty="0" smtClean="0">
                <a:latin typeface="Book Antiqua" pitchFamily="18" charset="0"/>
              </a:rPr>
              <a:t>of an expression</a:t>
            </a:r>
            <a:endParaRPr lang="en-US" dirty="0">
              <a:latin typeface="Book Antiqua" pitchFamily="18" charset="0"/>
            </a:endParaRPr>
          </a:p>
        </p:txBody>
      </p:sp>
    </p:spTree>
    <p:extLst>
      <p:ext uri="{BB962C8B-B14F-4D97-AF65-F5344CB8AC3E}">
        <p14:creationId xmlns:p14="http://schemas.microsoft.com/office/powerpoint/2010/main" val="3580693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Boundary testing</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Book Antiqua" pitchFamily="18" charset="0"/>
              </a:rPr>
              <a:t>Boundary testing is one of the </a:t>
            </a:r>
            <a:r>
              <a:rPr lang="en-US" sz="2800" dirty="0" smtClean="0">
                <a:solidFill>
                  <a:srgbClr val="FF0000"/>
                </a:solidFill>
                <a:effectLst>
                  <a:outerShdw blurRad="38100" dist="38100" dir="2700000" algn="tl">
                    <a:srgbClr val="000000">
                      <a:alpha val="43137"/>
                    </a:srgbClr>
                  </a:outerShdw>
                </a:effectLst>
                <a:latin typeface="Book Antiqua" pitchFamily="18" charset="0"/>
              </a:rPr>
              <a:t>most important unit testing tasks. </a:t>
            </a:r>
          </a:p>
          <a:p>
            <a:pPr algn="just"/>
            <a:r>
              <a:rPr lang="en-US" sz="2800" dirty="0" smtClean="0">
                <a:latin typeface="Book Antiqua" pitchFamily="18" charset="0"/>
              </a:rPr>
              <a:t>Software often fails at its </a:t>
            </a:r>
            <a:r>
              <a:rPr lang="en-US" sz="2800" dirty="0" smtClean="0">
                <a:solidFill>
                  <a:srgbClr val="FF0000"/>
                </a:solidFill>
                <a:effectLst>
                  <a:outerShdw blurRad="38100" dist="38100" dir="2700000" algn="tl">
                    <a:srgbClr val="000000">
                      <a:alpha val="43137"/>
                    </a:srgbClr>
                  </a:outerShdw>
                </a:effectLst>
                <a:latin typeface="Book Antiqua" pitchFamily="18" charset="0"/>
              </a:rPr>
              <a:t>boundaries. </a:t>
            </a:r>
          </a:p>
          <a:p>
            <a:pPr algn="just"/>
            <a:r>
              <a:rPr lang="en-US" sz="2800" dirty="0" smtClean="0">
                <a:latin typeface="Book Antiqua" pitchFamily="18" charset="0"/>
              </a:rPr>
              <a:t>That is, errors often occur when the </a:t>
            </a:r>
            <a:r>
              <a:rPr lang="en-US" sz="2800" i="1" dirty="0" smtClean="0">
                <a:latin typeface="Book Antiqua" pitchFamily="18" charset="0"/>
              </a:rPr>
              <a:t>n </a:t>
            </a:r>
            <a:r>
              <a:rPr lang="en-US" sz="2800" i="1" dirty="0" err="1" smtClean="0">
                <a:latin typeface="Book Antiqua" pitchFamily="18" charset="0"/>
              </a:rPr>
              <a:t>th</a:t>
            </a:r>
            <a:r>
              <a:rPr lang="en-US" sz="2800" i="1" dirty="0" smtClean="0">
                <a:latin typeface="Book Antiqua" pitchFamily="18" charset="0"/>
              </a:rPr>
              <a:t> </a:t>
            </a:r>
            <a:r>
              <a:rPr lang="en-US" sz="2800" dirty="0" smtClean="0">
                <a:latin typeface="Book Antiqua" pitchFamily="18" charset="0"/>
              </a:rPr>
              <a:t>element of an </a:t>
            </a:r>
            <a:r>
              <a:rPr lang="en-US" sz="2800" dirty="0" smtClean="0">
                <a:solidFill>
                  <a:srgbClr val="FF0000"/>
                </a:solidFill>
                <a:effectLst>
                  <a:outerShdw blurRad="38100" dist="38100" dir="2700000" algn="tl">
                    <a:srgbClr val="000000">
                      <a:alpha val="43137"/>
                    </a:srgbClr>
                  </a:outerShdw>
                </a:effectLst>
                <a:latin typeface="Book Antiqua" pitchFamily="18" charset="0"/>
              </a:rPr>
              <a:t>n -dimensional array </a:t>
            </a:r>
            <a:r>
              <a:rPr lang="en-US" sz="2800" dirty="0" smtClean="0">
                <a:latin typeface="Book Antiqua" pitchFamily="18" charset="0"/>
              </a:rPr>
              <a:t>is processed</a:t>
            </a:r>
          </a:p>
          <a:p>
            <a:pPr algn="just"/>
            <a:endParaRPr lang="en-US" sz="2800" dirty="0">
              <a:latin typeface="Book Antiqua" pitchFamily="18" charset="0"/>
            </a:endParaRPr>
          </a:p>
        </p:txBody>
      </p:sp>
    </p:spTree>
    <p:extLst>
      <p:ext uri="{BB962C8B-B14F-4D97-AF65-F5344CB8AC3E}">
        <p14:creationId xmlns:p14="http://schemas.microsoft.com/office/powerpoint/2010/main" val="4097654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Coding principles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lnSpcReduction="10000"/>
          </a:bodyPr>
          <a:lstStyle/>
          <a:p>
            <a:pPr algn="just"/>
            <a:r>
              <a:rPr lang="en-US" dirty="0" smtClean="0">
                <a:latin typeface="Book Antiqua" pitchFamily="18" charset="0"/>
              </a:rPr>
              <a:t>As the coding proceeds following things are ensured:</a:t>
            </a:r>
          </a:p>
          <a:p>
            <a:pPr lvl="1" algn="just"/>
            <a:r>
              <a:rPr lang="en-US" dirty="0" smtClean="0">
                <a:latin typeface="Book Antiqua" pitchFamily="18" charset="0"/>
              </a:rPr>
              <a:t>Check your </a:t>
            </a:r>
            <a:r>
              <a:rPr lang="en-US" dirty="0" smtClean="0">
                <a:solidFill>
                  <a:srgbClr val="FF0000"/>
                </a:solidFill>
                <a:effectLst>
                  <a:outerShdw blurRad="38100" dist="38100" dir="2700000" algn="tl">
                    <a:srgbClr val="000000">
                      <a:alpha val="43137"/>
                    </a:srgbClr>
                  </a:outerShdw>
                </a:effectLst>
                <a:latin typeface="Book Antiqua" pitchFamily="18" charset="0"/>
              </a:rPr>
              <a:t>algorithms</a:t>
            </a:r>
          </a:p>
          <a:p>
            <a:pPr lvl="1" algn="just"/>
            <a:r>
              <a:rPr lang="en-US" dirty="0" smtClean="0">
                <a:latin typeface="Book Antiqua" pitchFamily="18" charset="0"/>
              </a:rPr>
              <a:t>Select </a:t>
            </a:r>
            <a:r>
              <a:rPr lang="en-US" dirty="0" smtClean="0">
                <a:solidFill>
                  <a:srgbClr val="FF0000"/>
                </a:solidFill>
                <a:effectLst>
                  <a:outerShdw blurRad="38100" dist="38100" dir="2700000" algn="tl">
                    <a:srgbClr val="000000">
                      <a:alpha val="43137"/>
                    </a:srgbClr>
                  </a:outerShdw>
                </a:effectLst>
                <a:latin typeface="Book Antiqua" pitchFamily="18" charset="0"/>
              </a:rPr>
              <a:t>data structures</a:t>
            </a:r>
          </a:p>
          <a:p>
            <a:pPr lvl="1" algn="just"/>
            <a:r>
              <a:rPr lang="en-US" dirty="0" smtClean="0">
                <a:latin typeface="Book Antiqua" pitchFamily="18" charset="0"/>
              </a:rPr>
              <a:t>Understand the </a:t>
            </a:r>
            <a:r>
              <a:rPr lang="en-US" dirty="0" smtClean="0">
                <a:solidFill>
                  <a:srgbClr val="FF0000"/>
                </a:solidFill>
                <a:effectLst>
                  <a:outerShdw blurRad="38100" dist="38100" dir="2700000" algn="tl">
                    <a:srgbClr val="000000">
                      <a:alpha val="43137"/>
                    </a:srgbClr>
                  </a:outerShdw>
                </a:effectLst>
                <a:latin typeface="Book Antiqua" pitchFamily="18" charset="0"/>
              </a:rPr>
              <a:t>software architecture </a:t>
            </a:r>
            <a:r>
              <a:rPr lang="en-US" dirty="0" smtClean="0">
                <a:latin typeface="Book Antiqua" pitchFamily="18" charset="0"/>
              </a:rPr>
              <a:t>and create interfaces that are </a:t>
            </a:r>
            <a:r>
              <a:rPr lang="en-US" dirty="0" smtClean="0">
                <a:solidFill>
                  <a:srgbClr val="FF0000"/>
                </a:solidFill>
                <a:effectLst>
                  <a:outerShdw blurRad="38100" dist="38100" dir="2700000" algn="tl">
                    <a:srgbClr val="000000">
                      <a:alpha val="43137"/>
                    </a:srgbClr>
                  </a:outerShdw>
                </a:effectLst>
                <a:latin typeface="Book Antiqua" pitchFamily="18" charset="0"/>
              </a:rPr>
              <a:t>consistent</a:t>
            </a:r>
            <a:r>
              <a:rPr lang="en-US" dirty="0" smtClean="0">
                <a:latin typeface="Book Antiqua" pitchFamily="18" charset="0"/>
              </a:rPr>
              <a:t> with it.</a:t>
            </a:r>
          </a:p>
          <a:p>
            <a:pPr lvl="1" algn="just"/>
            <a:r>
              <a:rPr lang="en-US" dirty="0" smtClean="0">
                <a:latin typeface="Book Antiqua" pitchFamily="18" charset="0"/>
              </a:rPr>
              <a:t>Keep </a:t>
            </a:r>
            <a:r>
              <a:rPr lang="en-US" dirty="0" smtClean="0">
                <a:solidFill>
                  <a:srgbClr val="FF0000"/>
                </a:solidFill>
                <a:effectLst>
                  <a:outerShdw blurRad="38100" dist="38100" dir="2700000" algn="tl">
                    <a:srgbClr val="000000">
                      <a:alpha val="43137"/>
                    </a:srgbClr>
                  </a:outerShdw>
                </a:effectLst>
                <a:latin typeface="Book Antiqua" pitchFamily="18" charset="0"/>
              </a:rPr>
              <a:t>conditional logic </a:t>
            </a:r>
            <a:r>
              <a:rPr lang="en-US" dirty="0" smtClean="0">
                <a:latin typeface="Book Antiqua" pitchFamily="18" charset="0"/>
              </a:rPr>
              <a:t>as simple as possible.</a:t>
            </a:r>
          </a:p>
          <a:p>
            <a:pPr lvl="1" algn="just"/>
            <a:r>
              <a:rPr lang="en-US" dirty="0" smtClean="0">
                <a:latin typeface="Book Antiqua" pitchFamily="18" charset="0"/>
              </a:rPr>
              <a:t>Create </a:t>
            </a:r>
            <a:r>
              <a:rPr lang="en-US" dirty="0" smtClean="0">
                <a:solidFill>
                  <a:srgbClr val="FF0000"/>
                </a:solidFill>
                <a:effectLst>
                  <a:outerShdw blurRad="38100" dist="38100" dir="2700000" algn="tl">
                    <a:srgbClr val="000000">
                      <a:alpha val="43137"/>
                    </a:srgbClr>
                  </a:outerShdw>
                </a:effectLst>
                <a:latin typeface="Book Antiqua" pitchFamily="18" charset="0"/>
              </a:rPr>
              <a:t>nested loops </a:t>
            </a:r>
            <a:r>
              <a:rPr lang="en-US" dirty="0" smtClean="0">
                <a:latin typeface="Book Antiqua" pitchFamily="18" charset="0"/>
              </a:rPr>
              <a:t>in a way that makes them easily testable.</a:t>
            </a:r>
          </a:p>
          <a:p>
            <a:pPr lvl="1" algn="just"/>
            <a:r>
              <a:rPr lang="en-US" dirty="0" smtClean="0">
                <a:latin typeface="Book Antiqua" pitchFamily="18" charset="0"/>
              </a:rPr>
              <a:t>Select </a:t>
            </a:r>
            <a:r>
              <a:rPr lang="en-US" dirty="0" smtClean="0">
                <a:solidFill>
                  <a:srgbClr val="FF0000"/>
                </a:solidFill>
                <a:effectLst>
                  <a:outerShdw blurRad="38100" dist="38100" dir="2700000" algn="tl">
                    <a:srgbClr val="000000">
                      <a:alpha val="43137"/>
                    </a:srgbClr>
                  </a:outerShdw>
                </a:effectLst>
                <a:latin typeface="Book Antiqua" pitchFamily="18" charset="0"/>
              </a:rPr>
              <a:t>meaningful variable names </a:t>
            </a:r>
            <a:r>
              <a:rPr lang="en-US" dirty="0" smtClean="0">
                <a:latin typeface="Book Antiqua" pitchFamily="18" charset="0"/>
              </a:rPr>
              <a:t>and follow other local coding standards.</a:t>
            </a:r>
          </a:p>
          <a:p>
            <a:pPr lvl="1" algn="just"/>
            <a:r>
              <a:rPr lang="en-US" dirty="0" smtClean="0">
                <a:latin typeface="Book Antiqua" pitchFamily="18" charset="0"/>
              </a:rPr>
              <a:t>Write code that is </a:t>
            </a:r>
            <a:r>
              <a:rPr lang="en-US" dirty="0" smtClean="0">
                <a:solidFill>
                  <a:srgbClr val="FF0000"/>
                </a:solidFill>
                <a:effectLst>
                  <a:outerShdw blurRad="38100" dist="38100" dir="2700000" algn="tl">
                    <a:srgbClr val="000000">
                      <a:alpha val="43137"/>
                    </a:srgbClr>
                  </a:outerShdw>
                </a:effectLst>
                <a:latin typeface="Book Antiqua" pitchFamily="18" charset="0"/>
              </a:rPr>
              <a:t>self-documenting</a:t>
            </a:r>
            <a:r>
              <a:rPr lang="en-US" dirty="0" smtClean="0">
                <a:latin typeface="Book Antiqua" pitchFamily="18" charset="0"/>
              </a:rPr>
              <a:t>.</a:t>
            </a:r>
          </a:p>
          <a:p>
            <a:pPr lvl="1" algn="just"/>
            <a:r>
              <a:rPr lang="en-US" dirty="0" smtClean="0">
                <a:latin typeface="Book Antiqua" pitchFamily="18" charset="0"/>
              </a:rPr>
              <a:t>Create a </a:t>
            </a:r>
            <a:r>
              <a:rPr lang="en-US" dirty="0" smtClean="0">
                <a:solidFill>
                  <a:srgbClr val="FF0000"/>
                </a:solidFill>
                <a:effectLst>
                  <a:outerShdw blurRad="38100" dist="38100" dir="2700000" algn="tl">
                    <a:srgbClr val="000000">
                      <a:alpha val="43137"/>
                    </a:srgbClr>
                  </a:outerShdw>
                </a:effectLst>
                <a:latin typeface="Book Antiqua" pitchFamily="18" charset="0"/>
              </a:rPr>
              <a:t>visual layout </a:t>
            </a:r>
            <a:r>
              <a:rPr lang="en-US" dirty="0" smtClean="0">
                <a:latin typeface="Book Antiqua" pitchFamily="18" charset="0"/>
              </a:rPr>
              <a:t>(e.g., indentation and blank lines) that aids </a:t>
            </a:r>
            <a:r>
              <a:rPr lang="en-US" dirty="0" smtClean="0">
                <a:solidFill>
                  <a:srgbClr val="FF0000"/>
                </a:solidFill>
                <a:effectLst>
                  <a:outerShdw blurRad="38100" dist="38100" dir="2700000" algn="tl">
                    <a:srgbClr val="000000">
                      <a:alpha val="43137"/>
                    </a:srgbClr>
                  </a:outerShdw>
                </a:effectLst>
                <a:latin typeface="Book Antiqua" pitchFamily="18" charset="0"/>
              </a:rPr>
              <a:t>understanding.</a:t>
            </a:r>
            <a:endParaRPr lang="en-US"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987829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Anti-bugging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Book Antiqua" pitchFamily="18" charset="0"/>
              </a:rPr>
              <a:t>A good design anticipates error conditions and establishes error-handling paths to reroute or cleanly terminate processing when an error does occur.</a:t>
            </a:r>
            <a:endParaRPr lang="en-US" sz="2800" dirty="0">
              <a:latin typeface="Book Antiqua" pitchFamily="18" charset="0"/>
            </a:endParaRPr>
          </a:p>
        </p:txBody>
      </p:sp>
    </p:spTree>
    <p:extLst>
      <p:ext uri="{BB962C8B-B14F-4D97-AF65-F5344CB8AC3E}">
        <p14:creationId xmlns:p14="http://schemas.microsoft.com/office/powerpoint/2010/main" val="2070152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Unit test procedures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Book Antiqua" pitchFamily="18" charset="0"/>
              </a:rPr>
              <a:t>The design of unit tests can occur  </a:t>
            </a:r>
            <a:r>
              <a:rPr lang="en-US" sz="2800" dirty="0" smtClean="0">
                <a:solidFill>
                  <a:srgbClr val="FF0000"/>
                </a:solidFill>
                <a:effectLst>
                  <a:outerShdw blurRad="38100" dist="38100" dir="2700000" algn="tl">
                    <a:srgbClr val="000000">
                      <a:alpha val="43137"/>
                    </a:srgbClr>
                  </a:outerShdw>
                </a:effectLst>
                <a:latin typeface="Book Antiqua" pitchFamily="18" charset="0"/>
              </a:rPr>
              <a:t>after source code has been generated</a:t>
            </a:r>
            <a:r>
              <a:rPr lang="en-US" sz="2800" dirty="0" smtClean="0">
                <a:latin typeface="Book Antiqua" pitchFamily="18" charset="0"/>
              </a:rPr>
              <a:t>. </a:t>
            </a:r>
          </a:p>
          <a:p>
            <a:pPr algn="just"/>
            <a:r>
              <a:rPr lang="en-US" sz="2800" dirty="0" smtClean="0">
                <a:latin typeface="Book Antiqua" pitchFamily="18" charset="0"/>
              </a:rPr>
              <a:t>A review of design information provides guidance for establishing </a:t>
            </a:r>
            <a:r>
              <a:rPr lang="en-US" sz="2800" dirty="0" smtClean="0">
                <a:solidFill>
                  <a:srgbClr val="FF0000"/>
                </a:solidFill>
                <a:effectLst>
                  <a:outerShdw blurRad="38100" dist="38100" dir="2700000" algn="tl">
                    <a:srgbClr val="000000">
                      <a:alpha val="43137"/>
                    </a:srgbClr>
                  </a:outerShdw>
                </a:effectLst>
                <a:latin typeface="Book Antiqua" pitchFamily="18" charset="0"/>
              </a:rPr>
              <a:t>test cases</a:t>
            </a:r>
          </a:p>
          <a:p>
            <a:pPr algn="just"/>
            <a:r>
              <a:rPr lang="en-US" sz="2800" dirty="0" smtClean="0">
                <a:latin typeface="Book Antiqua" pitchFamily="18" charset="0"/>
              </a:rPr>
              <a:t>Each </a:t>
            </a:r>
            <a:r>
              <a:rPr lang="en-US" sz="2800" dirty="0" smtClean="0">
                <a:solidFill>
                  <a:srgbClr val="FF0000"/>
                </a:solidFill>
                <a:effectLst>
                  <a:outerShdw blurRad="38100" dist="38100" dir="2700000" algn="tl">
                    <a:srgbClr val="000000">
                      <a:alpha val="43137"/>
                    </a:srgbClr>
                  </a:outerShdw>
                </a:effectLst>
                <a:latin typeface="Book Antiqua" pitchFamily="18" charset="0"/>
              </a:rPr>
              <a:t>test case </a:t>
            </a:r>
            <a:r>
              <a:rPr lang="en-US" sz="2800" dirty="0" smtClean="0">
                <a:latin typeface="Book Antiqua" pitchFamily="18" charset="0"/>
              </a:rPr>
              <a:t>is coupled with a set of expected results</a:t>
            </a:r>
          </a:p>
          <a:p>
            <a:pPr algn="just"/>
            <a:r>
              <a:rPr lang="en-US" sz="2800" dirty="0" smtClean="0">
                <a:solidFill>
                  <a:srgbClr val="FF0000"/>
                </a:solidFill>
                <a:effectLst>
                  <a:outerShdw blurRad="38100" dist="38100" dir="2700000" algn="tl">
                    <a:srgbClr val="000000">
                      <a:alpha val="43137"/>
                    </a:srgbClr>
                  </a:outerShdw>
                </a:effectLst>
                <a:latin typeface="Book Antiqua" pitchFamily="18" charset="0"/>
              </a:rPr>
              <a:t>Driver and stub modules </a:t>
            </a:r>
            <a:r>
              <a:rPr lang="en-US" sz="2800" dirty="0" smtClean="0">
                <a:latin typeface="Book Antiqua" pitchFamily="18" charset="0"/>
              </a:rPr>
              <a:t>has to be developed for each unit test</a:t>
            </a:r>
            <a:endParaRPr lang="en-US" sz="2800" dirty="0">
              <a:latin typeface="Book Antiqua" pitchFamily="18" charset="0"/>
            </a:endParaRPr>
          </a:p>
        </p:txBody>
      </p:sp>
    </p:spTree>
    <p:extLst>
      <p:ext uri="{BB962C8B-B14F-4D97-AF65-F5344CB8AC3E}">
        <p14:creationId xmlns:p14="http://schemas.microsoft.com/office/powerpoint/2010/main" val="293093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Driver &amp; stub modules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Driver </a:t>
            </a:r>
          </a:p>
          <a:p>
            <a:pPr lvl="1" algn="just"/>
            <a:r>
              <a:rPr lang="en-US" dirty="0" smtClean="0">
                <a:latin typeface="Book Antiqua" pitchFamily="18" charset="0"/>
              </a:rPr>
              <a:t>driver is a  dummy “</a:t>
            </a:r>
            <a:r>
              <a:rPr lang="en-US" dirty="0" smtClean="0">
                <a:solidFill>
                  <a:srgbClr val="FF0000"/>
                </a:solidFill>
                <a:effectLst>
                  <a:outerShdw blurRad="38100" dist="38100" dir="2700000" algn="tl">
                    <a:srgbClr val="000000">
                      <a:alpha val="43137"/>
                    </a:srgbClr>
                  </a:outerShdw>
                </a:effectLst>
                <a:latin typeface="Book Antiqua" pitchFamily="18" charset="0"/>
              </a:rPr>
              <a:t>main program</a:t>
            </a:r>
            <a:r>
              <a:rPr lang="en-US" dirty="0" smtClean="0">
                <a:latin typeface="Book Antiqua" pitchFamily="18" charset="0"/>
              </a:rPr>
              <a:t>” that accepts test-case data, and passes such data to the component to be tested, and prints relevant results.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Stubs</a:t>
            </a:r>
            <a:r>
              <a:rPr lang="en-US" dirty="0" smtClean="0">
                <a:latin typeface="Book Antiqua" pitchFamily="18" charset="0"/>
              </a:rPr>
              <a:t> serve to replace modules that are invoked by the component to be tested.</a:t>
            </a:r>
          </a:p>
          <a:p>
            <a:pPr lvl="1" algn="just"/>
            <a:r>
              <a:rPr lang="en-US" dirty="0" smtClean="0">
                <a:latin typeface="Book Antiqua" pitchFamily="18" charset="0"/>
              </a:rPr>
              <a:t> A stub or “</a:t>
            </a:r>
            <a:r>
              <a:rPr lang="en-US" dirty="0" smtClean="0">
                <a:solidFill>
                  <a:srgbClr val="FF0000"/>
                </a:solidFill>
                <a:effectLst>
                  <a:outerShdw blurRad="38100" dist="38100" dir="2700000" algn="tl">
                    <a:srgbClr val="000000">
                      <a:alpha val="43137"/>
                    </a:srgbClr>
                  </a:outerShdw>
                </a:effectLst>
                <a:latin typeface="Book Antiqua" pitchFamily="18" charset="0"/>
              </a:rPr>
              <a:t>dummy subprogram</a:t>
            </a:r>
            <a:r>
              <a:rPr lang="en-US" dirty="0" smtClean="0">
                <a:latin typeface="Book Antiqua" pitchFamily="18" charset="0"/>
              </a:rPr>
              <a:t>” uses the subordinate module’s interface, </a:t>
            </a:r>
          </a:p>
          <a:p>
            <a:pPr lvl="1" algn="just"/>
            <a:r>
              <a:rPr lang="en-US" dirty="0" smtClean="0">
                <a:latin typeface="Book Antiqua" pitchFamily="18" charset="0"/>
              </a:rPr>
              <a:t>do minimal data manipulation,</a:t>
            </a:r>
          </a:p>
          <a:p>
            <a:pPr lvl="1" algn="just"/>
            <a:r>
              <a:rPr lang="en-US" dirty="0" smtClean="0">
                <a:latin typeface="Book Antiqua" pitchFamily="18" charset="0"/>
              </a:rPr>
              <a:t>prints verification of entry, </a:t>
            </a:r>
          </a:p>
          <a:p>
            <a:pPr lvl="1" algn="just"/>
            <a:r>
              <a:rPr lang="en-US" dirty="0" smtClean="0">
                <a:latin typeface="Book Antiqua" pitchFamily="18" charset="0"/>
              </a:rPr>
              <a:t>returns control to the module undergoing testing.</a:t>
            </a:r>
            <a:endParaRPr lang="en-US" dirty="0">
              <a:latin typeface="Book Antiqua" pitchFamily="18" charset="0"/>
            </a:endParaRPr>
          </a:p>
        </p:txBody>
      </p:sp>
    </p:spTree>
    <p:extLst>
      <p:ext uri="{BB962C8B-B14F-4D97-AF65-F5344CB8AC3E}">
        <p14:creationId xmlns:p14="http://schemas.microsoft.com/office/powerpoint/2010/main" val="2794733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143432" y="1295400"/>
            <a:ext cx="6829425" cy="4705350"/>
          </a:xfrm>
          <a:prstGeom prst="rect">
            <a:avLst/>
          </a:prstGeom>
          <a:noFill/>
          <a:ln w="9525">
            <a:noFill/>
            <a:miter lim="800000"/>
            <a:headEnd/>
            <a:tailEnd/>
          </a:ln>
          <a:effectLst/>
        </p:spPr>
      </p:pic>
    </p:spTree>
    <p:extLst>
      <p:ext uri="{BB962C8B-B14F-4D97-AF65-F5344CB8AC3E}">
        <p14:creationId xmlns:p14="http://schemas.microsoft.com/office/powerpoint/2010/main" val="381521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676400"/>
            <a:ext cx="7406640" cy="1472184"/>
          </a:xfrm>
        </p:spPr>
        <p:txBody>
          <a:bodyPr>
            <a:normAutofit/>
          </a:bodyPr>
          <a:lstStyle/>
          <a:p>
            <a:r>
              <a:rPr lang="en-US" sz="4800" b="1" dirty="0" smtClean="0">
                <a:solidFill>
                  <a:schemeClr val="tx1"/>
                </a:solidFill>
                <a:effectLst>
                  <a:outerShdw blurRad="38100" dist="38100" dir="2700000" algn="tl">
                    <a:srgbClr val="000000">
                      <a:alpha val="43137"/>
                    </a:srgbClr>
                  </a:outerShdw>
                </a:effectLst>
                <a:latin typeface="Agency FB" pitchFamily="34" charset="0"/>
              </a:rPr>
              <a:t>INTEGRATION TESTING</a:t>
            </a:r>
            <a:endParaRPr lang="en-US" sz="4800" b="1" dirty="0">
              <a:solidFill>
                <a:schemeClr val="tx1"/>
              </a:solidFill>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2538216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Introduction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Problems may arise when the modules are </a:t>
            </a:r>
            <a:r>
              <a:rPr lang="en-US" dirty="0" smtClean="0">
                <a:solidFill>
                  <a:srgbClr val="FF0000"/>
                </a:solidFill>
                <a:effectLst>
                  <a:outerShdw blurRad="38100" dist="38100" dir="2700000" algn="tl">
                    <a:srgbClr val="000000">
                      <a:alpha val="43137"/>
                    </a:srgbClr>
                  </a:outerShdw>
                </a:effectLst>
                <a:latin typeface="Book Antiqua" pitchFamily="18" charset="0"/>
              </a:rPr>
              <a:t>put together</a:t>
            </a:r>
          </a:p>
          <a:p>
            <a:pPr algn="just"/>
            <a:r>
              <a:rPr lang="en-US" dirty="0" smtClean="0">
                <a:latin typeface="Book Antiqua" pitchFamily="18" charset="0"/>
              </a:rPr>
              <a:t>This lead to the need of </a:t>
            </a:r>
            <a:r>
              <a:rPr lang="en-US" dirty="0" smtClean="0">
                <a:solidFill>
                  <a:srgbClr val="FF0000"/>
                </a:solidFill>
                <a:effectLst>
                  <a:outerShdw blurRad="38100" dist="38100" dir="2700000" algn="tl">
                    <a:srgbClr val="000000">
                      <a:alpha val="43137"/>
                    </a:srgbClr>
                  </a:outerShdw>
                </a:effectLst>
                <a:latin typeface="Book Antiqua" pitchFamily="18" charset="0"/>
              </a:rPr>
              <a:t>integration testing</a:t>
            </a:r>
            <a:r>
              <a:rPr lang="en-US" dirty="0" smtClean="0">
                <a:latin typeface="Book Antiqua" pitchFamily="18" charset="0"/>
              </a:rPr>
              <a:t>, even after </a:t>
            </a:r>
            <a:r>
              <a:rPr lang="en-US" dirty="0" smtClean="0">
                <a:solidFill>
                  <a:srgbClr val="FF0000"/>
                </a:solidFill>
                <a:effectLst>
                  <a:outerShdw blurRad="38100" dist="38100" dir="2700000" algn="tl">
                    <a:srgbClr val="000000">
                      <a:alpha val="43137"/>
                    </a:srgbClr>
                  </a:outerShdw>
                </a:effectLst>
                <a:latin typeface="Book Antiqua" pitchFamily="18" charset="0"/>
              </a:rPr>
              <a:t>unit testing</a:t>
            </a:r>
          </a:p>
          <a:p>
            <a:pPr algn="just"/>
            <a:r>
              <a:rPr lang="en-US" i="1" dirty="0" smtClean="0">
                <a:solidFill>
                  <a:srgbClr val="00B050"/>
                </a:solidFill>
                <a:effectLst>
                  <a:outerShdw blurRad="38100" dist="38100" dir="2700000" algn="tl">
                    <a:srgbClr val="000000">
                      <a:alpha val="43137"/>
                    </a:srgbClr>
                  </a:outerShdw>
                </a:effectLst>
                <a:latin typeface="Book Antiqua" pitchFamily="18" charset="0"/>
              </a:rPr>
              <a:t>Problems caused</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Data can be lost </a:t>
            </a:r>
            <a:r>
              <a:rPr lang="en-US" dirty="0" smtClean="0">
                <a:latin typeface="Book Antiqua" pitchFamily="18" charset="0"/>
              </a:rPr>
              <a:t>across an interface</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one component </a:t>
            </a:r>
            <a:r>
              <a:rPr lang="en-US" dirty="0" smtClean="0">
                <a:latin typeface="Book Antiqua" pitchFamily="18" charset="0"/>
              </a:rPr>
              <a:t>can have an </a:t>
            </a:r>
            <a:r>
              <a:rPr lang="en-US" dirty="0" smtClean="0">
                <a:solidFill>
                  <a:srgbClr val="FF0000"/>
                </a:solidFill>
                <a:effectLst>
                  <a:outerShdw blurRad="38100" dist="38100" dir="2700000" algn="tl">
                    <a:srgbClr val="000000">
                      <a:alpha val="43137"/>
                    </a:srgbClr>
                  </a:outerShdw>
                </a:effectLst>
                <a:latin typeface="Book Antiqua" pitchFamily="18" charset="0"/>
              </a:rPr>
              <a:t>adverse effect </a:t>
            </a:r>
            <a:r>
              <a:rPr lang="en-US" dirty="0" smtClean="0">
                <a:latin typeface="Book Antiqua" pitchFamily="18" charset="0"/>
              </a:rPr>
              <a:t>on another</a:t>
            </a:r>
          </a:p>
          <a:p>
            <a:pPr lvl="1" algn="just"/>
            <a:r>
              <a:rPr lang="en-US" dirty="0" smtClean="0">
                <a:latin typeface="Book Antiqua" pitchFamily="18" charset="0"/>
              </a:rPr>
              <a:t>sub functions, when combined, may not produce the </a:t>
            </a:r>
            <a:r>
              <a:rPr lang="en-US" dirty="0" smtClean="0">
                <a:solidFill>
                  <a:srgbClr val="FF0000"/>
                </a:solidFill>
                <a:effectLst>
                  <a:outerShdw blurRad="38100" dist="38100" dir="2700000" algn="tl">
                    <a:srgbClr val="000000">
                      <a:alpha val="43137"/>
                    </a:srgbClr>
                  </a:outerShdw>
                </a:effectLst>
                <a:latin typeface="Book Antiqua" pitchFamily="18" charset="0"/>
              </a:rPr>
              <a:t>desired major function</a:t>
            </a:r>
          </a:p>
          <a:p>
            <a:pPr lvl="1" algn="just"/>
            <a:r>
              <a:rPr lang="en-US" dirty="0" smtClean="0">
                <a:latin typeface="Book Antiqua" pitchFamily="18" charset="0"/>
              </a:rPr>
              <a:t>individually acceptable imprecision may be magnified to unacceptable levels</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global data structures </a:t>
            </a:r>
            <a:r>
              <a:rPr lang="en-US" dirty="0" smtClean="0">
                <a:latin typeface="Book Antiqua" pitchFamily="18" charset="0"/>
              </a:rPr>
              <a:t>can present problems.</a:t>
            </a:r>
            <a:endParaRPr lang="en-US" dirty="0">
              <a:latin typeface="Book Antiqua" pitchFamily="18" charset="0"/>
            </a:endParaRPr>
          </a:p>
        </p:txBody>
      </p:sp>
    </p:spTree>
    <p:extLst>
      <p:ext uri="{BB962C8B-B14F-4D97-AF65-F5344CB8AC3E}">
        <p14:creationId xmlns:p14="http://schemas.microsoft.com/office/powerpoint/2010/main" val="2413536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Objective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Integration testing </a:t>
            </a:r>
            <a:r>
              <a:rPr lang="en-US" dirty="0" smtClean="0">
                <a:latin typeface="Book Antiqua" pitchFamily="18" charset="0"/>
              </a:rPr>
              <a:t>is a systematic technique for constructing the </a:t>
            </a:r>
            <a:r>
              <a:rPr lang="en-US" dirty="0" smtClean="0">
                <a:solidFill>
                  <a:srgbClr val="FF0000"/>
                </a:solidFill>
                <a:effectLst>
                  <a:outerShdw blurRad="38100" dist="38100" dir="2700000" algn="tl">
                    <a:srgbClr val="000000">
                      <a:alpha val="43137"/>
                    </a:srgbClr>
                  </a:outerShdw>
                </a:effectLst>
                <a:latin typeface="Book Antiqua" pitchFamily="18" charset="0"/>
              </a:rPr>
              <a:t>software architecture</a:t>
            </a:r>
          </a:p>
          <a:p>
            <a:pPr algn="just"/>
            <a:r>
              <a:rPr lang="en-US" dirty="0" smtClean="0">
                <a:latin typeface="Book Antiqua" pitchFamily="18" charset="0"/>
              </a:rPr>
              <a:t>At the same time it conducts tests to uncover errors associated with interfacing. </a:t>
            </a:r>
          </a:p>
          <a:p>
            <a:pPr algn="just"/>
            <a:r>
              <a:rPr lang="en-US" dirty="0" smtClean="0">
                <a:latin typeface="Book Antiqua" pitchFamily="18" charset="0"/>
              </a:rPr>
              <a:t>It takes </a:t>
            </a:r>
            <a:r>
              <a:rPr lang="en-US" dirty="0" smtClean="0">
                <a:solidFill>
                  <a:srgbClr val="FF0000"/>
                </a:solidFill>
                <a:effectLst>
                  <a:outerShdw blurRad="38100" dist="38100" dir="2700000" algn="tl">
                    <a:srgbClr val="000000">
                      <a:alpha val="43137"/>
                    </a:srgbClr>
                  </a:outerShdw>
                </a:effectLst>
                <a:latin typeface="Book Antiqua" pitchFamily="18" charset="0"/>
              </a:rPr>
              <a:t>unit-tested components </a:t>
            </a:r>
            <a:r>
              <a:rPr lang="en-US" dirty="0" smtClean="0">
                <a:latin typeface="Book Antiqua" pitchFamily="18" charset="0"/>
              </a:rPr>
              <a:t>and build a </a:t>
            </a:r>
            <a:r>
              <a:rPr lang="en-US" dirty="0" smtClean="0">
                <a:solidFill>
                  <a:srgbClr val="FF0000"/>
                </a:solidFill>
                <a:effectLst>
                  <a:outerShdw blurRad="38100" dist="38100" dir="2700000" algn="tl">
                    <a:srgbClr val="000000">
                      <a:alpha val="43137"/>
                    </a:srgbClr>
                  </a:outerShdw>
                </a:effectLst>
                <a:latin typeface="Book Antiqua" pitchFamily="18" charset="0"/>
              </a:rPr>
              <a:t>program structure </a:t>
            </a:r>
            <a:r>
              <a:rPr lang="en-US" dirty="0" smtClean="0">
                <a:latin typeface="Book Antiqua" pitchFamily="18" charset="0"/>
              </a:rPr>
              <a:t>that has been dictated by design.</a:t>
            </a:r>
            <a:endParaRPr lang="en-US" dirty="0">
              <a:latin typeface="Book Antiqua" pitchFamily="18" charset="0"/>
            </a:endParaRPr>
          </a:p>
        </p:txBody>
      </p:sp>
    </p:spTree>
    <p:extLst>
      <p:ext uri="{BB962C8B-B14F-4D97-AF65-F5344CB8AC3E}">
        <p14:creationId xmlns:p14="http://schemas.microsoft.com/office/powerpoint/2010/main" val="441071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Big-bang approach of integration</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Book Antiqua" pitchFamily="18" charset="0"/>
              </a:rPr>
              <a:t>All components are </a:t>
            </a:r>
            <a:r>
              <a:rPr lang="en-US" sz="2800" dirty="0" smtClean="0">
                <a:solidFill>
                  <a:srgbClr val="FF0000"/>
                </a:solidFill>
                <a:effectLst>
                  <a:outerShdw blurRad="38100" dist="38100" dir="2700000" algn="tl">
                    <a:srgbClr val="000000">
                      <a:alpha val="43137"/>
                    </a:srgbClr>
                  </a:outerShdw>
                </a:effectLst>
                <a:latin typeface="Book Antiqua" pitchFamily="18" charset="0"/>
              </a:rPr>
              <a:t>combined</a:t>
            </a:r>
            <a:r>
              <a:rPr lang="en-US" sz="2800" dirty="0" smtClean="0">
                <a:latin typeface="Book Antiqua" pitchFamily="18" charset="0"/>
              </a:rPr>
              <a:t> in advance and the </a:t>
            </a:r>
            <a:r>
              <a:rPr lang="en-US" sz="2800" dirty="0" smtClean="0">
                <a:solidFill>
                  <a:srgbClr val="FF0000"/>
                </a:solidFill>
                <a:effectLst>
                  <a:outerShdw blurRad="38100" dist="38100" dir="2700000" algn="tl">
                    <a:srgbClr val="000000">
                      <a:alpha val="43137"/>
                    </a:srgbClr>
                  </a:outerShdw>
                </a:effectLst>
                <a:latin typeface="Book Antiqua" pitchFamily="18" charset="0"/>
              </a:rPr>
              <a:t>entire program is tested as a whole. </a:t>
            </a:r>
          </a:p>
          <a:p>
            <a:pPr algn="just"/>
            <a:r>
              <a:rPr lang="en-US" sz="2800" b="1" dirty="0" smtClean="0">
                <a:solidFill>
                  <a:srgbClr val="FF0000"/>
                </a:solidFill>
                <a:effectLst>
                  <a:outerShdw blurRad="38100" dist="38100" dir="2700000" algn="tl">
                    <a:srgbClr val="000000">
                      <a:alpha val="43137"/>
                    </a:srgbClr>
                  </a:outerShdw>
                </a:effectLst>
                <a:latin typeface="Book Antiqua" pitchFamily="18" charset="0"/>
              </a:rPr>
              <a:t>Problem</a:t>
            </a:r>
          </a:p>
          <a:p>
            <a:pPr lvl="1" algn="just"/>
            <a:r>
              <a:rPr lang="en-US" sz="2400" dirty="0" smtClean="0">
                <a:solidFill>
                  <a:srgbClr val="00B0F0"/>
                </a:solidFill>
                <a:effectLst>
                  <a:outerShdw blurRad="38100" dist="38100" dir="2700000" algn="tl">
                    <a:srgbClr val="000000">
                      <a:alpha val="43137"/>
                    </a:srgbClr>
                  </a:outerShdw>
                </a:effectLst>
                <a:latin typeface="Book Antiqua" pitchFamily="18" charset="0"/>
              </a:rPr>
              <a:t>Errors are encountered</a:t>
            </a:r>
          </a:p>
          <a:p>
            <a:pPr lvl="1" algn="just"/>
            <a:r>
              <a:rPr lang="en-US" sz="2400" dirty="0">
                <a:solidFill>
                  <a:srgbClr val="00B0F0"/>
                </a:solidFill>
                <a:effectLst>
                  <a:outerShdw blurRad="38100" dist="38100" dir="2700000" algn="tl">
                    <a:srgbClr val="000000">
                      <a:alpha val="43137"/>
                    </a:srgbClr>
                  </a:outerShdw>
                </a:effectLst>
                <a:latin typeface="Book Antiqua" pitchFamily="18" charset="0"/>
              </a:rPr>
              <a:t>C</a:t>
            </a:r>
            <a:r>
              <a:rPr lang="en-US" sz="2400" dirty="0" smtClean="0">
                <a:solidFill>
                  <a:srgbClr val="00B0F0"/>
                </a:solidFill>
                <a:effectLst>
                  <a:outerShdw blurRad="38100" dist="38100" dir="2700000" algn="tl">
                    <a:srgbClr val="000000">
                      <a:alpha val="43137"/>
                    </a:srgbClr>
                  </a:outerShdw>
                </a:effectLst>
                <a:latin typeface="Book Antiqua" pitchFamily="18" charset="0"/>
              </a:rPr>
              <a:t>orrection is difficult </a:t>
            </a:r>
          </a:p>
          <a:p>
            <a:pPr lvl="1" algn="just"/>
            <a:r>
              <a:rPr lang="en-US" sz="2400" dirty="0" smtClean="0">
                <a:solidFill>
                  <a:srgbClr val="00B0F0"/>
                </a:solidFill>
                <a:effectLst>
                  <a:outerShdw blurRad="38100" dist="38100" dir="2700000" algn="tl">
                    <a:srgbClr val="000000">
                      <a:alpha val="43137"/>
                    </a:srgbClr>
                  </a:outerShdw>
                </a:effectLst>
                <a:latin typeface="Book Antiqua" pitchFamily="18" charset="0"/>
              </a:rPr>
              <a:t>Complicated by the vast expanse of the entire program</a:t>
            </a:r>
            <a:r>
              <a:rPr lang="en-US" sz="2400" dirty="0" smtClean="0">
                <a:latin typeface="Book Antiqua" pitchFamily="18" charset="0"/>
              </a:rPr>
              <a:t>.</a:t>
            </a:r>
          </a:p>
          <a:p>
            <a:pPr algn="just"/>
            <a:r>
              <a:rPr lang="en-US" sz="2800" b="1" dirty="0" smtClean="0">
                <a:solidFill>
                  <a:srgbClr val="FF0000"/>
                </a:solidFill>
                <a:effectLst>
                  <a:outerShdw blurRad="38100" dist="38100" dir="2700000" algn="tl">
                    <a:srgbClr val="000000">
                      <a:alpha val="43137"/>
                    </a:srgbClr>
                  </a:outerShdw>
                </a:effectLst>
                <a:latin typeface="Book Antiqua" pitchFamily="18" charset="0"/>
              </a:rPr>
              <a:t>Solution </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Incremental integration</a:t>
            </a:r>
            <a:endParaRPr lang="en-US" dirty="0">
              <a:solidFill>
                <a:srgbClr val="0070C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171800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Incremental integration</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Book Antiqua" pitchFamily="18" charset="0"/>
              </a:rPr>
              <a:t>The program is constructed and tested in small </a:t>
            </a:r>
            <a:r>
              <a:rPr lang="en-US" sz="2800" dirty="0" smtClean="0">
                <a:solidFill>
                  <a:srgbClr val="FF0000"/>
                </a:solidFill>
                <a:effectLst>
                  <a:outerShdw blurRad="38100" dist="38100" dir="2700000" algn="tl">
                    <a:srgbClr val="000000">
                      <a:alpha val="43137"/>
                    </a:srgbClr>
                  </a:outerShdw>
                </a:effectLst>
                <a:latin typeface="Book Antiqua" pitchFamily="18" charset="0"/>
              </a:rPr>
              <a:t>increments</a:t>
            </a:r>
            <a:r>
              <a:rPr lang="en-US" sz="2800" dirty="0">
                <a:latin typeface="Book Antiqua" pitchFamily="18" charset="0"/>
              </a:rPr>
              <a:t>.</a:t>
            </a:r>
            <a:endParaRPr lang="en-US" sz="2800" dirty="0" smtClean="0">
              <a:latin typeface="Book Antiqua" pitchFamily="18" charset="0"/>
            </a:endParaRPr>
          </a:p>
          <a:p>
            <a:pPr algn="just"/>
            <a:r>
              <a:rPr lang="en-US" sz="2800" dirty="0" smtClean="0">
                <a:latin typeface="Book Antiqua" pitchFamily="18" charset="0"/>
              </a:rPr>
              <a:t>Errors are easier to </a:t>
            </a:r>
            <a:r>
              <a:rPr lang="en-US" sz="2800" dirty="0" smtClean="0">
                <a:solidFill>
                  <a:srgbClr val="FF0000"/>
                </a:solidFill>
                <a:effectLst>
                  <a:outerShdw blurRad="38100" dist="38100" dir="2700000" algn="tl">
                    <a:srgbClr val="000000">
                      <a:alpha val="43137"/>
                    </a:srgbClr>
                  </a:outerShdw>
                </a:effectLst>
                <a:latin typeface="Book Antiqua" pitchFamily="18" charset="0"/>
              </a:rPr>
              <a:t>isolate</a:t>
            </a:r>
            <a:r>
              <a:rPr lang="en-US" sz="2800" dirty="0" smtClean="0">
                <a:latin typeface="Book Antiqua" pitchFamily="18" charset="0"/>
              </a:rPr>
              <a:t> and </a:t>
            </a:r>
            <a:r>
              <a:rPr lang="en-US" sz="2800" dirty="0" smtClean="0">
                <a:solidFill>
                  <a:srgbClr val="FF0000"/>
                </a:solidFill>
                <a:effectLst>
                  <a:outerShdw blurRad="38100" dist="38100" dir="2700000" algn="tl">
                    <a:srgbClr val="000000">
                      <a:alpha val="43137"/>
                    </a:srgbClr>
                  </a:outerShdw>
                </a:effectLst>
                <a:latin typeface="Book Antiqua" pitchFamily="18" charset="0"/>
              </a:rPr>
              <a:t>correct</a:t>
            </a:r>
            <a:r>
              <a:rPr lang="en-US" sz="2800" dirty="0" smtClean="0">
                <a:latin typeface="Book Antiqua" pitchFamily="18" charset="0"/>
              </a:rPr>
              <a:t> </a:t>
            </a:r>
          </a:p>
          <a:p>
            <a:pPr algn="just"/>
            <a:r>
              <a:rPr lang="en-US" sz="2800" dirty="0" smtClean="0">
                <a:latin typeface="Book Antiqua" pitchFamily="18" charset="0"/>
              </a:rPr>
              <a:t>Interfaces are more likely to be tested completely</a:t>
            </a:r>
          </a:p>
          <a:p>
            <a:pPr algn="just"/>
            <a:r>
              <a:rPr lang="en-US" sz="2800" dirty="0" smtClean="0">
                <a:latin typeface="Book Antiqua" pitchFamily="18" charset="0"/>
              </a:rPr>
              <a:t>A </a:t>
            </a:r>
            <a:r>
              <a:rPr lang="en-US" sz="2800" dirty="0" smtClean="0">
                <a:solidFill>
                  <a:srgbClr val="FF0000"/>
                </a:solidFill>
                <a:effectLst>
                  <a:outerShdw blurRad="38100" dist="38100" dir="2700000" algn="tl">
                    <a:srgbClr val="000000">
                      <a:alpha val="43137"/>
                    </a:srgbClr>
                  </a:outerShdw>
                </a:effectLst>
                <a:latin typeface="Book Antiqua" pitchFamily="18" charset="0"/>
              </a:rPr>
              <a:t>systematic test approach </a:t>
            </a:r>
            <a:r>
              <a:rPr lang="en-US" sz="2800" dirty="0" smtClean="0">
                <a:latin typeface="Book Antiqua" pitchFamily="18" charset="0"/>
              </a:rPr>
              <a:t>may be applied</a:t>
            </a:r>
            <a:endParaRPr lang="en-US" sz="2800" dirty="0">
              <a:latin typeface="Book Antiqua" pitchFamily="18" charset="0"/>
            </a:endParaRPr>
          </a:p>
        </p:txBody>
      </p:sp>
    </p:spTree>
    <p:extLst>
      <p:ext uri="{BB962C8B-B14F-4D97-AF65-F5344CB8AC3E}">
        <p14:creationId xmlns:p14="http://schemas.microsoft.com/office/powerpoint/2010/main" val="62863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latin typeface="Agency FB" pitchFamily="34" charset="0"/>
              </a:rPr>
              <a:t>Incremental integration testing strategies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r>
              <a:rPr lang="en-US" sz="2800" dirty="0" smtClean="0">
                <a:solidFill>
                  <a:srgbClr val="FFC000"/>
                </a:solidFill>
                <a:effectLst>
                  <a:outerShdw blurRad="38100" dist="38100" dir="2700000" algn="tl">
                    <a:srgbClr val="000000">
                      <a:alpha val="43137"/>
                    </a:srgbClr>
                  </a:outerShdw>
                </a:effectLst>
                <a:latin typeface="Book Antiqua" pitchFamily="18" charset="0"/>
              </a:rPr>
              <a:t>Two types </a:t>
            </a:r>
          </a:p>
          <a:p>
            <a:pPr lvl="1"/>
            <a:r>
              <a:rPr lang="en-US" sz="2400" dirty="0" smtClean="0">
                <a:solidFill>
                  <a:srgbClr val="0070C0"/>
                </a:solidFill>
                <a:effectLst>
                  <a:outerShdw blurRad="38100" dist="38100" dir="2700000" algn="tl">
                    <a:srgbClr val="000000">
                      <a:alpha val="43137"/>
                    </a:srgbClr>
                  </a:outerShdw>
                </a:effectLst>
                <a:latin typeface="Book Antiqua" pitchFamily="18" charset="0"/>
              </a:rPr>
              <a:t>Top down integration testing</a:t>
            </a:r>
          </a:p>
          <a:p>
            <a:pPr lvl="1"/>
            <a:r>
              <a:rPr lang="en-US" sz="2400" dirty="0" smtClean="0">
                <a:solidFill>
                  <a:srgbClr val="0070C0"/>
                </a:solidFill>
                <a:effectLst>
                  <a:outerShdw blurRad="38100" dist="38100" dir="2700000" algn="tl">
                    <a:srgbClr val="000000">
                      <a:alpha val="43137"/>
                    </a:srgbClr>
                  </a:outerShdw>
                </a:effectLst>
                <a:latin typeface="Book Antiqua" pitchFamily="18" charset="0"/>
              </a:rPr>
              <a:t>Bottom up integration testing</a:t>
            </a:r>
          </a:p>
          <a:p>
            <a:endParaRPr lang="en-US" sz="2800" dirty="0">
              <a:latin typeface="Book Antiqua" pitchFamily="18" charset="0"/>
            </a:endParaRPr>
          </a:p>
        </p:txBody>
      </p:sp>
    </p:spTree>
    <p:extLst>
      <p:ext uri="{BB962C8B-B14F-4D97-AF65-F5344CB8AC3E}">
        <p14:creationId xmlns:p14="http://schemas.microsoft.com/office/powerpoint/2010/main" val="219720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Validation principle</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sz="2800" dirty="0" smtClean="0">
                <a:latin typeface="Book Antiqua" pitchFamily="18" charset="0"/>
              </a:rPr>
              <a:t>After completing the coding, following things are conducted:</a:t>
            </a:r>
          </a:p>
          <a:p>
            <a:pPr lvl="1" algn="just"/>
            <a:r>
              <a:rPr lang="en-US" dirty="0" smtClean="0">
                <a:latin typeface="Book Antiqua" pitchFamily="18" charset="0"/>
              </a:rPr>
              <a:t>Conduct a </a:t>
            </a:r>
            <a:r>
              <a:rPr lang="en-US" dirty="0" smtClean="0">
                <a:solidFill>
                  <a:srgbClr val="FF0000"/>
                </a:solidFill>
                <a:effectLst>
                  <a:outerShdw blurRad="38100" dist="38100" dir="2700000" algn="tl">
                    <a:srgbClr val="000000">
                      <a:alpha val="43137"/>
                    </a:srgbClr>
                  </a:outerShdw>
                </a:effectLst>
                <a:latin typeface="Book Antiqua" pitchFamily="18" charset="0"/>
              </a:rPr>
              <a:t>code walkthrough </a:t>
            </a:r>
            <a:r>
              <a:rPr lang="en-US" dirty="0" smtClean="0">
                <a:latin typeface="Book Antiqua" pitchFamily="18" charset="0"/>
              </a:rPr>
              <a:t>when appropriate.</a:t>
            </a:r>
          </a:p>
          <a:p>
            <a:pPr lvl="1" algn="just"/>
            <a:r>
              <a:rPr lang="en-US" dirty="0" smtClean="0">
                <a:latin typeface="Book Antiqua" pitchFamily="18" charset="0"/>
              </a:rPr>
              <a:t>Perform </a:t>
            </a:r>
            <a:r>
              <a:rPr lang="en-US" dirty="0" smtClean="0">
                <a:solidFill>
                  <a:srgbClr val="FF0000"/>
                </a:solidFill>
                <a:effectLst>
                  <a:outerShdw blurRad="38100" dist="38100" dir="2700000" algn="tl">
                    <a:srgbClr val="000000">
                      <a:alpha val="43137"/>
                    </a:srgbClr>
                  </a:outerShdw>
                </a:effectLst>
                <a:latin typeface="Book Antiqua" pitchFamily="18" charset="0"/>
              </a:rPr>
              <a:t>unit tests </a:t>
            </a:r>
            <a:r>
              <a:rPr lang="en-US" dirty="0" smtClean="0">
                <a:latin typeface="Book Antiqua" pitchFamily="18" charset="0"/>
              </a:rPr>
              <a:t>and correct errors you’ve uncovered.</a:t>
            </a:r>
          </a:p>
          <a:p>
            <a:pPr lvl="1" algn="just"/>
            <a:r>
              <a:rPr lang="en-US" dirty="0" smtClean="0">
                <a:solidFill>
                  <a:srgbClr val="FF0000"/>
                </a:solidFill>
                <a:effectLst>
                  <a:outerShdw blurRad="38100" dist="38100" dir="2700000" algn="tl">
                    <a:srgbClr val="000000">
                      <a:alpha val="43137"/>
                    </a:srgbClr>
                  </a:outerShdw>
                </a:effectLst>
                <a:latin typeface="Book Antiqua" pitchFamily="18" charset="0"/>
              </a:rPr>
              <a:t>Refactor</a:t>
            </a:r>
            <a:r>
              <a:rPr lang="en-US" dirty="0" smtClean="0">
                <a:latin typeface="Book Antiqua" pitchFamily="18" charset="0"/>
              </a:rPr>
              <a:t> the code.</a:t>
            </a:r>
            <a:endParaRPr lang="en-US" dirty="0">
              <a:latin typeface="Book Antiqua" pitchFamily="18" charset="0"/>
            </a:endParaRPr>
          </a:p>
        </p:txBody>
      </p:sp>
    </p:spTree>
    <p:extLst>
      <p:ext uri="{BB962C8B-B14F-4D97-AF65-F5344CB8AC3E}">
        <p14:creationId xmlns:p14="http://schemas.microsoft.com/office/powerpoint/2010/main" val="230647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TOP-DOWN INTEGRATION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Autofit/>
          </a:bodyPr>
          <a:lstStyle/>
          <a:p>
            <a:pPr algn="just"/>
            <a:r>
              <a:rPr lang="en-US" dirty="0" smtClean="0">
                <a:latin typeface="Book Antiqua" pitchFamily="18" charset="0"/>
              </a:rPr>
              <a:t>It is an incremental approach to construct the software architecture.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Modules are integrated </a:t>
            </a:r>
            <a:r>
              <a:rPr lang="en-US" dirty="0" smtClean="0">
                <a:latin typeface="Book Antiqua" pitchFamily="18" charset="0"/>
              </a:rPr>
              <a:t>by moving </a:t>
            </a:r>
            <a:r>
              <a:rPr lang="en-US" dirty="0" smtClean="0">
                <a:solidFill>
                  <a:srgbClr val="FF0000"/>
                </a:solidFill>
                <a:effectLst>
                  <a:outerShdw blurRad="38100" dist="38100" dir="2700000" algn="tl">
                    <a:srgbClr val="000000">
                      <a:alpha val="43137"/>
                    </a:srgbClr>
                  </a:outerShdw>
                </a:effectLst>
                <a:latin typeface="Book Antiqua" pitchFamily="18" charset="0"/>
              </a:rPr>
              <a:t>downward </a:t>
            </a:r>
            <a:r>
              <a:rPr lang="en-US" dirty="0" smtClean="0">
                <a:latin typeface="Book Antiqua" pitchFamily="18" charset="0"/>
              </a:rPr>
              <a:t>through the control hierarchy,</a:t>
            </a:r>
          </a:p>
          <a:p>
            <a:pPr algn="just"/>
            <a:r>
              <a:rPr lang="en-US" dirty="0" smtClean="0">
                <a:latin typeface="Book Antiqua" pitchFamily="18" charset="0"/>
              </a:rPr>
              <a:t>Integration begins with the </a:t>
            </a:r>
            <a:r>
              <a:rPr lang="en-US" dirty="0" smtClean="0">
                <a:solidFill>
                  <a:srgbClr val="FF0000"/>
                </a:solidFill>
                <a:effectLst>
                  <a:outerShdw blurRad="38100" dist="38100" dir="2700000" algn="tl">
                    <a:srgbClr val="000000">
                      <a:alpha val="43137"/>
                    </a:srgbClr>
                  </a:outerShdw>
                </a:effectLst>
                <a:latin typeface="Book Antiqua" pitchFamily="18" charset="0"/>
              </a:rPr>
              <a:t>main control module (main program). </a:t>
            </a:r>
          </a:p>
          <a:p>
            <a:pPr algn="just"/>
            <a:r>
              <a:rPr lang="en-US" dirty="0" smtClean="0">
                <a:latin typeface="Book Antiqua" pitchFamily="18" charset="0"/>
              </a:rPr>
              <a:t>Modules that are subordinate and ultimately subordinate to the main control module are incorporated into the structure by</a:t>
            </a:r>
          </a:p>
          <a:p>
            <a:pPr lvl="1" algn="just"/>
            <a:r>
              <a:rPr lang="en-US" sz="2400" dirty="0" smtClean="0">
                <a:solidFill>
                  <a:srgbClr val="FF0000"/>
                </a:solidFill>
                <a:effectLst>
                  <a:outerShdw blurRad="38100" dist="38100" dir="2700000" algn="tl">
                    <a:srgbClr val="000000">
                      <a:alpha val="43137"/>
                    </a:srgbClr>
                  </a:outerShdw>
                </a:effectLst>
                <a:latin typeface="Book Antiqua" pitchFamily="18" charset="0"/>
              </a:rPr>
              <a:t>Depth-first</a:t>
            </a:r>
          </a:p>
          <a:p>
            <a:pPr lvl="1" algn="just"/>
            <a:r>
              <a:rPr lang="en-US" sz="2400" dirty="0">
                <a:solidFill>
                  <a:srgbClr val="FF0000"/>
                </a:solidFill>
                <a:effectLst>
                  <a:outerShdw blurRad="38100" dist="38100" dir="2700000" algn="tl">
                    <a:srgbClr val="000000">
                      <a:alpha val="43137"/>
                    </a:srgbClr>
                  </a:outerShdw>
                </a:effectLst>
                <a:latin typeface="Book Antiqua" pitchFamily="18" charset="0"/>
              </a:rPr>
              <a:t>B</a:t>
            </a:r>
            <a:r>
              <a:rPr lang="en-US" sz="2400" dirty="0" smtClean="0">
                <a:solidFill>
                  <a:srgbClr val="FF0000"/>
                </a:solidFill>
                <a:effectLst>
                  <a:outerShdw blurRad="38100" dist="38100" dir="2700000" algn="tl">
                    <a:srgbClr val="000000">
                      <a:alpha val="43137"/>
                    </a:srgbClr>
                  </a:outerShdw>
                </a:effectLst>
                <a:latin typeface="Book Antiqua" pitchFamily="18" charset="0"/>
              </a:rPr>
              <a:t>readth-first manner.</a:t>
            </a:r>
            <a:endParaRPr lang="en-US" sz="2400"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182914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38100" dir="2700000" algn="tl">
                    <a:srgbClr val="000000">
                      <a:alpha val="43137"/>
                    </a:srgbClr>
                  </a:outerShdw>
                </a:effectLst>
                <a:latin typeface="Agency FB" pitchFamily="34" charset="0"/>
              </a:rPr>
              <a:t>Depth first integration</a:t>
            </a:r>
            <a:endParaRPr lang="en-US"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It </a:t>
            </a:r>
            <a:r>
              <a:rPr lang="en-US" dirty="0" smtClean="0">
                <a:solidFill>
                  <a:srgbClr val="FF0000"/>
                </a:solidFill>
                <a:effectLst>
                  <a:outerShdw blurRad="38100" dist="38100" dir="2700000" algn="tl">
                    <a:srgbClr val="000000">
                      <a:alpha val="43137"/>
                    </a:srgbClr>
                  </a:outerShdw>
                </a:effectLst>
                <a:latin typeface="Book Antiqua" pitchFamily="18" charset="0"/>
              </a:rPr>
              <a:t>integrates</a:t>
            </a:r>
            <a:r>
              <a:rPr lang="en-US" dirty="0" smtClean="0">
                <a:latin typeface="Book Antiqua" pitchFamily="18" charset="0"/>
              </a:rPr>
              <a:t> all components on a major control path of the </a:t>
            </a:r>
            <a:r>
              <a:rPr lang="en-US" dirty="0" smtClean="0">
                <a:solidFill>
                  <a:srgbClr val="FF0000"/>
                </a:solidFill>
                <a:effectLst>
                  <a:outerShdw blurRad="38100" dist="38100" dir="2700000" algn="tl">
                    <a:srgbClr val="000000">
                      <a:alpha val="43137"/>
                    </a:srgbClr>
                  </a:outerShdw>
                </a:effectLst>
                <a:latin typeface="Book Antiqua" pitchFamily="18" charset="0"/>
              </a:rPr>
              <a:t>program structure</a:t>
            </a:r>
            <a:r>
              <a:rPr lang="en-US" dirty="0" smtClean="0">
                <a:latin typeface="Book Antiqua" pitchFamily="18" charset="0"/>
              </a:rPr>
              <a:t>. </a:t>
            </a:r>
          </a:p>
          <a:p>
            <a:pPr algn="just"/>
            <a:r>
              <a:rPr lang="en-US" dirty="0" smtClean="0">
                <a:latin typeface="Book Antiqua" pitchFamily="18" charset="0"/>
              </a:rPr>
              <a:t>Selection of a major path depends on application-specific characteristics. </a:t>
            </a:r>
          </a:p>
          <a:p>
            <a:pPr algn="just"/>
            <a:r>
              <a:rPr lang="en-US" dirty="0" err="1" smtClean="0">
                <a:latin typeface="Book Antiqua" pitchFamily="18" charset="0"/>
              </a:rPr>
              <a:t>Eg</a:t>
            </a:r>
            <a:r>
              <a:rPr lang="en-US" dirty="0" smtClean="0">
                <a:latin typeface="Book Antiqua" pitchFamily="18" charset="0"/>
              </a:rPr>
              <a:t>“ if we select </a:t>
            </a:r>
            <a:r>
              <a:rPr lang="en-US" dirty="0" smtClean="0">
                <a:solidFill>
                  <a:srgbClr val="FF0000"/>
                </a:solidFill>
                <a:effectLst>
                  <a:outerShdw blurRad="38100" dist="38100" dir="2700000" algn="tl">
                    <a:srgbClr val="000000">
                      <a:alpha val="43137"/>
                    </a:srgbClr>
                  </a:outerShdw>
                </a:effectLst>
                <a:latin typeface="Book Antiqua" pitchFamily="18" charset="0"/>
              </a:rPr>
              <a:t>left path</a:t>
            </a:r>
            <a:r>
              <a:rPr lang="en-US" dirty="0" smtClean="0">
                <a:latin typeface="Book Antiqua" pitchFamily="18" charset="0"/>
              </a:rPr>
              <a:t>,</a:t>
            </a:r>
          </a:p>
          <a:p>
            <a:pPr lvl="1" algn="just"/>
            <a:r>
              <a:rPr lang="en-US" dirty="0" smtClean="0">
                <a:latin typeface="Book Antiqua" pitchFamily="18" charset="0"/>
              </a:rPr>
              <a:t>components M1, M2 , M5 would be integrated first.</a:t>
            </a:r>
          </a:p>
          <a:p>
            <a:pPr lvl="1" algn="just"/>
            <a:r>
              <a:rPr lang="en-US" dirty="0" smtClean="0">
                <a:latin typeface="Book Antiqua" pitchFamily="18" charset="0"/>
              </a:rPr>
              <a:t>Next, </a:t>
            </a:r>
            <a:r>
              <a:rPr lang="en-US" dirty="0" smtClean="0">
                <a:solidFill>
                  <a:srgbClr val="FF0000"/>
                </a:solidFill>
                <a:effectLst>
                  <a:outerShdw blurRad="38100" dist="38100" dir="2700000" algn="tl">
                    <a:srgbClr val="000000">
                      <a:alpha val="43137"/>
                    </a:srgbClr>
                  </a:outerShdw>
                </a:effectLst>
                <a:latin typeface="Book Antiqua" pitchFamily="18" charset="0"/>
              </a:rPr>
              <a:t>M8 or M6 would be integrated.</a:t>
            </a:r>
          </a:p>
          <a:p>
            <a:pPr lvl="1" algn="just"/>
            <a:r>
              <a:rPr lang="en-US" dirty="0" smtClean="0">
                <a:latin typeface="Book Antiqua" pitchFamily="18" charset="0"/>
              </a:rPr>
              <a:t>Then, the central and right-hand control paths are built.</a:t>
            </a:r>
            <a:endParaRPr lang="en-US" dirty="0">
              <a:latin typeface="Book Antiqua" pitchFamily="18" charset="0"/>
            </a:endParaRPr>
          </a:p>
        </p:txBody>
      </p:sp>
    </p:spTree>
    <p:extLst>
      <p:ext uri="{BB962C8B-B14F-4D97-AF65-F5344CB8AC3E}">
        <p14:creationId xmlns:p14="http://schemas.microsoft.com/office/powerpoint/2010/main" val="265027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gency FB" pitchFamily="34" charset="0"/>
              </a:rPr>
              <a:t>Depth first integration</a:t>
            </a:r>
            <a:endParaRPr lang="en-US" dirty="0"/>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566863" y="1566863"/>
            <a:ext cx="7186198" cy="4452937"/>
          </a:xfrm>
          <a:prstGeom prst="rect">
            <a:avLst/>
          </a:prstGeom>
          <a:noFill/>
          <a:ln w="9525">
            <a:noFill/>
            <a:miter lim="800000"/>
            <a:headEnd/>
            <a:tailEnd/>
          </a:ln>
          <a:effectLst/>
        </p:spPr>
      </p:pic>
    </p:spTree>
    <p:extLst>
      <p:ext uri="{BB962C8B-B14F-4D97-AF65-F5344CB8AC3E}">
        <p14:creationId xmlns:p14="http://schemas.microsoft.com/office/powerpoint/2010/main" val="3565988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38100" dir="2700000" algn="tl">
                    <a:srgbClr val="000000">
                      <a:alpha val="43137"/>
                    </a:srgbClr>
                  </a:outerShdw>
                </a:effectLst>
                <a:latin typeface="Agency FB" pitchFamily="34" charset="0"/>
              </a:rPr>
              <a:t>Breadth first integration</a:t>
            </a:r>
            <a:endParaRPr lang="en-US"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lstStyle/>
          <a:p>
            <a:pPr algn="just"/>
            <a:r>
              <a:rPr lang="en-US" dirty="0" smtClean="0">
                <a:latin typeface="Book Antiqua" pitchFamily="18" charset="0"/>
              </a:rPr>
              <a:t>incorporates all components directly </a:t>
            </a:r>
            <a:r>
              <a:rPr lang="en-US" dirty="0" smtClean="0">
                <a:solidFill>
                  <a:srgbClr val="FF0000"/>
                </a:solidFill>
                <a:effectLst>
                  <a:outerShdw blurRad="38100" dist="38100" dir="2700000" algn="tl">
                    <a:srgbClr val="000000">
                      <a:alpha val="43137"/>
                    </a:srgbClr>
                  </a:outerShdw>
                </a:effectLst>
                <a:latin typeface="Book Antiqua" pitchFamily="18" charset="0"/>
              </a:rPr>
              <a:t>subordinate at each level, </a:t>
            </a:r>
          </a:p>
          <a:p>
            <a:pPr algn="just"/>
            <a:r>
              <a:rPr lang="en-US" dirty="0" smtClean="0">
                <a:latin typeface="Book Antiqua" pitchFamily="18" charset="0"/>
              </a:rPr>
              <a:t>Moves across the structure </a:t>
            </a:r>
            <a:r>
              <a:rPr lang="en-US" dirty="0" smtClean="0">
                <a:solidFill>
                  <a:srgbClr val="FF0000"/>
                </a:solidFill>
                <a:effectLst>
                  <a:outerShdw blurRad="38100" dist="38100" dir="2700000" algn="tl">
                    <a:srgbClr val="000000">
                      <a:alpha val="43137"/>
                    </a:srgbClr>
                  </a:outerShdw>
                </a:effectLst>
                <a:latin typeface="Book Antiqua" pitchFamily="18" charset="0"/>
              </a:rPr>
              <a:t>horizontally. </a:t>
            </a:r>
          </a:p>
          <a:p>
            <a:pPr algn="just"/>
            <a:r>
              <a:rPr lang="en-US" dirty="0" smtClean="0">
                <a:latin typeface="Book Antiqua" pitchFamily="18" charset="0"/>
              </a:rPr>
              <a:t>Components M2, M3, and M4 would be </a:t>
            </a:r>
            <a:r>
              <a:rPr lang="en-US" dirty="0" smtClean="0">
                <a:solidFill>
                  <a:srgbClr val="FF0000"/>
                </a:solidFill>
                <a:effectLst>
                  <a:outerShdw blurRad="38100" dist="38100" dir="2700000" algn="tl">
                    <a:srgbClr val="000000">
                      <a:alpha val="43137"/>
                    </a:srgbClr>
                  </a:outerShdw>
                </a:effectLst>
                <a:latin typeface="Book Antiqua" pitchFamily="18" charset="0"/>
              </a:rPr>
              <a:t>integrated first. </a:t>
            </a:r>
          </a:p>
          <a:p>
            <a:pPr algn="just"/>
            <a:r>
              <a:rPr lang="en-US" dirty="0" smtClean="0">
                <a:latin typeface="Book Antiqua" pitchFamily="18" charset="0"/>
              </a:rPr>
              <a:t>The next control level, M5, M6, and so on, </a:t>
            </a:r>
            <a:endParaRPr lang="en-US" dirty="0">
              <a:latin typeface="Book Antiqua" pitchFamily="18" charset="0"/>
            </a:endParaRPr>
          </a:p>
        </p:txBody>
      </p:sp>
    </p:spTree>
    <p:extLst>
      <p:ext uri="{BB962C8B-B14F-4D97-AF65-F5344CB8AC3E}">
        <p14:creationId xmlns:p14="http://schemas.microsoft.com/office/powerpoint/2010/main" val="291814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38100" dir="2700000" algn="tl">
                    <a:srgbClr val="000000">
                      <a:alpha val="43137"/>
                    </a:srgbClr>
                  </a:outerShdw>
                </a:effectLst>
                <a:latin typeface="Agency FB" pitchFamily="34" charset="0"/>
              </a:rPr>
              <a:t>Steps for top-down integration</a:t>
            </a:r>
            <a:endParaRPr lang="en-US"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The </a:t>
            </a:r>
            <a:r>
              <a:rPr lang="en-US" dirty="0" smtClean="0">
                <a:solidFill>
                  <a:srgbClr val="FF0000"/>
                </a:solidFill>
                <a:effectLst>
                  <a:outerShdw blurRad="38100" dist="38100" dir="2700000" algn="tl">
                    <a:srgbClr val="000000">
                      <a:alpha val="43137"/>
                    </a:srgbClr>
                  </a:outerShdw>
                </a:effectLst>
                <a:latin typeface="Book Antiqua" pitchFamily="18" charset="0"/>
              </a:rPr>
              <a:t>main control module </a:t>
            </a:r>
            <a:r>
              <a:rPr lang="en-US" dirty="0" smtClean="0">
                <a:latin typeface="Book Antiqua" pitchFamily="18" charset="0"/>
              </a:rPr>
              <a:t>is used as a </a:t>
            </a:r>
            <a:r>
              <a:rPr lang="en-US" dirty="0" smtClean="0">
                <a:solidFill>
                  <a:srgbClr val="FF0000"/>
                </a:solidFill>
                <a:effectLst>
                  <a:outerShdw blurRad="38100" dist="38100" dir="2700000" algn="tl">
                    <a:srgbClr val="000000">
                      <a:alpha val="43137"/>
                    </a:srgbClr>
                  </a:outerShdw>
                </a:effectLst>
                <a:latin typeface="Book Antiqua" pitchFamily="18" charset="0"/>
              </a:rPr>
              <a:t>test driver </a:t>
            </a:r>
            <a:r>
              <a:rPr lang="en-US" dirty="0" smtClean="0">
                <a:latin typeface="Book Antiqua" pitchFamily="18" charset="0"/>
              </a:rPr>
              <a:t>and </a:t>
            </a:r>
            <a:r>
              <a:rPr lang="en-US" dirty="0" smtClean="0">
                <a:solidFill>
                  <a:srgbClr val="FF0000"/>
                </a:solidFill>
                <a:effectLst>
                  <a:outerShdw blurRad="38100" dist="38100" dir="2700000" algn="tl">
                    <a:srgbClr val="000000">
                      <a:alpha val="43137"/>
                    </a:srgbClr>
                  </a:outerShdw>
                </a:effectLst>
                <a:latin typeface="Book Antiqua" pitchFamily="18" charset="0"/>
              </a:rPr>
              <a:t>stubs are substituted </a:t>
            </a:r>
            <a:r>
              <a:rPr lang="en-US" dirty="0" smtClean="0">
                <a:latin typeface="Book Antiqua" pitchFamily="18" charset="0"/>
              </a:rPr>
              <a:t>for all </a:t>
            </a:r>
            <a:r>
              <a:rPr lang="en-US" dirty="0" smtClean="0">
                <a:solidFill>
                  <a:srgbClr val="FF0000"/>
                </a:solidFill>
                <a:effectLst>
                  <a:outerShdw blurRad="38100" dist="38100" dir="2700000" algn="tl">
                    <a:srgbClr val="000000">
                      <a:alpha val="43137"/>
                    </a:srgbClr>
                  </a:outerShdw>
                </a:effectLst>
                <a:latin typeface="Book Antiqua" pitchFamily="18" charset="0"/>
              </a:rPr>
              <a:t>components</a:t>
            </a:r>
            <a:r>
              <a:rPr lang="en-US" dirty="0" smtClean="0">
                <a:latin typeface="Book Antiqua" pitchFamily="18" charset="0"/>
              </a:rPr>
              <a:t> directly </a:t>
            </a:r>
            <a:r>
              <a:rPr lang="en-US" dirty="0" smtClean="0">
                <a:solidFill>
                  <a:srgbClr val="FF0000"/>
                </a:solidFill>
                <a:effectLst>
                  <a:outerShdw blurRad="38100" dist="38100" dir="2700000" algn="tl">
                    <a:srgbClr val="000000">
                      <a:alpha val="43137"/>
                    </a:srgbClr>
                  </a:outerShdw>
                </a:effectLst>
                <a:latin typeface="Book Antiqua" pitchFamily="18" charset="0"/>
              </a:rPr>
              <a:t>subordinate</a:t>
            </a:r>
            <a:r>
              <a:rPr lang="en-US" dirty="0" smtClean="0">
                <a:latin typeface="Book Antiqua" pitchFamily="18" charset="0"/>
              </a:rPr>
              <a:t> to the main control module.</a:t>
            </a:r>
          </a:p>
          <a:p>
            <a:pPr algn="just"/>
            <a:r>
              <a:rPr lang="en-US" dirty="0" smtClean="0">
                <a:latin typeface="Book Antiqua" pitchFamily="18" charset="0"/>
              </a:rPr>
              <a:t>Depending on the integration approach selected subordinate stubs are replaced one at a time with actual components.</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Tests are conducted </a:t>
            </a:r>
            <a:r>
              <a:rPr lang="en-US" dirty="0" smtClean="0">
                <a:latin typeface="Book Antiqua" pitchFamily="18" charset="0"/>
              </a:rPr>
              <a:t>as each </a:t>
            </a:r>
            <a:r>
              <a:rPr lang="en-US" dirty="0" smtClean="0">
                <a:solidFill>
                  <a:srgbClr val="FF0000"/>
                </a:solidFill>
                <a:effectLst>
                  <a:outerShdw blurRad="38100" dist="38100" dir="2700000" algn="tl">
                    <a:srgbClr val="000000">
                      <a:alpha val="43137"/>
                    </a:srgbClr>
                  </a:outerShdw>
                </a:effectLst>
                <a:latin typeface="Book Antiqua" pitchFamily="18" charset="0"/>
              </a:rPr>
              <a:t>component</a:t>
            </a:r>
            <a:r>
              <a:rPr lang="en-US" dirty="0" smtClean="0">
                <a:latin typeface="Book Antiqua" pitchFamily="18" charset="0"/>
              </a:rPr>
              <a:t> is integrated.</a:t>
            </a:r>
          </a:p>
          <a:p>
            <a:pPr algn="just"/>
            <a:r>
              <a:rPr lang="en-US" dirty="0" smtClean="0">
                <a:latin typeface="Book Antiqua" pitchFamily="18" charset="0"/>
              </a:rPr>
              <a:t>On completion of each set of tests, another stub is replaced with the real component.</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Regression testing </a:t>
            </a:r>
            <a:r>
              <a:rPr lang="en-US" dirty="0" smtClean="0">
                <a:latin typeface="Book Antiqua" pitchFamily="18" charset="0"/>
              </a:rPr>
              <a:t>is conducted to ensure that new errors have not been introduced.</a:t>
            </a:r>
            <a:endParaRPr lang="en-US" dirty="0">
              <a:latin typeface="Book Antiqua" pitchFamily="18" charset="0"/>
            </a:endParaRPr>
          </a:p>
        </p:txBody>
      </p:sp>
    </p:spTree>
    <p:extLst>
      <p:ext uri="{BB962C8B-B14F-4D97-AF65-F5344CB8AC3E}">
        <p14:creationId xmlns:p14="http://schemas.microsoft.com/office/powerpoint/2010/main" val="427959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effectLst>
                  <a:outerShdw blurRad="38100" dist="38100" dir="2700000" algn="tl">
                    <a:srgbClr val="000000">
                      <a:alpha val="43137"/>
                    </a:srgbClr>
                  </a:outerShdw>
                </a:effectLst>
                <a:latin typeface="Agency FB" pitchFamily="34" charset="0"/>
              </a:rPr>
              <a:t>Advantages of top down integration testing</a:t>
            </a:r>
            <a:endParaRPr lang="en-US"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It  </a:t>
            </a:r>
            <a:r>
              <a:rPr lang="en-US" dirty="0" smtClean="0">
                <a:solidFill>
                  <a:srgbClr val="FF0000"/>
                </a:solidFill>
                <a:effectLst>
                  <a:outerShdw blurRad="38100" dist="38100" dir="2700000" algn="tl">
                    <a:srgbClr val="000000">
                      <a:alpha val="43137"/>
                    </a:srgbClr>
                  </a:outerShdw>
                </a:effectLst>
                <a:latin typeface="Book Antiqua" pitchFamily="18" charset="0"/>
              </a:rPr>
              <a:t>verifies major control </a:t>
            </a:r>
            <a:r>
              <a:rPr lang="en-US" dirty="0" smtClean="0">
                <a:latin typeface="Book Antiqua" pitchFamily="18" charset="0"/>
              </a:rPr>
              <a:t>or </a:t>
            </a:r>
            <a:r>
              <a:rPr lang="en-US" dirty="0" smtClean="0">
                <a:solidFill>
                  <a:srgbClr val="FF0000"/>
                </a:solidFill>
                <a:effectLst>
                  <a:outerShdw blurRad="38100" dist="38100" dir="2700000" algn="tl">
                    <a:srgbClr val="000000">
                      <a:alpha val="43137"/>
                    </a:srgbClr>
                  </a:outerShdw>
                </a:effectLst>
                <a:latin typeface="Book Antiqua" pitchFamily="18" charset="0"/>
              </a:rPr>
              <a:t>decision points </a:t>
            </a:r>
            <a:r>
              <a:rPr lang="en-US" dirty="0" smtClean="0">
                <a:latin typeface="Book Antiqua" pitchFamily="18" charset="0"/>
              </a:rPr>
              <a:t>early in the test process.</a:t>
            </a:r>
          </a:p>
          <a:p>
            <a:pPr lvl="1" algn="just"/>
            <a:r>
              <a:rPr lang="en-US" sz="2400" dirty="0" smtClean="0">
                <a:solidFill>
                  <a:srgbClr val="FF0000"/>
                </a:solidFill>
                <a:effectLst>
                  <a:outerShdw blurRad="38100" dist="38100" dir="2700000" algn="tl">
                    <a:srgbClr val="000000">
                      <a:alpha val="43137"/>
                    </a:srgbClr>
                  </a:outerShdw>
                </a:effectLst>
                <a:latin typeface="Book Antiqua" pitchFamily="18" charset="0"/>
              </a:rPr>
              <a:t>decision making </a:t>
            </a:r>
            <a:r>
              <a:rPr lang="en-US" sz="2400" dirty="0" smtClean="0">
                <a:latin typeface="Book Antiqua" pitchFamily="18" charset="0"/>
              </a:rPr>
              <a:t>occurs at upper levels in the hierarchy and is encountered first. </a:t>
            </a:r>
          </a:p>
          <a:p>
            <a:pPr lvl="1" algn="just"/>
            <a:r>
              <a:rPr lang="en-US" sz="2400" dirty="0" smtClean="0">
                <a:latin typeface="Book Antiqua" pitchFamily="18" charset="0"/>
              </a:rPr>
              <a:t>If major control problems do exist, early recognition is essential.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Less complicated</a:t>
            </a:r>
            <a:endParaRPr lang="en-US" dirty="0">
              <a:solidFill>
                <a:srgbClr val="FF000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194193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Disadvantages </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a:latin typeface="Book Antiqua" pitchFamily="18" charset="0"/>
              </a:rPr>
              <a:t>P</a:t>
            </a:r>
            <a:r>
              <a:rPr lang="en-US" dirty="0" smtClean="0">
                <a:latin typeface="Book Antiqua" pitchFamily="18" charset="0"/>
              </a:rPr>
              <a:t>roblems arise if processing at </a:t>
            </a:r>
            <a:r>
              <a:rPr lang="en-US" dirty="0" smtClean="0">
                <a:solidFill>
                  <a:srgbClr val="FF0000"/>
                </a:solidFill>
                <a:effectLst>
                  <a:outerShdw blurRad="38100" dist="38100" dir="2700000" algn="tl">
                    <a:srgbClr val="000000">
                      <a:alpha val="43137"/>
                    </a:srgbClr>
                  </a:outerShdw>
                </a:effectLst>
                <a:latin typeface="Book Antiqua" pitchFamily="18" charset="0"/>
              </a:rPr>
              <a:t>low levels </a:t>
            </a:r>
            <a:r>
              <a:rPr lang="en-US" dirty="0" smtClean="0">
                <a:latin typeface="Book Antiqua" pitchFamily="18" charset="0"/>
              </a:rPr>
              <a:t>of hierarchy is necessary to test </a:t>
            </a:r>
            <a:r>
              <a:rPr lang="en-US" dirty="0" smtClean="0">
                <a:solidFill>
                  <a:srgbClr val="FF0000"/>
                </a:solidFill>
                <a:effectLst>
                  <a:outerShdw blurRad="38100" dist="38100" dir="2700000" algn="tl">
                    <a:srgbClr val="000000">
                      <a:alpha val="43137"/>
                    </a:srgbClr>
                  </a:outerShdw>
                </a:effectLst>
                <a:latin typeface="Book Antiqua" pitchFamily="18" charset="0"/>
              </a:rPr>
              <a:t>upper levels</a:t>
            </a:r>
          </a:p>
          <a:p>
            <a:pPr algn="just"/>
            <a:r>
              <a:rPr lang="en-US" dirty="0" smtClean="0">
                <a:latin typeface="Book Antiqua" pitchFamily="18" charset="0"/>
              </a:rPr>
              <a:t>3 choices</a:t>
            </a:r>
          </a:p>
          <a:p>
            <a:pPr lvl="1" algn="just"/>
            <a:r>
              <a:rPr lang="en-US" sz="2400" dirty="0" smtClean="0">
                <a:latin typeface="Book Antiqua" pitchFamily="18" charset="0"/>
              </a:rPr>
              <a:t>Delay the tests until </a:t>
            </a:r>
            <a:r>
              <a:rPr lang="en-US" sz="2400" dirty="0" smtClean="0">
                <a:solidFill>
                  <a:srgbClr val="FF0000"/>
                </a:solidFill>
                <a:effectLst>
                  <a:outerShdw blurRad="38100" dist="38100" dir="2700000" algn="tl">
                    <a:srgbClr val="000000">
                      <a:alpha val="43137"/>
                    </a:srgbClr>
                  </a:outerShdw>
                </a:effectLst>
                <a:latin typeface="Book Antiqua" pitchFamily="18" charset="0"/>
              </a:rPr>
              <a:t>stubs</a:t>
            </a:r>
            <a:r>
              <a:rPr lang="en-US" sz="2400" dirty="0" smtClean="0">
                <a:latin typeface="Book Antiqua" pitchFamily="18" charset="0"/>
              </a:rPr>
              <a:t> are replaced by </a:t>
            </a:r>
            <a:r>
              <a:rPr lang="en-US" sz="2400" dirty="0" smtClean="0">
                <a:solidFill>
                  <a:srgbClr val="FF0000"/>
                </a:solidFill>
                <a:effectLst>
                  <a:outerShdw blurRad="38100" dist="38100" dir="2700000" algn="tl">
                    <a:srgbClr val="000000">
                      <a:alpha val="43137"/>
                    </a:srgbClr>
                  </a:outerShdw>
                </a:effectLst>
                <a:latin typeface="Book Antiqua" pitchFamily="18" charset="0"/>
              </a:rPr>
              <a:t>actual modules</a:t>
            </a:r>
          </a:p>
          <a:p>
            <a:pPr lvl="1" algn="just"/>
            <a:r>
              <a:rPr lang="en-US" sz="2400" dirty="0" smtClean="0">
                <a:latin typeface="Book Antiqua" pitchFamily="18" charset="0"/>
              </a:rPr>
              <a:t>Develop </a:t>
            </a:r>
            <a:r>
              <a:rPr lang="en-US" sz="2400" dirty="0" smtClean="0">
                <a:solidFill>
                  <a:srgbClr val="FF0000"/>
                </a:solidFill>
                <a:effectLst>
                  <a:outerShdw blurRad="38100" dist="38100" dir="2700000" algn="tl">
                    <a:srgbClr val="000000">
                      <a:alpha val="43137"/>
                    </a:srgbClr>
                  </a:outerShdw>
                </a:effectLst>
                <a:latin typeface="Book Antiqua" pitchFamily="18" charset="0"/>
              </a:rPr>
              <a:t>stubs</a:t>
            </a:r>
            <a:r>
              <a:rPr lang="en-US" sz="2400" dirty="0" smtClean="0">
                <a:latin typeface="Book Antiqua" pitchFamily="18" charset="0"/>
              </a:rPr>
              <a:t> that perform limited functions that simulate the </a:t>
            </a:r>
            <a:r>
              <a:rPr lang="en-US" sz="2400" dirty="0" smtClean="0">
                <a:solidFill>
                  <a:srgbClr val="FF0000"/>
                </a:solidFill>
                <a:effectLst>
                  <a:outerShdw blurRad="38100" dist="38100" dir="2700000" algn="tl">
                    <a:srgbClr val="000000">
                      <a:alpha val="43137"/>
                    </a:srgbClr>
                  </a:outerShdw>
                </a:effectLst>
                <a:latin typeface="Book Antiqua" pitchFamily="18" charset="0"/>
              </a:rPr>
              <a:t>actual module</a:t>
            </a:r>
          </a:p>
          <a:p>
            <a:pPr lvl="1" algn="just"/>
            <a:r>
              <a:rPr lang="en-US" sz="2400" dirty="0" smtClean="0">
                <a:latin typeface="Book Antiqua" pitchFamily="18" charset="0"/>
              </a:rPr>
              <a:t>Integrate the s/w from bottom to top</a:t>
            </a:r>
          </a:p>
          <a:p>
            <a:endParaRPr lang="en-US" dirty="0" smtClean="0"/>
          </a:p>
          <a:p>
            <a:endParaRPr lang="en-US" dirty="0"/>
          </a:p>
        </p:txBody>
      </p:sp>
    </p:spTree>
    <p:extLst>
      <p:ext uri="{BB962C8B-B14F-4D97-AF65-F5344CB8AC3E}">
        <p14:creationId xmlns:p14="http://schemas.microsoft.com/office/powerpoint/2010/main" val="3050042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BOTTOM UP INTEGRATION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Autofit/>
          </a:bodyPr>
          <a:lstStyle/>
          <a:p>
            <a:pPr algn="just"/>
            <a:r>
              <a:rPr lang="en-US" dirty="0" smtClean="0">
                <a:latin typeface="Book Antiqua" pitchFamily="18" charset="0"/>
              </a:rPr>
              <a:t>It begins construction and testing with </a:t>
            </a:r>
            <a:r>
              <a:rPr lang="en-US" dirty="0" smtClean="0">
                <a:solidFill>
                  <a:srgbClr val="FF0000"/>
                </a:solidFill>
                <a:effectLst>
                  <a:outerShdw blurRad="38100" dist="38100" dir="2700000" algn="tl">
                    <a:srgbClr val="000000">
                      <a:alpha val="43137"/>
                    </a:srgbClr>
                  </a:outerShdw>
                </a:effectLst>
                <a:latin typeface="Book Antiqua" pitchFamily="18" charset="0"/>
              </a:rPr>
              <a:t>atomic modules </a:t>
            </a:r>
          </a:p>
          <a:p>
            <a:pPr lvl="1" algn="just"/>
            <a:r>
              <a:rPr lang="en-US" sz="2400" dirty="0" smtClean="0">
                <a:latin typeface="Book Antiqua" pitchFamily="18" charset="0"/>
              </a:rPr>
              <a:t>i.e., </a:t>
            </a:r>
            <a:r>
              <a:rPr lang="en-US" sz="2400" dirty="0" smtClean="0">
                <a:solidFill>
                  <a:srgbClr val="FF0000"/>
                </a:solidFill>
                <a:effectLst>
                  <a:outerShdw blurRad="38100" dist="38100" dir="2700000" algn="tl">
                    <a:srgbClr val="000000">
                      <a:alpha val="43137"/>
                    </a:srgbClr>
                  </a:outerShdw>
                </a:effectLst>
                <a:latin typeface="Book Antiqua" pitchFamily="18" charset="0"/>
              </a:rPr>
              <a:t>components </a:t>
            </a:r>
            <a:r>
              <a:rPr lang="en-US" sz="2400" dirty="0" smtClean="0">
                <a:latin typeface="Book Antiqua" pitchFamily="18" charset="0"/>
              </a:rPr>
              <a:t>at the </a:t>
            </a:r>
            <a:r>
              <a:rPr lang="en-US" sz="2400" dirty="0" smtClean="0">
                <a:solidFill>
                  <a:srgbClr val="FF0000"/>
                </a:solidFill>
                <a:effectLst>
                  <a:outerShdw blurRad="38100" dist="38100" dir="2700000" algn="tl">
                    <a:srgbClr val="000000">
                      <a:alpha val="43137"/>
                    </a:srgbClr>
                  </a:outerShdw>
                </a:effectLst>
                <a:latin typeface="Book Antiqua" pitchFamily="18" charset="0"/>
              </a:rPr>
              <a:t>lowest levels </a:t>
            </a:r>
            <a:r>
              <a:rPr lang="en-US" sz="2400" dirty="0" smtClean="0">
                <a:latin typeface="Book Antiqua" pitchFamily="18" charset="0"/>
              </a:rPr>
              <a:t>in the </a:t>
            </a:r>
            <a:r>
              <a:rPr lang="en-US" sz="2400" dirty="0" smtClean="0">
                <a:solidFill>
                  <a:srgbClr val="FF0000"/>
                </a:solidFill>
                <a:effectLst>
                  <a:outerShdw blurRad="38100" dist="38100" dir="2700000" algn="tl">
                    <a:srgbClr val="000000">
                      <a:alpha val="43137"/>
                    </a:srgbClr>
                  </a:outerShdw>
                </a:effectLst>
                <a:latin typeface="Book Antiqua" pitchFamily="18" charset="0"/>
              </a:rPr>
              <a:t>program structure</a:t>
            </a:r>
          </a:p>
          <a:p>
            <a:pPr algn="just"/>
            <a:r>
              <a:rPr lang="en-US" dirty="0" smtClean="0">
                <a:latin typeface="Book Antiqua" pitchFamily="18" charset="0"/>
              </a:rPr>
              <a:t>Since  components are integrated from the bottom up, </a:t>
            </a:r>
          </a:p>
          <a:p>
            <a:pPr lvl="1" algn="just"/>
            <a:r>
              <a:rPr lang="en-US" sz="2400" dirty="0" smtClean="0">
                <a:latin typeface="Book Antiqua" pitchFamily="18" charset="0"/>
              </a:rPr>
              <a:t>the functionality provided by components subordinate to a given level is always available</a:t>
            </a:r>
          </a:p>
          <a:p>
            <a:pPr lvl="1" algn="just"/>
            <a:r>
              <a:rPr lang="en-US" sz="2400" dirty="0" smtClean="0">
                <a:latin typeface="Book Antiqua" pitchFamily="18" charset="0"/>
              </a:rPr>
              <a:t>the need for </a:t>
            </a:r>
            <a:r>
              <a:rPr lang="en-US" sz="2400" dirty="0" smtClean="0">
                <a:solidFill>
                  <a:srgbClr val="FF0000"/>
                </a:solidFill>
                <a:effectLst>
                  <a:outerShdw blurRad="38100" dist="38100" dir="2700000" algn="tl">
                    <a:srgbClr val="000000">
                      <a:alpha val="43137"/>
                    </a:srgbClr>
                  </a:outerShdw>
                </a:effectLst>
                <a:latin typeface="Book Antiqua" pitchFamily="18" charset="0"/>
              </a:rPr>
              <a:t>stubs</a:t>
            </a:r>
            <a:r>
              <a:rPr lang="en-US" sz="2400" dirty="0" smtClean="0">
                <a:latin typeface="Book Antiqua" pitchFamily="18" charset="0"/>
              </a:rPr>
              <a:t> is eliminated.</a:t>
            </a:r>
            <a:endParaRPr lang="en-US" sz="2400" dirty="0">
              <a:latin typeface="Book Antiqua" pitchFamily="18" charset="0"/>
            </a:endParaRPr>
          </a:p>
        </p:txBody>
      </p:sp>
    </p:spTree>
    <p:extLst>
      <p:ext uri="{BB962C8B-B14F-4D97-AF65-F5344CB8AC3E}">
        <p14:creationId xmlns:p14="http://schemas.microsoft.com/office/powerpoint/2010/main" val="2143376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38100" dir="2700000" algn="tl">
                    <a:srgbClr val="000000">
                      <a:alpha val="43137"/>
                    </a:srgbClr>
                  </a:outerShdw>
                </a:effectLst>
                <a:latin typeface="Agency FB" pitchFamily="34" charset="0"/>
              </a:rPr>
              <a:t>Steps of bottom up integration</a:t>
            </a:r>
            <a:endParaRPr lang="en-US"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Low-level components </a:t>
            </a:r>
            <a:r>
              <a:rPr lang="en-US" dirty="0" smtClean="0">
                <a:latin typeface="Book Antiqua" pitchFamily="18" charset="0"/>
              </a:rPr>
              <a:t>are combined into </a:t>
            </a:r>
            <a:r>
              <a:rPr lang="en-US" dirty="0" smtClean="0">
                <a:solidFill>
                  <a:srgbClr val="FF0000"/>
                </a:solidFill>
                <a:effectLst>
                  <a:outerShdw blurRad="38100" dist="38100" dir="2700000" algn="tl">
                    <a:srgbClr val="000000">
                      <a:alpha val="43137"/>
                    </a:srgbClr>
                  </a:outerShdw>
                </a:effectLst>
                <a:latin typeface="Book Antiqua" pitchFamily="18" charset="0"/>
              </a:rPr>
              <a:t>clusters</a:t>
            </a:r>
            <a:r>
              <a:rPr lang="en-US" dirty="0" smtClean="0">
                <a:latin typeface="Book Antiqua" pitchFamily="18" charset="0"/>
              </a:rPr>
              <a:t> that perform a specific software </a:t>
            </a:r>
            <a:r>
              <a:rPr lang="en-US" dirty="0" smtClean="0">
                <a:solidFill>
                  <a:srgbClr val="FF0000"/>
                </a:solidFill>
                <a:effectLst>
                  <a:outerShdw blurRad="38100" dist="38100" dir="2700000" algn="tl">
                    <a:srgbClr val="000000">
                      <a:alpha val="43137"/>
                    </a:srgbClr>
                  </a:outerShdw>
                </a:effectLst>
                <a:latin typeface="Book Antiqua" pitchFamily="18" charset="0"/>
              </a:rPr>
              <a:t>sub function.</a:t>
            </a:r>
          </a:p>
          <a:p>
            <a:pPr algn="just"/>
            <a:r>
              <a:rPr lang="en-US" dirty="0" smtClean="0">
                <a:latin typeface="Book Antiqua" pitchFamily="18" charset="0"/>
              </a:rPr>
              <a:t> A </a:t>
            </a:r>
            <a:r>
              <a:rPr lang="en-US" dirty="0" smtClean="0">
                <a:solidFill>
                  <a:srgbClr val="FF0000"/>
                </a:solidFill>
                <a:effectLst>
                  <a:outerShdw blurRad="38100" dist="38100" dir="2700000" algn="tl">
                    <a:srgbClr val="000000">
                      <a:alpha val="43137"/>
                    </a:srgbClr>
                  </a:outerShdw>
                </a:effectLst>
                <a:latin typeface="Book Antiqua" pitchFamily="18" charset="0"/>
              </a:rPr>
              <a:t>driver </a:t>
            </a:r>
            <a:r>
              <a:rPr lang="en-US" dirty="0" smtClean="0">
                <a:latin typeface="Book Antiqua" pitchFamily="18" charset="0"/>
              </a:rPr>
              <a:t>is written to coordinate test-case input and output.</a:t>
            </a:r>
          </a:p>
          <a:p>
            <a:pPr algn="just"/>
            <a:r>
              <a:rPr lang="en-US" dirty="0" smtClean="0">
                <a:latin typeface="Book Antiqua" pitchFamily="18" charset="0"/>
              </a:rPr>
              <a:t>The</a:t>
            </a:r>
            <a:r>
              <a:rPr lang="en-US" dirty="0" smtClean="0">
                <a:solidFill>
                  <a:srgbClr val="FF0000"/>
                </a:solidFill>
                <a:effectLst>
                  <a:outerShdw blurRad="38100" dist="38100" dir="2700000" algn="tl">
                    <a:srgbClr val="000000">
                      <a:alpha val="43137"/>
                    </a:srgbClr>
                  </a:outerShdw>
                </a:effectLst>
                <a:latin typeface="Book Antiqua" pitchFamily="18" charset="0"/>
              </a:rPr>
              <a:t> cluster </a:t>
            </a:r>
            <a:r>
              <a:rPr lang="en-US" dirty="0" smtClean="0">
                <a:latin typeface="Book Antiqua" pitchFamily="18" charset="0"/>
              </a:rPr>
              <a:t>is tested.</a:t>
            </a:r>
          </a:p>
          <a:p>
            <a:pPr algn="just"/>
            <a:r>
              <a:rPr lang="en-US" dirty="0" smtClean="0">
                <a:latin typeface="Book Antiqua" pitchFamily="18" charset="0"/>
              </a:rPr>
              <a:t>Drivers are removed and clusters are combined moving upward in the program structure.</a:t>
            </a:r>
            <a:endParaRPr lang="en-US" dirty="0">
              <a:latin typeface="Book Antiqua" pitchFamily="18" charset="0"/>
            </a:endParaRPr>
          </a:p>
        </p:txBody>
      </p:sp>
    </p:spTree>
    <p:extLst>
      <p:ext uri="{BB962C8B-B14F-4D97-AF65-F5344CB8AC3E}">
        <p14:creationId xmlns:p14="http://schemas.microsoft.com/office/powerpoint/2010/main" val="3380852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38100" dir="2700000" algn="tl">
                    <a:srgbClr val="000000">
                      <a:alpha val="43137"/>
                    </a:srgbClr>
                  </a:outerShdw>
                </a:effectLst>
                <a:latin typeface="Agency FB" pitchFamily="34" charset="0"/>
              </a:rPr>
              <a:t>Procedure </a:t>
            </a:r>
            <a:endParaRPr lang="en-US"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a:xfrm>
            <a:off x="457200" y="1600200"/>
            <a:ext cx="7696200" cy="4873752"/>
          </a:xfrm>
        </p:spPr>
        <p:txBody>
          <a:bodyPr>
            <a:noAutofit/>
          </a:bodyPr>
          <a:lstStyle/>
          <a:p>
            <a:pPr algn="just"/>
            <a:r>
              <a:rPr lang="en-US" dirty="0" smtClean="0">
                <a:latin typeface="Book Antiqua" pitchFamily="18" charset="0"/>
              </a:rPr>
              <a:t>Components are combined to form </a:t>
            </a:r>
            <a:r>
              <a:rPr lang="en-US" dirty="0" smtClean="0">
                <a:solidFill>
                  <a:srgbClr val="FF0000"/>
                </a:solidFill>
                <a:effectLst>
                  <a:outerShdw blurRad="38100" dist="38100" dir="2700000" algn="tl">
                    <a:srgbClr val="000000">
                      <a:alpha val="43137"/>
                    </a:srgbClr>
                  </a:outerShdw>
                </a:effectLst>
                <a:latin typeface="Book Antiqua" pitchFamily="18" charset="0"/>
              </a:rPr>
              <a:t>clusters</a:t>
            </a:r>
            <a:r>
              <a:rPr lang="en-US" dirty="0" smtClean="0">
                <a:latin typeface="Book Antiqua" pitchFamily="18" charset="0"/>
              </a:rPr>
              <a:t> 1, 2, and 3. </a:t>
            </a:r>
          </a:p>
          <a:p>
            <a:pPr algn="just"/>
            <a:r>
              <a:rPr lang="en-US" dirty="0" smtClean="0">
                <a:latin typeface="Book Antiqua" pitchFamily="18" charset="0"/>
              </a:rPr>
              <a:t>Each of the clusters is tested using a </a:t>
            </a:r>
            <a:r>
              <a:rPr lang="en-US" dirty="0" smtClean="0">
                <a:solidFill>
                  <a:srgbClr val="FF0000"/>
                </a:solidFill>
                <a:effectLst>
                  <a:outerShdw blurRad="38100" dist="38100" dir="2700000" algn="tl">
                    <a:srgbClr val="000000">
                      <a:alpha val="43137"/>
                    </a:srgbClr>
                  </a:outerShdw>
                </a:effectLst>
                <a:latin typeface="Book Antiqua" pitchFamily="18" charset="0"/>
              </a:rPr>
              <a:t>driver</a:t>
            </a:r>
          </a:p>
          <a:p>
            <a:pPr algn="just"/>
            <a:r>
              <a:rPr lang="en-US" dirty="0" smtClean="0">
                <a:latin typeface="Book Antiqua" pitchFamily="18" charset="0"/>
              </a:rPr>
              <a:t>Components in clusters 1 and 2 are subordinate to M a .</a:t>
            </a:r>
          </a:p>
          <a:p>
            <a:pPr algn="just"/>
            <a:r>
              <a:rPr lang="en-US" dirty="0" smtClean="0">
                <a:latin typeface="Book Antiqua" pitchFamily="18" charset="0"/>
              </a:rPr>
              <a:t>Drivers D1 and D2 are removed and the clusters are interfaced directly to M a .</a:t>
            </a:r>
          </a:p>
          <a:p>
            <a:pPr algn="just"/>
            <a:r>
              <a:rPr lang="en-US" dirty="0" smtClean="0">
                <a:latin typeface="Book Antiqua" pitchFamily="18" charset="0"/>
              </a:rPr>
              <a:t>Similarly, driver D3 for cluster 3 is removed prior to integration with module Mb.</a:t>
            </a:r>
          </a:p>
          <a:p>
            <a:pPr algn="just"/>
            <a:r>
              <a:rPr lang="en-US" dirty="0" smtClean="0">
                <a:latin typeface="Book Antiqua" pitchFamily="18" charset="0"/>
              </a:rPr>
              <a:t>Both M a and M b will ultimately be integrated with component M c , and so forth.</a:t>
            </a:r>
            <a:endParaRPr lang="en-US" sz="2800" dirty="0">
              <a:latin typeface="Book Antiqua" pitchFamily="18" charset="0"/>
            </a:endParaRPr>
          </a:p>
        </p:txBody>
      </p:sp>
    </p:spTree>
    <p:extLst>
      <p:ext uri="{BB962C8B-B14F-4D97-AF65-F5344CB8AC3E}">
        <p14:creationId xmlns:p14="http://schemas.microsoft.com/office/powerpoint/2010/main" val="1231465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CODING STANDARDS &amp; GUIDELINES</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sz="quarter" idx="1"/>
          </p:nvPr>
        </p:nvSpPr>
        <p:spPr/>
        <p:txBody>
          <a:bodyPr>
            <a:normAutofit/>
          </a:bodyPr>
          <a:lstStyle/>
          <a:p>
            <a:pPr algn="just"/>
            <a:r>
              <a:rPr lang="en-US" sz="2600" dirty="0" smtClean="0">
                <a:latin typeface="Book Antiqua" pitchFamily="18" charset="0"/>
              </a:rPr>
              <a:t>A good s/w development organization require their programmers to follow some well defined </a:t>
            </a:r>
            <a:r>
              <a:rPr lang="en-US" sz="2600" dirty="0" smtClean="0">
                <a:solidFill>
                  <a:srgbClr val="FF0000"/>
                </a:solidFill>
                <a:effectLst>
                  <a:outerShdw blurRad="38100" dist="38100" dir="2700000" algn="tl">
                    <a:srgbClr val="000000">
                      <a:alpha val="43137"/>
                    </a:srgbClr>
                  </a:outerShdw>
                </a:effectLst>
                <a:latin typeface="Book Antiqua" pitchFamily="18" charset="0"/>
              </a:rPr>
              <a:t>coding style</a:t>
            </a:r>
          </a:p>
          <a:p>
            <a:pPr algn="just"/>
            <a:r>
              <a:rPr lang="en-US" sz="2600" dirty="0" smtClean="0">
                <a:latin typeface="Book Antiqua" pitchFamily="18" charset="0"/>
              </a:rPr>
              <a:t>This well defined &amp; std style of coding is  called as </a:t>
            </a:r>
            <a:r>
              <a:rPr lang="en-US" sz="2600" b="1" dirty="0" smtClean="0">
                <a:solidFill>
                  <a:srgbClr val="7030A0"/>
                </a:solidFill>
                <a:effectLst>
                  <a:outerShdw blurRad="38100" dist="38100" dir="2700000" algn="tl">
                    <a:srgbClr val="000000">
                      <a:alpha val="43137"/>
                    </a:srgbClr>
                  </a:outerShdw>
                </a:effectLst>
                <a:latin typeface="Book Antiqua" pitchFamily="18" charset="0"/>
              </a:rPr>
              <a:t>coding standards</a:t>
            </a:r>
          </a:p>
          <a:p>
            <a:pPr algn="just"/>
            <a:r>
              <a:rPr lang="en-US" sz="2600" dirty="0" smtClean="0">
                <a:latin typeface="Book Antiqua" pitchFamily="18" charset="0"/>
              </a:rPr>
              <a:t>Every </a:t>
            </a:r>
            <a:r>
              <a:rPr lang="en-US" sz="2600" dirty="0" smtClean="0">
                <a:solidFill>
                  <a:srgbClr val="FF0000"/>
                </a:solidFill>
                <a:effectLst>
                  <a:outerShdw blurRad="38100" dist="38100" dir="2700000" algn="tl">
                    <a:srgbClr val="000000">
                      <a:alpha val="43137"/>
                    </a:srgbClr>
                  </a:outerShdw>
                </a:effectLst>
                <a:latin typeface="Book Antiqua" pitchFamily="18" charset="0"/>
              </a:rPr>
              <a:t>organization</a:t>
            </a:r>
            <a:r>
              <a:rPr lang="en-US" sz="2600" dirty="0" smtClean="0">
                <a:latin typeface="Book Antiqua" pitchFamily="18" charset="0"/>
              </a:rPr>
              <a:t> formulate their own coding standards</a:t>
            </a:r>
          </a:p>
          <a:p>
            <a:pPr algn="just"/>
            <a:r>
              <a:rPr lang="en-US" sz="2600" dirty="0" smtClean="0">
                <a:latin typeface="Book Antiqua" pitchFamily="18" charset="0"/>
              </a:rPr>
              <a:t>Coding standard lists </a:t>
            </a:r>
            <a:r>
              <a:rPr lang="en-US" sz="2600" dirty="0" smtClean="0">
                <a:solidFill>
                  <a:srgbClr val="FF0000"/>
                </a:solidFill>
                <a:effectLst>
                  <a:outerShdw blurRad="38100" dist="38100" dir="2700000" algn="tl">
                    <a:srgbClr val="000000">
                      <a:alpha val="43137"/>
                    </a:srgbClr>
                  </a:outerShdw>
                </a:effectLst>
                <a:latin typeface="Book Antiqua" pitchFamily="18" charset="0"/>
              </a:rPr>
              <a:t>several rules </a:t>
            </a:r>
            <a:r>
              <a:rPr lang="en-US" sz="2600" dirty="0" smtClean="0">
                <a:latin typeface="Book Antiqua" pitchFamily="18" charset="0"/>
              </a:rPr>
              <a:t>to be followed during coding</a:t>
            </a:r>
          </a:p>
          <a:p>
            <a:pPr lvl="1" algn="just"/>
            <a:r>
              <a:rPr lang="en-US" sz="2600" dirty="0" err="1" smtClean="0">
                <a:latin typeface="Book Antiqua" pitchFamily="18" charset="0"/>
              </a:rPr>
              <a:t>Eg</a:t>
            </a:r>
            <a:r>
              <a:rPr lang="en-US" sz="2600" dirty="0" smtClean="0">
                <a:latin typeface="Book Antiqua" pitchFamily="18" charset="0"/>
              </a:rPr>
              <a:t>: </a:t>
            </a:r>
            <a:r>
              <a:rPr lang="en-US" sz="2600" dirty="0" smtClean="0">
                <a:solidFill>
                  <a:srgbClr val="FF0000"/>
                </a:solidFill>
                <a:effectLst>
                  <a:outerShdw blurRad="38100" dist="38100" dir="2700000" algn="tl">
                    <a:srgbClr val="000000">
                      <a:alpha val="43137"/>
                    </a:srgbClr>
                  </a:outerShdw>
                </a:effectLst>
                <a:latin typeface="Book Antiqua" pitchFamily="18" charset="0"/>
              </a:rPr>
              <a:t>naming of variables</a:t>
            </a:r>
            <a:r>
              <a:rPr lang="en-US" sz="2600" dirty="0" smtClean="0">
                <a:latin typeface="Book Antiqua" pitchFamily="18" charset="0"/>
              </a:rPr>
              <a:t>, error returning conventions etc</a:t>
            </a:r>
          </a:p>
          <a:p>
            <a:pPr algn="just"/>
            <a:endParaRPr lang="en-US" dirty="0">
              <a:latin typeface="Book Antiqua" pitchFamily="18" charset="0"/>
            </a:endParaRPr>
          </a:p>
        </p:txBody>
      </p:sp>
    </p:spTree>
    <p:extLst>
      <p:ext uri="{BB962C8B-B14F-4D97-AF65-F5344CB8AC3E}">
        <p14:creationId xmlns:p14="http://schemas.microsoft.com/office/powerpoint/2010/main" val="338417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tretch>
            <a:fillRect/>
          </a:stretch>
        </p:blipFill>
        <p:spPr bwMode="auto">
          <a:xfrm>
            <a:off x="981075" y="1984375"/>
            <a:ext cx="6419850" cy="4105275"/>
          </a:xfrm>
          <a:prstGeom prst="rect">
            <a:avLst/>
          </a:prstGeom>
          <a:noFill/>
          <a:ln w="9525">
            <a:noFill/>
            <a:miter lim="800000"/>
            <a:headEnd/>
            <a:tailEnd/>
          </a:ln>
          <a:effectLst/>
        </p:spPr>
      </p:pic>
    </p:spTree>
    <p:extLst>
      <p:ext uri="{BB962C8B-B14F-4D97-AF65-F5344CB8AC3E}">
        <p14:creationId xmlns:p14="http://schemas.microsoft.com/office/powerpoint/2010/main" val="1460464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Agency FB" pitchFamily="34" charset="0"/>
              </a:rPr>
              <a:t>REGRESSION TESTING</a:t>
            </a:r>
            <a:endParaRPr lang="en-US" b="1"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lnSpcReduction="10000"/>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Regression testing </a:t>
            </a:r>
            <a:r>
              <a:rPr lang="en-US" dirty="0" smtClean="0">
                <a:latin typeface="Book Antiqua" pitchFamily="18" charset="0"/>
              </a:rPr>
              <a:t>is an important strategy for reducing “</a:t>
            </a:r>
            <a:r>
              <a:rPr lang="en-US" dirty="0" smtClean="0">
                <a:solidFill>
                  <a:srgbClr val="FF0000"/>
                </a:solidFill>
                <a:effectLst>
                  <a:outerShdw blurRad="38100" dist="38100" dir="2700000" algn="tl">
                    <a:srgbClr val="000000">
                      <a:alpha val="43137"/>
                    </a:srgbClr>
                  </a:outerShdw>
                </a:effectLst>
                <a:latin typeface="Book Antiqua" pitchFamily="18" charset="0"/>
              </a:rPr>
              <a:t>side effects</a:t>
            </a:r>
            <a:r>
              <a:rPr lang="en-US" dirty="0" smtClean="0">
                <a:latin typeface="Book Antiqua" pitchFamily="18" charset="0"/>
              </a:rPr>
              <a:t>.” of integration</a:t>
            </a:r>
          </a:p>
          <a:p>
            <a:pPr algn="just"/>
            <a:r>
              <a:rPr lang="en-US" dirty="0" smtClean="0">
                <a:latin typeface="Book Antiqua" pitchFamily="18" charset="0"/>
              </a:rPr>
              <a:t>Each time a new module is added as part of integration testing, the software changes. </a:t>
            </a:r>
          </a:p>
          <a:p>
            <a:pPr lvl="1" algn="just"/>
            <a:r>
              <a:rPr lang="en-US" dirty="0" smtClean="0">
                <a:latin typeface="Book Antiqua" pitchFamily="18" charset="0"/>
              </a:rPr>
              <a:t>New data flow paths are established, </a:t>
            </a:r>
          </a:p>
          <a:p>
            <a:pPr lvl="1" algn="just"/>
            <a:r>
              <a:rPr lang="en-US" dirty="0" smtClean="0">
                <a:latin typeface="Book Antiqua" pitchFamily="18" charset="0"/>
              </a:rPr>
              <a:t>new I/O may occur, </a:t>
            </a:r>
          </a:p>
          <a:p>
            <a:pPr lvl="1" algn="just"/>
            <a:r>
              <a:rPr lang="en-US" dirty="0" smtClean="0">
                <a:latin typeface="Book Antiqua" pitchFamily="18" charset="0"/>
              </a:rPr>
              <a:t>new control logic is invoked. </a:t>
            </a:r>
          </a:p>
          <a:p>
            <a:pPr algn="just"/>
            <a:r>
              <a:rPr lang="en-US" dirty="0" smtClean="0">
                <a:latin typeface="Book Antiqua" pitchFamily="18" charset="0"/>
              </a:rPr>
              <a:t>These changes may cause problems with functions that previously worked flawlessly. </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Regression testing </a:t>
            </a:r>
            <a:r>
              <a:rPr lang="en-US" dirty="0" smtClean="0">
                <a:latin typeface="Book Antiqua" pitchFamily="18" charset="0"/>
              </a:rPr>
              <a:t>is the re-execution of some subset of tests that have already been conducted</a:t>
            </a:r>
          </a:p>
          <a:p>
            <a:pPr lvl="1" algn="just"/>
            <a:r>
              <a:rPr lang="en-US" dirty="0" smtClean="0">
                <a:latin typeface="Book Antiqua" pitchFamily="18" charset="0"/>
              </a:rPr>
              <a:t>It ensure that changes have not propagated unintended side effects</a:t>
            </a:r>
          </a:p>
          <a:p>
            <a:endParaRPr lang="en-US" dirty="0"/>
          </a:p>
        </p:txBody>
      </p:sp>
    </p:spTree>
    <p:extLst>
      <p:ext uri="{BB962C8B-B14F-4D97-AF65-F5344CB8AC3E}">
        <p14:creationId xmlns:p14="http://schemas.microsoft.com/office/powerpoint/2010/main" val="2873494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effectLst>
                  <a:outerShdw blurRad="38100" dist="38100" dir="2700000" algn="tl">
                    <a:srgbClr val="000000">
                      <a:alpha val="43137"/>
                    </a:srgbClr>
                  </a:outerShdw>
                </a:effectLst>
                <a:latin typeface="Agency FB" pitchFamily="34" charset="0"/>
              </a:rPr>
              <a:t>Classes of test cases of regression testing</a:t>
            </a:r>
            <a:endParaRPr lang="en-US"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Book Antiqua" pitchFamily="18" charset="0"/>
              </a:rPr>
              <a:t>A </a:t>
            </a:r>
            <a:r>
              <a:rPr lang="en-US" sz="2800" dirty="0" smtClean="0">
                <a:solidFill>
                  <a:srgbClr val="FF0000"/>
                </a:solidFill>
                <a:effectLst>
                  <a:outerShdw blurRad="38100" dist="38100" dir="2700000" algn="tl">
                    <a:srgbClr val="000000">
                      <a:alpha val="43137"/>
                    </a:srgbClr>
                  </a:outerShdw>
                </a:effectLst>
                <a:latin typeface="Book Antiqua" pitchFamily="18" charset="0"/>
              </a:rPr>
              <a:t>representative sample of tests </a:t>
            </a:r>
            <a:r>
              <a:rPr lang="en-US" sz="2800" dirty="0" smtClean="0">
                <a:latin typeface="Book Antiqua" pitchFamily="18" charset="0"/>
              </a:rPr>
              <a:t>that will exercise all software functions.</a:t>
            </a:r>
          </a:p>
          <a:p>
            <a:pPr algn="just"/>
            <a:r>
              <a:rPr lang="en-US" sz="2800" dirty="0" smtClean="0">
                <a:latin typeface="Book Antiqua" pitchFamily="18" charset="0"/>
              </a:rPr>
              <a:t>•</a:t>
            </a:r>
            <a:r>
              <a:rPr lang="en-US" sz="2800" dirty="0" smtClean="0">
                <a:solidFill>
                  <a:srgbClr val="FF0000"/>
                </a:solidFill>
                <a:effectLst>
                  <a:outerShdw blurRad="38100" dist="38100" dir="2700000" algn="tl">
                    <a:srgbClr val="000000">
                      <a:alpha val="43137"/>
                    </a:srgbClr>
                  </a:outerShdw>
                </a:effectLst>
                <a:latin typeface="Book Antiqua" pitchFamily="18" charset="0"/>
              </a:rPr>
              <a:t>Additional tests </a:t>
            </a:r>
            <a:r>
              <a:rPr lang="en-US" sz="2800" dirty="0" smtClean="0">
                <a:latin typeface="Book Antiqua" pitchFamily="18" charset="0"/>
              </a:rPr>
              <a:t>that focus on software functions that are likely to be affected by the change.</a:t>
            </a:r>
          </a:p>
          <a:p>
            <a:pPr algn="just"/>
            <a:r>
              <a:rPr lang="en-US" sz="2800" dirty="0" smtClean="0">
                <a:latin typeface="Book Antiqua" pitchFamily="18" charset="0"/>
              </a:rPr>
              <a:t>Tests that focus on the</a:t>
            </a:r>
            <a:r>
              <a:rPr lang="en-US" sz="2800" dirty="0" smtClean="0">
                <a:solidFill>
                  <a:srgbClr val="FF0000"/>
                </a:solidFill>
                <a:effectLst>
                  <a:outerShdw blurRad="38100" dist="38100" dir="2700000" algn="tl">
                    <a:srgbClr val="000000">
                      <a:alpha val="43137"/>
                    </a:srgbClr>
                  </a:outerShdw>
                </a:effectLst>
                <a:latin typeface="Book Antiqua" pitchFamily="18" charset="0"/>
              </a:rPr>
              <a:t> software components</a:t>
            </a:r>
            <a:r>
              <a:rPr lang="en-US" sz="2800" dirty="0" smtClean="0">
                <a:latin typeface="Book Antiqua" pitchFamily="18" charset="0"/>
              </a:rPr>
              <a:t> that have been changed.</a:t>
            </a:r>
            <a:endParaRPr lang="en-US" sz="2800" dirty="0">
              <a:latin typeface="Book Antiqua" pitchFamily="18" charset="0"/>
            </a:endParaRPr>
          </a:p>
        </p:txBody>
      </p:sp>
    </p:spTree>
    <p:extLst>
      <p:ext uri="{BB962C8B-B14F-4D97-AF65-F5344CB8AC3E}">
        <p14:creationId xmlns:p14="http://schemas.microsoft.com/office/powerpoint/2010/main" val="234225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Smoke testing</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lstStyle/>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Smoke testing </a:t>
            </a:r>
            <a:r>
              <a:rPr lang="en-US" dirty="0" smtClean="0">
                <a:latin typeface="Book Antiqua" pitchFamily="18" charset="0"/>
              </a:rPr>
              <a:t>is an </a:t>
            </a:r>
            <a:r>
              <a:rPr lang="en-US" dirty="0" smtClean="0">
                <a:solidFill>
                  <a:srgbClr val="FF0000"/>
                </a:solidFill>
                <a:effectLst>
                  <a:outerShdw blurRad="38100" dist="38100" dir="2700000" algn="tl">
                    <a:srgbClr val="000000">
                      <a:alpha val="43137"/>
                    </a:srgbClr>
                  </a:outerShdw>
                </a:effectLst>
                <a:latin typeface="Book Antiqua" pitchFamily="18" charset="0"/>
              </a:rPr>
              <a:t>integration testing </a:t>
            </a:r>
            <a:r>
              <a:rPr lang="en-US" dirty="0" smtClean="0">
                <a:latin typeface="Book Antiqua" pitchFamily="18" charset="0"/>
              </a:rPr>
              <a:t>approach that is commonly used when </a:t>
            </a:r>
            <a:r>
              <a:rPr lang="en-US" dirty="0" smtClean="0">
                <a:solidFill>
                  <a:srgbClr val="FF0000"/>
                </a:solidFill>
                <a:effectLst>
                  <a:outerShdw blurRad="38100" dist="38100" dir="2700000" algn="tl">
                    <a:srgbClr val="000000">
                      <a:alpha val="43137"/>
                    </a:srgbClr>
                  </a:outerShdw>
                </a:effectLst>
                <a:latin typeface="Book Antiqua" pitchFamily="18" charset="0"/>
              </a:rPr>
              <a:t>product software is developed</a:t>
            </a:r>
            <a:r>
              <a:rPr lang="en-US" dirty="0" smtClean="0">
                <a:latin typeface="Book Antiqua" pitchFamily="18" charset="0"/>
              </a:rPr>
              <a:t>.</a:t>
            </a:r>
          </a:p>
          <a:p>
            <a:pPr algn="just"/>
            <a:r>
              <a:rPr lang="en-US" dirty="0" smtClean="0">
                <a:latin typeface="Book Antiqua" pitchFamily="18" charset="0"/>
              </a:rPr>
              <a:t>It is designed as a pacing mechanism for time-critical projects, </a:t>
            </a:r>
          </a:p>
          <a:p>
            <a:pPr algn="just"/>
            <a:r>
              <a:rPr lang="en-US" dirty="0" smtClean="0">
                <a:latin typeface="Book Antiqua" pitchFamily="18" charset="0"/>
              </a:rPr>
              <a:t>allows the software team to assess the project on a frequent basis.</a:t>
            </a:r>
            <a:endParaRPr lang="en-US" dirty="0">
              <a:latin typeface="Book Antiqua" pitchFamily="18" charset="0"/>
            </a:endParaRPr>
          </a:p>
        </p:txBody>
      </p:sp>
    </p:spTree>
    <p:extLst>
      <p:ext uri="{BB962C8B-B14F-4D97-AF65-F5344CB8AC3E}">
        <p14:creationId xmlns:p14="http://schemas.microsoft.com/office/powerpoint/2010/main" val="3260081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Activities of smoke testing</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Book Antiqua" pitchFamily="18" charset="0"/>
              </a:rPr>
              <a:t>Software components that have been translated into code are integrated into a </a:t>
            </a:r>
            <a:r>
              <a:rPr lang="en-US" i="1" dirty="0" smtClean="0">
                <a:solidFill>
                  <a:srgbClr val="FF0000"/>
                </a:solidFill>
                <a:effectLst>
                  <a:outerShdw blurRad="38100" dist="38100" dir="2700000" algn="tl">
                    <a:srgbClr val="000000">
                      <a:alpha val="43137"/>
                    </a:srgbClr>
                  </a:outerShdw>
                </a:effectLst>
                <a:latin typeface="Book Antiqua" pitchFamily="18" charset="0"/>
              </a:rPr>
              <a:t>build</a:t>
            </a:r>
            <a:r>
              <a:rPr lang="en-US" i="1" dirty="0" smtClean="0">
                <a:latin typeface="Book Antiqua" pitchFamily="18" charset="0"/>
              </a:rPr>
              <a:t>. </a:t>
            </a:r>
          </a:p>
          <a:p>
            <a:pPr lvl="1" algn="just"/>
            <a:r>
              <a:rPr lang="en-US" i="1" dirty="0" smtClean="0">
                <a:latin typeface="Book Antiqua" pitchFamily="18" charset="0"/>
              </a:rPr>
              <a:t>A build includes </a:t>
            </a:r>
          </a:p>
          <a:p>
            <a:pPr lvl="2" algn="just"/>
            <a:r>
              <a:rPr lang="en-US" i="1" dirty="0" smtClean="0">
                <a:latin typeface="Book Antiqua" pitchFamily="18" charset="0"/>
              </a:rPr>
              <a:t>data files, </a:t>
            </a:r>
          </a:p>
          <a:p>
            <a:pPr lvl="2" algn="just"/>
            <a:r>
              <a:rPr lang="en-US" i="1" dirty="0" smtClean="0">
                <a:latin typeface="Book Antiqua" pitchFamily="18" charset="0"/>
              </a:rPr>
              <a:t>libraries, </a:t>
            </a:r>
          </a:p>
          <a:p>
            <a:pPr lvl="2" algn="just"/>
            <a:r>
              <a:rPr lang="en-US" i="1" dirty="0" smtClean="0">
                <a:latin typeface="Book Antiqua" pitchFamily="18" charset="0"/>
              </a:rPr>
              <a:t>reusable modules, </a:t>
            </a:r>
          </a:p>
          <a:p>
            <a:pPr lvl="2" algn="just"/>
            <a:r>
              <a:rPr lang="en-US" dirty="0" smtClean="0">
                <a:latin typeface="Book Antiqua" pitchFamily="18" charset="0"/>
              </a:rPr>
              <a:t>engineered components that are required to implement one or more product functions.</a:t>
            </a:r>
          </a:p>
          <a:p>
            <a:pPr algn="just"/>
            <a:r>
              <a:rPr lang="en-US" b="1" dirty="0" smtClean="0">
                <a:latin typeface="Book Antiqua" pitchFamily="18" charset="0"/>
              </a:rPr>
              <a:t> </a:t>
            </a:r>
            <a:r>
              <a:rPr lang="en-US" dirty="0" smtClean="0">
                <a:latin typeface="Book Antiqua" pitchFamily="18" charset="0"/>
              </a:rPr>
              <a:t>A series of tests is designed to expose errors that will keep the </a:t>
            </a:r>
            <a:r>
              <a:rPr lang="en-US" dirty="0" smtClean="0">
                <a:solidFill>
                  <a:srgbClr val="FF0000"/>
                </a:solidFill>
                <a:effectLst>
                  <a:outerShdw blurRad="38100" dist="38100" dir="2700000" algn="tl">
                    <a:srgbClr val="000000">
                      <a:alpha val="43137"/>
                    </a:srgbClr>
                  </a:outerShdw>
                </a:effectLst>
                <a:latin typeface="Book Antiqua" pitchFamily="18" charset="0"/>
              </a:rPr>
              <a:t>build from properly performing its function</a:t>
            </a:r>
            <a:r>
              <a:rPr lang="en-US" dirty="0" smtClean="0">
                <a:latin typeface="Book Antiqua" pitchFamily="18" charset="0"/>
              </a:rPr>
              <a:t>.</a:t>
            </a:r>
          </a:p>
          <a:p>
            <a:pPr lvl="1" algn="just"/>
            <a:r>
              <a:rPr lang="en-US" dirty="0" smtClean="0">
                <a:latin typeface="Book Antiqua" pitchFamily="18" charset="0"/>
              </a:rPr>
              <a:t>The intent should be to uncover “show-stopper” errors</a:t>
            </a:r>
          </a:p>
          <a:p>
            <a:pPr algn="just"/>
            <a:r>
              <a:rPr lang="en-US" dirty="0" smtClean="0">
                <a:latin typeface="Book Antiqua" pitchFamily="18" charset="0"/>
              </a:rPr>
              <a:t>The build is </a:t>
            </a:r>
            <a:r>
              <a:rPr lang="en-US" dirty="0" smtClean="0">
                <a:solidFill>
                  <a:srgbClr val="FF0000"/>
                </a:solidFill>
                <a:effectLst>
                  <a:outerShdw blurRad="38100" dist="38100" dir="2700000" algn="tl">
                    <a:srgbClr val="000000">
                      <a:alpha val="43137"/>
                    </a:srgbClr>
                  </a:outerShdw>
                </a:effectLst>
                <a:latin typeface="Book Antiqua" pitchFamily="18" charset="0"/>
              </a:rPr>
              <a:t>integrated with other builds</a:t>
            </a:r>
            <a:r>
              <a:rPr lang="en-US" dirty="0" smtClean="0">
                <a:latin typeface="Book Antiqua" pitchFamily="18" charset="0"/>
              </a:rPr>
              <a:t>, and the entire product is smoke tested daily. </a:t>
            </a:r>
            <a:endParaRPr lang="en-US" dirty="0">
              <a:latin typeface="Book Antiqua" pitchFamily="18" charset="0"/>
            </a:endParaRPr>
          </a:p>
        </p:txBody>
      </p:sp>
    </p:spTree>
    <p:extLst>
      <p:ext uri="{BB962C8B-B14F-4D97-AF65-F5344CB8AC3E}">
        <p14:creationId xmlns:p14="http://schemas.microsoft.com/office/powerpoint/2010/main" val="395666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Advantages</a:t>
            </a:r>
            <a:r>
              <a:rPr lang="en-US" dirty="0" smtClean="0"/>
              <a:t> </a:t>
            </a:r>
            <a:endParaRPr lang="en-US" dirty="0"/>
          </a:p>
        </p:txBody>
      </p:sp>
      <p:sp>
        <p:nvSpPr>
          <p:cNvPr id="3" name="Content Placeholder 2"/>
          <p:cNvSpPr>
            <a:spLocks noGrp="1"/>
          </p:cNvSpPr>
          <p:nvPr>
            <p:ph idx="1"/>
          </p:nvPr>
        </p:nvSpPr>
        <p:spPr/>
        <p:txBody>
          <a:bodyPr>
            <a:noAutofit/>
          </a:bodyPr>
          <a:lstStyle/>
          <a:p>
            <a:pPr algn="just"/>
            <a:r>
              <a:rPr lang="en-US" sz="2800" dirty="0" smtClean="0">
                <a:solidFill>
                  <a:srgbClr val="FF0000"/>
                </a:solidFill>
                <a:effectLst>
                  <a:outerShdw blurRad="38100" dist="38100" dir="2700000" algn="tl">
                    <a:srgbClr val="000000">
                      <a:alpha val="43137"/>
                    </a:srgbClr>
                  </a:outerShdw>
                </a:effectLst>
                <a:latin typeface="Book Antiqua" pitchFamily="18" charset="0"/>
              </a:rPr>
              <a:t>Integration risk </a:t>
            </a:r>
            <a:r>
              <a:rPr lang="en-US" sz="2800" dirty="0" smtClean="0">
                <a:latin typeface="Book Antiqua" pitchFamily="18" charset="0"/>
              </a:rPr>
              <a:t>is minimized</a:t>
            </a:r>
          </a:p>
          <a:p>
            <a:pPr lvl="1" algn="just"/>
            <a:r>
              <a:rPr lang="en-US" dirty="0" smtClean="0">
                <a:latin typeface="Book Antiqua" pitchFamily="18" charset="0"/>
              </a:rPr>
              <a:t>Smoke test is conducted </a:t>
            </a:r>
            <a:r>
              <a:rPr lang="en-US" dirty="0" smtClean="0">
                <a:solidFill>
                  <a:srgbClr val="FF0000"/>
                </a:solidFill>
                <a:effectLst>
                  <a:outerShdw blurRad="38100" dist="38100" dir="2700000" algn="tl">
                    <a:srgbClr val="000000">
                      <a:alpha val="43137"/>
                    </a:srgbClr>
                  </a:outerShdw>
                </a:effectLst>
                <a:latin typeface="Book Antiqua" pitchFamily="18" charset="0"/>
              </a:rPr>
              <a:t>daily</a:t>
            </a:r>
          </a:p>
          <a:p>
            <a:pPr lvl="1" algn="just"/>
            <a:r>
              <a:rPr lang="en-US" dirty="0" smtClean="0">
                <a:latin typeface="Book Antiqua" pitchFamily="18" charset="0"/>
              </a:rPr>
              <a:t>Show </a:t>
            </a:r>
            <a:r>
              <a:rPr lang="en-US" dirty="0" smtClean="0">
                <a:solidFill>
                  <a:srgbClr val="FF0000"/>
                </a:solidFill>
                <a:effectLst>
                  <a:outerShdw blurRad="38100" dist="38100" dir="2700000" algn="tl">
                    <a:srgbClr val="000000">
                      <a:alpha val="43137"/>
                    </a:srgbClr>
                  </a:outerShdw>
                </a:effectLst>
                <a:latin typeface="Book Antiqua" pitchFamily="18" charset="0"/>
              </a:rPr>
              <a:t>stopper errors </a:t>
            </a:r>
            <a:r>
              <a:rPr lang="en-US" dirty="0" smtClean="0">
                <a:latin typeface="Book Antiqua" pitchFamily="18" charset="0"/>
              </a:rPr>
              <a:t>are uncovered early</a:t>
            </a:r>
          </a:p>
          <a:p>
            <a:pPr algn="just"/>
            <a:r>
              <a:rPr lang="en-US" sz="2800" dirty="0" smtClean="0">
                <a:latin typeface="Book Antiqua" pitchFamily="18" charset="0"/>
              </a:rPr>
              <a:t>The</a:t>
            </a:r>
            <a:r>
              <a:rPr lang="en-US" sz="2800" dirty="0" smtClean="0">
                <a:solidFill>
                  <a:srgbClr val="FF0000"/>
                </a:solidFill>
                <a:effectLst>
                  <a:outerShdw blurRad="38100" dist="38100" dir="2700000" algn="tl">
                    <a:srgbClr val="000000">
                      <a:alpha val="43137"/>
                    </a:srgbClr>
                  </a:outerShdw>
                </a:effectLst>
                <a:latin typeface="Book Antiqua" pitchFamily="18" charset="0"/>
              </a:rPr>
              <a:t> quality </a:t>
            </a:r>
            <a:r>
              <a:rPr lang="en-US" sz="2800" dirty="0" smtClean="0">
                <a:latin typeface="Book Antiqua" pitchFamily="18" charset="0"/>
              </a:rPr>
              <a:t>of the </a:t>
            </a:r>
            <a:r>
              <a:rPr lang="en-US" sz="2800" dirty="0" smtClean="0">
                <a:solidFill>
                  <a:srgbClr val="FF0000"/>
                </a:solidFill>
                <a:effectLst>
                  <a:outerShdw blurRad="38100" dist="38100" dir="2700000" algn="tl">
                    <a:srgbClr val="000000">
                      <a:alpha val="43137"/>
                    </a:srgbClr>
                  </a:outerShdw>
                </a:effectLst>
                <a:latin typeface="Book Antiqua" pitchFamily="18" charset="0"/>
              </a:rPr>
              <a:t>end product </a:t>
            </a:r>
            <a:r>
              <a:rPr lang="en-US" sz="2800" dirty="0" smtClean="0">
                <a:latin typeface="Book Antiqua" pitchFamily="18" charset="0"/>
              </a:rPr>
              <a:t>is improved. </a:t>
            </a:r>
          </a:p>
          <a:p>
            <a:pPr lvl="1" algn="just"/>
            <a:r>
              <a:rPr lang="en-US" dirty="0" smtClean="0">
                <a:latin typeface="Book Antiqua" pitchFamily="18" charset="0"/>
              </a:rPr>
              <a:t>smoke testing uncover </a:t>
            </a:r>
            <a:r>
              <a:rPr lang="en-US" dirty="0" smtClean="0">
                <a:solidFill>
                  <a:srgbClr val="FF0000"/>
                </a:solidFill>
                <a:effectLst>
                  <a:outerShdw blurRad="38100" dist="38100" dir="2700000" algn="tl">
                    <a:srgbClr val="000000">
                      <a:alpha val="43137"/>
                    </a:srgbClr>
                  </a:outerShdw>
                </a:effectLst>
                <a:latin typeface="Book Antiqua" pitchFamily="18" charset="0"/>
              </a:rPr>
              <a:t>functional errors </a:t>
            </a:r>
            <a:r>
              <a:rPr lang="en-US" dirty="0" smtClean="0">
                <a:latin typeface="Book Antiqua" pitchFamily="18" charset="0"/>
              </a:rPr>
              <a:t>as well as </a:t>
            </a:r>
            <a:r>
              <a:rPr lang="en-US" dirty="0" smtClean="0">
                <a:solidFill>
                  <a:srgbClr val="FF0000"/>
                </a:solidFill>
                <a:effectLst>
                  <a:outerShdw blurRad="38100" dist="38100" dir="2700000" algn="tl">
                    <a:srgbClr val="000000">
                      <a:alpha val="43137"/>
                    </a:srgbClr>
                  </a:outerShdw>
                </a:effectLst>
                <a:latin typeface="Book Antiqua" pitchFamily="18" charset="0"/>
              </a:rPr>
              <a:t>architectural and component-level design errors. </a:t>
            </a:r>
          </a:p>
          <a:p>
            <a:pPr lvl="1" algn="just"/>
            <a:r>
              <a:rPr lang="en-US" dirty="0" smtClean="0">
                <a:latin typeface="Book Antiqua" pitchFamily="18" charset="0"/>
              </a:rPr>
              <a:t>if these errors are corrected early, better product quality will result.</a:t>
            </a:r>
          </a:p>
          <a:p>
            <a:pPr algn="just"/>
            <a:r>
              <a:rPr lang="en-US" sz="2800" dirty="0" smtClean="0">
                <a:latin typeface="Book Antiqua" pitchFamily="18" charset="0"/>
              </a:rPr>
              <a:t>Error diagnosis and correction are simplified. </a:t>
            </a:r>
          </a:p>
          <a:p>
            <a:pPr algn="just"/>
            <a:r>
              <a:rPr lang="en-US" sz="2800" dirty="0" smtClean="0">
                <a:latin typeface="Book Antiqua" pitchFamily="18" charset="0"/>
              </a:rPr>
              <a:t>Progress is easier to assess. </a:t>
            </a:r>
          </a:p>
        </p:txBody>
      </p:sp>
    </p:spTree>
    <p:extLst>
      <p:ext uri="{BB962C8B-B14F-4D97-AF65-F5344CB8AC3E}">
        <p14:creationId xmlns:p14="http://schemas.microsoft.com/office/powerpoint/2010/main" val="372422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gency FB" pitchFamily="34" charset="0"/>
              </a:rPr>
              <a:t>Strategic options</a:t>
            </a:r>
            <a:endParaRPr lang="en-US" dirty="0">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itchFamily="18" charset="0"/>
              </a:rPr>
              <a:t>Selection of integration strategy depends on </a:t>
            </a:r>
          </a:p>
          <a:p>
            <a:pPr lvl="1" algn="just"/>
            <a:r>
              <a:rPr lang="en-US" dirty="0" smtClean="0">
                <a:latin typeface="Book Antiqua" pitchFamily="18" charset="0"/>
              </a:rPr>
              <a:t>Software characteristics</a:t>
            </a:r>
          </a:p>
          <a:p>
            <a:pPr lvl="1" algn="just"/>
            <a:r>
              <a:rPr lang="en-US" dirty="0" smtClean="0">
                <a:latin typeface="Book Antiqua" pitchFamily="18" charset="0"/>
              </a:rPr>
              <a:t>Project schedule</a:t>
            </a:r>
          </a:p>
          <a:p>
            <a:pPr algn="just"/>
            <a:r>
              <a:rPr lang="en-US" dirty="0" smtClean="0">
                <a:latin typeface="Book Antiqua" pitchFamily="18" charset="0"/>
              </a:rPr>
              <a:t>Generally selected strategy is </a:t>
            </a:r>
            <a:r>
              <a:rPr lang="en-US" dirty="0" smtClean="0">
                <a:solidFill>
                  <a:srgbClr val="FF0000"/>
                </a:solidFill>
                <a:effectLst>
                  <a:outerShdw blurRad="38100" dist="38100" dir="2700000" algn="tl">
                    <a:srgbClr val="000000">
                      <a:alpha val="43137"/>
                    </a:srgbClr>
                  </a:outerShdw>
                </a:effectLst>
                <a:latin typeface="Book Antiqua" pitchFamily="18" charset="0"/>
              </a:rPr>
              <a:t>sandwich testing</a:t>
            </a:r>
          </a:p>
          <a:p>
            <a:pPr algn="just"/>
            <a:r>
              <a:rPr lang="en-US" dirty="0" smtClean="0">
                <a:latin typeface="Book Antiqua" pitchFamily="18" charset="0"/>
              </a:rPr>
              <a:t>Couples top down &amp; bottom up strategies</a:t>
            </a:r>
          </a:p>
          <a:p>
            <a:pPr lvl="1" algn="just"/>
            <a:r>
              <a:rPr lang="en-US" dirty="0" smtClean="0">
                <a:latin typeface="Book Antiqua" pitchFamily="18" charset="0"/>
              </a:rPr>
              <a:t>Uses top down tests for upper levels of program</a:t>
            </a:r>
          </a:p>
          <a:p>
            <a:pPr lvl="1" algn="just"/>
            <a:r>
              <a:rPr lang="en-US" dirty="0" smtClean="0">
                <a:latin typeface="Book Antiqua" pitchFamily="18" charset="0"/>
              </a:rPr>
              <a:t>Bottom up tests are applied on subordinates</a:t>
            </a:r>
          </a:p>
          <a:p>
            <a:pPr algn="just"/>
            <a:endParaRPr lang="en-US" dirty="0">
              <a:latin typeface="Book Antiqua" pitchFamily="18" charset="0"/>
            </a:endParaRPr>
          </a:p>
        </p:txBody>
      </p:sp>
    </p:spTree>
    <p:extLst>
      <p:ext uri="{BB962C8B-B14F-4D97-AF65-F5344CB8AC3E}">
        <p14:creationId xmlns:p14="http://schemas.microsoft.com/office/powerpoint/2010/main" val="209934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latin typeface="Book Antiqua" pitchFamily="18" charset="0"/>
              </a:rPr>
              <a:t>When integration testing is conducted, tester must identify critical modules</a:t>
            </a:r>
          </a:p>
          <a:p>
            <a:pPr algn="just"/>
            <a:r>
              <a:rPr lang="en-US" dirty="0" smtClean="0">
                <a:latin typeface="Book Antiqua" pitchFamily="18" charset="0"/>
              </a:rPr>
              <a:t>Characteristics of critical modules</a:t>
            </a:r>
          </a:p>
          <a:p>
            <a:pPr lvl="1" algn="just"/>
            <a:r>
              <a:rPr lang="en-US" dirty="0" smtClean="0">
                <a:latin typeface="Book Antiqua" pitchFamily="18" charset="0"/>
              </a:rPr>
              <a:t>Addresses several software requirements</a:t>
            </a:r>
          </a:p>
          <a:p>
            <a:pPr lvl="1" algn="just"/>
            <a:r>
              <a:rPr lang="en-US" dirty="0" smtClean="0">
                <a:latin typeface="Book Antiqua" pitchFamily="18" charset="0"/>
              </a:rPr>
              <a:t>Has high level of control</a:t>
            </a:r>
          </a:p>
          <a:p>
            <a:pPr lvl="1" algn="just"/>
            <a:r>
              <a:rPr lang="en-US" dirty="0" smtClean="0">
                <a:latin typeface="Book Antiqua" pitchFamily="18" charset="0"/>
              </a:rPr>
              <a:t>Complex or error prone</a:t>
            </a:r>
          </a:p>
          <a:p>
            <a:pPr lvl="1" algn="just"/>
            <a:r>
              <a:rPr lang="en-US" dirty="0" smtClean="0">
                <a:latin typeface="Book Antiqua" pitchFamily="18" charset="0"/>
              </a:rPr>
              <a:t>Has definite performance requirements</a:t>
            </a:r>
          </a:p>
          <a:p>
            <a:pPr lvl="1" algn="just"/>
            <a:r>
              <a:rPr lang="en-US" dirty="0" smtClean="0">
                <a:latin typeface="Book Antiqua" pitchFamily="18" charset="0"/>
              </a:rPr>
              <a:t>They should be tested early</a:t>
            </a:r>
          </a:p>
          <a:p>
            <a:pPr lvl="1" algn="just"/>
            <a:r>
              <a:rPr lang="en-US" dirty="0" smtClean="0">
                <a:latin typeface="Book Antiqua" pitchFamily="18" charset="0"/>
              </a:rPr>
              <a:t>Regression test must focus on critical module functions</a:t>
            </a:r>
          </a:p>
          <a:p>
            <a:endParaRPr lang="en-US" dirty="0"/>
          </a:p>
        </p:txBody>
      </p:sp>
    </p:spTree>
    <p:extLst>
      <p:ext uri="{BB962C8B-B14F-4D97-AF65-F5344CB8AC3E}">
        <p14:creationId xmlns:p14="http://schemas.microsoft.com/office/powerpoint/2010/main" val="4284105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38100" dir="2700000" algn="tl">
                    <a:srgbClr val="000000">
                      <a:alpha val="43137"/>
                    </a:srgbClr>
                  </a:outerShdw>
                </a:effectLst>
                <a:latin typeface="Agency FB" pitchFamily="34" charset="0"/>
              </a:rPr>
              <a:t>Integration test documentation</a:t>
            </a:r>
            <a:endParaRPr lang="en-US" dirty="0">
              <a:solidFill>
                <a:schemeClr val="tx1"/>
              </a:solidFill>
              <a:effectLst>
                <a:outerShdw blurRad="38100" dist="38100" dir="2700000" algn="tl">
                  <a:srgbClr val="000000">
                    <a:alpha val="43137"/>
                  </a:srgbClr>
                </a:outerShdw>
              </a:effectLst>
              <a:latin typeface="Agency FB" pitchFamily="34"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Book Antiqua" pitchFamily="18" charset="0"/>
              </a:rPr>
              <a:t>An overall plan </a:t>
            </a:r>
            <a:r>
              <a:rPr lang="en-US" dirty="0" smtClean="0">
                <a:solidFill>
                  <a:srgbClr val="FF0000"/>
                </a:solidFill>
                <a:effectLst>
                  <a:outerShdw blurRad="38100" dist="38100" dir="2700000" algn="tl">
                    <a:srgbClr val="000000">
                      <a:alpha val="43137"/>
                    </a:srgbClr>
                  </a:outerShdw>
                </a:effectLst>
                <a:latin typeface="Book Antiqua" pitchFamily="18" charset="0"/>
              </a:rPr>
              <a:t>for integration </a:t>
            </a:r>
            <a:r>
              <a:rPr lang="en-US" dirty="0" smtClean="0">
                <a:latin typeface="Book Antiqua" pitchFamily="18" charset="0"/>
              </a:rPr>
              <a:t>of the software and a description of specific tests is documented in a Test Specification. </a:t>
            </a:r>
          </a:p>
          <a:p>
            <a:pPr algn="just"/>
            <a:r>
              <a:rPr lang="en-US" dirty="0" smtClean="0">
                <a:latin typeface="Book Antiqua" pitchFamily="18" charset="0"/>
              </a:rPr>
              <a:t>This incorporates </a:t>
            </a:r>
          </a:p>
          <a:p>
            <a:pPr lvl="1" algn="just"/>
            <a:r>
              <a:rPr lang="en-US" dirty="0" smtClean="0">
                <a:latin typeface="Book Antiqua" pitchFamily="18" charset="0"/>
              </a:rPr>
              <a:t>a </a:t>
            </a:r>
            <a:r>
              <a:rPr lang="en-US" dirty="0" smtClean="0">
                <a:solidFill>
                  <a:srgbClr val="FF0000"/>
                </a:solidFill>
                <a:effectLst>
                  <a:outerShdw blurRad="38100" dist="38100" dir="2700000" algn="tl">
                    <a:srgbClr val="000000">
                      <a:alpha val="43137"/>
                    </a:srgbClr>
                  </a:outerShdw>
                </a:effectLst>
                <a:latin typeface="Book Antiqua" pitchFamily="18" charset="0"/>
              </a:rPr>
              <a:t>test plan</a:t>
            </a:r>
          </a:p>
          <a:p>
            <a:pPr lvl="1" algn="just"/>
            <a:r>
              <a:rPr lang="en-US" dirty="0" smtClean="0">
                <a:latin typeface="Book Antiqua" pitchFamily="18" charset="0"/>
              </a:rPr>
              <a:t>and a </a:t>
            </a:r>
            <a:r>
              <a:rPr lang="en-US" dirty="0" smtClean="0">
                <a:solidFill>
                  <a:srgbClr val="FF0000"/>
                </a:solidFill>
                <a:effectLst>
                  <a:outerShdw blurRad="38100" dist="38100" dir="2700000" algn="tl">
                    <a:srgbClr val="000000">
                      <a:alpha val="43137"/>
                    </a:srgbClr>
                  </a:outerShdw>
                </a:effectLst>
                <a:latin typeface="Book Antiqua" pitchFamily="18" charset="0"/>
              </a:rPr>
              <a:t>test procedure</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Test plan </a:t>
            </a:r>
            <a:r>
              <a:rPr lang="en-US" dirty="0" smtClean="0">
                <a:latin typeface="Book Antiqua" pitchFamily="18" charset="0"/>
              </a:rPr>
              <a:t>describes the overall strategy of integration</a:t>
            </a:r>
          </a:p>
          <a:p>
            <a:pPr algn="just"/>
            <a:r>
              <a:rPr lang="en-US" dirty="0" smtClean="0">
                <a:solidFill>
                  <a:srgbClr val="FF0000"/>
                </a:solidFill>
                <a:effectLst>
                  <a:outerShdw blurRad="38100" dist="38100" dir="2700000" algn="tl">
                    <a:srgbClr val="000000">
                      <a:alpha val="43137"/>
                    </a:srgbClr>
                  </a:outerShdw>
                </a:effectLst>
                <a:latin typeface="Book Antiqua" pitchFamily="18" charset="0"/>
              </a:rPr>
              <a:t>Testing</a:t>
            </a:r>
            <a:r>
              <a:rPr lang="en-US" dirty="0" smtClean="0">
                <a:latin typeface="Book Antiqua" pitchFamily="18" charset="0"/>
              </a:rPr>
              <a:t> is divided into </a:t>
            </a:r>
            <a:r>
              <a:rPr lang="en-US" dirty="0" smtClean="0">
                <a:solidFill>
                  <a:srgbClr val="FF0000"/>
                </a:solidFill>
                <a:effectLst>
                  <a:outerShdw blurRad="38100" dist="38100" dir="2700000" algn="tl">
                    <a:srgbClr val="000000">
                      <a:alpha val="43137"/>
                    </a:srgbClr>
                  </a:outerShdw>
                </a:effectLst>
                <a:latin typeface="Book Antiqua" pitchFamily="18" charset="0"/>
              </a:rPr>
              <a:t>phases</a:t>
            </a:r>
          </a:p>
          <a:p>
            <a:pPr algn="just"/>
            <a:r>
              <a:rPr lang="en-US" dirty="0" smtClean="0">
                <a:latin typeface="Book Antiqua" pitchFamily="18" charset="0"/>
              </a:rPr>
              <a:t>Following tests are applied to these phases</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Interface integrity</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Functional validity</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Information content</a:t>
            </a:r>
          </a:p>
          <a:p>
            <a:pPr lvl="1" algn="just"/>
            <a:r>
              <a:rPr lang="en-US" dirty="0" smtClean="0">
                <a:solidFill>
                  <a:srgbClr val="0070C0"/>
                </a:solidFill>
                <a:effectLst>
                  <a:outerShdw blurRad="38100" dist="38100" dir="2700000" algn="tl">
                    <a:srgbClr val="000000">
                      <a:alpha val="43137"/>
                    </a:srgbClr>
                  </a:outerShdw>
                </a:effectLst>
                <a:latin typeface="Book Antiqua" pitchFamily="18" charset="0"/>
              </a:rPr>
              <a:t>performance</a:t>
            </a:r>
            <a:endParaRPr lang="en-US" dirty="0">
              <a:solidFill>
                <a:srgbClr val="0070C0"/>
              </a:solidFill>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247664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algn="just"/>
            <a:r>
              <a:rPr lang="en-US" sz="2400" dirty="0" smtClean="0">
                <a:solidFill>
                  <a:srgbClr val="FF0000"/>
                </a:solidFill>
                <a:effectLst>
                  <a:outerShdw blurRad="38100" dist="38100" dir="2700000" algn="tl">
                    <a:srgbClr val="000000">
                      <a:alpha val="43137"/>
                    </a:srgbClr>
                  </a:outerShdw>
                </a:effectLst>
                <a:latin typeface="Book Antiqua" pitchFamily="18" charset="0"/>
              </a:rPr>
              <a:t>Interface integrity</a:t>
            </a:r>
          </a:p>
          <a:p>
            <a:pPr lvl="1" algn="just"/>
            <a:r>
              <a:rPr lang="en-US" sz="2400" dirty="0" smtClean="0">
                <a:latin typeface="Book Antiqua" pitchFamily="18" charset="0"/>
              </a:rPr>
              <a:t>Internal &amp; external interfaces are tested as each module is incorporated into the structure</a:t>
            </a:r>
          </a:p>
          <a:p>
            <a:pPr algn="just"/>
            <a:r>
              <a:rPr lang="en-US" sz="2400" dirty="0" smtClean="0">
                <a:solidFill>
                  <a:srgbClr val="FF0000"/>
                </a:solidFill>
                <a:effectLst>
                  <a:outerShdw blurRad="38100" dist="38100" dir="2700000" algn="tl">
                    <a:srgbClr val="000000">
                      <a:alpha val="43137"/>
                    </a:srgbClr>
                  </a:outerShdw>
                </a:effectLst>
                <a:latin typeface="Book Antiqua" pitchFamily="18" charset="0"/>
              </a:rPr>
              <a:t>Functional validity</a:t>
            </a:r>
          </a:p>
          <a:p>
            <a:pPr lvl="1" algn="just"/>
            <a:r>
              <a:rPr lang="en-US" sz="2400" dirty="0" smtClean="0">
                <a:latin typeface="Book Antiqua" pitchFamily="18" charset="0"/>
              </a:rPr>
              <a:t>Uncover the functional errors</a:t>
            </a:r>
          </a:p>
          <a:p>
            <a:pPr algn="just"/>
            <a:r>
              <a:rPr lang="en-US" sz="2400" dirty="0" smtClean="0">
                <a:solidFill>
                  <a:srgbClr val="FF0000"/>
                </a:solidFill>
                <a:effectLst>
                  <a:outerShdw blurRad="38100" dist="38100" dir="2700000" algn="tl">
                    <a:srgbClr val="000000">
                      <a:alpha val="43137"/>
                    </a:srgbClr>
                  </a:outerShdw>
                </a:effectLst>
                <a:latin typeface="Book Antiqua" pitchFamily="18" charset="0"/>
              </a:rPr>
              <a:t>Information content</a:t>
            </a:r>
          </a:p>
          <a:p>
            <a:pPr lvl="1" algn="just"/>
            <a:r>
              <a:rPr lang="en-US" sz="2400" dirty="0" smtClean="0">
                <a:latin typeface="Book Antiqua" pitchFamily="18" charset="0"/>
              </a:rPr>
              <a:t>Tests designed to uncover errors associated with local or global data structures</a:t>
            </a:r>
          </a:p>
          <a:p>
            <a:pPr algn="just"/>
            <a:r>
              <a:rPr lang="en-US" sz="2400" dirty="0" smtClean="0">
                <a:solidFill>
                  <a:srgbClr val="FF0000"/>
                </a:solidFill>
                <a:effectLst>
                  <a:outerShdw blurRad="38100" dist="38100" dir="2700000" algn="tl">
                    <a:srgbClr val="000000">
                      <a:alpha val="43137"/>
                    </a:srgbClr>
                  </a:outerShdw>
                </a:effectLst>
                <a:latin typeface="Book Antiqua" pitchFamily="18" charset="0"/>
              </a:rPr>
              <a:t>Performance</a:t>
            </a:r>
            <a:r>
              <a:rPr lang="en-US" sz="2400" dirty="0" smtClean="0">
                <a:latin typeface="Book Antiqua" pitchFamily="18" charset="0"/>
              </a:rPr>
              <a:t> </a:t>
            </a:r>
          </a:p>
          <a:p>
            <a:pPr lvl="1" algn="just"/>
            <a:r>
              <a:rPr lang="en-US" sz="2400" dirty="0" smtClean="0">
                <a:latin typeface="Book Antiqua" pitchFamily="18" charset="0"/>
              </a:rPr>
              <a:t>Tests designed to verify performance bounds established during software design</a:t>
            </a:r>
          </a:p>
          <a:p>
            <a:pPr algn="just"/>
            <a:endParaRPr lang="en-US" sz="2400" dirty="0">
              <a:latin typeface="Book Antiqua" pitchFamily="18" charset="0"/>
            </a:endParaRPr>
          </a:p>
        </p:txBody>
      </p:sp>
    </p:spTree>
    <p:extLst>
      <p:ext uri="{BB962C8B-B14F-4D97-AF65-F5344CB8AC3E}">
        <p14:creationId xmlns:p14="http://schemas.microsoft.com/office/powerpoint/2010/main" val="313135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4494</TotalTime>
  <Words>7989</Words>
  <Application>Microsoft Office PowerPoint</Application>
  <PresentationFormat>On-screen Show (4:3)</PresentationFormat>
  <Paragraphs>1037</Paragraphs>
  <Slides>195</Slides>
  <Notes>0</Notes>
  <HiddenSlides>8</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Oriel</vt:lpstr>
      <vt:lpstr>M O D U L E - 4</vt:lpstr>
      <vt:lpstr>            CODING </vt:lpstr>
      <vt:lpstr>INTRODUCTION </vt:lpstr>
      <vt:lpstr>Introduction [2]</vt:lpstr>
      <vt:lpstr>CODING PRINCIPLES AND CONCEPTS</vt:lpstr>
      <vt:lpstr>Preparation principles</vt:lpstr>
      <vt:lpstr>Coding principles</vt:lpstr>
      <vt:lpstr>Validation principle</vt:lpstr>
      <vt:lpstr>CODING STANDARDS &amp; GUIDELINES</vt:lpstr>
      <vt:lpstr>Advantages of using coding standards</vt:lpstr>
      <vt:lpstr>Effects of coding standards</vt:lpstr>
      <vt:lpstr>GENERAL CODING STANDARDS</vt:lpstr>
      <vt:lpstr>General Coding standards</vt:lpstr>
      <vt:lpstr>General Coding standards</vt:lpstr>
      <vt:lpstr>General Coding standards</vt:lpstr>
      <vt:lpstr>CODING GUIDELINES</vt:lpstr>
      <vt:lpstr>General coding guidelines</vt:lpstr>
      <vt:lpstr>General coding guidelines</vt:lpstr>
      <vt:lpstr>General coding guidelines</vt:lpstr>
      <vt:lpstr>General coding guidelines</vt:lpstr>
      <vt:lpstr>C O D E   R E V I E W</vt:lpstr>
      <vt:lpstr>Introduction </vt:lpstr>
      <vt:lpstr>TYPES OF CODE REVIEW</vt:lpstr>
      <vt:lpstr>Code walkthrough</vt:lpstr>
      <vt:lpstr>Code walkthrough</vt:lpstr>
      <vt:lpstr>Code inspection</vt:lpstr>
      <vt:lpstr>Advantages of code inspection</vt:lpstr>
      <vt:lpstr>Classical programming errors checked during code inspection</vt:lpstr>
      <vt:lpstr>Clean room testing</vt:lpstr>
      <vt:lpstr>SOFTWARE DOCUMENTATION</vt:lpstr>
      <vt:lpstr>Purpose of good documents</vt:lpstr>
      <vt:lpstr>Types of software documents</vt:lpstr>
      <vt:lpstr>Internal documentation</vt:lpstr>
      <vt:lpstr>Internal documentation [2]</vt:lpstr>
      <vt:lpstr>External documentation</vt:lpstr>
      <vt:lpstr>Gunning’s fog index</vt:lpstr>
      <vt:lpstr>Computing gunning’s fog of a document</vt:lpstr>
      <vt:lpstr>S O F T W A R E    T E S T I N G   F U N D A M E N T A L S</vt:lpstr>
      <vt:lpstr>Introduction </vt:lpstr>
      <vt:lpstr>Software Testability </vt:lpstr>
      <vt:lpstr>Operability </vt:lpstr>
      <vt:lpstr>Observability </vt:lpstr>
      <vt:lpstr>Controllability </vt:lpstr>
      <vt:lpstr>Decomposability </vt:lpstr>
      <vt:lpstr>Simplicity </vt:lpstr>
      <vt:lpstr>Stability </vt:lpstr>
      <vt:lpstr>Understandability </vt:lpstr>
      <vt:lpstr>TEST  CHARACTERISTICS</vt:lpstr>
      <vt:lpstr>High probability of finding an error </vt:lpstr>
      <vt:lpstr>No redundancy</vt:lpstr>
      <vt:lpstr>Good of breed</vt:lpstr>
      <vt:lpstr>Neither too simple nor complex</vt:lpstr>
      <vt:lpstr>SOFTWARE TESTING STRATEGIES</vt:lpstr>
      <vt:lpstr>Introduction </vt:lpstr>
      <vt:lpstr>Strategic approach for software testing</vt:lpstr>
      <vt:lpstr>Characteristics of testing strategies</vt:lpstr>
      <vt:lpstr>Functions of testing strategy</vt:lpstr>
      <vt:lpstr>TESTING STRATEGY FOR CONVENTIONAL SOFTWARE ARCHITECTURE</vt:lpstr>
      <vt:lpstr>PowerPoint Presentation</vt:lpstr>
      <vt:lpstr>PowerPoint Presentation</vt:lpstr>
      <vt:lpstr>PowerPoint Presentation</vt:lpstr>
      <vt:lpstr>TESTING STRATEGY FOR CONVENTIONAL SOFTWARE </vt:lpstr>
      <vt:lpstr>Introduction </vt:lpstr>
      <vt:lpstr>PowerPoint Presentation</vt:lpstr>
      <vt:lpstr>UNIT TESTING</vt:lpstr>
      <vt:lpstr>Tests involved in unit testing</vt:lpstr>
      <vt:lpstr>Unit Testing</vt:lpstr>
      <vt:lpstr>Common errors found in unit testing</vt:lpstr>
      <vt:lpstr>Boundary testing</vt:lpstr>
      <vt:lpstr>Anti-bugging </vt:lpstr>
      <vt:lpstr>Unit test procedures</vt:lpstr>
      <vt:lpstr>Driver &amp; stub modules</vt:lpstr>
      <vt:lpstr>PowerPoint Presentation</vt:lpstr>
      <vt:lpstr>INTEGRATION TESTING</vt:lpstr>
      <vt:lpstr>Introduction </vt:lpstr>
      <vt:lpstr>Objective </vt:lpstr>
      <vt:lpstr>Big-bang approach of integration</vt:lpstr>
      <vt:lpstr>Incremental integration</vt:lpstr>
      <vt:lpstr>Incremental integration testing strategies</vt:lpstr>
      <vt:lpstr>TOP-DOWN INTEGRATION TESTING</vt:lpstr>
      <vt:lpstr>Depth first integration</vt:lpstr>
      <vt:lpstr>Depth first integration</vt:lpstr>
      <vt:lpstr>Breadth first integration</vt:lpstr>
      <vt:lpstr>Steps for top-down integration</vt:lpstr>
      <vt:lpstr>Advantages of top down integration testing</vt:lpstr>
      <vt:lpstr>Disadvantages </vt:lpstr>
      <vt:lpstr>BOTTOM UP INTEGRATION TESTING</vt:lpstr>
      <vt:lpstr>Steps of bottom up integration</vt:lpstr>
      <vt:lpstr>Procedure </vt:lpstr>
      <vt:lpstr>PowerPoint Presentation</vt:lpstr>
      <vt:lpstr>REGRESSION TESTING</vt:lpstr>
      <vt:lpstr>Classes of test cases of regression testing</vt:lpstr>
      <vt:lpstr>Smoke testing</vt:lpstr>
      <vt:lpstr>Activities of smoke testing</vt:lpstr>
      <vt:lpstr>Advantages </vt:lpstr>
      <vt:lpstr>Strategic options</vt:lpstr>
      <vt:lpstr>PowerPoint Presentation</vt:lpstr>
      <vt:lpstr>Integration test documentation</vt:lpstr>
      <vt:lpstr>PowerPoint Presentation</vt:lpstr>
      <vt:lpstr>PowerPoint Presentation</vt:lpstr>
      <vt:lpstr>Contents of test procedure</vt:lpstr>
      <vt:lpstr>VALIDATION TESTING</vt:lpstr>
      <vt:lpstr>Introduction </vt:lpstr>
      <vt:lpstr>PowerPoint Presentation</vt:lpstr>
      <vt:lpstr>Validation test criteria</vt:lpstr>
      <vt:lpstr>PowerPoint Presentation</vt:lpstr>
      <vt:lpstr>Configuration review or Audit</vt:lpstr>
      <vt:lpstr>SYSTEM TESTING</vt:lpstr>
      <vt:lpstr>ALPHA &amp; BETA TESTING</vt:lpstr>
      <vt:lpstr>ALPHA TESTING</vt:lpstr>
      <vt:lpstr>BETA TESTING</vt:lpstr>
      <vt:lpstr>ACCEPTANCE TESTING</vt:lpstr>
      <vt:lpstr>RECOVERY TESTING</vt:lpstr>
      <vt:lpstr>PowerPoint Presentation</vt:lpstr>
      <vt:lpstr>SECURITY TESTING</vt:lpstr>
      <vt:lpstr>PowerPoint Presentation</vt:lpstr>
      <vt:lpstr>STRESS TESTING</vt:lpstr>
      <vt:lpstr>PowerPoint Presentation</vt:lpstr>
      <vt:lpstr>SENSITIVITY TESTING</vt:lpstr>
      <vt:lpstr>PERFORMANCE TESTING</vt:lpstr>
      <vt:lpstr>BLACK BOX TESTING</vt:lpstr>
      <vt:lpstr>Introduction </vt:lpstr>
      <vt:lpstr>Features </vt:lpstr>
      <vt:lpstr>Methods for black-box testing</vt:lpstr>
      <vt:lpstr>Equivalence class partitioning</vt:lpstr>
      <vt:lpstr>Guidelines for designing equivalence class</vt:lpstr>
      <vt:lpstr>PowerPoint Presentation</vt:lpstr>
      <vt:lpstr>Black-box test suite designing</vt:lpstr>
      <vt:lpstr>Example 1</vt:lpstr>
      <vt:lpstr>Solution </vt:lpstr>
      <vt:lpstr>Example 2</vt:lpstr>
      <vt:lpstr>Solution </vt:lpstr>
      <vt:lpstr>Boundary value analysis</vt:lpstr>
      <vt:lpstr>PowerPoint Presentation</vt:lpstr>
      <vt:lpstr>Example </vt:lpstr>
      <vt:lpstr>Solution </vt:lpstr>
      <vt:lpstr>Steps of black box test suite design</vt:lpstr>
      <vt:lpstr>WHITE BOX TESTING </vt:lpstr>
      <vt:lpstr>Introduction </vt:lpstr>
      <vt:lpstr>Strategies of white box testing</vt:lpstr>
      <vt:lpstr>Testing criterion for coverage based testing</vt:lpstr>
      <vt:lpstr>Stronger Vs weaker testing</vt:lpstr>
      <vt:lpstr>Complementary testing strategy</vt:lpstr>
      <vt:lpstr>PowerPoint Presentation</vt:lpstr>
      <vt:lpstr>Statement coverage</vt:lpstr>
      <vt:lpstr>Example </vt:lpstr>
      <vt:lpstr>PowerPoint Presentation</vt:lpstr>
      <vt:lpstr>Branch coverage</vt:lpstr>
      <vt:lpstr>Example </vt:lpstr>
      <vt:lpstr>PowerPoint Presentation</vt:lpstr>
      <vt:lpstr>Multiple Condition Coverage</vt:lpstr>
      <vt:lpstr>PowerPoint Presentation</vt:lpstr>
      <vt:lpstr>Path coverage</vt:lpstr>
      <vt:lpstr>CFG</vt:lpstr>
      <vt:lpstr>Path </vt:lpstr>
      <vt:lpstr>Linearly independent  set of paths</vt:lpstr>
      <vt:lpstr>Mutation Testing</vt:lpstr>
      <vt:lpstr>Idea behind mutation testing</vt:lpstr>
      <vt:lpstr>PowerPoint Presentation</vt:lpstr>
      <vt:lpstr>Advantages </vt:lpstr>
      <vt:lpstr>BASIS PATH TESTING</vt:lpstr>
      <vt:lpstr>Introduction </vt:lpstr>
      <vt:lpstr>Flow graph notation</vt:lpstr>
      <vt:lpstr>Predicate node</vt:lpstr>
      <vt:lpstr>PowerPoint Presentation</vt:lpstr>
      <vt:lpstr>Independent program paths</vt:lpstr>
      <vt:lpstr>Example </vt:lpstr>
      <vt:lpstr>PowerPoint Presentation</vt:lpstr>
      <vt:lpstr>Cyclomatic complexity</vt:lpstr>
      <vt:lpstr>Deriving test cases</vt:lpstr>
      <vt:lpstr>Preparing test case</vt:lpstr>
      <vt:lpstr>CYCLOMATIC COMPLEXITY </vt:lpstr>
      <vt:lpstr>Introduction </vt:lpstr>
      <vt:lpstr>McCabes cyclomatic metric </vt:lpstr>
      <vt:lpstr>Control Flow graph of a program</vt:lpstr>
      <vt:lpstr>Role of P </vt:lpstr>
      <vt:lpstr>Example </vt:lpstr>
      <vt:lpstr>Cases when P!=1</vt:lpstr>
      <vt:lpstr>PowerPoint Presentation</vt:lpstr>
      <vt:lpstr>Alternate methods to calculate cyclomatic complexity</vt:lpstr>
      <vt:lpstr>Properties of cyclomatic complexity</vt:lpstr>
      <vt:lpstr>Example 2</vt:lpstr>
      <vt:lpstr>Solution </vt:lpstr>
      <vt:lpstr>Example 3</vt:lpstr>
      <vt:lpstr>Solution </vt:lpstr>
      <vt:lpstr>Example 4</vt:lpstr>
      <vt:lpstr>Solution </vt:lpstr>
      <vt:lpstr>Example 5</vt:lpstr>
      <vt:lpstr>Solution </vt:lpstr>
      <vt:lpstr>Complexity calculated from programs</vt:lpstr>
      <vt:lpstr>CFG of the program</vt:lpstr>
      <vt:lpstr>Complexity of the program</vt:lpstr>
      <vt:lpstr>Sample questions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Processors and memory heirac</dc:title>
  <dc:creator>Hostel</dc:creator>
  <cp:lastModifiedBy>User</cp:lastModifiedBy>
  <cp:revision>432</cp:revision>
  <dcterms:created xsi:type="dcterms:W3CDTF">2018-09-05T16:24:05Z</dcterms:created>
  <dcterms:modified xsi:type="dcterms:W3CDTF">2020-03-23T10:43:54Z</dcterms:modified>
</cp:coreProperties>
</file>