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59"/>
  </p:notesMasterIdLst>
  <p:sldIdLst>
    <p:sldId id="381" r:id="rId2"/>
    <p:sldId id="256" r:id="rId3"/>
    <p:sldId id="382" r:id="rId4"/>
    <p:sldId id="362" r:id="rId5"/>
    <p:sldId id="363" r:id="rId6"/>
    <p:sldId id="364" r:id="rId7"/>
    <p:sldId id="370" r:id="rId8"/>
    <p:sldId id="365" r:id="rId9"/>
    <p:sldId id="380" r:id="rId10"/>
    <p:sldId id="400" r:id="rId11"/>
    <p:sldId id="291" r:id="rId12"/>
    <p:sldId id="360" r:id="rId13"/>
    <p:sldId id="294" r:id="rId14"/>
    <p:sldId id="367" r:id="rId15"/>
    <p:sldId id="372" r:id="rId16"/>
    <p:sldId id="373" r:id="rId17"/>
    <p:sldId id="375" r:id="rId18"/>
    <p:sldId id="376" r:id="rId19"/>
    <p:sldId id="374" r:id="rId20"/>
    <p:sldId id="379" r:id="rId21"/>
    <p:sldId id="377" r:id="rId22"/>
    <p:sldId id="389" r:id="rId23"/>
    <p:sldId id="366" r:id="rId24"/>
    <p:sldId id="371" r:id="rId25"/>
    <p:sldId id="369" r:id="rId26"/>
    <p:sldId id="383" r:id="rId27"/>
    <p:sldId id="401" r:id="rId28"/>
    <p:sldId id="392" r:id="rId29"/>
    <p:sldId id="391" r:id="rId30"/>
    <p:sldId id="368" r:id="rId31"/>
    <p:sldId id="390" r:id="rId32"/>
    <p:sldId id="394" r:id="rId33"/>
    <p:sldId id="402" r:id="rId34"/>
    <p:sldId id="399" r:id="rId35"/>
    <p:sldId id="385" r:id="rId36"/>
    <p:sldId id="386" r:id="rId37"/>
    <p:sldId id="384" r:id="rId38"/>
    <p:sldId id="388" r:id="rId39"/>
    <p:sldId id="387" r:id="rId40"/>
    <p:sldId id="397" r:id="rId41"/>
    <p:sldId id="396" r:id="rId42"/>
    <p:sldId id="398" r:id="rId43"/>
    <p:sldId id="395" r:id="rId44"/>
    <p:sldId id="361" r:id="rId45"/>
    <p:sldId id="295" r:id="rId46"/>
    <p:sldId id="330" r:id="rId47"/>
    <p:sldId id="350" r:id="rId48"/>
    <p:sldId id="351" r:id="rId49"/>
    <p:sldId id="352" r:id="rId50"/>
    <p:sldId id="316" r:id="rId51"/>
    <p:sldId id="326" r:id="rId52"/>
    <p:sldId id="332" r:id="rId53"/>
    <p:sldId id="331" r:id="rId54"/>
    <p:sldId id="353" r:id="rId55"/>
    <p:sldId id="345" r:id="rId56"/>
    <p:sldId id="346" r:id="rId57"/>
    <p:sldId id="359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 userDrawn="1">
          <p15:clr>
            <a:srgbClr val="A4A3A4"/>
          </p15:clr>
        </p15:guide>
        <p15:guide id="2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0"/>
    <p:restoredTop sz="73202"/>
  </p:normalViewPr>
  <p:slideViewPr>
    <p:cSldViewPr snapToGrid="0" snapToObjects="1" showGuides="1">
      <p:cViewPr>
        <p:scale>
          <a:sx n="125" d="100"/>
          <a:sy n="125" d="100"/>
        </p:scale>
        <p:origin x="3144" y="1296"/>
      </p:cViewPr>
      <p:guideLst>
        <p:guide orient="horz" pos="756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2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scale change. Slowest is now under a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3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2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0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9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8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rgbClr val="333333"/>
                </a:solidFill>
              </a:rPr>
              <a:t>S</a:t>
            </a:r>
            <a:r>
              <a:rPr lang="en-US" sz="900" dirty="0">
                <a:solidFill>
                  <a:srgbClr val="333333"/>
                </a:solidFill>
              </a:rPr>
              <a:t>ubstitution affects multiple indices, so view as a function from indices to expressions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333333"/>
                </a:solidFill>
              </a:rPr>
              <a:t>What do you want -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 what to do for variables, and what to do at binders.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333333"/>
                </a:solidFill>
                <a:sym typeface="Wingdings" pitchFamily="2" charset="2"/>
              </a:rPr>
              <a:t>applySub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 needs to replace "0", but also decrement free variables</a:t>
            </a:r>
            <a:endParaRPr lang="en-US" sz="900" dirty="0">
              <a:solidFill>
                <a:srgbClr val="333333"/>
              </a:solidFill>
            </a:endParaRPr>
          </a:p>
          <a:p>
            <a:r>
              <a:rPr lang="en-US" dirty="0"/>
              <a:t>lift needs to shift the free variables in the range of the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9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1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I've gotten my wish...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9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0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4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EDDD-1334-674C-80E8-60B44EA7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4A70-AD2F-AB46-997A-FA439663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early practice talk for IFL keynote in early September</a:t>
            </a:r>
          </a:p>
          <a:p>
            <a:endParaRPr lang="en-US" dirty="0"/>
          </a:p>
          <a:p>
            <a:r>
              <a:rPr lang="en-US" dirty="0"/>
              <a:t>Overall talk goals: part new results, part tutorial, part invitation for collaboration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Stop me </a:t>
            </a:r>
            <a:r>
              <a:rPr lang="en-US" i="1" dirty="0"/>
              <a:t>immediately</a:t>
            </a:r>
            <a:r>
              <a:rPr lang="en-US" dirty="0"/>
              <a:t> with questions</a:t>
            </a:r>
          </a:p>
          <a:p>
            <a:endParaRPr lang="en-US" dirty="0"/>
          </a:p>
          <a:p>
            <a:r>
              <a:rPr lang="en-US" dirty="0"/>
              <a:t>… I'm assuming you did your 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1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ED818-1FCA-F547-8E66-EE6260C5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4E35-AB1D-C14D-8F29-D01185F5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72840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subst</a:t>
            </a:r>
            <a:r>
              <a:rPr lang="en-US" sz="1400" dirty="0">
                <a:latin typeface="Menlo" panose="020B0609030804020204" pitchFamily="49" charset="0"/>
              </a:rPr>
              <a:t> :: Var -&gt; Exp -&gt; Int -&gt; Exp -&gt; Exp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subst</a:t>
            </a:r>
            <a:r>
              <a:rPr lang="en-US" sz="1400" dirty="0">
                <a:latin typeface="Menlo" panose="020B0609030804020204" pitchFamily="49" charset="0"/>
              </a:rPr>
              <a:t> j b = walk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x) = if x == j + c then </a:t>
            </a:r>
            <a:r>
              <a:rPr lang="en-US" sz="1400" b="1" dirty="0">
                <a:latin typeface="Menlo" panose="020B0609030804020204" pitchFamily="49" charset="0"/>
              </a:rPr>
              <a:t>shift c 0 b</a:t>
            </a:r>
            <a:r>
              <a:rPr lang="en-US" sz="1400" dirty="0">
                <a:latin typeface="Menlo" panose="020B0609030804020204" pitchFamily="49" charset="0"/>
              </a:rPr>
              <a:t> else Var x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shift :: Int -&gt; Int -&gt; Exp -&gt; Exp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shift d = walk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x) = if x &gt;= c then Var (x + d) else Var x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 (Quick!)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:: (Int -&gt; Int -&gt; Exp) -&gt; Int -&gt;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= walk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(Var x) = f c x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shift d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f x c = if x &gt;= c then Var (x + d) else Var x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j b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f x c = if x == j + c then shift c 0 b else Var x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Bind Term -&gt; Term -&gt; Term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shift (-1) (</a:t>
            </a: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0 (shift 1 b) a)</a:t>
            </a:r>
          </a:p>
          <a:p>
            <a:endParaRPr lang="en-US" dirty="0"/>
          </a:p>
          <a:p>
            <a:r>
              <a:rPr lang="en-US" dirty="0"/>
              <a:t>Instantiation is a beta reduction, i.e.  (\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a {b/x}  </a:t>
            </a:r>
            <a:br>
              <a:rPr lang="en-US" dirty="0"/>
            </a:br>
            <a:r>
              <a:rPr lang="en-US" dirty="0"/>
              <a:t>We're replacing bound variable at index 0 in a with "b"</a:t>
            </a:r>
            <a:br>
              <a:rPr lang="en-US" dirty="0"/>
            </a:br>
            <a:r>
              <a:rPr lang="en-US" dirty="0"/>
              <a:t>but the rest of "a" loses a binder, so we need to decrement the results</a:t>
            </a:r>
            <a:br>
              <a:rPr lang="en-US" dirty="0"/>
            </a:br>
            <a:r>
              <a:rPr lang="en-US" dirty="0"/>
              <a:t>but not the free variables that were from "b"</a:t>
            </a:r>
          </a:p>
          <a:p>
            <a:r>
              <a:rPr lang="en-US" dirty="0"/>
              <a:t>Running time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 flipV="1">
            <a:off x="864158" y="2201777"/>
            <a:ext cx="1426460" cy="13641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3699670" y="2201777"/>
            <a:ext cx="145422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Lennart: incorporate pre/post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Cornell:  shift b when going under a binder, instead of at every variable occurrence</a:t>
            </a:r>
          </a:p>
          <a:p>
            <a:r>
              <a:rPr lang="en-US" dirty="0"/>
              <a:t>Lift  (</a:t>
            </a:r>
            <a:r>
              <a:rPr lang="en-US" dirty="0" err="1"/>
              <a:t>Cornell+Lennart</a:t>
            </a:r>
            <a:r>
              <a:rPr lang="en-US" dirty="0"/>
              <a:t>): incorporate post into substitution &amp; shift at binders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4"/>
            <a:ext cx="6769226" cy="1531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 b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tmMap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 where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 x c =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== j + c = shift c 0 b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&gt; j + c = Var (x - 1)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otherwise = Var x</a:t>
            </a: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482-E197-AA4B-8C48-9AA4CE5F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is 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8B5A-3798-6C4D-B5FB-BD3B2E5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  a { b / x }   where x does not occur free in b</a:t>
            </a:r>
          </a:p>
          <a:p>
            <a:r>
              <a:rPr lang="en-US" dirty="0"/>
              <a:t>Ideal optimization:  terminate substitution immediately, but requires </a:t>
            </a:r>
            <a:r>
              <a:rPr lang="en-US" dirty="0" err="1"/>
              <a:t>fv</a:t>
            </a:r>
            <a:r>
              <a:rPr lang="en-US" dirty="0"/>
              <a:t> information, which we don't have in this representation.</a:t>
            </a:r>
          </a:p>
          <a:p>
            <a:r>
              <a:rPr lang="en-US" dirty="0"/>
              <a:t>Laziness optimization (Cornell/Lift): doesn't shift b unless we find an x</a:t>
            </a:r>
          </a:p>
        </p:txBody>
      </p:sp>
    </p:spTree>
    <p:extLst>
      <p:ext uri="{BB962C8B-B14F-4D97-AF65-F5344CB8AC3E}">
        <p14:creationId xmlns:p14="http://schemas.microsoft.com/office/powerpoint/2010/main" val="3917451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Parallel/Simultaneous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    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update indices in bs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   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</a:rPr>
              <a:t>incr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 vars in bs 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5959474" y="1146497"/>
            <a:ext cx="31845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substitution "bs" is  </a:t>
            </a:r>
            <a:br>
              <a:rPr lang="en-US" dirty="0"/>
            </a:br>
            <a:r>
              <a:rPr lang="en-US" dirty="0"/>
              <a:t>an infinite list, mapping each</a:t>
            </a:r>
            <a:br>
              <a:rPr lang="en-US" dirty="0"/>
            </a:br>
            <a:r>
              <a:rPr lang="en-US" dirty="0"/>
              <a:t>index to an expression.</a:t>
            </a:r>
          </a:p>
          <a:p>
            <a:br>
              <a:rPr lang="en-US" dirty="0"/>
            </a:br>
            <a:r>
              <a:rPr lang="en-US" dirty="0"/>
              <a:t>The list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[Var 0, Var 1, ..]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is the identity substitution. </a:t>
            </a:r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substitution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Par.L.hs</a:t>
            </a:r>
            <a:r>
              <a:rPr lang="en-US" dirty="0"/>
              <a:t> – represent substitutions by infinite lists (ala de Bruijn)</a:t>
            </a:r>
          </a:p>
          <a:p>
            <a:r>
              <a:rPr lang="en-US" dirty="0" err="1"/>
              <a:t>Par.Fun.hs</a:t>
            </a:r>
            <a:r>
              <a:rPr lang="en-US" dirty="0"/>
              <a:t> – represent substitutions by functions (Nat -&gt; Exp)</a:t>
            </a:r>
          </a:p>
          <a:p>
            <a:r>
              <a:rPr lang="en-US" dirty="0" err="1"/>
              <a:t>Par.P.hs</a:t>
            </a:r>
            <a:r>
              <a:rPr lang="en-US" dirty="0"/>
              <a:t> – defunctionalized version of Fun</a:t>
            </a:r>
          </a:p>
          <a:p>
            <a:r>
              <a:rPr lang="en-US" dirty="0" err="1"/>
              <a:t>Par.B.hs</a:t>
            </a:r>
            <a:r>
              <a:rPr lang="en-US" dirty="0"/>
              <a:t> – delay defunctionalized substitutions at binders to optimize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– Well-scoped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interface with de Bruijn indices --- need to remember to shift when terms change scope!</a:t>
            </a:r>
          </a:p>
          <a:p>
            <a:r>
              <a:rPr lang="en-US" dirty="0"/>
              <a:t>Solution: use types to describe the scope</a:t>
            </a:r>
          </a:p>
          <a:p>
            <a:pPr lvl="1"/>
            <a:r>
              <a:rPr lang="en-US" dirty="0"/>
              <a:t>Nested – Bird and Patterson</a:t>
            </a:r>
          </a:p>
          <a:p>
            <a:pPr lvl="1"/>
            <a:r>
              <a:rPr lang="en-US" dirty="0"/>
              <a:t>Bound – </a:t>
            </a:r>
            <a:r>
              <a:rPr lang="en-US" dirty="0" err="1"/>
              <a:t>Kmett's</a:t>
            </a:r>
            <a:r>
              <a:rPr lang="en-US" dirty="0"/>
              <a:t> take on Bird and Patterson</a:t>
            </a:r>
          </a:p>
          <a:p>
            <a:pPr lvl="1"/>
            <a:r>
              <a:rPr lang="en-US" dirty="0"/>
              <a:t>CPDT – </a:t>
            </a:r>
            <a:r>
              <a:rPr lang="en-US" dirty="0" err="1"/>
              <a:t>Chlipala's</a:t>
            </a:r>
            <a:r>
              <a:rPr lang="en-US" dirty="0"/>
              <a:t> Coq textbook</a:t>
            </a:r>
          </a:p>
          <a:p>
            <a:pPr lvl="1"/>
            <a:r>
              <a:rPr lang="en-US" dirty="0"/>
              <a:t>Kit -- </a:t>
            </a:r>
            <a:r>
              <a:rPr lang="en-US" dirty="0" err="1"/>
              <a:t>Allias</a:t>
            </a:r>
            <a:r>
              <a:rPr lang="en-US" dirty="0"/>
              <a:t>, Atkey, Chapman, McBride, </a:t>
            </a:r>
            <a:r>
              <a:rPr lang="en-US" dirty="0" err="1"/>
              <a:t>McKinna</a:t>
            </a:r>
            <a:r>
              <a:rPr lang="en-US" dirty="0"/>
              <a:t>  (</a:t>
            </a:r>
            <a:r>
              <a:rPr lang="en-US" dirty="0" err="1"/>
              <a:t>Agda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Scoped -- My version of "B"</a:t>
            </a:r>
          </a:p>
          <a:p>
            <a:r>
              <a:rPr lang="en-US" dirty="0"/>
              <a:t>In Haskell, these representations can be difficult to work with, but if you get it to type check, you can be confident of the results.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Penn PLCLUB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August 6,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implementations amenable to library support</a:t>
            </a:r>
          </a:p>
          <a:p>
            <a:pPr lvl="1"/>
            <a:r>
              <a:rPr lang="en-US" dirty="0"/>
              <a:t>Alpha-equivalence already for free via derive Eq</a:t>
            </a:r>
          </a:p>
          <a:p>
            <a:pPr lvl="1"/>
            <a:r>
              <a:rPr lang="en-US" dirty="0"/>
              <a:t>For substitution, users need only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r>
              <a:rPr lang="en-US" dirty="0"/>
              <a:t>Haskell "bound" library</a:t>
            </a:r>
          </a:p>
          <a:p>
            <a:pPr lvl="1"/>
            <a:r>
              <a:rPr lang="en-US" dirty="0"/>
              <a:t>parameterize exp by type for variables, then can use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cost: only a single variable sort</a:t>
            </a:r>
          </a:p>
          <a:p>
            <a:r>
              <a:rPr lang="en-US" dirty="0"/>
              <a:t>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Tealeaves </a:t>
            </a:r>
          </a:p>
          <a:p>
            <a:r>
              <a:rPr lang="en-US" b="1" dirty="0"/>
              <a:t>Project</a:t>
            </a:r>
            <a:r>
              <a:rPr lang="en-US" dirty="0"/>
              <a:t>: Create a library that uses </a:t>
            </a:r>
            <a:r>
              <a:rPr lang="en-US" dirty="0" err="1"/>
              <a:t>TemplateHaskell</a:t>
            </a:r>
            <a:r>
              <a:rPr lang="en-US" dirty="0"/>
              <a:t> to derive the appropriate mapping operation</a:t>
            </a:r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– de Bruijn indices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44864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TAPL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Lennart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Cornell</a:t>
                      </a:r>
                      <a:r>
                        <a:rPr lang="en-US" sz="2400" dirty="0"/>
                        <a:t>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Nested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Bound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Fun</a:t>
                      </a:r>
                      <a:r>
                        <a:rPr lang="en-US" sz="2400" dirty="0"/>
                        <a:t>, P,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Kit</a:t>
                      </a:r>
                      <a:r>
                        <a:rPr lang="en-US" sz="2400" dirty="0"/>
                        <a:t>, Scoped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8B8E43-D898-404E-B502-3FDF04FAC66B}"/>
              </a:ext>
            </a:extLst>
          </p:cNvPr>
          <p:cNvSpPr txBox="1"/>
          <p:nvPr/>
        </p:nvSpPr>
        <p:spPr>
          <a:xfrm>
            <a:off x="468922" y="4256662"/>
            <a:ext cx="3390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– adapted from elsewhere</a:t>
            </a:r>
            <a:br>
              <a:rPr lang="en-US" dirty="0"/>
            </a:br>
            <a:r>
              <a:rPr lang="en-US" dirty="0"/>
              <a:t>Black -- new variants</a:t>
            </a:r>
          </a:p>
        </p:txBody>
      </p:sp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F923-160F-A344-A410-25474BAC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1B80-5607-1040-8C62-51EEE940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Alpha-equivalence</a:t>
            </a:r>
          </a:p>
          <a:p>
            <a:pPr lvl="1"/>
            <a:r>
              <a:rPr lang="en-US" dirty="0"/>
              <a:t>compare a large term with itself</a:t>
            </a:r>
          </a:p>
          <a:p>
            <a:pPr lvl="1"/>
            <a:r>
              <a:rPr lang="en-US" dirty="0"/>
              <a:t>compare a large term with its "freshened" version</a:t>
            </a:r>
          </a:p>
          <a:p>
            <a:pPr lvl="1"/>
            <a:r>
              <a:rPr lang="en-US" dirty="0"/>
              <a:t>TODO: compare a large term with a randomly freshened version (what percentage of binders)?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48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which is fastest?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151991" cy="3463799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dirty="0"/>
              <a:t>Most use the same definition of alpha-equivalence</a:t>
            </a:r>
          </a:p>
          <a:p>
            <a:r>
              <a:rPr lang="en-US" dirty="0"/>
              <a:t>Main difference is substitution, so look there</a:t>
            </a:r>
          </a:p>
          <a:p>
            <a:r>
              <a:rPr lang="en-US" dirty="0"/>
              <a:t>Use normal-order full reduction of terms to generate many calls to the substitution function</a:t>
            </a:r>
          </a:p>
          <a:p>
            <a:pPr lvl="1"/>
            <a:r>
              <a:rPr lang="en-US" dirty="0"/>
              <a:t>Random terms (careful with generation)</a:t>
            </a:r>
          </a:p>
          <a:p>
            <a:pPr lvl="1"/>
            <a:r>
              <a:rPr lang="en-US" dirty="0"/>
              <a:t>Constructed terms (catch linear/quadratic behavior)</a:t>
            </a:r>
          </a:p>
          <a:p>
            <a:pPr lvl="1"/>
            <a:r>
              <a:rPr lang="en-US" dirty="0"/>
              <a:t>Lennart's term  ("Lambda calculus cooked four ways")</a:t>
            </a:r>
          </a:p>
          <a:p>
            <a:r>
              <a:rPr lang="en-US" dirty="0"/>
              <a:t>Benchmark using "criterion" tool</a:t>
            </a:r>
          </a:p>
          <a:p>
            <a:r>
              <a:rPr lang="en-US" dirty="0"/>
              <a:t>Be super careful about when things are evaluated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0A3-F3ED-8A4B-BE9B-89C4787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full-reduction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846D-76C8-AC41-ABB4-89529BF5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everywhere, including under binders</a:t>
            </a:r>
          </a:p>
          <a:p>
            <a:r>
              <a:rPr lang="en-US" dirty="0"/>
              <a:t>Arguments are substituted into the body of a binder </a:t>
            </a:r>
            <a:r>
              <a:rPr lang="en-US" i="1" dirty="0"/>
              <a:t>before</a:t>
            </a:r>
            <a:r>
              <a:rPr lang="en-US" dirty="0"/>
              <a:t> they are reduced (i.e. leftmost, outermost reduction)</a:t>
            </a:r>
          </a:p>
          <a:p>
            <a:r>
              <a:rPr lang="en-US" dirty="0"/>
              <a:t>If an expression has a normal form, then normal order evaluation will always find it.</a:t>
            </a:r>
          </a:p>
          <a:p>
            <a:pPr lvl="1"/>
            <a:r>
              <a:rPr lang="en-US" dirty="0"/>
              <a:t>Example: (</a:t>
            </a:r>
            <a:r>
              <a:rPr lang="el-GR" dirty="0"/>
              <a:t>λ</a:t>
            </a:r>
            <a:r>
              <a:rPr lang="en-US" dirty="0"/>
              <a:t>x. y) ((</a:t>
            </a:r>
            <a:r>
              <a:rPr lang="el-GR" dirty="0"/>
              <a:t>λ</a:t>
            </a:r>
            <a:r>
              <a:rPr lang="en-US" dirty="0"/>
              <a:t>x. x x) (</a:t>
            </a:r>
            <a:r>
              <a:rPr lang="el-GR" dirty="0"/>
              <a:t>λ</a:t>
            </a:r>
            <a:r>
              <a:rPr lang="en-US" dirty="0"/>
              <a:t>x. x x))</a:t>
            </a:r>
          </a:p>
          <a:p>
            <a:pPr lvl="1"/>
            <a:endParaRPr lang="en-US" dirty="0"/>
          </a:p>
          <a:p>
            <a:r>
              <a:rPr lang="en-US" dirty="0"/>
              <a:t>NOTE: We aren't trying to make reduction fast, just create a lot of calls to substitution. "Optimal reduction" is a separate problem.</a:t>
            </a:r>
          </a:p>
        </p:txBody>
      </p:sp>
    </p:spTree>
    <p:extLst>
      <p:ext uri="{BB962C8B-B14F-4D97-AF65-F5344CB8AC3E}">
        <p14:creationId xmlns:p14="http://schemas.microsoft.com/office/powerpoint/2010/main" val="715104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order full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e) = Lam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a' -&gt; App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a')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instantiate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Bind Exp -&gt; Exp -&gt; Exp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49800" y="11239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e@(Lam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a' -&gt; App a'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1D2-D9E0-F947-A29D-E4171B72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Random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61C0-47FB-5144-8AE3-B6CCBF97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088128" cy="3463799"/>
          </a:xfrm>
        </p:spPr>
        <p:txBody>
          <a:bodyPr/>
          <a:lstStyle/>
          <a:p>
            <a:r>
              <a:rPr lang="en-US" dirty="0"/>
              <a:t>Generate 100 random terms, keep those that need at least 15 substitutions during normalization</a:t>
            </a:r>
          </a:p>
          <a:p>
            <a:pPr lvl="1"/>
            <a:r>
              <a:rPr lang="en-US" dirty="0"/>
              <a:t>(start with 4 lambdas, deliberately generate beta-reductions)</a:t>
            </a:r>
          </a:p>
          <a:p>
            <a:r>
              <a:rPr lang="en-US" dirty="0"/>
              <a:t>random15.lam statistics:</a:t>
            </a:r>
          </a:p>
          <a:p>
            <a:pPr lvl="1"/>
            <a:r>
              <a:rPr lang="en-US" dirty="0"/>
              <a:t>num substitutions per term: 15 – 158</a:t>
            </a:r>
          </a:p>
          <a:p>
            <a:pPr lvl="1"/>
            <a:r>
              <a:rPr lang="en-US" dirty="0"/>
              <a:t>depth: 19 – 95</a:t>
            </a:r>
          </a:p>
          <a:p>
            <a:pPr lvl="1"/>
            <a:r>
              <a:rPr lang="en-US" dirty="0"/>
              <a:t>binding depth: 12-52</a:t>
            </a:r>
          </a:p>
          <a:p>
            <a:pPr lvl="1"/>
            <a:r>
              <a:rPr lang="en-US" dirty="0"/>
              <a:t>median average # of variable uses in each substitution: </a:t>
            </a:r>
            <a:r>
              <a:rPr lang="en-US" i="1" dirty="0"/>
              <a:t>1.4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317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1B5-3420-4E4F-8D0A-99B80527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E9A13-1E75-FD4F-9F22-CBB221F01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80" y="1078732"/>
            <a:ext cx="6758336" cy="3406492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2CB55163-8B7D-A542-8D07-6436B4E91E3D}"/>
              </a:ext>
            </a:extLst>
          </p:cNvPr>
          <p:cNvSpPr/>
          <p:nvPr/>
        </p:nvSpPr>
        <p:spPr>
          <a:xfrm>
            <a:off x="1985172" y="125349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8EEF2FF-A0DF-C043-BCA5-DD96DB99EF35}"/>
              </a:ext>
            </a:extLst>
          </p:cNvPr>
          <p:cNvSpPr/>
          <p:nvPr/>
        </p:nvSpPr>
        <p:spPr>
          <a:xfrm>
            <a:off x="1975776" y="218673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BF887E-EB50-E24F-85A0-7B8E985DA9D5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AFEC468-C7B8-8A42-8027-09F5E8FB9206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C67F3-B34C-6544-A40F-83D5146BAA21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6A675-A1DB-E043-91FF-938215F652AE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EF204-A353-E34F-BE12-D76DA5D0E1FF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2617-3F92-E540-BCF8-E73B81EA18BA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5CBDB-BE1D-3947-A46E-1982D0D3B6E6}"/>
              </a:ext>
            </a:extLst>
          </p:cNvPr>
          <p:cNvSpPr txBox="1"/>
          <p:nvPr/>
        </p:nvSpPr>
        <p:spPr>
          <a:xfrm>
            <a:off x="743222" y="4531650"/>
            <a:ext cx="562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(914 microseconds),   Slowest: Kit (6.63s)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020D9-DB59-9840-8B8D-36837E93F754}"/>
              </a:ext>
            </a:extLst>
          </p:cNvPr>
          <p:cNvSpPr txBox="1"/>
          <p:nvPr/>
        </p:nvSpPr>
        <p:spPr>
          <a:xfrm>
            <a:off x="8106557" y="4300558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1019528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8B3C-1F1E-5F4F-8028-F5394E0E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is 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781E-8AA7-3046-A4A7-6C81DB9F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results for "strict" version of datatype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{-# unpack #-} !Var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!(Bind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!Exp !Exp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/>
              <a:t>What about the more standard "lazy" version?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9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A244-C453-714E-89DE-9E4A22CF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C5AF9-401C-5D44-B7E6-19DAC073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948" y="1123950"/>
            <a:ext cx="6455338" cy="3350584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6D032C8-6527-234A-AB43-625F3B5CE839}"/>
              </a:ext>
            </a:extLst>
          </p:cNvPr>
          <p:cNvSpPr/>
          <p:nvPr/>
        </p:nvSpPr>
        <p:spPr>
          <a:xfrm>
            <a:off x="1985172" y="125349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AE002A6-0803-B64A-B2A8-0C0B8A9053CC}"/>
              </a:ext>
            </a:extLst>
          </p:cNvPr>
          <p:cNvSpPr/>
          <p:nvPr/>
        </p:nvSpPr>
        <p:spPr>
          <a:xfrm>
            <a:off x="1975776" y="218673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C85E7C-02BC-1749-B521-AC278237585F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BC95E50-004A-3848-9A1D-9C3D2CCE08B3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CBEB0-6453-2747-B8DD-F4CFD24B4F2F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48979-6837-3142-9DE8-D47025AF6202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0027-DB5D-0C45-A5A3-5713FB25348D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F5CF3-571E-3F4E-98DD-C057C9195CA2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F1B78-1E1F-AD41-84DE-D6AF859D12FA}"/>
              </a:ext>
            </a:extLst>
          </p:cNvPr>
          <p:cNvSpPr txBox="1"/>
          <p:nvPr/>
        </p:nvSpPr>
        <p:spPr>
          <a:xfrm>
            <a:off x="769257" y="4760686"/>
            <a:ext cx="609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(307 microseconds),   Slowest: Nested (65.5s)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C1991-5C20-4F44-A2B2-D9D9C0AEF5EE}"/>
              </a:ext>
            </a:extLst>
          </p:cNvPr>
          <p:cNvSpPr txBox="1"/>
          <p:nvPr/>
        </p:nvSpPr>
        <p:spPr>
          <a:xfrm>
            <a:off x="7808828" y="4358016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222164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4C8E-0E0E-CA4E-ACD4-05A451C50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talk about the untyped lambda calculus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694E0-CE56-C744-AA4E-B465F4153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57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term from "Lambda Calculus Cooked Four Ways"</a:t>
            </a:r>
          </a:p>
          <a:p>
            <a:r>
              <a:rPr lang="en-US" dirty="0"/>
              <a:t>Church encoding of: </a:t>
            </a:r>
          </a:p>
          <a:p>
            <a:pPr marL="342900" lvl="1" indent="0">
              <a:buNone/>
            </a:pPr>
            <a:r>
              <a:rPr lang="en-US" dirty="0"/>
              <a:t>6! == sum [1 .. 37] + 17</a:t>
            </a:r>
          </a:p>
          <a:p>
            <a:pPr marL="342900" lvl="1" indent="0">
              <a:buNone/>
            </a:pPr>
            <a:r>
              <a:rPr lang="en-US" dirty="0"/>
              <a:t>i.e.  720 == 719</a:t>
            </a:r>
          </a:p>
          <a:p>
            <a:pPr marL="342900" lvl="1" indent="0">
              <a:buNone/>
            </a:pPr>
            <a:r>
              <a:rPr lang="en-US" dirty="0"/>
              <a:t>i.e.  False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num </a:t>
            </a:r>
            <a:r>
              <a:rPr lang="en-US" dirty="0" err="1"/>
              <a:t>substs</a:t>
            </a:r>
            <a:r>
              <a:rPr lang="en-US" dirty="0"/>
              <a:t> required for normalization: 119,697</a:t>
            </a:r>
          </a:p>
          <a:p>
            <a:pPr lvl="1"/>
            <a:r>
              <a:rPr lang="en-US" dirty="0"/>
              <a:t>depth: 53</a:t>
            </a:r>
          </a:p>
          <a:p>
            <a:pPr lvl="1"/>
            <a:r>
              <a:rPr lang="en-US" dirty="0"/>
              <a:t>binding depth: 25</a:t>
            </a:r>
          </a:p>
          <a:p>
            <a:pPr lvl="1"/>
            <a:r>
              <a:rPr lang="en-US" dirty="0" err="1"/>
              <a:t>subst</a:t>
            </a:r>
            <a:r>
              <a:rPr lang="en-US" dirty="0"/>
              <a:t>  b { a / x }  averages </a:t>
            </a:r>
            <a:br>
              <a:rPr lang="en-US" dirty="0"/>
            </a:br>
            <a:r>
              <a:rPr lang="en-US" dirty="0"/>
              <a:t>occurrences of x in a = 1.15,  |a| = 300,  |b| = 362</a:t>
            </a:r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69EA1-A78E-8B41-9AED-9674D11F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581" y="1145415"/>
            <a:ext cx="6776273" cy="320523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4660" y="124387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75264" y="217711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84660" y="3144832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502503" y="3809386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-58642" y="124387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-102954" y="217711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-102954" y="318746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-124798" y="3744433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769257" y="4760686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(3.09ms),   Slowest: Nested (12.7s)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C50BE-8E11-1344-BB65-DD18566500FA}"/>
              </a:ext>
            </a:extLst>
          </p:cNvPr>
          <p:cNvSpPr txBox="1"/>
          <p:nvPr/>
        </p:nvSpPr>
        <p:spPr>
          <a:xfrm>
            <a:off x="8099372" y="4727952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1924980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2953" y="1397265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05076" y="2434743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39225" y="3383489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439620" y="4111290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67413" y="1337582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04296" y="2384996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123300" y="3168754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279053" y="3989778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400451" y="4774168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(5.91ms),   Slowest: Nested (14.2s)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868F00-DCA5-3E4F-99FF-6640E7CF7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461" y="1156998"/>
            <a:ext cx="7351853" cy="36318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E8D9AA-F713-344A-BBCD-887358E157D0}"/>
              </a:ext>
            </a:extLst>
          </p:cNvPr>
          <p:cNvSpPr txBox="1"/>
          <p:nvPr/>
        </p:nvSpPr>
        <p:spPr>
          <a:xfrm>
            <a:off x="7975479" y="4727334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6DD77-0446-B64E-8969-A5035F23F10C}"/>
              </a:ext>
            </a:extLst>
          </p:cNvPr>
          <p:cNvSpPr txBox="1"/>
          <p:nvPr/>
        </p:nvSpPr>
        <p:spPr>
          <a:xfrm>
            <a:off x="4387779" y="0"/>
            <a:ext cx="476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time laziness slightly degrades performance </a:t>
            </a:r>
          </a:p>
        </p:txBody>
      </p:sp>
    </p:spTree>
    <p:extLst>
      <p:ext uri="{BB962C8B-B14F-4D97-AF65-F5344CB8AC3E}">
        <p14:creationId xmlns:p14="http://schemas.microsoft.com/office/powerpoint/2010/main" val="3587519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544F-F3EB-1940-8203-60181213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320A-057E-204F-A26E-3DE6BC29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magnitude difference between fastest and slowest versions</a:t>
            </a:r>
          </a:p>
          <a:p>
            <a:r>
              <a:rPr lang="en-US" dirty="0"/>
              <a:t>Well-scoped implementations generally do not slow down terms</a:t>
            </a:r>
          </a:p>
          <a:p>
            <a:r>
              <a:rPr lang="en-US" dirty="0"/>
              <a:t>Sometimes laziness helps, sometimes it slows things down</a:t>
            </a:r>
          </a:p>
          <a:p>
            <a:r>
              <a:rPr lang="en-US" dirty="0"/>
              <a:t>"bound" library comes out very well</a:t>
            </a:r>
          </a:p>
          <a:p>
            <a:r>
              <a:rPr lang="en-US" dirty="0"/>
              <a:t>No implementation provides (observed) linear performance in worst case</a:t>
            </a:r>
          </a:p>
          <a:p>
            <a:r>
              <a:rPr lang="en-US" dirty="0"/>
              <a:t>Complex invariants: must remember to shift, or fight type checker with well-scoped versions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46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Locally Nameless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24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43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B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 | F Id    -- distinguish bound/free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z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(B 0))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(B 1))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(F "z"))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 definition of (bound var)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subst</a:t>
            </a:r>
            <a:r>
              <a:rPr lang="en-US" sz="1400" dirty="0">
                <a:latin typeface="Menlo" panose="020B0609030804020204" pitchFamily="49" charset="0"/>
              </a:rPr>
              <a:t> :: Int -&gt; Exp -&gt; Int -&gt; Exp -&gt; Exp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subst</a:t>
            </a:r>
            <a:r>
              <a:rPr lang="en-US" sz="1400" dirty="0">
                <a:latin typeface="Menlo" panose="020B0609030804020204" pitchFamily="49" charset="0"/>
              </a:rPr>
              <a:t> j b = walk j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(B x))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   | x == c = </a:t>
            </a:r>
            <a:r>
              <a:rPr lang="en-US" sz="1400" b="1" dirty="0">
                <a:latin typeface="Menlo" panose="020B0609030804020204" pitchFamily="49" charset="0"/>
              </a:rPr>
              <a:t>b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x &lt;  c = Var (B x)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otherwise = Var (B (x – 1))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walk c (Var (F x)) = Var (F x)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instantiate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  <p:sp>
        <p:nvSpPr>
          <p:cNvPr id="6" name="Line Callout 1 (Accent Bar) 5">
            <a:extLst>
              <a:ext uri="{FF2B5EF4-FFF2-40B4-BE49-F238E27FC236}">
                <a16:creationId xmlns:a16="http://schemas.microsoft.com/office/drawing/2014/main" id="{75D67C52-AD46-D442-A738-8AC8CD82D96C}"/>
              </a:ext>
            </a:extLst>
          </p:cNvPr>
          <p:cNvSpPr/>
          <p:nvPr/>
        </p:nvSpPr>
        <p:spPr>
          <a:xfrm>
            <a:off x="5591959" y="1512989"/>
            <a:ext cx="2395532" cy="923636"/>
          </a:xfrm>
          <a:prstGeom prst="accentCallout1">
            <a:avLst>
              <a:gd name="adj1" fmla="val 18750"/>
              <a:gd name="adj2" fmla="val -8333"/>
              <a:gd name="adj3" fmla="val 99911"/>
              <a:gd name="adj4" fmla="val -1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free indices means no need to shift</a:t>
            </a:r>
          </a:p>
        </p:txBody>
      </p:sp>
    </p:spTree>
    <p:extLst>
      <p:ext uri="{BB962C8B-B14F-4D97-AF65-F5344CB8AC3E}">
        <p14:creationId xmlns:p14="http://schemas.microsoft.com/office/powerpoint/2010/main" val="41532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B1E7AB-764C-DD4C-BFF8-F09FDAC098D6}"/>
              </a:ext>
            </a:extLst>
          </p:cNvPr>
          <p:cNvSpPr/>
          <p:nvPr/>
        </p:nvSpPr>
        <p:spPr>
          <a:xfrm>
            <a:off x="375153" y="2061029"/>
            <a:ext cx="4937076" cy="1146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42" y="116892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@(</a:t>
            </a:r>
            <a:r>
              <a:rPr lang="en-US" sz="1400" dirty="0" err="1">
                <a:solidFill>
                  <a:srgbClr val="9C5D27"/>
                </a:solidFill>
                <a:latin typeface="Menlo" panose="020B0609030804020204" pitchFamily="49" charset="0"/>
              </a:rPr>
              <a:t>Var_f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return 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9C5D27"/>
                </a:solidFill>
                <a:latin typeface="Menlo" panose="020B0609030804020204" pitchFamily="49" charset="0"/>
              </a:rPr>
              <a:t>Var_b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Menlo" panose="020B0609030804020204" pitchFamily="49" charset="0"/>
              </a:rPr>
              <a:t>should not reach this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scope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\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b'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9C5D27"/>
                </a:solidFill>
                <a:latin typeface="Menlo" panose="020B0609030804020204" pitchFamily="49" charset="0"/>
              </a:rPr>
              <a:t>Var_f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return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close x b'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     case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a'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        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a0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a0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_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&lt;*&gt;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b</a:t>
            </a:r>
          </a:p>
          <a:p>
            <a:endParaRPr lang="en-US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5B71F2BD-6129-1B40-AE26-97BC531DACEC}"/>
              </a:ext>
            </a:extLst>
          </p:cNvPr>
          <p:cNvSpPr/>
          <p:nvPr/>
        </p:nvSpPr>
        <p:spPr>
          <a:xfrm>
            <a:off x="5667829" y="1882844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138221"/>
              <a:gd name="adj4" fmla="val -81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Need to generate a fresh variable name for the binder.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B98A6B0E-3AE5-1744-976E-8D51D3A3C7CC}"/>
              </a:ext>
            </a:extLst>
          </p:cNvPr>
          <p:cNvSpPr/>
          <p:nvPr/>
        </p:nvSpPr>
        <p:spPr>
          <a:xfrm>
            <a:off x="5667829" y="2417989"/>
            <a:ext cx="3377638" cy="432707"/>
          </a:xfrm>
          <a:prstGeom prst="accentBorderCallout1">
            <a:avLst>
              <a:gd name="adj1" fmla="val 13687"/>
              <a:gd name="adj2" fmla="val -4349"/>
              <a:gd name="adj3" fmla="val 57303"/>
              <a:gd name="adj4" fmla="val -14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bound variable with fresh name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628E616E-169D-0848-8987-6E1F82FAA7AF}"/>
              </a:ext>
            </a:extLst>
          </p:cNvPr>
          <p:cNvSpPr/>
          <p:nvPr/>
        </p:nvSpPr>
        <p:spPr>
          <a:xfrm>
            <a:off x="5667829" y="3245276"/>
            <a:ext cx="3377638" cy="354267"/>
          </a:xfrm>
          <a:prstGeom prst="accentBorderCallout1">
            <a:avLst>
              <a:gd name="adj1" fmla="val 13687"/>
              <a:gd name="adj2" fmla="val -4349"/>
              <a:gd name="adj3" fmla="val -59518"/>
              <a:gd name="adj4" fmla="val -45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fresh name with a bound variable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0DA7DED8-741E-EB45-AB40-A10AD84D1EA9}"/>
              </a:ext>
            </a:extLst>
          </p:cNvPr>
          <p:cNvSpPr/>
          <p:nvPr/>
        </p:nvSpPr>
        <p:spPr>
          <a:xfrm>
            <a:off x="5700061" y="1177223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30883"/>
              <a:gd name="adj4" fmla="val -8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 in "Reader" monad, i.e. </a:t>
            </a:r>
            <a:r>
              <a:rPr lang="en-US" sz="1400" dirty="0" err="1"/>
              <a:t>IdInt</a:t>
            </a:r>
            <a:r>
              <a:rPr lang="en-US" sz="1400" dirty="0"/>
              <a:t> -&gt; Exp</a:t>
            </a:r>
          </a:p>
        </p:txBody>
      </p:sp>
    </p:spTree>
    <p:extLst>
      <p:ext uri="{BB962C8B-B14F-4D97-AF65-F5344CB8AC3E}">
        <p14:creationId xmlns:p14="http://schemas.microsoft.com/office/powerpoint/2010/main" val="2958204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scoped LN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Bruijn index usage is "hidden" by the library so clients don't need to think about indices</a:t>
            </a:r>
          </a:p>
          <a:p>
            <a:r>
              <a:rPr lang="en-US" dirty="0"/>
              <a:t>Clients only work with "locally-closed" expressions</a:t>
            </a:r>
          </a:p>
          <a:p>
            <a:r>
              <a:rPr lang="en-US" dirty="0"/>
              <a:t>If expression types track bound variables, this is type "Exp 'Z".</a:t>
            </a:r>
          </a:p>
          <a:p>
            <a:endParaRPr lang="en-US" dirty="0"/>
          </a:p>
          <a:p>
            <a:r>
              <a:rPr lang="en-US" dirty="0"/>
              <a:t>As a tradeoff, clients need to make sure that all binders are opened with sufficiently fresh "free" variables. </a:t>
            </a:r>
          </a:p>
          <a:p>
            <a:r>
              <a:rPr lang="en-US" dirty="0"/>
              <a:t>Monads are good for this, and types can ensure clients don't forget</a:t>
            </a:r>
          </a:p>
        </p:txBody>
      </p:sp>
    </p:spTree>
    <p:extLst>
      <p:ext uri="{BB962C8B-B14F-4D97-AF65-F5344CB8AC3E}">
        <p14:creationId xmlns:p14="http://schemas.microsoft.com/office/powerpoint/2010/main" val="68192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6948-DEE5-C740-8D5F-CD3FE47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6E22-1305-8441-89EF-E9E507D3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Ott  -- generated by Ott tool, translated to Haskell</a:t>
            </a:r>
          </a:p>
          <a:p>
            <a:r>
              <a:rPr lang="en-US" dirty="0" err="1"/>
              <a:t>TypedOtt</a:t>
            </a:r>
            <a:r>
              <a:rPr lang="en-US" dirty="0"/>
              <a:t> --- well-scoped version</a:t>
            </a:r>
          </a:p>
          <a:p>
            <a:r>
              <a:rPr lang="en-US" dirty="0" err="1"/>
              <a:t>ParOpt</a:t>
            </a:r>
            <a:r>
              <a:rPr lang="en-US" dirty="0"/>
              <a:t> – well-scoped versions with parallel substitutions (cf. </a:t>
            </a:r>
            <a:r>
              <a:rPr lang="en-US" dirty="0" err="1"/>
              <a:t>DeBruijn.Scoped</a:t>
            </a:r>
            <a:r>
              <a:rPr lang="en-US" dirty="0"/>
              <a:t>)</a:t>
            </a:r>
          </a:p>
          <a:p>
            <a:r>
              <a:rPr lang="en-US" dirty="0" err="1"/>
              <a:t>Opt</a:t>
            </a:r>
            <a:r>
              <a:rPr lang="en-US" dirty="0"/>
              <a:t> --  optimized Ott version, delays open/close at binders</a:t>
            </a:r>
          </a:p>
          <a:p>
            <a:r>
              <a:rPr lang="en-US" dirty="0" err="1"/>
              <a:t>TypedOpt</a:t>
            </a:r>
            <a:r>
              <a:rPr lang="en-US" dirty="0"/>
              <a:t> --- well-scoped version of </a:t>
            </a:r>
            <a:r>
              <a:rPr lang="en-US" dirty="0" err="1"/>
              <a:t>Opt</a:t>
            </a:r>
            <a:endParaRPr lang="en-US" dirty="0"/>
          </a:p>
          <a:p>
            <a:r>
              <a:rPr lang="en-US" dirty="0"/>
              <a:t>unbound --- generic programming library</a:t>
            </a:r>
          </a:p>
          <a:p>
            <a:r>
              <a:rPr lang="en-US" dirty="0"/>
              <a:t>unbound-generics – revision + opt </a:t>
            </a:r>
          </a:p>
          <a:p>
            <a:r>
              <a:rPr lang="en-US" dirty="0"/>
              <a:t>ug-</a:t>
            </a:r>
            <a:r>
              <a:rPr lang="en-US" dirty="0" err="1"/>
              <a:t>substbind</a:t>
            </a:r>
            <a:r>
              <a:rPr lang="en-US" dirty="0"/>
              <a:t> – revision + opt + </a:t>
            </a:r>
            <a:r>
              <a:rPr lang="en-US" dirty="0" err="1"/>
              <a:t>substbind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6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Operations on Lambda Calculus Terms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33DFE-A792-7145-9E38-1B9D9ED80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Alpha-equivalence     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 algn="ctr">
              <a:buNone/>
            </a:pPr>
            <a:r>
              <a:rPr lang="en-US" dirty="0"/>
              <a:t>a == b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 algn="ctr">
              <a:buNone/>
            </a:pPr>
            <a:r>
              <a:rPr lang="en-US" dirty="0"/>
              <a:t>\</a:t>
            </a:r>
            <a:r>
              <a:rPr lang="en-US" dirty="0" err="1"/>
              <a:t>x.x</a:t>
            </a:r>
            <a:r>
              <a:rPr lang="en-US" dirty="0"/>
              <a:t> == \</a:t>
            </a:r>
            <a:r>
              <a:rPr lang="en-US" dirty="0" err="1"/>
              <a:t>y.y</a:t>
            </a:r>
            <a:r>
              <a:rPr lang="en-US" dirty="0"/>
              <a:t>  =&gt; 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125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Capture-avoiding substitution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a { b / x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 algn="ctr">
              <a:buNone/>
            </a:pPr>
            <a:r>
              <a:rPr lang="en-US" dirty="0"/>
              <a:t>(\</a:t>
            </a:r>
            <a:r>
              <a:rPr lang="en-US" dirty="0" err="1"/>
              <a:t>y.z</a:t>
            </a:r>
            <a:r>
              <a:rPr lang="en-US" dirty="0"/>
              <a:t>) { y / z }  =&gt; \w. 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C238-8601-B54A-B632-8366D01A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D09F-A2E8-2B47-BA3F-81CFB823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00150"/>
            <a:ext cx="7968395" cy="2688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CD7C1-82DA-034E-AA8E-8357E059852B}"/>
              </a:ext>
            </a:extLst>
          </p:cNvPr>
          <p:cNvSpPr txBox="1"/>
          <p:nvPr/>
        </p:nvSpPr>
        <p:spPr>
          <a:xfrm>
            <a:off x="731520" y="4215865"/>
            <a:ext cx="45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2.96 </a:t>
            </a:r>
            <a:r>
              <a:rPr lang="en-US" dirty="0" err="1"/>
              <a:t>ms</a:t>
            </a:r>
            <a:r>
              <a:rPr lang="en-US" dirty="0"/>
              <a:t>,  Slowest: Unbound 5.12s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71FE4-E983-5A4C-A3B2-78B5AFDE771F}"/>
              </a:ext>
            </a:extLst>
          </p:cNvPr>
          <p:cNvSpPr txBox="1"/>
          <p:nvPr/>
        </p:nvSpPr>
        <p:spPr>
          <a:xfrm>
            <a:off x="7941998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303654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A6DD-574E-234B-BE62-4901070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r>
              <a:rPr lang="en-US" dirty="0"/>
              <a:t>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AA80-BA00-1A47-A9FD-321F3919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3" y="1200150"/>
            <a:ext cx="8302396" cy="2829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B57F3-0784-7A4E-8C02-2855CB09D664}"/>
              </a:ext>
            </a:extLst>
          </p:cNvPr>
          <p:cNvSpPr txBox="1"/>
          <p:nvPr/>
        </p:nvSpPr>
        <p:spPr>
          <a:xfrm>
            <a:off x="731520" y="4215865"/>
            <a:ext cx="466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6.02 </a:t>
            </a:r>
            <a:r>
              <a:rPr lang="en-US" dirty="0" err="1"/>
              <a:t>ms</a:t>
            </a:r>
            <a:r>
              <a:rPr lang="en-US" dirty="0"/>
              <a:t>,  Slowest: Unbound 5.41s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A2A40-84FC-1047-A548-A8470A66ECB1}"/>
              </a:ext>
            </a:extLst>
          </p:cNvPr>
          <p:cNvSpPr txBox="1"/>
          <p:nvPr/>
        </p:nvSpPr>
        <p:spPr>
          <a:xfrm>
            <a:off x="7941998" y="3989071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721290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95C7-4BC3-6846-8068-5EE84C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091BB-DD0C-794D-801F-439E5AB9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1" y="1481582"/>
            <a:ext cx="7122763" cy="2521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4C4EA-6B54-6640-B5A2-DC98AC0E2E6A}"/>
              </a:ext>
            </a:extLst>
          </p:cNvPr>
          <p:cNvSpPr txBox="1"/>
          <p:nvPr/>
        </p:nvSpPr>
        <p:spPr>
          <a:xfrm>
            <a:off x="731520" y="4215865"/>
            <a:ext cx="56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444 microseconds,  Slowest: </a:t>
            </a:r>
            <a:r>
              <a:rPr lang="en-US" dirty="0" err="1"/>
              <a:t>ParScoped</a:t>
            </a:r>
            <a:r>
              <a:rPr lang="en-US" dirty="0"/>
              <a:t> 5.25s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E6B87-DE02-DA4C-AB77-A89C71ED423F}"/>
              </a:ext>
            </a:extLst>
          </p:cNvPr>
          <p:cNvSpPr txBox="1"/>
          <p:nvPr/>
        </p:nvSpPr>
        <p:spPr>
          <a:xfrm>
            <a:off x="6938921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832275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07E-B91C-9D4F-8386-91C0E4A5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83096-659B-2442-B7BD-C6176577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9" y="1123950"/>
            <a:ext cx="7660345" cy="2812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7ABEA-5874-5C4F-83AB-BAEAC7CFEDE4}"/>
              </a:ext>
            </a:extLst>
          </p:cNvPr>
          <p:cNvSpPr txBox="1"/>
          <p:nvPr/>
        </p:nvSpPr>
        <p:spPr>
          <a:xfrm>
            <a:off x="731520" y="4215865"/>
            <a:ext cx="576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393 microseconds,  Slowest: Unbound 31.7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0D50F-94D9-C640-BF8E-C5E85B8B75FF}"/>
              </a:ext>
            </a:extLst>
          </p:cNvPr>
          <p:cNvSpPr txBox="1"/>
          <p:nvPr/>
        </p:nvSpPr>
        <p:spPr>
          <a:xfrm>
            <a:off x="7593401" y="3834884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44328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with high confidence</a:t>
            </a:r>
          </a:p>
          <a:p>
            <a:pPr lvl="1"/>
            <a:r>
              <a:rPr lang="en-US" dirty="0"/>
              <a:t>No matter what language, because we are probably not actually implementing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617" y="2032797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???  -- substitute e2 in e1'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7819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-&gt; 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742" y="0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/>
              <a:t>Many</a:t>
            </a:r>
            <a:r>
              <a:rPr lang="en-US" dirty="0"/>
              <a:t> implementations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1" y="1111827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renaming, BVC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 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111827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Representation of syntax, esp. variables and binders</a:t>
            </a:r>
          </a:p>
          <a:p>
            <a:r>
              <a:rPr lang="en-US" dirty="0"/>
              <a:t>Implementation of alpha-equivalence, capture-avoiding substitution functions</a:t>
            </a:r>
          </a:p>
          <a:p>
            <a:r>
              <a:rPr lang="en-US" dirty="0"/>
              <a:t>Invariants &amp; approach when implementing </a:t>
            </a:r>
            <a:r>
              <a:rPr lang="en-US" i="1" dirty="0"/>
              <a:t>other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FE8EA5-D997-D247-937D-036999781308}"/>
              </a:ext>
            </a:extLst>
          </p:cNvPr>
          <p:cNvSpPr/>
          <p:nvPr/>
        </p:nvSpPr>
        <p:spPr>
          <a:xfrm>
            <a:off x="228600" y="1123950"/>
            <a:ext cx="8452788" cy="1545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42DEE-E2F5-AE4F-BE72-93CF3496BC7B}"/>
              </a:ext>
            </a:extLst>
          </p:cNvPr>
          <p:cNvSpPr/>
          <p:nvPr/>
        </p:nvSpPr>
        <p:spPr>
          <a:xfrm>
            <a:off x="228600" y="3001918"/>
            <a:ext cx="8452788" cy="2035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182FE-91FE-4E4A-B465-5D54E1571838}"/>
              </a:ext>
            </a:extLst>
          </p:cNvPr>
          <p:cNvGrpSpPr/>
          <p:nvPr/>
        </p:nvGrpSpPr>
        <p:grpSpPr>
          <a:xfrm>
            <a:off x="2355273" y="1511975"/>
            <a:ext cx="2747016" cy="843918"/>
            <a:chOff x="2395285" y="1493503"/>
            <a:chExt cx="2753184" cy="8439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B77301-FA27-0E4B-8F1F-597DEA15A823}"/>
                </a:ext>
              </a:extLst>
            </p:cNvPr>
            <p:cNvSpPr/>
            <p:nvPr/>
          </p:nvSpPr>
          <p:spPr>
            <a:xfrm>
              <a:off x="2395285" y="1493503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BA6F40-C2C9-334C-BEF5-0EA8EB477F52}"/>
                </a:ext>
              </a:extLst>
            </p:cNvPr>
            <p:cNvSpPr/>
            <p:nvPr/>
          </p:nvSpPr>
          <p:spPr>
            <a:xfrm>
              <a:off x="4572000" y="1934146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43" y="120027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    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lookup index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go under binder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3DD87-AA19-ED45-BE34-D0E53F508603}"/>
              </a:ext>
            </a:extLst>
          </p:cNvPr>
          <p:cNvSpPr txBox="1"/>
          <p:nvPr/>
        </p:nvSpPr>
        <p:spPr>
          <a:xfrm>
            <a:off x="-5412" y="489529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1352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D8D6A6-011B-3B44-81B9-C062207D7213}"/>
              </a:ext>
            </a:extLst>
          </p:cNvPr>
          <p:cNvSpPr/>
          <p:nvPr/>
        </p:nvSpPr>
        <p:spPr>
          <a:xfrm>
            <a:off x="228600" y="1117790"/>
            <a:ext cx="8452788" cy="3631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a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 </a:t>
            </a: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"var" constructor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AST traversal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1342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7A43CE-6798-704C-874A-8755B763ECFD}"/>
              </a:ext>
            </a:extLst>
          </p:cNvPr>
          <p:cNvSpPr/>
          <p:nvPr/>
        </p:nvSpPr>
        <p:spPr>
          <a:xfrm>
            <a:off x="228600" y="12382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34679"/>
            <a:ext cx="8768848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64254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2E94C7-DC36-624D-8879-5BF92A7DD8DD}"/>
              </a:ext>
            </a:extLst>
          </p:cNvPr>
          <p:cNvSpPr/>
          <p:nvPr/>
        </p:nvSpPr>
        <p:spPr>
          <a:xfrm>
            <a:off x="238539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07587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0138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Random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481E3-5EFB-5942-8A75-BCF7A9680849}"/>
              </a:ext>
            </a:extLst>
          </p:cNvPr>
          <p:cNvSpPr txBox="1"/>
          <p:nvPr/>
        </p:nvSpPr>
        <p:spPr>
          <a:xfrm>
            <a:off x="375152" y="3093782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pic>
        <p:nvPicPr>
          <p:cNvPr id="12" name="Picture 11" descr="A close up of a building&#10;&#10;Description automatically generated">
            <a:extLst>
              <a:ext uri="{FF2B5EF4-FFF2-40B4-BE49-F238E27FC236}">
                <a16:creationId xmlns:a16="http://schemas.microsoft.com/office/drawing/2014/main" id="{1518817B-616D-1647-9E4C-DFA7E91E9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60258"/>
            <a:ext cx="8915400" cy="1507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BAFB55-C318-D74B-945F-7A232F8B6DCB}"/>
              </a:ext>
            </a:extLst>
          </p:cNvPr>
          <p:cNvSpPr txBox="1"/>
          <p:nvPr/>
        </p:nvSpPr>
        <p:spPr>
          <a:xfrm>
            <a:off x="375152" y="1128125"/>
            <a:ext cx="824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 25 randomly generated, closed lambda terms (26-36 </a:t>
            </a:r>
            <a:r>
              <a:rPr lang="en-US" dirty="0" err="1"/>
              <a:t>subst</a:t>
            </a:r>
            <a:r>
              <a:rPr lang="en-US" dirty="0"/>
              <a:t> each)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E471F-9475-B849-A810-FF8E1985273A}"/>
              </a:ext>
            </a:extLst>
          </p:cNvPr>
          <p:cNvSpPr txBox="1"/>
          <p:nvPr/>
        </p:nvSpPr>
        <p:spPr>
          <a:xfrm>
            <a:off x="7782339" y="2962977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</a:t>
            </a:r>
            <a:r>
              <a:rPr lang="en-US" sz="1100" dirty="0" err="1"/>
              <a:t>ms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1581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Pathological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674D4-575B-B845-8DD5-E2B080A012C8}"/>
              </a:ext>
            </a:extLst>
          </p:cNvPr>
          <p:cNvSpPr txBox="1"/>
          <p:nvPr/>
        </p:nvSpPr>
        <p:spPr>
          <a:xfrm>
            <a:off x="375152" y="3131455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FF332-471B-9E46-92FD-04A080075C7C}"/>
              </a:ext>
            </a:extLst>
          </p:cNvPr>
          <p:cNvSpPr txBox="1"/>
          <p:nvPr/>
        </p:nvSpPr>
        <p:spPr>
          <a:xfrm>
            <a:off x="375152" y="1145259"/>
            <a:ext cx="831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`factorial 6 == sum [1..37] + 17`, Church encoded (119,697 </a:t>
            </a:r>
            <a:r>
              <a:rPr lang="en-US" dirty="0" err="1"/>
              <a:t>substs</a:t>
            </a:r>
            <a:r>
              <a:rPr lang="en-US" dirty="0"/>
              <a:t>)</a:t>
            </a:r>
          </a:p>
        </p:txBody>
      </p:sp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68C5A68-F758-5944-9EA0-CB6874D11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52" y="1514591"/>
            <a:ext cx="8768848" cy="1549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3CE3A5-4A95-4F42-8D65-8638A0ADADDD}"/>
              </a:ext>
            </a:extLst>
          </p:cNvPr>
          <p:cNvSpPr txBox="1"/>
          <p:nvPr/>
        </p:nvSpPr>
        <p:spPr>
          <a:xfrm>
            <a:off x="7603435" y="3000650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seconds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CAAC5-F837-6141-9363-390E7D99937A}"/>
              </a:ext>
            </a:extLst>
          </p:cNvPr>
          <p:cNvSpPr txBox="1"/>
          <p:nvPr/>
        </p:nvSpPr>
        <p:spPr>
          <a:xfrm>
            <a:off x="7541559" y="1881240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14 secs!!</a:t>
            </a:r>
          </a:p>
        </p:txBody>
      </p:sp>
    </p:spTree>
    <p:extLst>
      <p:ext uri="{BB962C8B-B14F-4D97-AF65-F5344CB8AC3E}">
        <p14:creationId xmlns:p14="http://schemas.microsoft.com/office/powerpoint/2010/main" val="326212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1988-994D-264C-9283-236C3303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0A31-EFA1-0240-B786-93C8EF56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353212" cy="3463799"/>
          </a:xfrm>
        </p:spPr>
        <p:txBody>
          <a:bodyPr>
            <a:normAutofit/>
          </a:bodyPr>
          <a:lstStyle/>
          <a:p>
            <a:r>
              <a:rPr lang="en-US" sz="2400" dirty="0"/>
              <a:t>Different goals: compiler vs. type checker vs. didactic explanation vs. proofs</a:t>
            </a:r>
          </a:p>
          <a:p>
            <a:pPr lvl="1"/>
            <a:r>
              <a:rPr lang="en-US" sz="2000" dirty="0"/>
              <a:t>Subtle bugs are common, some designed to be "easier to use"</a:t>
            </a:r>
          </a:p>
          <a:p>
            <a:pPr lvl="1"/>
            <a:r>
              <a:rPr lang="en-US" sz="2000" dirty="0"/>
              <a:t>Proofs are important, some designed to be "easier to reason about" </a:t>
            </a:r>
          </a:p>
          <a:p>
            <a:pPr lvl="1"/>
            <a:r>
              <a:rPr lang="en-US" sz="2000" dirty="0"/>
              <a:t>Performance is important, some designed to be "faster"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But …</a:t>
            </a:r>
          </a:p>
          <a:p>
            <a:r>
              <a:rPr lang="en-US" sz="2400" b="1" dirty="0"/>
              <a:t>Which is the fastest?</a:t>
            </a:r>
            <a:r>
              <a:rPr lang="en-US" sz="2400" dirty="0"/>
              <a:t> </a:t>
            </a:r>
          </a:p>
          <a:p>
            <a:r>
              <a:rPr lang="en-US" sz="2400" dirty="0"/>
              <a:t>caveat: of the "pure"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"Pure" implementation (Haskell)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 -&gt; Bool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967570" cy="3463799"/>
          </a:xfrm>
        </p:spPr>
        <p:txBody>
          <a:bodyPr/>
          <a:lstStyle/>
          <a:p>
            <a:r>
              <a:rPr lang="en-US" dirty="0"/>
              <a:t>Gather implementations &amp; construct variations for comparison</a:t>
            </a:r>
          </a:p>
          <a:p>
            <a:pPr lvl="1"/>
            <a:r>
              <a:rPr lang="en-US" dirty="0"/>
              <a:t>de Bruijn (15 + 15)</a:t>
            </a:r>
          </a:p>
          <a:p>
            <a:pPr lvl="1"/>
            <a:r>
              <a:rPr lang="en-US" dirty="0"/>
              <a:t>named/nominal representations (5)</a:t>
            </a:r>
          </a:p>
          <a:p>
            <a:pPr lvl="1"/>
            <a:r>
              <a:rPr lang="en-US" dirty="0"/>
              <a:t>locally nameless (8)</a:t>
            </a:r>
          </a:p>
          <a:p>
            <a:pPr lvl="1"/>
            <a:r>
              <a:rPr lang="en-US" dirty="0"/>
              <a:t>other (2)</a:t>
            </a:r>
          </a:p>
          <a:p>
            <a:r>
              <a:rPr lang="en-US" dirty="0"/>
              <a:t>Test suite </a:t>
            </a:r>
          </a:p>
          <a:p>
            <a:pPr lvl="1"/>
            <a:r>
              <a:rPr lang="en-US" dirty="0"/>
              <a:t>Testing is challenging: every language is different, so no common test suites</a:t>
            </a:r>
          </a:p>
          <a:p>
            <a:pPr lvl="1"/>
            <a:r>
              <a:rPr lang="en-US" dirty="0"/>
              <a:t>(Project opportunity: use mutation testing to evaluate QC properties and shrink the unit test suite)</a:t>
            </a:r>
          </a:p>
          <a:p>
            <a:r>
              <a:rPr lang="en-US" dirty="0"/>
              <a:t>Benchmark suite &amp; harness</a:t>
            </a:r>
          </a:p>
          <a:p>
            <a:pPr lvl="1"/>
            <a:r>
              <a:rPr lang="en-US" dirty="0"/>
              <a:t>Benchmarking is challenging: every language is used for a different purpose, so no common benchmark suites</a:t>
            </a:r>
          </a:p>
          <a:p>
            <a:pPr lvl="1"/>
            <a:r>
              <a:rPr lang="en-US" dirty="0"/>
              <a:t>Identify trade-offs (not based on "real world" applications)</a:t>
            </a:r>
          </a:p>
          <a:p>
            <a:pPr lvl="1"/>
            <a:r>
              <a:rPr lang="en-US" dirty="0"/>
              <a:t>Not a benchmark for reduction, or abstract machines, etc.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3 most common approaches (de Bruijn, Locally Nameless, Named)</a:t>
            </a:r>
          </a:p>
          <a:p>
            <a:r>
              <a:rPr lang="en-US" dirty="0"/>
              <a:t>Are they easy to define?</a:t>
            </a:r>
          </a:p>
          <a:p>
            <a:r>
              <a:rPr lang="en-US" dirty="0"/>
              <a:t>Are they easy to use?</a:t>
            </a:r>
          </a:p>
          <a:p>
            <a:r>
              <a:rPr lang="en-US" dirty="0"/>
              <a:t>Are they fast?</a:t>
            </a:r>
          </a:p>
          <a:p>
            <a:r>
              <a:rPr lang="en-US" dirty="0"/>
              <a:t>Spoiler alert --- considerable overlap in performance </a:t>
            </a:r>
          </a:p>
          <a:p>
            <a:r>
              <a:rPr lang="en-US" dirty="0"/>
              <a:t>Common ways to optimize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11152</TotalTime>
  <Words>4384</Words>
  <Application>Microsoft Macintosh PowerPoint</Application>
  <PresentationFormat>On-screen Show (16:9)</PresentationFormat>
  <Paragraphs>557</Paragraphs>
  <Slides>57</Slides>
  <Notes>28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Menlo</vt:lpstr>
      <vt:lpstr>Office Theme</vt:lpstr>
      <vt:lpstr>Talk context</vt:lpstr>
      <vt:lpstr>How to Implement the Lambda Calculus,  Quickly  </vt:lpstr>
      <vt:lpstr>Let's talk about the untyped lambda calculus</vt:lpstr>
      <vt:lpstr>Key Operations on Lambda Calculus Terms</vt:lpstr>
      <vt:lpstr>Many implementations </vt:lpstr>
      <vt:lpstr>Why? </vt:lpstr>
      <vt:lpstr>"Pure" implementation (Haskell) </vt:lpstr>
      <vt:lpstr>This work (in progress)</vt:lpstr>
      <vt:lpstr>This talk</vt:lpstr>
      <vt:lpstr>de Bruijn indices</vt:lpstr>
      <vt:lpstr>de Bruijn implementations</vt:lpstr>
      <vt:lpstr>TAPL definition of substitution</vt:lpstr>
      <vt:lpstr>TAPL definition of substitution (Quick!)</vt:lpstr>
      <vt:lpstr>TAPL definition of substitution</vt:lpstr>
      <vt:lpstr>Variations</vt:lpstr>
      <vt:lpstr>Laziness is an optimization</vt:lpstr>
      <vt:lpstr>Parallel/Simultaneous Substitutions</vt:lpstr>
      <vt:lpstr>Parallel substitution variations</vt:lpstr>
      <vt:lpstr>Variation – Well-scoped representations</vt:lpstr>
      <vt:lpstr>Stop implementing de Bruijn substitution!</vt:lpstr>
      <vt:lpstr>Summary – de Bruijn indices</vt:lpstr>
      <vt:lpstr>PowerPoint Presentation</vt:lpstr>
      <vt:lpstr>So which is fastest?</vt:lpstr>
      <vt:lpstr>Normal-order full-reduction</vt:lpstr>
      <vt:lpstr>Normal order full reduction</vt:lpstr>
      <vt:lpstr>Benchmark: Random terms</vt:lpstr>
      <vt:lpstr>de Bruijn: random</vt:lpstr>
      <vt:lpstr>Laziness is an optimization</vt:lpstr>
      <vt:lpstr>de Bruijn: random, lazy</vt:lpstr>
      <vt:lpstr>Lennart's term</vt:lpstr>
      <vt:lpstr>de Bruijn: Lennart</vt:lpstr>
      <vt:lpstr>de Bruijn: Lennart, lazy</vt:lpstr>
      <vt:lpstr>Takeaways</vt:lpstr>
      <vt:lpstr>Locally Nameless</vt:lpstr>
      <vt:lpstr>Locally Nameless implementations</vt:lpstr>
      <vt:lpstr>LN definition of (bound var) substitution</vt:lpstr>
      <vt:lpstr>Locally Nameless Normalization</vt:lpstr>
      <vt:lpstr>Well scoped LN </vt:lpstr>
      <vt:lpstr>Locally Nameless variations</vt:lpstr>
      <vt:lpstr>LN: lennart</vt:lpstr>
      <vt:lpstr>LN: lennart, lazy</vt:lpstr>
      <vt:lpstr>LN: random</vt:lpstr>
      <vt:lpstr>LN: random, lazy</vt:lpstr>
      <vt:lpstr>What makes a good implementation?</vt:lpstr>
      <vt:lpstr>Substitution w/ de Bruijn indices</vt:lpstr>
      <vt:lpstr>Substitution w/ de Bruijn indices</vt:lpstr>
      <vt:lpstr>Big-step evaluation, closed terms</vt:lpstr>
      <vt:lpstr>Substitution w/ de Bruijn indices</vt:lpstr>
      <vt:lpstr>Substitution w/ de Bruijn indices</vt:lpstr>
      <vt:lpstr>Substitution library</vt:lpstr>
      <vt:lpstr>Substitution library</vt:lpstr>
      <vt:lpstr>Using the library</vt:lpstr>
      <vt:lpstr>Small-step reduction, closed terms</vt:lpstr>
      <vt:lpstr>Big-step evaluation, closed terms</vt:lpstr>
      <vt:lpstr>Benchmark – Random terms</vt:lpstr>
      <vt:lpstr>Benchmark – Pathological term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Eleanor Zdancewic</cp:lastModifiedBy>
  <cp:revision>92</cp:revision>
  <dcterms:created xsi:type="dcterms:W3CDTF">2020-06-20T20:48:48Z</dcterms:created>
  <dcterms:modified xsi:type="dcterms:W3CDTF">2021-08-02T18:31:12Z</dcterms:modified>
</cp:coreProperties>
</file>