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85"/>
  </p:notesMasterIdLst>
  <p:sldIdLst>
    <p:sldId id="256" r:id="rId2"/>
    <p:sldId id="362" r:id="rId3"/>
    <p:sldId id="370" r:id="rId4"/>
    <p:sldId id="363" r:id="rId5"/>
    <p:sldId id="364" r:id="rId6"/>
    <p:sldId id="426" r:id="rId7"/>
    <p:sldId id="380" r:id="rId8"/>
    <p:sldId id="428" r:id="rId9"/>
    <p:sldId id="429" r:id="rId10"/>
    <p:sldId id="430" r:id="rId11"/>
    <p:sldId id="431" r:id="rId12"/>
    <p:sldId id="455" r:id="rId13"/>
    <p:sldId id="369" r:id="rId14"/>
    <p:sldId id="436" r:id="rId15"/>
    <p:sldId id="432" r:id="rId16"/>
    <p:sldId id="441" r:id="rId17"/>
    <p:sldId id="368" r:id="rId18"/>
    <p:sldId id="442" r:id="rId19"/>
    <p:sldId id="456" r:id="rId20"/>
    <p:sldId id="433" r:id="rId21"/>
    <p:sldId id="434" r:id="rId22"/>
    <p:sldId id="445" r:id="rId23"/>
    <p:sldId id="446" r:id="rId24"/>
    <p:sldId id="439" r:id="rId25"/>
    <p:sldId id="447" r:id="rId26"/>
    <p:sldId id="448" r:id="rId27"/>
    <p:sldId id="450" r:id="rId28"/>
    <p:sldId id="451" r:id="rId29"/>
    <p:sldId id="452" r:id="rId30"/>
    <p:sldId id="457" r:id="rId31"/>
    <p:sldId id="453" r:id="rId32"/>
    <p:sldId id="440" r:id="rId33"/>
    <p:sldId id="454" r:id="rId34"/>
    <p:sldId id="449" r:id="rId35"/>
    <p:sldId id="443" r:id="rId36"/>
    <p:sldId id="427" r:id="rId37"/>
    <p:sldId id="365" r:id="rId38"/>
    <p:sldId id="420" r:id="rId39"/>
    <p:sldId id="400" r:id="rId40"/>
    <p:sldId id="291" r:id="rId41"/>
    <p:sldId id="360" r:id="rId42"/>
    <p:sldId id="294" r:id="rId43"/>
    <p:sldId id="367" r:id="rId44"/>
    <p:sldId id="372" r:id="rId45"/>
    <p:sldId id="404" r:id="rId46"/>
    <p:sldId id="375" r:id="rId47"/>
    <p:sldId id="376" r:id="rId48"/>
    <p:sldId id="408" r:id="rId49"/>
    <p:sldId id="405" r:id="rId50"/>
    <p:sldId id="379" r:id="rId51"/>
    <p:sldId id="374" r:id="rId52"/>
    <p:sldId id="377" r:id="rId53"/>
    <p:sldId id="421" r:id="rId54"/>
    <p:sldId id="406" r:id="rId55"/>
    <p:sldId id="366" r:id="rId56"/>
    <p:sldId id="383" r:id="rId57"/>
    <p:sldId id="391" r:id="rId58"/>
    <p:sldId id="392" r:id="rId59"/>
    <p:sldId id="401" r:id="rId60"/>
    <p:sldId id="394" r:id="rId61"/>
    <p:sldId id="390" r:id="rId62"/>
    <p:sldId id="402" r:id="rId63"/>
    <p:sldId id="422" r:id="rId64"/>
    <p:sldId id="409" r:id="rId65"/>
    <p:sldId id="415" r:id="rId66"/>
    <p:sldId id="413" r:id="rId67"/>
    <p:sldId id="411" r:id="rId68"/>
    <p:sldId id="419" r:id="rId69"/>
    <p:sldId id="417" r:id="rId70"/>
    <p:sldId id="424" r:id="rId71"/>
    <p:sldId id="418" r:id="rId72"/>
    <p:sldId id="399" r:id="rId73"/>
    <p:sldId id="385" r:id="rId74"/>
    <p:sldId id="386" r:id="rId75"/>
    <p:sldId id="384" r:id="rId76"/>
    <p:sldId id="387" r:id="rId77"/>
    <p:sldId id="388" r:id="rId78"/>
    <p:sldId id="397" r:id="rId79"/>
    <p:sldId id="396" r:id="rId80"/>
    <p:sldId id="398" r:id="rId81"/>
    <p:sldId id="395" r:id="rId82"/>
    <p:sldId id="407" r:id="rId83"/>
    <p:sldId id="361" r:id="rId8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6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4"/>
    <p:restoredTop sz="73197"/>
  </p:normalViewPr>
  <p:slideViewPr>
    <p:cSldViewPr snapToGrid="0" snapToObjects="1" showGuides="1">
      <p:cViewPr varScale="1">
        <p:scale>
          <a:sx n="203" d="100"/>
          <a:sy n="203" d="100"/>
        </p:scale>
        <p:origin x="184" y="192"/>
      </p:cViewPr>
      <p:guideLst>
        <p:guide orient="horz" pos="636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Normalization time (seconds)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Sheet1!$B$2:$B$4</c:f>
              <c:numCache>
                <c:formatCode>0.000</c:formatCode>
                <c:ptCount val="3"/>
                <c:pt idx="0">
                  <c:v>1.2933622909804301</c:v>
                </c:pt>
                <c:pt idx="1">
                  <c:v>2.20741883785437</c:v>
                </c:pt>
                <c:pt idx="2">
                  <c:v>1.0081946555176999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35-AC4C-809D-45355B3E66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0561903"/>
        <c:axId val="1920133023"/>
      </c:barChart>
      <c:catAx>
        <c:axId val="1920561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133023"/>
        <c:crosses val="autoZero"/>
        <c:auto val="1"/>
        <c:lblAlgn val="ctr"/>
        <c:lblOffset val="100"/>
        <c:noMultiLvlLbl val="0"/>
      </c:catAx>
      <c:valAx>
        <c:axId val="192013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561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Normalization</a:t>
            </a:r>
            <a:r>
              <a:rPr lang="en-US" baseline="0" dirty="0"/>
              <a:t> time (seconds)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Sheet1!$B$2:$B$4</c:f>
              <c:numCache>
                <c:formatCode>0.000</c:formatCode>
                <c:ptCount val="3"/>
                <c:pt idx="0">
                  <c:v>1.2933622909804301</c:v>
                </c:pt>
                <c:pt idx="1">
                  <c:v>2.20741883785437</c:v>
                </c:pt>
                <c:pt idx="2">
                  <c:v>1.0081946555176999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F-9345-B416-ACF0183A13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Sheet1!$C$2:$C$4</c:f>
              <c:numCache>
                <c:formatCode>0.000</c:formatCode>
                <c:ptCount val="3"/>
                <c:pt idx="0">
                  <c:v>1.03121082369216</c:v>
                </c:pt>
                <c:pt idx="1">
                  <c:v>0.281286731756893</c:v>
                </c:pt>
                <c:pt idx="2">
                  <c:v>0.117178582772651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BF-9345-B416-ACF0183A13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9276464"/>
        <c:axId val="1859278112"/>
      </c:barChart>
      <c:catAx>
        <c:axId val="185927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78112"/>
        <c:crosses val="autoZero"/>
        <c:auto val="1"/>
        <c:lblAlgn val="ctr"/>
        <c:lblOffset val="100"/>
        <c:noMultiLvlLbl val="0"/>
      </c:catAx>
      <c:valAx>
        <c:axId val="185927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7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Normalization time</a:t>
            </a:r>
            <a:r>
              <a:rPr lang="en-US" baseline="0" dirty="0"/>
              <a:t> (milliseconds)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Sheet1!$G$2:$G$4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Sheet1!$H$2:$H$4</c:f>
              <c:numCache>
                <c:formatCode>0</c:formatCode>
                <c:ptCount val="3"/>
                <c:pt idx="0">
                  <c:v>1031.2108236921599</c:v>
                </c:pt>
                <c:pt idx="1">
                  <c:v>281.286731756893</c:v>
                </c:pt>
                <c:pt idx="2">
                  <c:v>117.178582772651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FB-F24F-AB87-35BE1F83AF71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Sheet1!$G$2:$G$4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Sheet1!$I$2:$I$4</c:f>
              <c:numCache>
                <c:formatCode>0.0</c:formatCode>
                <c:ptCount val="3"/>
                <c:pt idx="0">
                  <c:v>70.245423080380306</c:v>
                </c:pt>
                <c:pt idx="1">
                  <c:v>6.3510818725944098</c:v>
                </c:pt>
                <c:pt idx="2">
                  <c:v>2.7136571376670999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FB-F24F-AB87-35BE1F83AF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4823568"/>
        <c:axId val="964825216"/>
      </c:barChart>
      <c:catAx>
        <c:axId val="96482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825216"/>
        <c:crosses val="autoZero"/>
        <c:auto val="1"/>
        <c:lblAlgn val="ctr"/>
        <c:lblOffset val="100"/>
        <c:noMultiLvlLbl val="0"/>
      </c:catAx>
      <c:valAx>
        <c:axId val="96482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82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Normalization time</a:t>
            </a:r>
            <a:r>
              <a:rPr lang="en-US" baseline="0" dirty="0"/>
              <a:t> (milliseconds)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Sheet1!$K$2:$K$4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Sheet1!$L$2:$L$4</c:f>
              <c:numCache>
                <c:formatCode>0.0</c:formatCode>
                <c:ptCount val="3"/>
                <c:pt idx="0">
                  <c:v>70.245423080380306</c:v>
                </c:pt>
                <c:pt idx="1">
                  <c:v>6.3510818725944098</c:v>
                </c:pt>
                <c:pt idx="2">
                  <c:v>2.7136571376670999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86-944E-99A9-54BB4E18ADEE}"/>
            </c:ext>
          </c:extLst>
        </c:ser>
        <c:ser>
          <c:idx val="1"/>
          <c:order val="1"/>
          <c:tx>
            <c:strRef>
              <c:f>Sheet1!$M$1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Sheet1!$K$2:$K$4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Sheet1!$M$2:$M$4</c:f>
              <c:numCache>
                <c:formatCode>0.0</c:formatCode>
                <c:ptCount val="3"/>
                <c:pt idx="0">
                  <c:v>136.15849256475403</c:v>
                </c:pt>
                <c:pt idx="1">
                  <c:v>8.7466147158342302</c:v>
                </c:pt>
                <c:pt idx="2">
                  <c:v>3.0022429490935902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86-944E-99A9-54BB4E18A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6270559"/>
        <c:axId val="1486272207"/>
      </c:barChart>
      <c:catAx>
        <c:axId val="1486270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272207"/>
        <c:crosses val="autoZero"/>
        <c:auto val="1"/>
        <c:lblAlgn val="ctr"/>
        <c:lblOffset val="100"/>
        <c:noMultiLvlLbl val="0"/>
      </c:catAx>
      <c:valAx>
        <c:axId val="148627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270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</a:t>
            </a:r>
            <a:r>
              <a:rPr lang="en-US" baseline="0"/>
              <a:t> time (seconds)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Sheet1!$B$2:$B$4</c:f>
              <c:numCache>
                <c:formatCode>0.000</c:formatCode>
                <c:ptCount val="3"/>
                <c:pt idx="0">
                  <c:v>1.2933622909804301</c:v>
                </c:pt>
                <c:pt idx="1">
                  <c:v>2.20741883785437</c:v>
                </c:pt>
                <c:pt idx="2">
                  <c:v>1.0081946555176999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96-8945-BE5F-25D00B5A15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Sheet1!$C$2:$C$4</c:f>
              <c:numCache>
                <c:formatCode>0.000</c:formatCode>
                <c:ptCount val="3"/>
                <c:pt idx="0">
                  <c:v>1.03121082369216</c:v>
                </c:pt>
                <c:pt idx="1">
                  <c:v>0.281286731756893</c:v>
                </c:pt>
                <c:pt idx="2">
                  <c:v>0.117178582772651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96-8945-BE5F-25D00B5A15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Sheet1!$D$2:$D$4</c:f>
              <c:numCache>
                <c:formatCode>0.000</c:formatCode>
                <c:ptCount val="3"/>
                <c:pt idx="0">
                  <c:v>7.0245423080380301E-2</c:v>
                </c:pt>
                <c:pt idx="1">
                  <c:v>6.3510818725944097E-3</c:v>
                </c:pt>
                <c:pt idx="2">
                  <c:v>2.7136571376670999E-3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96-8945-BE5F-25D00B5A153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Sheet1!$E$2:$E$4</c:f>
              <c:numCache>
                <c:formatCode>0.000</c:formatCode>
                <c:ptCount val="3"/>
                <c:pt idx="0">
                  <c:v>0.13615849256475401</c:v>
                </c:pt>
                <c:pt idx="1">
                  <c:v>8.7466147158342302E-3</c:v>
                </c:pt>
                <c:pt idx="2">
                  <c:v>3.0022429490935902E-3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96-8945-BE5F-25D00B5A1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1861071"/>
        <c:axId val="1332326671"/>
      </c:barChart>
      <c:catAx>
        <c:axId val="133186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326671"/>
        <c:crosses val="autoZero"/>
        <c:auto val="1"/>
        <c:lblAlgn val="ctr"/>
        <c:lblOffset val="100"/>
        <c:noMultiLvlLbl val="0"/>
      </c:catAx>
      <c:valAx>
        <c:axId val="1332326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86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864716665568815"/>
          <c:y val="0.89409667541557303"/>
          <c:w val="0.37574783870236994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9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35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2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0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8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9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NOTE: We aren't trying to make </a:t>
            </a:r>
            <a:r>
              <a:rPr lang="en-US" sz="900" i="1" dirty="0"/>
              <a:t>normalization</a:t>
            </a:r>
            <a:r>
              <a:rPr lang="en-US" sz="900" dirty="0"/>
              <a:t> fast, just create a lot of repeated calls to substitution.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3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06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8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5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78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9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89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54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6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24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22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61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3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56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36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340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827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Warning: Some implementations "in the wild" have bugs!</a:t>
            </a:r>
          </a:p>
          <a:p>
            <a:r>
              <a:rPr lang="en-US" dirty="0"/>
              <a:t>Project opportunity: use mutation testing to evaluate QC properties and shrink the unit test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64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56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67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82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92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that there is commonality. And the general idea of "walk over the term and do something special at variables and binders"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29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Lennart: "Lambda Calculus Cooked Four Ways"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2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162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 dirty="0" err="1"/>
              <a:t>subst</a:t>
            </a:r>
            <a:r>
              <a:rPr lang="en-US" dirty="0"/>
              <a:t> is </a:t>
            </a:r>
          </a:p>
          <a:p>
            <a:r>
              <a:rPr lang="en-US" dirty="0"/>
              <a:t>compose bs with </a:t>
            </a:r>
            <a:r>
              <a:rPr lang="en-US" dirty="0" err="1"/>
              <a:t>incr</a:t>
            </a:r>
            <a:r>
              <a:rPr lang="en-US" dirty="0"/>
              <a:t>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77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68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can be, with the right library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3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can be, with the right library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395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55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46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3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47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54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scale change. Slowest is now under a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38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implementations are slower, some significantly so. (</a:t>
            </a:r>
            <a:r>
              <a:rPr lang="en-US" dirty="0" err="1"/>
              <a:t>cf</a:t>
            </a:r>
            <a:r>
              <a:rPr lang="en-US" dirty="0"/>
              <a:t> Kit/CPDT)</a:t>
            </a:r>
          </a:p>
          <a:p>
            <a:r>
              <a:rPr lang="en-US" dirty="0"/>
              <a:t>BUT: Nested went from 63 to 47 </a:t>
            </a:r>
            <a:r>
              <a:rPr lang="en-US" dirty="0" err="1"/>
              <a:t>miliseconds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28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26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runs lead to differences of .5 seconds. </a:t>
            </a:r>
          </a:p>
          <a:p>
            <a:endParaRPr lang="en-US" dirty="0"/>
          </a:p>
          <a:p>
            <a:r>
              <a:rPr lang="en-US" dirty="0"/>
              <a:t>Strictness helps this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851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409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46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only the fastest versions, both strict and lazy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97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only the fastest versions, both strict and lazy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2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"little paper" </a:t>
            </a:r>
          </a:p>
          <a:p>
            <a:r>
              <a:rPr lang="en-US" dirty="0"/>
              <a:t>really a literate Haskell implementation</a:t>
            </a:r>
          </a:p>
          <a:p>
            <a:r>
              <a:rPr lang="en-US" dirty="0"/>
              <a:t>Stand on the shoulders of giants</a:t>
            </a:r>
          </a:p>
          <a:p>
            <a:endParaRPr lang="en-US" dirty="0"/>
          </a:p>
          <a:p>
            <a:r>
              <a:rPr lang="en-US" dirty="0"/>
              <a:t>focusses on capture-avoiding substitution</a:t>
            </a:r>
          </a:p>
          <a:p>
            <a:r>
              <a:rPr lang="en-US" dirty="0"/>
              <a:t>we'll make sure that we can also calculate alpha-</a:t>
            </a:r>
            <a:r>
              <a:rPr lang="en-US" dirty="0" err="1"/>
              <a:t>equiavalence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520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59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067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58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20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1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ambda-n-way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ambda-n-way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13857258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journal/13857258/75/5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eirich/lambda-n-way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IFL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September 3,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with </a:t>
            </a:r>
            <a:r>
              <a:rPr lang="en-US" b="1" dirty="0"/>
              <a:t>Locally nameless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961" y="1210869"/>
            <a:ext cx="7049105" cy="34637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200" dirty="0"/>
              <a:t>. 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x.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/>
              <a:t>. 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0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1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r>
              <a:rPr lang="en-US" sz="3200" dirty="0"/>
              <a:t>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0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1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l-GR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l-GR" sz="3200" dirty="0"/>
              <a:t>) (λ.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l-GR" sz="3200" dirty="0"/>
              <a:t>)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200" dirty="0"/>
              <a:t>)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l-GR" sz="3200" dirty="0"/>
              <a:t> (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l-GR" sz="3200" dirty="0"/>
              <a:t>) (λ. 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l-GR" sz="3200" dirty="0"/>
              <a:t> (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1 1 1</a:t>
            </a:r>
            <a:r>
              <a:rPr lang="el-GR" sz="3200" dirty="0"/>
              <a:t>)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200" dirty="0"/>
              <a:t>.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 3</a:t>
            </a:r>
            <a:r>
              <a:rPr lang="el-GR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200" dirty="0"/>
              <a:t>))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D155A-3C70-9A4D-A653-E3FD0DED8630}"/>
              </a:ext>
            </a:extLst>
          </p:cNvPr>
          <p:cNvSpPr txBox="1"/>
          <p:nvPr/>
        </p:nvSpPr>
        <p:spPr>
          <a:xfrm>
            <a:off x="3725746" y="2865235"/>
            <a:ext cx="330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0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E53E8-6F4A-9644-B386-76E65D6A64F2}"/>
              </a:ext>
            </a:extLst>
          </p:cNvPr>
          <p:cNvSpPr txBox="1"/>
          <p:nvPr/>
        </p:nvSpPr>
        <p:spPr>
          <a:xfrm>
            <a:off x="245591" y="1736539"/>
            <a:ext cx="2567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name outermost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variables to expose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beta-reduction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A8756-E296-744D-BFB3-8C2EECBF0AA0}"/>
              </a:ext>
            </a:extLst>
          </p:cNvPr>
          <p:cNvSpPr txBox="1"/>
          <p:nvPr/>
        </p:nvSpPr>
        <p:spPr>
          <a:xfrm>
            <a:off x="262419" y="3332466"/>
            <a:ext cx="2670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replace names with 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indices when finished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1D19D0-97EC-804E-9F02-5A8E91931162}"/>
              </a:ext>
            </a:extLst>
          </p:cNvPr>
          <p:cNvCxnSpPr>
            <a:cxnSpLocks/>
          </p:cNvCxnSpPr>
          <p:nvPr/>
        </p:nvCxnSpPr>
        <p:spPr>
          <a:xfrm>
            <a:off x="2813473" y="2206632"/>
            <a:ext cx="612396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55C80A-84B4-4F40-8F74-96BE84AD5A8D}"/>
              </a:ext>
            </a:extLst>
          </p:cNvPr>
          <p:cNvCxnSpPr>
            <a:cxnSpLocks/>
          </p:cNvCxnSpPr>
          <p:nvPr/>
        </p:nvCxnSpPr>
        <p:spPr>
          <a:xfrm>
            <a:off x="3045204" y="2848859"/>
            <a:ext cx="4994753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EBB3-78CB-3B48-B6EE-8071C9E3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Bookkeeping </a:t>
            </a:r>
            <a:r>
              <a:rPr lang="en-US" dirty="0"/>
              <a:t>during  b {a/x}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3D7C-8515-F34E-9ABF-7C6B607A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Names:  </a:t>
            </a:r>
            <a:r>
              <a:rPr lang="en-US" b="1" dirty="0"/>
              <a:t>rename bound variables to avoid capture</a:t>
            </a:r>
          </a:p>
          <a:p>
            <a:pPr lvl="1"/>
            <a:r>
              <a:rPr lang="en-US" dirty="0"/>
              <a:t>calculate free variables of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pPr lvl="1"/>
            <a:r>
              <a:rPr lang="en-US" dirty="0"/>
              <a:t>rename bound variables in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dirty="0"/>
              <a:t> with a "fresh" name</a:t>
            </a:r>
          </a:p>
          <a:p>
            <a:pPr lvl="1"/>
            <a:r>
              <a:rPr lang="en-US" dirty="0"/>
              <a:t>calculate all variables in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dirty="0"/>
              <a:t>, avoid names that have been used</a:t>
            </a:r>
          </a:p>
          <a:p>
            <a:r>
              <a:rPr lang="en-US" dirty="0"/>
              <a:t>de Bruijn: </a:t>
            </a:r>
            <a:r>
              <a:rPr lang="en-US" b="1" dirty="0"/>
              <a:t>adjust indices</a:t>
            </a:r>
          </a:p>
          <a:p>
            <a:pPr lvl="1"/>
            <a:r>
              <a:rPr lang="en-US" dirty="0"/>
              <a:t>shift free indices in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/>
              <a:t> depending on binding depth</a:t>
            </a:r>
          </a:p>
          <a:p>
            <a:pPr lvl="1"/>
            <a:r>
              <a:rPr lang="en-US" dirty="0"/>
              <a:t>decrement indices of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dirty="0"/>
              <a:t> b/c we lose a binder</a:t>
            </a:r>
          </a:p>
          <a:p>
            <a:r>
              <a:rPr lang="en-US" dirty="0"/>
              <a:t>Locally nameless: </a:t>
            </a:r>
            <a:r>
              <a:rPr lang="en-US" b="1" dirty="0"/>
              <a:t>exchange names/indices</a:t>
            </a:r>
          </a:p>
          <a:p>
            <a:pPr lvl="1"/>
            <a:r>
              <a:rPr lang="en-US" dirty="0"/>
              <a:t>invariant: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/>
              <a:t> has no "free" indices, only free names</a:t>
            </a:r>
          </a:p>
          <a:p>
            <a:pPr lvl="1"/>
            <a:r>
              <a:rPr lang="en-US" dirty="0"/>
              <a:t>exchange happens during every traversal, not just substitution</a:t>
            </a:r>
          </a:p>
          <a:p>
            <a:pPr lvl="1"/>
            <a:r>
              <a:rPr lang="en-US" dirty="0"/>
              <a:t>need to choose "fresh" names</a:t>
            </a:r>
          </a:p>
        </p:txBody>
      </p:sp>
    </p:spTree>
    <p:extLst>
      <p:ext uri="{BB962C8B-B14F-4D97-AF65-F5344CB8AC3E}">
        <p14:creationId xmlns:p14="http://schemas.microsoft.com/office/powerpoint/2010/main" val="33624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E302-243E-5448-B283-16D1BEC5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reduction look like?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9EDB-246A-5E4C-AAFD-8B4EACB1F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780300"/>
            <a:ext cx="8138068" cy="1125140"/>
          </a:xfrm>
        </p:spPr>
        <p:txBody>
          <a:bodyPr/>
          <a:lstStyle/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sweirich</a:t>
            </a:r>
            <a:r>
              <a:rPr lang="en-US" sz="1600" dirty="0"/>
              <a:t>/lambda-n-ways/</a:t>
            </a:r>
          </a:p>
          <a:p>
            <a:r>
              <a:rPr lang="en-US" sz="1600" dirty="0" err="1"/>
              <a:t>Lennart.Simple</a:t>
            </a:r>
            <a:r>
              <a:rPr lang="en-US" sz="1600" dirty="0"/>
              <a:t>: named implementation from "Lambda Calculus Cooked Four Ways"</a:t>
            </a:r>
          </a:p>
          <a:p>
            <a:r>
              <a:rPr lang="en-US" sz="1600" dirty="0" err="1"/>
              <a:t>Lennart.DeBruijn</a:t>
            </a:r>
            <a:r>
              <a:rPr lang="en-US" sz="1600" dirty="0"/>
              <a:t>: index implementation from "Lambda Calculus Cooked Four Ways"</a:t>
            </a:r>
          </a:p>
          <a:p>
            <a:r>
              <a:rPr lang="en-US" sz="1600" dirty="0" err="1"/>
              <a:t>LocallyNameless.Ott</a:t>
            </a:r>
            <a:r>
              <a:rPr lang="en-US" sz="1600" dirty="0"/>
              <a:t>: Implementation generated by Ott tool, translated to Haskell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A63C9A-2855-4B41-81E4-015988797013}"/>
              </a:ext>
            </a:extLst>
          </p:cNvPr>
          <p:cNvSpPr txBox="1">
            <a:spLocks/>
          </p:cNvSpPr>
          <p:nvPr/>
        </p:nvSpPr>
        <p:spPr>
          <a:xfrm>
            <a:off x="3274929" y="315357"/>
            <a:ext cx="2950508" cy="1575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2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3" y="240508"/>
            <a:ext cx="7886700" cy="767932"/>
          </a:xfrm>
        </p:spPr>
        <p:txBody>
          <a:bodyPr/>
          <a:lstStyle/>
          <a:p>
            <a:r>
              <a:rPr lang="en-US" dirty="0"/>
              <a:t>Normal-order full reduction w/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-- recurse under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30245" y="1009650"/>
            <a:ext cx="4394200" cy="32639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don't recurse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 b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normalize head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full reduction w/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  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-- x is an Int (index)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-- no Var stored at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recurse under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0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-- adjust indices during </a:t>
            </a:r>
            <a:r>
              <a:rPr lang="en-US" sz="1800" dirty="0" err="1">
                <a:solidFill>
                  <a:srgbClr val="777777"/>
                </a:solidFill>
                <a:latin typeface="Menlo" panose="020B0609030804020204" pitchFamily="49" charset="0"/>
              </a:rPr>
              <a:t>subst</a:t>
            </a:r>
            <a:endParaRPr lang="en-US" sz="1800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2" y="240507"/>
            <a:ext cx="8206785" cy="815295"/>
          </a:xfrm>
        </p:spPr>
        <p:txBody>
          <a:bodyPr>
            <a:normAutofit/>
          </a:bodyPr>
          <a:lstStyle/>
          <a:p>
            <a:r>
              <a:rPr lang="en-US" dirty="0"/>
              <a:t>Reduction w/ locally nameless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N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"freshness monad"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return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x is a name or index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do      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 Var at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fresh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b'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open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open: convert index to name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&lt;$&gt; 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close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close: convert name to index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a0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open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a0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open is substitution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&lt;*&gt;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E302-243E-5448-B283-16D1BEC5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which is faster?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F535D92-45F1-8648-9871-9A3AC341B876}"/>
              </a:ext>
            </a:extLst>
          </p:cNvPr>
          <p:cNvSpPr txBox="1">
            <a:spLocks/>
          </p:cNvSpPr>
          <p:nvPr/>
        </p:nvSpPr>
        <p:spPr>
          <a:xfrm>
            <a:off x="623888" y="3791375"/>
            <a:ext cx="8138068" cy="1125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sweirich</a:t>
            </a:r>
            <a:r>
              <a:rPr lang="en-US" dirty="0"/>
              <a:t>/lambda-n-ways/</a:t>
            </a:r>
          </a:p>
          <a:p>
            <a:r>
              <a:rPr lang="en-US" dirty="0" err="1"/>
              <a:t>Lennart.Simple</a:t>
            </a:r>
            <a:r>
              <a:rPr lang="en-US" dirty="0"/>
              <a:t>: named implementation from "</a:t>
            </a:r>
            <a:r>
              <a:rPr lang="en-US" dirty="0" err="1"/>
              <a:t>λ</a:t>
            </a:r>
            <a:r>
              <a:rPr lang="en-US" dirty="0"/>
              <a:t>-Calculus Cooked Four Ways</a:t>
            </a:r>
            <a:r>
              <a:rPr lang="en-US"/>
              <a:t>", with bugfix</a:t>
            </a:r>
            <a:endParaRPr lang="en-US" dirty="0"/>
          </a:p>
          <a:p>
            <a:r>
              <a:rPr lang="en-US" dirty="0" err="1"/>
              <a:t>Lennart.DeBruijn</a:t>
            </a:r>
            <a:r>
              <a:rPr lang="en-US" dirty="0"/>
              <a:t>: index implementation from "</a:t>
            </a:r>
            <a:r>
              <a:rPr lang="en-US" dirty="0" err="1"/>
              <a:t>λ</a:t>
            </a:r>
            <a:r>
              <a:rPr lang="en-US" dirty="0"/>
              <a:t>-Calculus Cooked Four Ways"</a:t>
            </a:r>
          </a:p>
          <a:p>
            <a:r>
              <a:rPr lang="en-US" dirty="0" err="1"/>
              <a:t>LocallyNameless.Ott</a:t>
            </a:r>
            <a:r>
              <a:rPr lang="en-US" dirty="0"/>
              <a:t>: Implementation generated by Ott tool, then translated to Haskell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6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315842" cy="34637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Normal-order reduction of the Church encoding of   </a:t>
            </a:r>
            <a:br>
              <a:rPr lang="en-US" sz="2800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6! == sum [1 .. 37] + 17</a:t>
            </a:r>
          </a:p>
          <a:p>
            <a:pPr marL="342900" lvl="1" indent="0">
              <a:buNone/>
            </a:pPr>
            <a:r>
              <a:rPr lang="en-US" sz="2800" dirty="0"/>
              <a:t>i.e.  720 == 719</a:t>
            </a:r>
          </a:p>
          <a:p>
            <a:pPr marL="0" indent="0">
              <a:buNone/>
            </a:pPr>
            <a:r>
              <a:rPr lang="en-US" sz="2800" dirty="0"/>
              <a:t>Benchmark statistics</a:t>
            </a:r>
          </a:p>
          <a:p>
            <a:pPr lvl="1"/>
            <a:r>
              <a:rPr lang="en-US" sz="2000" dirty="0"/>
              <a:t>Number of substitutions required for normalization: </a:t>
            </a:r>
            <a:r>
              <a:rPr lang="en-US" sz="2000" b="1" dirty="0"/>
              <a:t>119,697</a:t>
            </a:r>
          </a:p>
          <a:p>
            <a:pPr lvl="1"/>
            <a:r>
              <a:rPr lang="en-US" sz="2000" dirty="0"/>
              <a:t>AST depth: 53, binding depth: 25</a:t>
            </a:r>
          </a:p>
          <a:p>
            <a:pPr lvl="1"/>
            <a:r>
              <a:rPr lang="en-US" sz="2000" dirty="0"/>
              <a:t>Average # of variable occurrences during each beta-reduction: 1.15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EF1D-76FD-704B-B4FE-4B61A20A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results: head-to-head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EF9B7-D024-A643-AC04-57A4C4E1E7F8}"/>
              </a:ext>
            </a:extLst>
          </p:cNvPr>
          <p:cNvSpPr txBox="1"/>
          <p:nvPr/>
        </p:nvSpPr>
        <p:spPr>
          <a:xfrm>
            <a:off x="0" y="4795562"/>
            <a:ext cx="6455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MacBook pro, 2.4 GHz 8-Core Intel Core i9, 64 GB, measured using criterion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658A189-D45A-F448-B384-7DC63A4AE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865177"/>
              </p:ext>
            </p:extLst>
          </p:nvPr>
        </p:nvGraphicFramePr>
        <p:xfrm>
          <a:off x="1077132" y="1200150"/>
          <a:ext cx="6819254" cy="3247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03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9826-DBD6-A540-B927-A23D51EF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Strictness 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7805-40F6-B744-819A-B181D3E0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5079933" cy="34637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058294-6931-054C-8342-103082D33296}"/>
              </a:ext>
            </a:extLst>
          </p:cNvPr>
          <p:cNvSpPr txBox="1">
            <a:spLocks/>
          </p:cNvSpPr>
          <p:nvPr/>
        </p:nvSpPr>
        <p:spPr>
          <a:xfrm>
            <a:off x="4466989" y="1166664"/>
            <a:ext cx="4232338" cy="346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{-#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UNPACK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#-}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7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Key lambda-calculus operation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89937" y="1368907"/>
            <a:ext cx="4364125" cy="326350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Capture-avoiding substitution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accent2"/>
                </a:solidFill>
              </a:rPr>
              <a:t>a { b / x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200" dirty="0"/>
              <a:t>(z (</a:t>
            </a:r>
            <a:r>
              <a:rPr lang="en-US" sz="3200" dirty="0" err="1"/>
              <a:t>λy.z</a:t>
            </a:r>
            <a:r>
              <a:rPr lang="en-US" sz="3200" dirty="0"/>
              <a:t>)) { y / z }  </a:t>
            </a:r>
          </a:p>
          <a:p>
            <a:pPr marL="0" indent="0" algn="ctr">
              <a:buNone/>
            </a:pPr>
            <a:r>
              <a:rPr lang="en-US" sz="3200" dirty="0"/>
              <a:t>⟾ </a:t>
            </a:r>
          </a:p>
          <a:p>
            <a:pPr marL="0" indent="0" algn="ctr">
              <a:buNone/>
            </a:pPr>
            <a:r>
              <a:rPr lang="en-US" sz="3200" dirty="0"/>
              <a:t>y (</a:t>
            </a:r>
            <a:r>
              <a:rPr lang="en-US" sz="3200" dirty="0" err="1"/>
              <a:t>λw</a:t>
            </a:r>
            <a:r>
              <a:rPr lang="en-US" sz="3200" dirty="0"/>
              <a:t>. 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EF1D-76FD-704B-B4FE-4B61A20A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results: strictness annotations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1C4DEFD-F4D2-FF4B-ADCE-DC2B18EBE7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005341"/>
              </p:ext>
            </p:extLst>
          </p:nvPr>
        </p:nvGraphicFramePr>
        <p:xfrm>
          <a:off x="991892" y="1165224"/>
          <a:ext cx="7446935" cy="355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4103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sz="2400" dirty="0"/>
          </a:p>
          <a:p>
            <a:r>
              <a:rPr lang="en-US" sz="2400" b="1" dirty="0"/>
              <a:t>For Names</a:t>
            </a:r>
            <a:endParaRPr lang="en-US" sz="2400" dirty="0"/>
          </a:p>
          <a:p>
            <a:pPr lvl="1"/>
            <a:r>
              <a:rPr lang="en-US" sz="2000" dirty="0"/>
              <a:t>Multi-substitution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 Var a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lvl="1"/>
            <a:r>
              <a:rPr lang="en-US" sz="2000" dirty="0"/>
              <a:t>Cache free vars    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VarSet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000" dirty="0"/>
              <a:t>Can cut off substitution early if domain doesn't affect free variables</a:t>
            </a:r>
          </a:p>
          <a:p>
            <a:pPr lvl="1"/>
            <a:r>
              <a:rPr lang="en-US" sz="2000" dirty="0"/>
              <a:t>Fuse renaming substitutions with normal substitutions</a:t>
            </a:r>
          </a:p>
          <a:p>
            <a:pPr lvl="1"/>
            <a:r>
              <a:rPr lang="en-US" sz="2000" dirty="0"/>
              <a:t>Find fresh variables quickly</a:t>
            </a:r>
          </a:p>
        </p:txBody>
      </p:sp>
    </p:spTree>
    <p:extLst>
      <p:ext uri="{BB962C8B-B14F-4D97-AF65-F5344CB8AC3E}">
        <p14:creationId xmlns:p14="http://schemas.microsoft.com/office/powerpoint/2010/main" val="1617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sz="2400" dirty="0"/>
          </a:p>
          <a:p>
            <a:r>
              <a:rPr lang="en-US" sz="2400" b="1" dirty="0"/>
              <a:t>For de Bruijn indices</a:t>
            </a:r>
            <a:endParaRPr lang="en-US" sz="2400" dirty="0"/>
          </a:p>
          <a:p>
            <a:pPr lvl="1"/>
            <a:r>
              <a:rPr lang="en-US" sz="2000" dirty="0"/>
              <a:t>Multi-substitution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 Int | Cons a (Sub a) 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	  | Compose (Sub a) (Sub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lvl="1"/>
            <a:r>
              <a:rPr lang="en-US" sz="2000" dirty="0"/>
              <a:t>Cache substitution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(Sub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100" dirty="0"/>
              <a:t>Fewer traversals: multiple indices replaced simultaneously</a:t>
            </a:r>
          </a:p>
          <a:p>
            <a:pPr lvl="1"/>
            <a:r>
              <a:rPr lang="en-US" sz="2100" dirty="0"/>
              <a:t>Compose substitutions using smart constructors</a:t>
            </a:r>
          </a:p>
        </p:txBody>
      </p:sp>
    </p:spTree>
    <p:extLst>
      <p:ext uri="{BB962C8B-B14F-4D97-AF65-F5344CB8AC3E}">
        <p14:creationId xmlns:p14="http://schemas.microsoft.com/office/powerpoint/2010/main" val="9484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b="1" dirty="0"/>
              <a:t>For Locally Nameless</a:t>
            </a:r>
            <a:endParaRPr lang="en-US" sz="2400" dirty="0"/>
          </a:p>
          <a:p>
            <a:pPr lvl="1"/>
            <a:r>
              <a:rPr lang="en-US" sz="2000" dirty="0"/>
              <a:t>Multi-</a:t>
            </a:r>
            <a:r>
              <a:rPr lang="en-US" sz="2000" dirty="0" err="1"/>
              <a:t>subst</a:t>
            </a:r>
            <a:r>
              <a:rPr lang="en-US" sz="2000" dirty="0"/>
              <a:t>/close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(Int, [Exp])</a:t>
            </a:r>
          </a:p>
          <a:p>
            <a:pPr lvl="1"/>
            <a:r>
              <a:rPr lang="en-US" sz="2000" dirty="0"/>
              <a:t>Cache last traversal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(Info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data Info a =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NoInfo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Int [a]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   | Close Int 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100" dirty="0"/>
              <a:t>Fewer traversals: multiple indices/names replaced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6898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4632-2B69-FD4E-ADC0-7BB5F4D4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462"/>
            <a:ext cx="7886700" cy="815295"/>
          </a:xfrm>
        </p:spPr>
        <p:txBody>
          <a:bodyPr/>
          <a:lstStyle/>
          <a:p>
            <a:r>
              <a:rPr lang="en-US" dirty="0"/>
              <a:t>Comparison: Strict vs. Optimized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3EF1DBF-40F1-1B45-B50F-B4166BD801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548830"/>
              </p:ext>
            </p:extLst>
          </p:nvPr>
        </p:nvGraphicFramePr>
        <p:xfrm>
          <a:off x="1040235" y="1009650"/>
          <a:ext cx="6970160" cy="3562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0235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implement substitution more quickly?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96150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4C029-5EDC-E646-B4D3-B57D760E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E913BF-4A42-6F48-B07F-616B1A35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Idea: isolate the tricky code into a library</a:t>
            </a:r>
          </a:p>
          <a:p>
            <a:r>
              <a:rPr lang="en-US" sz="2400" dirty="0"/>
              <a:t>Interface of the library depends on the approach</a:t>
            </a:r>
            <a:br>
              <a:rPr lang="en-US" sz="2400" dirty="0"/>
            </a:br>
            <a:endParaRPr lang="en-US" sz="2400" dirty="0"/>
          </a:p>
          <a:p>
            <a:r>
              <a:rPr lang="en-US" sz="2800" dirty="0"/>
              <a:t>Example: </a:t>
            </a:r>
            <a:r>
              <a:rPr lang="en-US" sz="2800" b="1" dirty="0"/>
              <a:t>Name-based binding library</a:t>
            </a:r>
            <a:br>
              <a:rPr lang="en-US" b="1" dirty="0"/>
            </a:br>
            <a:endParaRPr lang="en-US" b="1" dirty="0"/>
          </a:p>
          <a:p>
            <a:pPr marL="342900" lvl="1" indent="0">
              <a:buNone/>
            </a:pPr>
            <a:r>
              <a:rPr lang="en-US" sz="2000" dirty="0" err="1">
                <a:solidFill>
                  <a:srgbClr val="4B69C6"/>
                </a:solidFill>
                <a:latin typeface="Menlo" panose="020B0609030804020204" pitchFamily="49" charset="0"/>
              </a:rPr>
              <a:t>newtype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IdInt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concrete</a:t>
            </a:r>
            <a:b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abstract, hides cached var set</a:t>
            </a:r>
            <a:b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a 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abstract</a:t>
            </a:r>
          </a:p>
          <a:p>
            <a:pPr marL="342900" lvl="1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plus functions to create &amp; destruct Bind/Sub types</a:t>
            </a:r>
          </a:p>
          <a:p>
            <a:pPr marL="342900" lvl="1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90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3FAA-6340-F54E-BDBB-EB80E5F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Name-based library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742C-72FB-3748-99E2-DBC25CF9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needed for renaming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VarSet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needed to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                           -- avoid capture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CFFC5-2E71-F647-B976-FA4DBB27135A}"/>
              </a:ext>
            </a:extLst>
          </p:cNvPr>
          <p:cNvSpPr txBox="1"/>
          <p:nvPr/>
        </p:nvSpPr>
        <p:spPr>
          <a:xfrm>
            <a:off x="538272" y="4401890"/>
            <a:ext cx="6575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Instances for Var and Bind types provided by library</a:t>
            </a:r>
          </a:p>
        </p:txBody>
      </p:sp>
    </p:spTree>
    <p:extLst>
      <p:ext uri="{BB962C8B-B14F-4D97-AF65-F5344CB8AC3E}">
        <p14:creationId xmlns:p14="http://schemas.microsoft.com/office/powerpoint/2010/main" val="1341570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Straightforward client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Var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Bind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`union`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v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library function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Bind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f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80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3FAA-6340-F54E-BDBB-EB80E5F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</a:t>
            </a:r>
            <a:r>
              <a:rPr lang="en-US" dirty="0">
                <a:solidFill>
                  <a:schemeClr val="accent2"/>
                </a:solidFill>
              </a:rPr>
              <a:t>and Generic </a:t>
            </a:r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742C-72FB-3748-99E2-DBC25CF9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676560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Var  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a little more info about vars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b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VarSet</a:t>
            </a:r>
            <a:endParaRPr lang="en-US" sz="18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 …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default definition using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GHC.Generics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                   -- and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isvar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9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-- x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--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λx.a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-- (a b)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some way to represent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some way to represent binding/scope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 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a { b / x }</a:t>
            </a:r>
          </a:p>
          <a:p>
            <a:pPr marL="0" indent="0">
              <a:buNone/>
            </a:pP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client instances, virtually 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4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client instances, virtually 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65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965DCD-9271-BC41-ADA6-50B44111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Optimized vs. Generic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D6F9455-5569-3543-93B9-6B08B2933C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3635876"/>
              </p:ext>
            </p:extLst>
          </p:nvPr>
        </p:nvGraphicFramePr>
        <p:xfrm>
          <a:off x="707721" y="1055803"/>
          <a:ext cx="7133572" cy="3760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1151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6BAB-4161-8C44-9F3C-A0FF73A7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summary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F807D49-6B9B-134B-8E47-4B946EBADA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746896"/>
              </p:ext>
            </p:extLst>
          </p:nvPr>
        </p:nvGraphicFramePr>
        <p:xfrm>
          <a:off x="538619" y="1200149"/>
          <a:ext cx="8129392" cy="3603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2210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BD35-34C7-E544-9E11-83949D8C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binding libraries,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CFFF-AD3E-0846-938F-8BAC33F6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Libraries for optimized named, locally nameless and de Bruijn representations available on </a:t>
            </a:r>
            <a:r>
              <a:rPr lang="en-US" sz="2400" dirty="0" err="1"/>
              <a:t>github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https://github.com/sweirich/lambda-n-ways</a:t>
            </a:r>
            <a:endParaRPr lang="en-US" sz="2100" dirty="0"/>
          </a:p>
          <a:p>
            <a:r>
              <a:rPr lang="en-US" sz="2400" dirty="0"/>
              <a:t>Other binding libraries available on </a:t>
            </a:r>
            <a:r>
              <a:rPr lang="en-US" sz="2400" dirty="0" err="1"/>
              <a:t>Hackage</a:t>
            </a:r>
            <a:r>
              <a:rPr lang="en-US" sz="2400" dirty="0"/>
              <a:t> &amp; provide more</a:t>
            </a:r>
          </a:p>
          <a:p>
            <a:pPr lvl="1"/>
            <a:r>
              <a:rPr lang="en-US" sz="2000" dirty="0"/>
              <a:t>Unbound (Weirich &amp; </a:t>
            </a:r>
            <a:r>
              <a:rPr lang="en-US" sz="2000" dirty="0" err="1"/>
              <a:t>Yorgey</a:t>
            </a:r>
            <a:r>
              <a:rPr lang="en-US" sz="2000" dirty="0"/>
              <a:t>), </a:t>
            </a:r>
            <a:r>
              <a:rPr lang="en-US" dirty="0"/>
              <a:t>GHC version &lt;= 8.8.3</a:t>
            </a:r>
            <a:endParaRPr lang="en-US" sz="2000" dirty="0"/>
          </a:p>
          <a:p>
            <a:pPr lvl="1"/>
            <a:r>
              <a:rPr lang="en-US" sz="2000" b="1" dirty="0"/>
              <a:t>unbound-generics (</a:t>
            </a:r>
            <a:r>
              <a:rPr lang="en-US" sz="2000" b="1" dirty="0" err="1"/>
              <a:t>Kliger</a:t>
            </a:r>
            <a:r>
              <a:rPr lang="en-US" sz="2000" b="1" dirty="0"/>
              <a:t>)</a:t>
            </a:r>
          </a:p>
          <a:p>
            <a:pPr lvl="1"/>
            <a:r>
              <a:rPr lang="en-US" sz="2000" b="1" dirty="0"/>
              <a:t>bound (</a:t>
            </a:r>
            <a:r>
              <a:rPr lang="en-US" sz="2000" b="1" dirty="0" err="1"/>
              <a:t>Kmett</a:t>
            </a:r>
            <a:r>
              <a:rPr lang="en-US" sz="2000" b="1" dirty="0"/>
              <a:t>)</a:t>
            </a:r>
          </a:p>
          <a:p>
            <a:pPr lvl="1"/>
            <a:r>
              <a:rPr lang="en-US" sz="2000" dirty="0"/>
              <a:t>nominal (Selinger)</a:t>
            </a:r>
          </a:p>
          <a:p>
            <a:pPr lvl="1"/>
            <a:r>
              <a:rPr lang="en-US" sz="2000" dirty="0"/>
              <a:t>nom (</a:t>
            </a:r>
            <a:r>
              <a:rPr lang="en-US" sz="2000" dirty="0" err="1"/>
              <a:t>Gabbay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17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5400" kern="1200" dirty="0">
                <a:latin typeface="+mj-lt"/>
                <a:ea typeface="+mj-ea"/>
                <a:cs typeface="+mj-cs"/>
              </a:rPr>
              <a:t>Conclusions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A8A8-836E-5E4D-9FF2-449BFDC9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This is </a:t>
            </a:r>
            <a:r>
              <a:rPr lang="en-US" sz="2800" b="1" dirty="0"/>
              <a:t>one</a:t>
            </a:r>
            <a:r>
              <a:rPr lang="en-US" sz="2800" dirty="0"/>
              <a:t> benchmark, so don't read </a:t>
            </a:r>
            <a:r>
              <a:rPr lang="en-US" sz="2800" i="1" dirty="0"/>
              <a:t>too</a:t>
            </a:r>
            <a:r>
              <a:rPr lang="en-US" sz="2800" dirty="0"/>
              <a:t> much into it</a:t>
            </a:r>
          </a:p>
          <a:p>
            <a:r>
              <a:rPr lang="en-US" sz="2800" dirty="0"/>
              <a:t>Optimizations more significant than representation</a:t>
            </a:r>
          </a:p>
          <a:p>
            <a:r>
              <a:rPr lang="en-US" sz="2800" dirty="0"/>
              <a:t>Class-based library and generic programming worth it (caveat: compilation time)</a:t>
            </a:r>
          </a:p>
          <a:p>
            <a:r>
              <a:rPr lang="en-US" sz="2800" dirty="0"/>
              <a:t>More implementations and benchmarks available in repository: </a:t>
            </a:r>
            <a:r>
              <a:rPr lang="en-US" sz="2800" dirty="0">
                <a:hlinkClick r:id="rId3"/>
              </a:rPr>
              <a:t>https://github.com/sweirich/lambda-n-ways</a:t>
            </a:r>
            <a:br>
              <a:rPr lang="en-US" sz="2800" dirty="0"/>
            </a:br>
            <a:r>
              <a:rPr lang="en-US" sz="2800" dirty="0"/>
              <a:t>Contributions welcome!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259BE-C1D6-9046-9449-D26297C15D3D}"/>
              </a:ext>
            </a:extLst>
          </p:cNvPr>
          <p:cNvSpPr txBox="1"/>
          <p:nvPr/>
        </p:nvSpPr>
        <p:spPr>
          <a:xfrm>
            <a:off x="2000250" y="2343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76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20E9-816A-064E-9882-48AF4C07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28BC-E4AB-044B-9EDD-E7AE46A2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6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A6A9-D52D-4444-A831-060D786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 (in 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DC23-4B6F-3D40-B562-787C47C7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239076" cy="3463799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sweirich</a:t>
            </a:r>
            <a:r>
              <a:rPr lang="en-US" dirty="0"/>
              <a:t>/lambda-n-ways/</a:t>
            </a:r>
          </a:p>
          <a:p>
            <a:pPr lvl="1"/>
            <a:r>
              <a:rPr lang="en-US" dirty="0"/>
              <a:t>Inspired by Lennart </a:t>
            </a:r>
            <a:r>
              <a:rPr lang="en-US" dirty="0" err="1"/>
              <a:t>Augustsson's</a:t>
            </a:r>
            <a:r>
              <a:rPr lang="en-US" dirty="0"/>
              <a:t> "Lambda Calculus Cooked Four Ways"</a:t>
            </a:r>
          </a:p>
          <a:p>
            <a:r>
              <a:rPr lang="en-US" dirty="0"/>
              <a:t>Collection of implementations &amp; variations for comparison</a:t>
            </a:r>
          </a:p>
          <a:p>
            <a:pPr lvl="1"/>
            <a:r>
              <a:rPr lang="en-US" dirty="0"/>
              <a:t>lib/</a:t>
            </a:r>
            <a:r>
              <a:rPr lang="en-US" dirty="0" err="1"/>
              <a:t>DeBruijn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lib/</a:t>
            </a:r>
            <a:r>
              <a:rPr lang="en-US" dirty="0" err="1"/>
              <a:t>LocallyNameless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lib/Named</a:t>
            </a:r>
          </a:p>
          <a:p>
            <a:pPr lvl="1"/>
            <a:r>
              <a:rPr lang="en-US" dirty="0"/>
              <a:t>others…</a:t>
            </a:r>
          </a:p>
          <a:p>
            <a:r>
              <a:rPr lang="en-US" dirty="0"/>
              <a:t>Common test suite </a:t>
            </a:r>
          </a:p>
          <a:p>
            <a:r>
              <a:rPr lang="en-US" dirty="0"/>
              <a:t>Benchmarks </a:t>
            </a:r>
          </a:p>
          <a:p>
            <a:pPr lvl="1"/>
            <a:r>
              <a:rPr lang="en-US" dirty="0"/>
              <a:t>Used for differing purposes, so no "typical" workload</a:t>
            </a:r>
          </a:p>
          <a:p>
            <a:pPr lvl="1"/>
            <a:r>
              <a:rPr lang="en-US" dirty="0"/>
              <a:t>Language is impoverished, but don't want to over-emphasize Church encodings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62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20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88C161-510E-9045-8033-2078C538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678832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Bruijn indices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DCA414-10CE-464C-BA92-FC3AC4C5BED6}"/>
              </a:ext>
            </a:extLst>
          </p:cNvPr>
          <p:cNvSpPr txBox="1">
            <a:spLocks/>
          </p:cNvSpPr>
          <p:nvPr/>
        </p:nvSpPr>
        <p:spPr>
          <a:xfrm>
            <a:off x="188118" y="4695824"/>
            <a:ext cx="5269314" cy="75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bg1"/>
                </a:solidFill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1361824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ED818-1FCA-F547-8E66-EE6260C5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Bruijn indices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4E35-AB1D-C14D-8F29-D01185F5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72840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Too many answers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994172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simple renaming </a:t>
            </a:r>
          </a:p>
          <a:p>
            <a:r>
              <a:rPr lang="en-US" sz="2000" dirty="0"/>
              <a:t>Names: nominal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co-de-Bruijn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</a:t>
            </a:r>
          </a:p>
          <a:p>
            <a:r>
              <a:rPr lang="en-US" sz="2000" dirty="0"/>
              <a:t>…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299" y="1548054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the representation of variables and binders</a:t>
            </a:r>
          </a:p>
          <a:p>
            <a:r>
              <a:rPr lang="en-US" dirty="0"/>
              <a:t>the implementation of alpha-equivalence, capture-avoiding substitution functions</a:t>
            </a:r>
          </a:p>
          <a:p>
            <a:r>
              <a:rPr lang="en-US" dirty="0"/>
              <a:t>what you need to do to implement </a:t>
            </a:r>
            <a:r>
              <a:rPr lang="en-US" i="1" dirty="0"/>
              <a:t>other</a:t>
            </a:r>
            <a:r>
              <a:rPr lang="en-US" dirty="0"/>
              <a:t> operations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149DDB5-C371-5D42-A629-6C14F580B9EA}"/>
              </a:ext>
            </a:extLst>
          </p:cNvPr>
          <p:cNvSpPr/>
          <p:nvPr/>
        </p:nvSpPr>
        <p:spPr>
          <a:xfrm>
            <a:off x="4258986" y="1200150"/>
            <a:ext cx="397429" cy="3522852"/>
          </a:xfrm>
          <a:prstGeom prst="rightBrace">
            <a:avLst>
              <a:gd name="adj1" fmla="val 39351"/>
              <a:gd name="adj2" fmla="val 50000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-- variables are indices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0)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2" y="240507"/>
            <a:ext cx="8393695" cy="815295"/>
          </a:xfrm>
        </p:spPr>
        <p:txBody>
          <a:bodyPr>
            <a:normAutofit/>
          </a:bodyPr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shift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shift d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75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79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Capture-avoiding substitution (TAPL)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tmap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tmap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 0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c x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</a:rPr>
              <a:t>shift d = </a:t>
            </a:r>
            <a:r>
              <a:rPr lang="en-US" sz="1600" dirty="0" err="1">
                <a:latin typeface="Menlo" panose="020B0609030804020204" pitchFamily="49" charset="0"/>
              </a:rPr>
              <a:t>tmap</a:t>
            </a:r>
            <a:r>
              <a:rPr lang="en-US" sz="1600" dirty="0">
                <a:latin typeface="Menlo" panose="020B0609030804020204" pitchFamily="49" charset="0"/>
              </a:rPr>
              <a:t> f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br>
              <a:rPr lang="en-US" sz="1600" dirty="0">
                <a:latin typeface="Menlo" panose="020B0609030804020204" pitchFamily="49" charset="0"/>
              </a:rPr>
            </a:br>
            <a:r>
              <a:rPr lang="en-US" sz="1600" dirty="0" err="1">
                <a:latin typeface="Menlo" panose="020B0609030804020204" pitchFamily="49" charset="0"/>
              </a:rPr>
              <a:t>subst</a:t>
            </a:r>
            <a:r>
              <a:rPr lang="en-US" sz="1600" dirty="0">
                <a:latin typeface="Menlo" panose="020B0609030804020204" pitchFamily="49" charset="0"/>
              </a:rPr>
              <a:t> j b = </a:t>
            </a:r>
            <a:r>
              <a:rPr lang="en-US" sz="1600" dirty="0" err="1">
                <a:latin typeface="Menlo" panose="020B0609030804020204" pitchFamily="49" charset="0"/>
              </a:rPr>
              <a:t>tmap</a:t>
            </a:r>
            <a:r>
              <a:rPr lang="en-US" sz="1600" dirty="0">
                <a:latin typeface="Menlo" panose="020B0609030804020204" pitchFamily="49" charset="0"/>
              </a:rPr>
              <a:t> f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shift c b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F7E8B-49BA-8848-95E4-A04CA76FB172}"/>
              </a:ext>
            </a:extLst>
          </p:cNvPr>
          <p:cNvSpPr txBox="1"/>
          <p:nvPr/>
        </p:nvSpPr>
        <p:spPr>
          <a:xfrm>
            <a:off x="7859674" y="4895291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1177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::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a b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shift (-1) (</a:t>
            </a:r>
            <a:r>
              <a:rPr lang="en-US" sz="1800" dirty="0" err="1">
                <a:latin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</a:rPr>
              <a:t> 0 (shift 1 b) a)</a:t>
            </a:r>
          </a:p>
          <a:p>
            <a:endParaRPr lang="en-US" dirty="0"/>
          </a:p>
          <a:p>
            <a:r>
              <a:rPr lang="en-US" dirty="0"/>
              <a:t>Instantiation used for beta reduction, i.e.  (</a:t>
            </a:r>
            <a:r>
              <a:rPr lang="en-US" sz="2000" dirty="0" err="1"/>
              <a:t>λ</a:t>
            </a:r>
            <a:r>
              <a:rPr lang="en-US" dirty="0" err="1"/>
              <a:t>x.a</a:t>
            </a:r>
            <a:r>
              <a:rPr lang="en-US" dirty="0"/>
              <a:t>)b  </a:t>
            </a:r>
            <a:r>
              <a:rPr lang="en-US" sz="2000" dirty="0"/>
              <a:t>⟾</a:t>
            </a:r>
            <a:r>
              <a:rPr lang="en-US" dirty="0"/>
              <a:t> a {b/x}  </a:t>
            </a:r>
          </a:p>
          <a:p>
            <a:pPr lvl="1"/>
            <a:r>
              <a:rPr lang="en-US" dirty="0"/>
              <a:t>substitute variable at index 0 in a with "b"</a:t>
            </a:r>
          </a:p>
          <a:p>
            <a:pPr lvl="1"/>
            <a:r>
              <a:rPr lang="en-US" dirty="0"/>
              <a:t>the rest of "a" loses a binder, so decrement the output</a:t>
            </a:r>
          </a:p>
          <a:p>
            <a:pPr lvl="1"/>
            <a:r>
              <a:rPr lang="en-US" dirty="0"/>
              <a:t>but first increment free variables in "b" because they can appear in the output</a:t>
            </a:r>
          </a:p>
          <a:p>
            <a:r>
              <a:rPr lang="en-US" dirty="0"/>
              <a:t>Running time is O(|a|*|b|)  </a:t>
            </a:r>
            <a:br>
              <a:rPr lang="en-US" dirty="0"/>
            </a:br>
            <a:r>
              <a:rPr lang="en-US" dirty="0"/>
              <a:t>i.e. proportional to size of output term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34114B-98A9-8747-A0D2-DA7E0446FF13}"/>
              </a:ext>
            </a:extLst>
          </p:cNvPr>
          <p:cNvCxnSpPr>
            <a:cxnSpLocks/>
          </p:cNvCxnSpPr>
          <p:nvPr/>
        </p:nvCxnSpPr>
        <p:spPr>
          <a:xfrm flipV="1">
            <a:off x="864158" y="2201777"/>
            <a:ext cx="1426460" cy="13641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E6BD2B-6F64-2D43-A875-15A99EC94387}"/>
              </a:ext>
            </a:extLst>
          </p:cNvPr>
          <p:cNvCxnSpPr>
            <a:cxnSpLocks/>
          </p:cNvCxnSpPr>
          <p:nvPr/>
        </p:nvCxnSpPr>
        <p:spPr>
          <a:xfrm>
            <a:off x="3666114" y="2197249"/>
            <a:ext cx="145422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D128-DAC9-6B45-8C9D-D6EF256E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– Single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E128-7170-2741-85BC-BD98343C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Lennart: incorporate shifting into substitution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Cornell lecture notes:  shift b when going under each binder, instead of at every variable occurrence</a:t>
            </a:r>
          </a:p>
          <a:p>
            <a:r>
              <a:rPr lang="en-US" dirty="0"/>
              <a:t>Lift  (</a:t>
            </a:r>
            <a:r>
              <a:rPr lang="en-US" dirty="0" err="1"/>
              <a:t>Lennart+Cornell</a:t>
            </a:r>
            <a:r>
              <a:rPr lang="en-US" dirty="0"/>
              <a:t>): incorporate post shifting into substitution &amp; shift at binders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5B223-4257-6742-99C8-8382697518D7}"/>
              </a:ext>
            </a:extLst>
          </p:cNvPr>
          <p:cNvSpPr/>
          <p:nvPr/>
        </p:nvSpPr>
        <p:spPr>
          <a:xfrm>
            <a:off x="616314" y="1583023"/>
            <a:ext cx="6769226" cy="172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b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tmMap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f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f c x</a:t>
            </a: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arg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shift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post shift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otherwise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88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2" y="1154778"/>
            <a:ext cx="3643176" cy="33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- Parallel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N.G. de Bruijn. </a:t>
            </a:r>
            <a:r>
              <a:rPr lang="en-US" sz="1400" i="1" dirty="0"/>
              <a:t>Lambda calculus notation with nameless dummies, a tool for automatic formula manipulation, with application to the Church-Rosser theorem. </a:t>
            </a:r>
            <a:r>
              <a:rPr lang="en-US" sz="1400" dirty="0"/>
              <a:t> </a:t>
            </a:r>
            <a:r>
              <a:rPr lang="en-US" sz="1400" dirty="0">
                <a:hlinkClick r:id="rId3" tooltip="Go to Indagationes Mathematicae (Proceedings) on ScienceDirect"/>
              </a:rPr>
              <a:t>Indagationes Mathematicae (Proceedings)</a:t>
            </a:r>
            <a:r>
              <a:rPr lang="en-US" sz="1400" dirty="0"/>
              <a:t>, </a:t>
            </a:r>
            <a:r>
              <a:rPr lang="en-US" sz="1400" dirty="0">
                <a:hlinkClick r:id="rId4" tooltip="Go to table of contents for this volume/issue"/>
              </a:rPr>
              <a:t>Volume 75, Issue 5</a:t>
            </a:r>
            <a:r>
              <a:rPr lang="en-US" sz="1400" dirty="0"/>
              <a:t>, 1972, Pages 381-392.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B5A62-142E-E445-BB47-F56EDCACEE7B}"/>
              </a:ext>
            </a:extLst>
          </p:cNvPr>
          <p:cNvSpPr txBox="1"/>
          <p:nvPr/>
        </p:nvSpPr>
        <p:spPr>
          <a:xfrm>
            <a:off x="375152" y="1597973"/>
            <a:ext cx="758874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substitution is an infinite list, mapping every variable index to an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[Var 0, Var 1, ..]</a:t>
            </a:r>
            <a:r>
              <a:rPr lang="en-US" sz="2000" dirty="0"/>
              <a:t> is the identity substitution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[b, Var 0, Var 1, ..] </a:t>
            </a:r>
            <a:r>
              <a:rPr lang="en-US" sz="2000" dirty="0"/>
              <a:t>replaces 0 by b, decrements 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[Var 1, Var 2, ..]</a:t>
            </a:r>
            <a:r>
              <a:rPr lang="en-US" sz="2000" dirty="0"/>
              <a:t> shifts all free variables by 1 </a:t>
            </a:r>
          </a:p>
          <a:p>
            <a:r>
              <a:rPr lang="en-US" sz="2000" dirty="0"/>
              <a:t>All free variables in the output come from this input, so no post shifting.</a:t>
            </a:r>
          </a:p>
        </p:txBody>
      </p:sp>
    </p:spTree>
    <p:extLst>
      <p:ext uri="{BB962C8B-B14F-4D97-AF65-F5344CB8AC3E}">
        <p14:creationId xmlns:p14="http://schemas.microsoft.com/office/powerpoint/2010/main" val="411301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2" y="1154778"/>
            <a:ext cx="8458456" cy="3477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!!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bs)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f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endParaRPr lang="en-US" sz="16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[Exp]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                    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leave 0 alone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map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([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1, Var 2,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..]))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</a:rPr>
              <a:t>incr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 vars in bs</a:t>
            </a:r>
          </a:p>
        </p:txBody>
      </p:sp>
    </p:spTree>
    <p:extLst>
      <p:ext uri="{BB962C8B-B14F-4D97-AF65-F5344CB8AC3E}">
        <p14:creationId xmlns:p14="http://schemas.microsoft.com/office/powerpoint/2010/main" val="2959770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A11ED7-E1E9-F14F-AC7E-4D5E46CE9217}"/>
              </a:ext>
            </a:extLst>
          </p:cNvPr>
          <p:cNvSpPr/>
          <p:nvPr/>
        </p:nvSpPr>
        <p:spPr>
          <a:xfrm>
            <a:off x="714285" y="2334138"/>
            <a:ext cx="8222324" cy="1336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660F2-E4FA-414B-886C-A539FB3F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CDAE-7A52-9D42-966E-BA0FF5C3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DeBruijn.Par.L.hs</a:t>
            </a:r>
            <a:r>
              <a:rPr lang="en-US" dirty="0"/>
              <a:t> – represent substitutions by infinite lists (ala de Bruijn)</a:t>
            </a:r>
          </a:p>
          <a:p>
            <a:r>
              <a:rPr lang="en-US" dirty="0" err="1"/>
              <a:t>DeBruin.Par.Fun.hs</a:t>
            </a:r>
            <a:r>
              <a:rPr lang="en-US" dirty="0"/>
              <a:t> – represent substitutions by functions (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Nat -&gt; Exp</a:t>
            </a:r>
            <a:r>
              <a:rPr lang="en-US" dirty="0"/>
              <a:t>)</a:t>
            </a:r>
          </a:p>
          <a:p>
            <a:r>
              <a:rPr lang="en-US" dirty="0" err="1"/>
              <a:t>DeBruijn.Par.P.hs</a:t>
            </a:r>
            <a:r>
              <a:rPr lang="en-US" dirty="0"/>
              <a:t> – defunctionalized version of Fun</a:t>
            </a:r>
          </a:p>
          <a:p>
            <a:pPr marL="342900" lvl="1" indent="0">
              <a:buNone/>
            </a:pPr>
            <a:endParaRPr lang="en-US" sz="17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Inc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"id/shift" [Var </a:t>
            </a:r>
            <a:r>
              <a:rPr lang="en-US" sz="1700" i="1" dirty="0" err="1">
                <a:solidFill>
                  <a:srgbClr val="AAAAAA"/>
                </a:solidFill>
                <a:latin typeface="Menlo" panose="020B0609030804020204" pitchFamily="49" charset="0"/>
              </a:rPr>
              <a:t>i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, Var i+1, …]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Cons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"cons" e : s 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:&lt;&gt;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"composition" map (</a:t>
            </a:r>
            <a:r>
              <a:rPr lang="en-US" sz="1700" i="1" dirty="0" err="1">
                <a:solidFill>
                  <a:srgbClr val="AAAAAA"/>
                </a:solidFill>
                <a:latin typeface="Menlo" panose="020B0609030804020204" pitchFamily="49" charset="0"/>
              </a:rPr>
              <a:t>subst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 s2) s1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err="1"/>
              <a:t>DeBruijn.Par.</a:t>
            </a:r>
            <a:r>
              <a:rPr lang="en-US" b="1" dirty="0" err="1"/>
              <a:t>B</a:t>
            </a:r>
            <a:r>
              <a:rPr lang="en-US" dirty="0" err="1"/>
              <a:t>.hs</a:t>
            </a:r>
            <a:r>
              <a:rPr lang="en-US" dirty="0"/>
              <a:t> – delay substitutions at binders to optimize composition</a:t>
            </a:r>
          </a:p>
          <a:p>
            <a:r>
              <a:rPr lang="en-US" dirty="0" err="1"/>
              <a:t>DeBruijn.Par.</a:t>
            </a:r>
            <a:r>
              <a:rPr lang="en-US" b="1" dirty="0" err="1"/>
              <a:t>GB</a:t>
            </a:r>
            <a:r>
              <a:rPr lang="en-US" dirty="0" err="1"/>
              <a:t>.hs</a:t>
            </a:r>
            <a:r>
              <a:rPr lang="en-US" dirty="0"/>
              <a:t> – and then use generic programming to make it easy to define 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717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D932-965E-1B49-B9E9-0FB5FFC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de Bruijn variants easy to define?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A71D-6BBF-B744-8671-26E4A09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423213"/>
            <a:ext cx="4045845" cy="346379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deriving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Eq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Generic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b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f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a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32948-D943-1A43-BADD-0E1C67B06DD4}"/>
              </a:ext>
            </a:extLst>
          </p:cNvPr>
          <p:cNvSpPr txBox="1">
            <a:spLocks/>
          </p:cNvSpPr>
          <p:nvPr/>
        </p:nvSpPr>
        <p:spPr>
          <a:xfrm>
            <a:off x="4572000" y="1423212"/>
            <a:ext cx="4045845" cy="346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Int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 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endParaRPr lang="en-US" sz="14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   =&gt;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197E2-7E64-1D41-8F17-7D20F30022ED}"/>
              </a:ext>
            </a:extLst>
          </p:cNvPr>
          <p:cNvSpPr txBox="1"/>
          <p:nvPr/>
        </p:nvSpPr>
        <p:spPr>
          <a:xfrm>
            <a:off x="4572000" y="988145"/>
            <a:ext cx="293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library  (for B variant)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E4CD3-1A4A-6941-A7DD-226397E98BAF}"/>
              </a:ext>
            </a:extLst>
          </p:cNvPr>
          <p:cNvSpPr txBox="1"/>
          <p:nvPr/>
        </p:nvSpPr>
        <p:spPr>
          <a:xfrm>
            <a:off x="257707" y="988145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D6CCC-A342-454A-8629-39EEB2CF80E4}"/>
              </a:ext>
            </a:extLst>
          </p:cNvPr>
          <p:cNvSpPr txBox="1"/>
          <p:nvPr/>
        </p:nvSpPr>
        <p:spPr>
          <a:xfrm>
            <a:off x="6510024" y="4866501"/>
            <a:ext cx="1470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lib/Support/</a:t>
            </a:r>
            <a:r>
              <a:rPr lang="en-US" sz="1200" dirty="0" err="1"/>
              <a:t>Subst.hs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9E9D9-7EF3-4E46-A5D4-7A2347E16404}"/>
              </a:ext>
            </a:extLst>
          </p:cNvPr>
          <p:cNvSpPr txBox="1"/>
          <p:nvPr/>
        </p:nvSpPr>
        <p:spPr>
          <a:xfrm>
            <a:off x="2901158" y="4887011"/>
            <a:ext cx="1519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</a:t>
            </a:r>
            <a:r>
              <a:rPr lang="en-US" sz="1200" dirty="0" err="1"/>
              <a:t>DeBruijn</a:t>
            </a:r>
            <a:r>
              <a:rPr lang="en-US" sz="1200" dirty="0"/>
              <a:t>/Par/</a:t>
            </a:r>
            <a:r>
              <a:rPr lang="en-US" sz="1200" dirty="0" err="1"/>
              <a:t>B.hs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83575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D932-965E-1B49-B9E9-0FB5FFC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de Bruijn variants easy to define?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A71D-6BBF-B744-8671-26E4A09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423213"/>
            <a:ext cx="4045845" cy="346379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deriving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Eq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Generic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32948-D943-1A43-BADD-0E1C67B06DD4}"/>
              </a:ext>
            </a:extLst>
          </p:cNvPr>
          <p:cNvSpPr txBox="1">
            <a:spLocks/>
          </p:cNvSpPr>
          <p:nvPr/>
        </p:nvSpPr>
        <p:spPr>
          <a:xfrm>
            <a:off x="4572000" y="1423212"/>
            <a:ext cx="3341171" cy="346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Int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 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isvar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r>
              <a:rPr lang="en-US" sz="1300" dirty="0">
                <a:solidFill>
                  <a:srgbClr val="4B69C6"/>
                </a:solidFill>
                <a:latin typeface="Menlo" panose="020B0609030804020204" pitchFamily="49" charset="0"/>
              </a:rPr>
              <a:t>default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3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300" dirty="0" err="1">
                <a:solidFill>
                  <a:srgbClr val="333333"/>
                </a:solidFill>
                <a:latin typeface="Menlo" panose="020B0609030804020204" pitchFamily="49" charset="0"/>
              </a:rPr>
              <a:t>VarC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a, …) 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197E2-7E64-1D41-8F17-7D20F30022ED}"/>
              </a:ext>
            </a:extLst>
          </p:cNvPr>
          <p:cNvSpPr txBox="1"/>
          <p:nvPr/>
        </p:nvSpPr>
        <p:spPr>
          <a:xfrm>
            <a:off x="4572000" y="988145"/>
            <a:ext cx="29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library (w / Generics)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E4CD3-1A4A-6941-A7DD-226397E98BAF}"/>
              </a:ext>
            </a:extLst>
          </p:cNvPr>
          <p:cNvSpPr txBox="1"/>
          <p:nvPr/>
        </p:nvSpPr>
        <p:spPr>
          <a:xfrm>
            <a:off x="257707" y="988145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00AB0-16A2-DF49-A3C3-1227BEDCBA3F}"/>
              </a:ext>
            </a:extLst>
          </p:cNvPr>
          <p:cNvSpPr txBox="1"/>
          <p:nvPr/>
        </p:nvSpPr>
        <p:spPr>
          <a:xfrm>
            <a:off x="6834820" y="4866501"/>
            <a:ext cx="1470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lib/Support/</a:t>
            </a:r>
            <a:r>
              <a:rPr lang="en-US" sz="1200" dirty="0" err="1"/>
              <a:t>Subst.hs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C922B-EAAC-D64F-BC62-EC20A04507C0}"/>
              </a:ext>
            </a:extLst>
          </p:cNvPr>
          <p:cNvSpPr txBox="1"/>
          <p:nvPr/>
        </p:nvSpPr>
        <p:spPr>
          <a:xfrm>
            <a:off x="2954378" y="4873040"/>
            <a:ext cx="1617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</a:t>
            </a:r>
            <a:r>
              <a:rPr lang="en-US" sz="1200" dirty="0" err="1"/>
              <a:t>DeBruijn</a:t>
            </a:r>
            <a:r>
              <a:rPr lang="en-US" sz="1200" dirty="0"/>
              <a:t>/Par/</a:t>
            </a:r>
            <a:r>
              <a:rPr lang="en-US" sz="1200" dirty="0" err="1"/>
              <a:t>GB.hs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009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009650"/>
            <a:ext cx="8048857" cy="3463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Different goals: compiler vs. type checker vs. didactic explanation vs. proofs</a:t>
            </a:r>
          </a:p>
          <a:p>
            <a:pPr lvl="1"/>
            <a:r>
              <a:rPr lang="en-US" sz="2200" dirty="0"/>
              <a:t>Subtle bugs are common, some designed to be "easier to implement"</a:t>
            </a:r>
          </a:p>
          <a:p>
            <a:pPr lvl="1"/>
            <a:r>
              <a:rPr lang="en-US" sz="2200" dirty="0"/>
              <a:t>Subtle bugs are common, some designed to be "easier to use"</a:t>
            </a:r>
          </a:p>
          <a:p>
            <a:pPr lvl="1"/>
            <a:r>
              <a:rPr lang="en-US" sz="2200" dirty="0"/>
              <a:t>Proofs are important, some designed to be "easier to reason about" </a:t>
            </a:r>
          </a:p>
          <a:p>
            <a:pPr lvl="1"/>
            <a:r>
              <a:rPr lang="en-US" sz="2200" dirty="0"/>
              <a:t>Performance is important, some designed to be "faster"</a:t>
            </a:r>
          </a:p>
          <a:p>
            <a:pPr marL="0" indent="0">
              <a:buNone/>
            </a:pPr>
            <a:r>
              <a:rPr lang="en-US" sz="2800" dirty="0"/>
              <a:t>But … </a:t>
            </a:r>
            <a:r>
              <a:rPr lang="en-US" sz="2800" b="1" dirty="0"/>
              <a:t>which should you use if you care about all of these?  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1D40-F57D-8844-B21A-8223249D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implementing de Bruijn substitution!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CF90-9EE3-D243-8BA5-66D6852F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050580" cy="3463799"/>
          </a:xfrm>
        </p:spPr>
        <p:txBody>
          <a:bodyPr/>
          <a:lstStyle/>
          <a:p>
            <a:r>
              <a:rPr lang="en-US" dirty="0"/>
              <a:t>All variations can be automated</a:t>
            </a:r>
          </a:p>
          <a:p>
            <a:pPr lvl="1"/>
            <a:r>
              <a:rPr lang="en-US" dirty="0"/>
              <a:t>Alpha-equivalence already for free (derive Eq)</a:t>
            </a:r>
          </a:p>
          <a:p>
            <a:pPr lvl="1"/>
            <a:r>
              <a:rPr lang="en-US" dirty="0"/>
              <a:t>Users need only implement "</a:t>
            </a:r>
            <a:r>
              <a:rPr lang="en-US" dirty="0" err="1"/>
              <a:t>tmMap</a:t>
            </a:r>
            <a:r>
              <a:rPr lang="en-US" dirty="0"/>
              <a:t>" or something similar</a:t>
            </a:r>
          </a:p>
          <a:p>
            <a:pPr lvl="1"/>
            <a:r>
              <a:rPr lang="en-US" dirty="0" err="1"/>
              <a:t>GHC.Generics</a:t>
            </a:r>
            <a:r>
              <a:rPr lang="en-US" dirty="0"/>
              <a:t>/</a:t>
            </a:r>
            <a:r>
              <a:rPr lang="en-US" dirty="0" err="1"/>
              <a:t>TemplateHaskell</a:t>
            </a:r>
            <a:r>
              <a:rPr lang="en-US" dirty="0"/>
              <a:t> can automate even that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lib/Support/</a:t>
            </a:r>
            <a:r>
              <a:rPr lang="en-US" dirty="0" err="1"/>
              <a:t>Subst.hs</a:t>
            </a:r>
            <a:r>
              <a:rPr lang="en-US" dirty="0"/>
              <a:t> in repo</a:t>
            </a:r>
          </a:p>
          <a:p>
            <a:r>
              <a:rPr lang="en-US" dirty="0"/>
              <a:t>Another example: Haskell's "bound" library</a:t>
            </a:r>
          </a:p>
          <a:p>
            <a:pPr lvl="1"/>
            <a:r>
              <a:rPr lang="en-US" dirty="0"/>
              <a:t>parameterize exp by type for variables, uses </a:t>
            </a:r>
            <a:r>
              <a:rPr lang="en-US" dirty="0" err="1"/>
              <a:t>DeriveFunctor</a:t>
            </a:r>
            <a:endParaRPr lang="en-US" dirty="0"/>
          </a:p>
          <a:p>
            <a:pPr lvl="1"/>
            <a:r>
              <a:rPr lang="en-US" dirty="0"/>
              <a:t>(limitation: only a single variable sort)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in Coq: </a:t>
            </a:r>
            <a:r>
              <a:rPr lang="en-US" dirty="0" err="1"/>
              <a:t>Dblib</a:t>
            </a:r>
            <a:r>
              <a:rPr lang="en-US" dirty="0"/>
              <a:t>, </a:t>
            </a:r>
            <a:r>
              <a:rPr lang="en-US" dirty="0" err="1"/>
              <a:t>Autosubst</a:t>
            </a:r>
            <a:r>
              <a:rPr lang="en-US" dirty="0"/>
              <a:t>, Needle &amp; Knot, Tealeaves </a:t>
            </a:r>
          </a:p>
        </p:txBody>
      </p:sp>
    </p:spTree>
    <p:extLst>
      <p:ext uri="{BB962C8B-B14F-4D97-AF65-F5344CB8AC3E}">
        <p14:creationId xmlns:p14="http://schemas.microsoft.com/office/powerpoint/2010/main" val="217332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96D-A589-8041-A366-2D0197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de Bruijn indices easy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E71A-62B6-1E47-AF4C-26BF63FE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627945" cy="3463799"/>
          </a:xfrm>
        </p:spPr>
        <p:txBody>
          <a:bodyPr/>
          <a:lstStyle/>
          <a:p>
            <a:r>
              <a:rPr lang="en-US" dirty="0"/>
              <a:t>Not really. Need to remember to shift!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Solution(?): use well-scoped expressions, track scopes in types</a:t>
            </a:r>
          </a:p>
          <a:p>
            <a:pPr lvl="1"/>
            <a:r>
              <a:rPr lang="en-US" dirty="0"/>
              <a:t>Nested – Bird and Patterson</a:t>
            </a:r>
          </a:p>
          <a:p>
            <a:pPr lvl="1"/>
            <a:r>
              <a:rPr lang="en-US" dirty="0"/>
              <a:t>Bound – </a:t>
            </a:r>
            <a:r>
              <a:rPr lang="en-US" dirty="0" err="1"/>
              <a:t>Kmett's</a:t>
            </a:r>
            <a:r>
              <a:rPr lang="en-US" dirty="0"/>
              <a:t> take on Bird and Patterson</a:t>
            </a:r>
          </a:p>
          <a:p>
            <a:pPr lvl="1"/>
            <a:r>
              <a:rPr lang="en-US" dirty="0"/>
              <a:t>CPDT – From </a:t>
            </a:r>
            <a:r>
              <a:rPr lang="en-US" dirty="0" err="1"/>
              <a:t>Chlipala's</a:t>
            </a:r>
            <a:r>
              <a:rPr lang="en-US" dirty="0"/>
              <a:t> Coq textbook</a:t>
            </a:r>
          </a:p>
          <a:p>
            <a:pPr lvl="1"/>
            <a:r>
              <a:rPr lang="en-US" dirty="0"/>
              <a:t>Kit – From </a:t>
            </a:r>
            <a:r>
              <a:rPr lang="en-US" dirty="0" err="1"/>
              <a:t>Allias</a:t>
            </a:r>
            <a:r>
              <a:rPr lang="en-US" dirty="0"/>
              <a:t>, Atkey, Chapman, McBride, </a:t>
            </a:r>
            <a:r>
              <a:rPr lang="en-US" dirty="0" err="1"/>
              <a:t>McKinna's</a:t>
            </a:r>
            <a:r>
              <a:rPr lang="en-US" dirty="0"/>
              <a:t> </a:t>
            </a:r>
            <a:r>
              <a:rPr lang="en-US" dirty="0" err="1"/>
              <a:t>Agda</a:t>
            </a:r>
            <a:r>
              <a:rPr lang="en-US" dirty="0"/>
              <a:t> version (Fun)</a:t>
            </a:r>
          </a:p>
          <a:p>
            <a:pPr lvl="1"/>
            <a:r>
              <a:rPr lang="en-US" dirty="0"/>
              <a:t>Scoped – well-scoped version of "B"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Haskell, well-scoped expressions can be difficult to work with, but they help eliminate bugs </a:t>
            </a:r>
          </a:p>
        </p:txBody>
      </p:sp>
    </p:spTree>
    <p:extLst>
      <p:ext uri="{BB962C8B-B14F-4D97-AF65-F5344CB8AC3E}">
        <p14:creationId xmlns:p14="http://schemas.microsoft.com/office/powerpoint/2010/main" val="76553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31AE-D610-4844-8B58-4926BBB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– de Bruijn indices – 14 variations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4EE6BB-93F9-1A4E-82CD-C9887E12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30697"/>
              </p:ext>
            </p:extLst>
          </p:nvPr>
        </p:nvGraphicFramePr>
        <p:xfrm>
          <a:off x="468922" y="1123950"/>
          <a:ext cx="7886700" cy="3015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625">
                  <a:extLst>
                    <a:ext uri="{9D8B030D-6E8A-4147-A177-3AD203B41FA5}">
                      <a16:colId xmlns:a16="http://schemas.microsoft.com/office/drawing/2014/main" val="1170218546"/>
                    </a:ext>
                  </a:extLst>
                </a:gridCol>
                <a:gridCol w="2641983">
                  <a:extLst>
                    <a:ext uri="{9D8B030D-6E8A-4147-A177-3AD203B41FA5}">
                      <a16:colId xmlns:a16="http://schemas.microsoft.com/office/drawing/2014/main" val="1611866283"/>
                    </a:ext>
                  </a:extLst>
                </a:gridCol>
                <a:gridCol w="3050092">
                  <a:extLst>
                    <a:ext uri="{9D8B030D-6E8A-4147-A177-3AD203B41FA5}">
                      <a16:colId xmlns:a16="http://schemas.microsoft.com/office/drawing/2014/main" val="1837911558"/>
                    </a:ext>
                  </a:extLst>
                </a:gridCol>
              </a:tblGrid>
              <a:tr h="10053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Simply-typed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Well-scoped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3521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Single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TAPL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Lennart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Cornell</a:t>
                      </a:r>
                      <a:r>
                        <a:rPr lang="en-US" sz="2400" dirty="0"/>
                        <a:t>,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Nested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Bound*+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9422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Parallel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Fun</a:t>
                      </a:r>
                      <a:r>
                        <a:rPr lang="en-US" sz="2400" dirty="0"/>
                        <a:t>, P, B*, GB*+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Kit</a:t>
                      </a:r>
                      <a:r>
                        <a:rPr lang="en-US" sz="2400" dirty="0"/>
                        <a:t>, Scoped*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3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8B8E43-D898-404E-B502-3FDF04FAC66B}"/>
              </a:ext>
            </a:extLst>
          </p:cNvPr>
          <p:cNvSpPr txBox="1"/>
          <p:nvPr/>
        </p:nvSpPr>
        <p:spPr>
          <a:xfrm>
            <a:off x="375153" y="4139922"/>
            <a:ext cx="3515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 – adapted from elsewhere</a:t>
            </a:r>
            <a:br>
              <a:rPr lang="en-US" dirty="0"/>
            </a:br>
            <a:r>
              <a:rPr lang="en-US" dirty="0"/>
              <a:t>Black – new variants</a:t>
            </a:r>
          </a:p>
          <a:p>
            <a:r>
              <a:rPr lang="en-US" dirty="0"/>
              <a:t>*optimized,  +generic</a:t>
            </a:r>
          </a:p>
        </p:txBody>
      </p:sp>
    </p:spTree>
    <p:extLst>
      <p:ext uri="{BB962C8B-B14F-4D97-AF65-F5344CB8AC3E}">
        <p14:creationId xmlns:p14="http://schemas.microsoft.com/office/powerpoint/2010/main" val="32590981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20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88C161-510E-9045-8033-2078C538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678832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Benchmarks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DCA414-10CE-464C-BA92-FC3AC4C5BED6}"/>
              </a:ext>
            </a:extLst>
          </p:cNvPr>
          <p:cNvSpPr txBox="1">
            <a:spLocks/>
          </p:cNvSpPr>
          <p:nvPr/>
        </p:nvSpPr>
        <p:spPr>
          <a:xfrm>
            <a:off x="190499" y="4370838"/>
            <a:ext cx="5269314" cy="75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bg1"/>
                </a:solidFill>
              </a:rPr>
              <a:t>for de Bruijn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992012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Benchmarks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de Bruijn variations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0A71B-BA1B-744E-AD61-59725AFDE348}"/>
              </a:ext>
            </a:extLst>
          </p:cNvPr>
          <p:cNvSpPr txBox="1"/>
          <p:nvPr/>
        </p:nvSpPr>
        <p:spPr>
          <a:xfrm>
            <a:off x="6391772" y="4764174"/>
            <a:ext cx="275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results/</a:t>
            </a:r>
            <a:r>
              <a:rPr lang="en-US" dirty="0" err="1">
                <a:solidFill>
                  <a:schemeClr val="bg1"/>
                </a:solidFill>
              </a:rPr>
              <a:t>sixteen.local</a:t>
            </a:r>
            <a:r>
              <a:rPr lang="en-US" dirty="0">
                <a:solidFill>
                  <a:schemeClr val="bg1"/>
                </a:solidFill>
              </a:rPr>
              <a:t>/*.html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26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4519-AB07-354B-89FF-A89A01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which is fastest?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C340-EB43-9B4C-B963-C8EBCA72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351109" cy="3463799"/>
          </a:xfrm>
        </p:spPr>
        <p:txBody>
          <a:bodyPr/>
          <a:lstStyle/>
          <a:p>
            <a:r>
              <a:rPr lang="en-US" dirty="0"/>
              <a:t>Benchmark using </a:t>
            </a:r>
            <a:r>
              <a:rPr lang="en-US" b="1" dirty="0"/>
              <a:t>criterion</a:t>
            </a:r>
            <a:r>
              <a:rPr lang="en-US" dirty="0"/>
              <a:t> tool</a:t>
            </a:r>
          </a:p>
          <a:p>
            <a:r>
              <a:rPr lang="en-US" dirty="0"/>
              <a:t>This laptop (MacBook Pro 2019)  MacOS Catalina</a:t>
            </a:r>
            <a:br>
              <a:rPr lang="en-US" dirty="0"/>
            </a:br>
            <a:r>
              <a:rPr lang="en-US" dirty="0"/>
              <a:t>	2.4 GHz 8-Core Intel Core i9, 64 GB 2667 MHz DDR4</a:t>
            </a:r>
          </a:p>
          <a:p>
            <a:r>
              <a:rPr lang="en-US" dirty="0"/>
              <a:t>Use </a:t>
            </a:r>
            <a:r>
              <a:rPr lang="en-US" i="1" dirty="0"/>
              <a:t>normal-order full reduction</a:t>
            </a:r>
            <a:r>
              <a:rPr lang="en-US" dirty="0"/>
              <a:t> to generate successive calls to the substitution function</a:t>
            </a:r>
          </a:p>
          <a:p>
            <a:pPr lvl="1"/>
            <a:r>
              <a:rPr lang="en-US" dirty="0"/>
              <a:t>Random terms </a:t>
            </a:r>
          </a:p>
          <a:p>
            <a:pPr lvl="1"/>
            <a:r>
              <a:rPr lang="en-US" dirty="0"/>
              <a:t>Lennart's term  ("Lambda calculus cooked four ways")</a:t>
            </a:r>
          </a:p>
          <a:p>
            <a:pPr lvl="1"/>
            <a:r>
              <a:rPr lang="en-US" dirty="0"/>
              <a:t>Constructed term</a:t>
            </a:r>
          </a:p>
          <a:p>
            <a:r>
              <a:rPr lang="en-US" dirty="0"/>
              <a:t>In Haskell, need to be super careful about evaluation order</a:t>
            </a:r>
          </a:p>
        </p:txBody>
      </p:sp>
    </p:spTree>
    <p:extLst>
      <p:ext uri="{BB962C8B-B14F-4D97-AF65-F5344CB8AC3E}">
        <p14:creationId xmlns:p14="http://schemas.microsoft.com/office/powerpoint/2010/main" val="917829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E1D2-D9E0-F947-A29D-E4171B72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Random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61C0-47FB-5144-8AE3-B6CCBF97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088128" cy="3463799"/>
          </a:xfrm>
        </p:spPr>
        <p:txBody>
          <a:bodyPr/>
          <a:lstStyle/>
          <a:p>
            <a:r>
              <a:rPr lang="en-US" dirty="0"/>
              <a:t>Generate 100 random terms, keeping those that need at least 15 substitutions during normalization</a:t>
            </a:r>
          </a:p>
          <a:p>
            <a:r>
              <a:rPr lang="en-US" dirty="0"/>
              <a:t>lams/random15.lam</a:t>
            </a:r>
          </a:p>
          <a:p>
            <a:pPr marL="342900" lvl="1" indent="0">
              <a:buNone/>
            </a:pPr>
            <a:r>
              <a:rPr lang="en-US" dirty="0"/>
              <a:t>\x0.\x1.\x2.\x3.\x4.x0 ((\x1.\x2.\x3.x3) x4 x0 x1) ((\x1.\x2.\x3.x1 (\x4.(\x5.\x6.\x7.\x8.(\x9.\x10.\x11.\x12.x12) x1 x2 x3) x4 x2 x1)) (\x1.(\x2.\x3.\x4.(\x5.\x6.x5 x6) x2 x3) x1 x2 x0) (x0 x0) (x1 x2))</a:t>
            </a:r>
          </a:p>
          <a:p>
            <a:r>
              <a:rPr lang="en-US" dirty="0"/>
              <a:t>Statistics about these terms</a:t>
            </a:r>
          </a:p>
          <a:p>
            <a:pPr lvl="1"/>
            <a:r>
              <a:rPr lang="en-US" sz="2000" dirty="0"/>
              <a:t>Num substitutions required for full normalization: 15 – 158</a:t>
            </a:r>
          </a:p>
          <a:p>
            <a:pPr lvl="1"/>
            <a:r>
              <a:rPr lang="en-US" sz="2000" dirty="0"/>
              <a:t>AST tree depth: 19 – 95</a:t>
            </a:r>
          </a:p>
          <a:p>
            <a:pPr lvl="1"/>
            <a:r>
              <a:rPr lang="en-US" sz="2000" dirty="0"/>
              <a:t>Binding depth: 12-52</a:t>
            </a:r>
          </a:p>
          <a:p>
            <a:pPr lvl="1"/>
            <a:r>
              <a:rPr lang="en-US" sz="2000" dirty="0"/>
              <a:t>Average # of variable occurrences in each substitution: 1.4</a:t>
            </a:r>
          </a:p>
        </p:txBody>
      </p:sp>
    </p:spTree>
    <p:extLst>
      <p:ext uri="{BB962C8B-B14F-4D97-AF65-F5344CB8AC3E}">
        <p14:creationId xmlns:p14="http://schemas.microsoft.com/office/powerpoint/2010/main" val="1850317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A244-C453-714E-89DE-9E4A22CF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random, lazy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6D032C8-6527-234A-AB43-625F3B5CE839}"/>
              </a:ext>
            </a:extLst>
          </p:cNvPr>
          <p:cNvSpPr/>
          <p:nvPr/>
        </p:nvSpPr>
        <p:spPr>
          <a:xfrm>
            <a:off x="1985172" y="114872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AE002A6-0803-B64A-B2A8-0C0B8A9053CC}"/>
              </a:ext>
            </a:extLst>
          </p:cNvPr>
          <p:cNvSpPr/>
          <p:nvPr/>
        </p:nvSpPr>
        <p:spPr>
          <a:xfrm>
            <a:off x="1975776" y="2120064"/>
            <a:ext cx="240632" cy="97957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BC85E7C-02BC-1749-B521-AC278237585F}"/>
              </a:ext>
            </a:extLst>
          </p:cNvPr>
          <p:cNvSpPr/>
          <p:nvPr/>
        </p:nvSpPr>
        <p:spPr>
          <a:xfrm>
            <a:off x="1985172" y="3354482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BC95E50-004A-3848-9A1D-9C3D2CCE08B3}"/>
              </a:ext>
            </a:extLst>
          </p:cNvPr>
          <p:cNvSpPr/>
          <p:nvPr/>
        </p:nvSpPr>
        <p:spPr>
          <a:xfrm>
            <a:off x="1983965" y="40095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CBEB0-6453-2747-B8DD-F4CFD24B4F2F}"/>
              </a:ext>
            </a:extLst>
          </p:cNvPr>
          <p:cNvSpPr txBox="1"/>
          <p:nvPr/>
        </p:nvSpPr>
        <p:spPr>
          <a:xfrm>
            <a:off x="441870" y="1186824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48979-6837-3142-9DE8-D47025AF6202}"/>
              </a:ext>
            </a:extLst>
          </p:cNvPr>
          <p:cNvSpPr txBox="1"/>
          <p:nvPr/>
        </p:nvSpPr>
        <p:spPr>
          <a:xfrm>
            <a:off x="397558" y="21486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0027-DB5D-0C45-A5A3-5713FB25348D}"/>
              </a:ext>
            </a:extLst>
          </p:cNvPr>
          <p:cNvSpPr txBox="1"/>
          <p:nvPr/>
        </p:nvSpPr>
        <p:spPr>
          <a:xfrm>
            <a:off x="397558" y="3397111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F5CF3-571E-3F4E-98DD-C057C9195CA2}"/>
              </a:ext>
            </a:extLst>
          </p:cNvPr>
          <p:cNvSpPr txBox="1"/>
          <p:nvPr/>
        </p:nvSpPr>
        <p:spPr>
          <a:xfrm>
            <a:off x="356664" y="39445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F1B78-1E1F-AD41-84DE-D6AF859D12FA}"/>
              </a:ext>
            </a:extLst>
          </p:cNvPr>
          <p:cNvSpPr txBox="1"/>
          <p:nvPr/>
        </p:nvSpPr>
        <p:spPr>
          <a:xfrm>
            <a:off x="769257" y="4760686"/>
            <a:ext cx="603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(288 microseconds),   Slowest: Nested (63.1s)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C1991-5C20-4F44-A2B2-D9D9C0AEF5EE}"/>
              </a:ext>
            </a:extLst>
          </p:cNvPr>
          <p:cNvSpPr txBox="1"/>
          <p:nvPr/>
        </p:nvSpPr>
        <p:spPr>
          <a:xfrm>
            <a:off x="7706291" y="4596477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B44C1-9BDC-5343-B92E-A77D287EC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1019175"/>
            <a:ext cx="6500802" cy="35773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37E94B-11DE-604F-BB5C-C6C1ED740F48}"/>
              </a:ext>
            </a:extLst>
          </p:cNvPr>
          <p:cNvSpPr txBox="1"/>
          <p:nvPr/>
        </p:nvSpPr>
        <p:spPr>
          <a:xfrm>
            <a:off x="6022068" y="0"/>
            <a:ext cx="470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results/</a:t>
            </a:r>
            <a:r>
              <a:rPr lang="en-US" sz="1100" dirty="0" err="1"/>
              <a:t>sixteen.local</a:t>
            </a:r>
            <a:r>
              <a:rPr lang="en-US" sz="1100" dirty="0"/>
              <a:t>/db_lazy_random15_bench.html</a:t>
            </a:r>
          </a:p>
        </p:txBody>
      </p:sp>
    </p:spTree>
    <p:extLst>
      <p:ext uri="{BB962C8B-B14F-4D97-AF65-F5344CB8AC3E}">
        <p14:creationId xmlns:p14="http://schemas.microsoft.com/office/powerpoint/2010/main" val="22216412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8B3C-1F1E-5F4F-8028-F5394E0E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affects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F781E-8AA7-3046-A4A7-6C81DB9F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/>
              <a:t>AST definition is "lazy" in Haskell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if we make it "strict" ? </a:t>
            </a: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{-# unpack #-} !Var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!(Bind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!Exp !Exp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7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21B5-3420-4E4F-8D0A-99B80527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random, strict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CB55163-8B7D-A542-8D07-6436B4E91E3D}"/>
              </a:ext>
            </a:extLst>
          </p:cNvPr>
          <p:cNvSpPr/>
          <p:nvPr/>
        </p:nvSpPr>
        <p:spPr>
          <a:xfrm>
            <a:off x="1971890" y="112980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8EEF2FF-A0DF-C043-BCA5-DD96DB99EF35}"/>
              </a:ext>
            </a:extLst>
          </p:cNvPr>
          <p:cNvSpPr/>
          <p:nvPr/>
        </p:nvSpPr>
        <p:spPr>
          <a:xfrm>
            <a:off x="1975775" y="2097527"/>
            <a:ext cx="267871" cy="85923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2BF887E-EB50-E24F-85A0-7B8E985DA9D5}"/>
              </a:ext>
            </a:extLst>
          </p:cNvPr>
          <p:cNvSpPr/>
          <p:nvPr/>
        </p:nvSpPr>
        <p:spPr>
          <a:xfrm>
            <a:off x="1985172" y="3154457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AFEC468-C7B8-8A42-8027-09F5E8FB9206}"/>
              </a:ext>
            </a:extLst>
          </p:cNvPr>
          <p:cNvSpPr/>
          <p:nvPr/>
        </p:nvSpPr>
        <p:spPr>
          <a:xfrm>
            <a:off x="2003015" y="38190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C67F3-B34C-6544-A40F-83D5146BAA21}"/>
              </a:ext>
            </a:extLst>
          </p:cNvPr>
          <p:cNvSpPr txBox="1"/>
          <p:nvPr/>
        </p:nvSpPr>
        <p:spPr>
          <a:xfrm>
            <a:off x="441870" y="12534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6A675-A1DB-E043-91FF-938215F652AE}"/>
              </a:ext>
            </a:extLst>
          </p:cNvPr>
          <p:cNvSpPr txBox="1"/>
          <p:nvPr/>
        </p:nvSpPr>
        <p:spPr>
          <a:xfrm>
            <a:off x="397558" y="21867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EF204-A353-E34F-BE12-D76DA5D0E1FF}"/>
              </a:ext>
            </a:extLst>
          </p:cNvPr>
          <p:cNvSpPr txBox="1"/>
          <p:nvPr/>
        </p:nvSpPr>
        <p:spPr>
          <a:xfrm>
            <a:off x="397558" y="319708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2617-3F92-E540-BCF8-E73B81EA18BA}"/>
              </a:ext>
            </a:extLst>
          </p:cNvPr>
          <p:cNvSpPr txBox="1"/>
          <p:nvPr/>
        </p:nvSpPr>
        <p:spPr>
          <a:xfrm>
            <a:off x="375714" y="37540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5CBDB-BE1D-3947-A46E-1982D0D3B6E6}"/>
              </a:ext>
            </a:extLst>
          </p:cNvPr>
          <p:cNvSpPr txBox="1"/>
          <p:nvPr/>
        </p:nvSpPr>
        <p:spPr>
          <a:xfrm>
            <a:off x="743222" y="4531650"/>
            <a:ext cx="586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(969 microseconds),   Slowest: CPDT (6.77s)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020D9-DB59-9840-8B8D-36837E93F754}"/>
              </a:ext>
            </a:extLst>
          </p:cNvPr>
          <p:cNvSpPr txBox="1"/>
          <p:nvPr/>
        </p:nvSpPr>
        <p:spPr>
          <a:xfrm>
            <a:off x="8106557" y="4300558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EC0150-999C-104B-8A56-1960D5104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63" y="923928"/>
            <a:ext cx="6501037" cy="34760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82B855-C04E-B74C-8B34-AE39FB850E1F}"/>
              </a:ext>
            </a:extLst>
          </p:cNvPr>
          <p:cNvSpPr txBox="1"/>
          <p:nvPr/>
        </p:nvSpPr>
        <p:spPr>
          <a:xfrm>
            <a:off x="6236734" y="0"/>
            <a:ext cx="470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results/</a:t>
            </a:r>
            <a:r>
              <a:rPr lang="en-US" sz="1100" dirty="0" err="1"/>
              <a:t>sixteen.local</a:t>
            </a:r>
            <a:r>
              <a:rPr lang="en-US" sz="1100" dirty="0"/>
              <a:t>/db_random15_bench.html</a:t>
            </a:r>
          </a:p>
        </p:txBody>
      </p:sp>
    </p:spTree>
    <p:extLst>
      <p:ext uri="{BB962C8B-B14F-4D97-AF65-F5344CB8AC3E}">
        <p14:creationId xmlns:p14="http://schemas.microsoft.com/office/powerpoint/2010/main" val="101952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AA7496-102F-2C46-902A-D75013A4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53" y="240507"/>
            <a:ext cx="7886700" cy="37915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677574-32D5-7B4D-B335-027AF30A8684}"/>
              </a:ext>
            </a:extLst>
          </p:cNvPr>
          <p:cNvSpPr txBox="1"/>
          <p:nvPr/>
        </p:nvSpPr>
        <p:spPr>
          <a:xfrm>
            <a:off x="3535481" y="4718327"/>
            <a:ext cx="546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2005-2006, https://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github.com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steshaw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lennart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-lambda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F80B9-FC08-8F47-8F39-C1052BFB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</p:spTree>
    <p:extLst>
      <p:ext uri="{BB962C8B-B14F-4D97-AF65-F5344CB8AC3E}">
        <p14:creationId xmlns:p14="http://schemas.microsoft.com/office/powerpoint/2010/main" val="20203258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Lennart, lazy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393855" y="1081901"/>
            <a:ext cx="240632" cy="95344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05076" y="2206143"/>
            <a:ext cx="240632" cy="95344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39225" y="3383489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439620" y="4111290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67413" y="1337582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104296" y="2384996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279053" y="3256416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279053" y="3989778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400451" y="4774168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(5.59ms),   Slowest: Nested (14.6s)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8D9AA-F713-344A-BBCD-887358E157D0}"/>
              </a:ext>
            </a:extLst>
          </p:cNvPr>
          <p:cNvSpPr txBox="1"/>
          <p:nvPr/>
        </p:nvSpPr>
        <p:spPr>
          <a:xfrm>
            <a:off x="7975479" y="4727334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DD5ACC-033E-9F4A-A206-1D74F52C9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054" y="1004420"/>
            <a:ext cx="7103646" cy="37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190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Lennart, strict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484660" y="124387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75264" y="2177114"/>
            <a:ext cx="240632" cy="95249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84660" y="3363028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502503" y="3999886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160433" y="12752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116121" y="22085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103665" y="3251121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52101" y="3821237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769257" y="4760686"/>
            <a:ext cx="496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(3.2ms),   Slowest: Nested (12.1s)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C50BE-8E11-1344-BB65-DD18566500FA}"/>
              </a:ext>
            </a:extLst>
          </p:cNvPr>
          <p:cNvSpPr txBox="1"/>
          <p:nvPr/>
        </p:nvSpPr>
        <p:spPr>
          <a:xfrm>
            <a:off x="8099372" y="4727952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DBD4A-3A50-A84E-95CE-C7E0FE2D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503" y="1009650"/>
            <a:ext cx="7148832" cy="356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801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544F-F3EB-1940-8203-60181213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from de Bruijn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320A-057E-204F-A26E-3DE6BC29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of magnitude difference between fastest and slowest versions</a:t>
            </a:r>
          </a:p>
          <a:p>
            <a:r>
              <a:rPr lang="en-US" dirty="0"/>
              <a:t>Well-scoped implementations generally do not slow down terms</a:t>
            </a:r>
          </a:p>
          <a:p>
            <a:r>
              <a:rPr lang="en-US" dirty="0"/>
              <a:t>Sometimes laziness helps significantly, sometimes it doesn't</a:t>
            </a:r>
          </a:p>
          <a:p>
            <a:r>
              <a:rPr lang="en-US" dirty="0"/>
              <a:t>"bound" library comes out very well</a:t>
            </a:r>
          </a:p>
          <a:p>
            <a:r>
              <a:rPr lang="en-US" dirty="0"/>
              <a:t>No implementation provides linear performance in worst case</a:t>
            </a:r>
          </a:p>
          <a:p>
            <a:pPr marL="342900" lvl="1" indent="0">
              <a:buNone/>
            </a:pPr>
            <a:r>
              <a:rPr lang="en-US" dirty="0"/>
              <a:t>\x0.(\x1.x1) x0</a:t>
            </a:r>
          </a:p>
          <a:p>
            <a:pPr marL="342900" lvl="1" indent="0">
              <a:buNone/>
            </a:pPr>
            <a:r>
              <a:rPr lang="en-US" dirty="0"/>
              <a:t>\x0.(\x1.x1 (\x2.x1)) (x0 x0)</a:t>
            </a:r>
          </a:p>
          <a:p>
            <a:pPr marL="342900" lvl="1" indent="0">
              <a:buNone/>
            </a:pPr>
            <a:r>
              <a:rPr lang="en-US" dirty="0"/>
              <a:t>\x0.(\x1.x1 (\x2.x1 (\x3.x1))) (x0 x0 x0)</a:t>
            </a:r>
          </a:p>
          <a:p>
            <a:pPr marL="342900" lvl="1" indent="0">
              <a:buNone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A2772-E795-8940-A74B-24587298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109" y="3127829"/>
            <a:ext cx="2521380" cy="195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469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20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88C161-510E-9045-8033-2078C538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678832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DCA414-10CE-464C-BA92-FC3AC4C5BED6}"/>
              </a:ext>
            </a:extLst>
          </p:cNvPr>
          <p:cNvSpPr txBox="1">
            <a:spLocks/>
          </p:cNvSpPr>
          <p:nvPr/>
        </p:nvSpPr>
        <p:spPr>
          <a:xfrm>
            <a:off x="190499" y="4370838"/>
            <a:ext cx="5269314" cy="75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390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9DF3B-BF5A-4A4F-9DA4-A48578F6F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159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76DB-E811-3F46-9DE0-731381FA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do similar things with </a:t>
            </a:r>
            <a:r>
              <a:rPr lang="en-US" dirty="0" err="1"/>
              <a:t>LocallyNameless</a:t>
            </a:r>
            <a:r>
              <a:rPr lang="en-US" dirty="0"/>
              <a:t> &amp; Named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FF6A-E5B8-2A4C-8BD8-A3490A0E9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idea of library interface / generic code applies broadly</a:t>
            </a:r>
          </a:p>
          <a:p>
            <a:pPr lvl="1"/>
            <a:r>
              <a:rPr lang="en-US" dirty="0"/>
              <a:t>Scrap Your Nameplate [Cheney, ICFP 2005]</a:t>
            </a:r>
          </a:p>
          <a:p>
            <a:pPr lvl="1"/>
            <a:r>
              <a:rPr lang="en-US" dirty="0"/>
              <a:t>Unbound library [Weirich, </a:t>
            </a:r>
            <a:r>
              <a:rPr lang="en-US" dirty="0" err="1"/>
              <a:t>Yorgey</a:t>
            </a:r>
            <a:r>
              <a:rPr lang="en-US" dirty="0"/>
              <a:t>, Sheard, ICFP 2011]</a:t>
            </a:r>
          </a:p>
          <a:p>
            <a:pPr lvl="1"/>
            <a:r>
              <a:rPr lang="en-US" dirty="0"/>
              <a:t>more versions in repo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 idea of delaying work at binders applies broadly</a:t>
            </a:r>
          </a:p>
          <a:p>
            <a:pPr lvl="1"/>
            <a:r>
              <a:rPr lang="en-US" dirty="0"/>
              <a:t>Locally nameless: aggregate open and close operations</a:t>
            </a:r>
          </a:p>
          <a:p>
            <a:pPr lvl="1"/>
            <a:r>
              <a:rPr lang="en-US" dirty="0"/>
              <a:t>Named:  multi-substitutions &amp; cache free variables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Are these easier to use? Opinions vary</a:t>
            </a:r>
          </a:p>
          <a:p>
            <a:r>
              <a:rPr lang="en-US" dirty="0"/>
              <a:t>Are they faster/slower?</a:t>
            </a:r>
          </a:p>
        </p:txBody>
      </p:sp>
    </p:spTree>
    <p:extLst>
      <p:ext uri="{BB962C8B-B14F-4D97-AF65-F5344CB8AC3E}">
        <p14:creationId xmlns:p14="http://schemas.microsoft.com/office/powerpoint/2010/main" val="13367006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C09B77-DE30-AE4A-ADBC-6E5BD2156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" t="30" b="3"/>
          <a:stretch/>
        </p:blipFill>
        <p:spPr>
          <a:xfrm>
            <a:off x="3409949" y="194014"/>
            <a:ext cx="5325748" cy="478968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1F45B7C1-58E3-DE4D-B37E-E8D3F97757DE}"/>
              </a:ext>
            </a:extLst>
          </p:cNvPr>
          <p:cNvSpPr/>
          <p:nvPr/>
        </p:nvSpPr>
        <p:spPr>
          <a:xfrm>
            <a:off x="2978093" y="637563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6AA67B4-053F-654A-B263-5B77F59E2147}"/>
              </a:ext>
            </a:extLst>
          </p:cNvPr>
          <p:cNvSpPr/>
          <p:nvPr/>
        </p:nvSpPr>
        <p:spPr>
          <a:xfrm>
            <a:off x="2978092" y="2308371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B9DFDC4-3D01-B345-9E28-3653871C15E7}"/>
              </a:ext>
            </a:extLst>
          </p:cNvPr>
          <p:cNvSpPr/>
          <p:nvPr/>
        </p:nvSpPr>
        <p:spPr>
          <a:xfrm>
            <a:off x="2978092" y="3917659"/>
            <a:ext cx="360725" cy="824918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E350-2B4F-6846-AF5E-F9D9FA4D5D70}"/>
              </a:ext>
            </a:extLst>
          </p:cNvPr>
          <p:cNvSpPr txBox="1"/>
          <p:nvPr/>
        </p:nvSpPr>
        <p:spPr>
          <a:xfrm>
            <a:off x="1197155" y="1200150"/>
            <a:ext cx="17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Locally Nameless</a:t>
            </a:r>
          </a:p>
          <a:p>
            <a:r>
              <a:rPr lang="en-US" dirty="0"/>
              <a:t>Fastest: 375 </a:t>
            </a:r>
            <a:r>
              <a:rPr lang="en-US" dirty="0" err="1"/>
              <a:t>μs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83D85-8938-CC46-AB2B-4B2488848E89}"/>
              </a:ext>
            </a:extLst>
          </p:cNvPr>
          <p:cNvSpPr txBox="1"/>
          <p:nvPr/>
        </p:nvSpPr>
        <p:spPr>
          <a:xfrm>
            <a:off x="1343734" y="2750759"/>
            <a:ext cx="1624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Bruijn</a:t>
            </a:r>
          </a:p>
          <a:p>
            <a:r>
              <a:rPr lang="en-US" dirty="0"/>
              <a:t>Fastest: 293 </a:t>
            </a:r>
            <a:r>
              <a:rPr lang="en-US" dirty="0" err="1"/>
              <a:t>μs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D9AE6-6CB0-2C49-8435-DBCC7FBB34C7}"/>
              </a:ext>
            </a:extLst>
          </p:cNvPr>
          <p:cNvSpPr txBox="1"/>
          <p:nvPr/>
        </p:nvSpPr>
        <p:spPr>
          <a:xfrm>
            <a:off x="2087623" y="414545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C4F16-57CB-434F-86BF-151FE56FF6B7}"/>
              </a:ext>
            </a:extLst>
          </p:cNvPr>
          <p:cNvSpPr txBox="1"/>
          <p:nvPr/>
        </p:nvSpPr>
        <p:spPr>
          <a:xfrm>
            <a:off x="2530450" y="194013"/>
            <a:ext cx="71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7C97F-49FF-8644-BE06-63F9EF5B4BFD}"/>
              </a:ext>
            </a:extLst>
          </p:cNvPr>
          <p:cNvSpPr txBox="1"/>
          <p:nvPr/>
        </p:nvSpPr>
        <p:spPr>
          <a:xfrm>
            <a:off x="277601" y="134027"/>
            <a:ext cx="26818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Random15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(fastest  variants)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CEA50-1EBC-ED44-AA2D-1EAC237A470E}"/>
              </a:ext>
            </a:extLst>
          </p:cNvPr>
          <p:cNvSpPr txBox="1"/>
          <p:nvPr/>
        </p:nvSpPr>
        <p:spPr>
          <a:xfrm>
            <a:off x="7877262" y="478360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67AE6-E911-6542-BE23-F549E7DC35DA}"/>
              </a:ext>
            </a:extLst>
          </p:cNvPr>
          <p:cNvSpPr txBox="1"/>
          <p:nvPr/>
        </p:nvSpPr>
        <p:spPr>
          <a:xfrm>
            <a:off x="22605" y="4795598"/>
            <a:ext cx="3747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results/</a:t>
            </a:r>
            <a:r>
              <a:rPr lang="en-US" sz="1400" dirty="0" err="1"/>
              <a:t>sixteen.local</a:t>
            </a:r>
            <a:r>
              <a:rPr lang="en-US" sz="1400" dirty="0"/>
              <a:t>/fast_random15_bench.html</a:t>
            </a:r>
          </a:p>
        </p:txBody>
      </p:sp>
    </p:spTree>
    <p:extLst>
      <p:ext uri="{BB962C8B-B14F-4D97-AF65-F5344CB8AC3E}">
        <p14:creationId xmlns:p14="http://schemas.microsoft.com/office/powerpoint/2010/main" val="8517524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9EF312-D67A-0D49-B719-F35F7B3686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"/>
          <a:stretch/>
        </p:blipFill>
        <p:spPr>
          <a:xfrm>
            <a:off x="3431096" y="218114"/>
            <a:ext cx="5599928" cy="4707272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3F682F01-DF43-9843-9359-D6C407CC39DC}"/>
              </a:ext>
            </a:extLst>
          </p:cNvPr>
          <p:cNvSpPr/>
          <p:nvPr/>
        </p:nvSpPr>
        <p:spPr>
          <a:xfrm>
            <a:off x="2978093" y="637563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EA9810-F9C5-3645-9C34-C766F9803A9B}"/>
              </a:ext>
            </a:extLst>
          </p:cNvPr>
          <p:cNvSpPr/>
          <p:nvPr/>
        </p:nvSpPr>
        <p:spPr>
          <a:xfrm>
            <a:off x="2978092" y="2308371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4334826-6333-AE46-AF32-D61DDC924A2F}"/>
              </a:ext>
            </a:extLst>
          </p:cNvPr>
          <p:cNvSpPr/>
          <p:nvPr/>
        </p:nvSpPr>
        <p:spPr>
          <a:xfrm>
            <a:off x="2978092" y="3917659"/>
            <a:ext cx="360725" cy="824918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1B4FA-96A1-3E49-B580-2AFF4F57A261}"/>
              </a:ext>
            </a:extLst>
          </p:cNvPr>
          <p:cNvSpPr txBox="1"/>
          <p:nvPr/>
        </p:nvSpPr>
        <p:spPr>
          <a:xfrm>
            <a:off x="1197154" y="1057671"/>
            <a:ext cx="17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Locally Nameless</a:t>
            </a:r>
          </a:p>
          <a:p>
            <a:r>
              <a:rPr lang="en-US" dirty="0"/>
              <a:t>Fastest: 2.74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47CCD-7573-C14B-AA42-03328688DE3F}"/>
              </a:ext>
            </a:extLst>
          </p:cNvPr>
          <p:cNvSpPr txBox="1"/>
          <p:nvPr/>
        </p:nvSpPr>
        <p:spPr>
          <a:xfrm>
            <a:off x="1343734" y="2750759"/>
            <a:ext cx="1634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Bruijn</a:t>
            </a:r>
          </a:p>
          <a:p>
            <a:r>
              <a:rPr lang="en-US" dirty="0"/>
              <a:t>Fastest: 3.13ms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944F5-2B0A-5146-BDE6-2CE52FDA93E8}"/>
              </a:ext>
            </a:extLst>
          </p:cNvPr>
          <p:cNvSpPr txBox="1"/>
          <p:nvPr/>
        </p:nvSpPr>
        <p:spPr>
          <a:xfrm>
            <a:off x="2087623" y="414545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7216D-1693-3A45-9736-9212A3AC089A}"/>
              </a:ext>
            </a:extLst>
          </p:cNvPr>
          <p:cNvSpPr txBox="1"/>
          <p:nvPr/>
        </p:nvSpPr>
        <p:spPr>
          <a:xfrm>
            <a:off x="7877262" y="478360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0247C-D727-9847-987D-8E5FB0531D06}"/>
              </a:ext>
            </a:extLst>
          </p:cNvPr>
          <p:cNvSpPr txBox="1"/>
          <p:nvPr/>
        </p:nvSpPr>
        <p:spPr>
          <a:xfrm>
            <a:off x="2530450" y="194013"/>
            <a:ext cx="71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301EB-8C39-284F-B1AE-AF8161462314}"/>
              </a:ext>
            </a:extLst>
          </p:cNvPr>
          <p:cNvSpPr txBox="1"/>
          <p:nvPr/>
        </p:nvSpPr>
        <p:spPr>
          <a:xfrm>
            <a:off x="218114" y="134027"/>
            <a:ext cx="26818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Lennart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(fastest  variants)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D40F3-44AF-A34F-BF7C-3F55B00A7B62}"/>
              </a:ext>
            </a:extLst>
          </p:cNvPr>
          <p:cNvSpPr txBox="1"/>
          <p:nvPr/>
        </p:nvSpPr>
        <p:spPr>
          <a:xfrm>
            <a:off x="22605" y="4795598"/>
            <a:ext cx="314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results/</a:t>
            </a:r>
            <a:r>
              <a:rPr lang="en-US" sz="1400" dirty="0" err="1"/>
              <a:t>sixteen.local</a:t>
            </a:r>
            <a:r>
              <a:rPr lang="en-US" sz="1400" dirty="0"/>
              <a:t>/</a:t>
            </a:r>
            <a:r>
              <a:rPr lang="en-US" sz="1400" dirty="0" err="1"/>
              <a:t>fast_nf_bench.html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00672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-1123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4C0BA3-7C90-2D47-A5E5-4E7355B7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16607"/>
            <a:ext cx="5266135" cy="8930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226119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5400" kern="1200" dirty="0">
                <a:latin typeface="+mj-lt"/>
                <a:ea typeface="+mj-ea"/>
                <a:cs typeface="+mj-cs"/>
              </a:rPr>
              <a:t>Conclusion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A8A8-836E-5E4D-9FF2-449BFDC9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There is a lot more to learn here and I can't explore it all on my own</a:t>
            </a:r>
          </a:p>
          <a:p>
            <a:pPr lvl="1"/>
            <a:r>
              <a:rPr lang="en-US" sz="2900" dirty="0">
                <a:hlinkClick r:id="rId2"/>
              </a:rPr>
              <a:t>https://github.com/sweirich/lambda-n-ways</a:t>
            </a:r>
            <a:endParaRPr lang="en-US" sz="2900" dirty="0"/>
          </a:p>
          <a:p>
            <a:pPr lvl="1"/>
            <a:r>
              <a:rPr lang="en-US" sz="2900" dirty="0"/>
              <a:t>More implementations…</a:t>
            </a:r>
          </a:p>
          <a:p>
            <a:pPr lvl="1"/>
            <a:r>
              <a:rPr lang="en-US" sz="2900" dirty="0"/>
              <a:t>More benchmarks…</a:t>
            </a:r>
          </a:p>
          <a:p>
            <a:pPr marL="0" indent="0">
              <a:buNone/>
            </a:pPr>
            <a:r>
              <a:rPr lang="en-US" sz="3200" dirty="0"/>
              <a:t>Opportunities for new Haskell libraries, too</a:t>
            </a:r>
          </a:p>
          <a:p>
            <a:pPr lvl="1"/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259BE-C1D6-9046-9449-D26297C15D3D}"/>
              </a:ext>
            </a:extLst>
          </p:cNvPr>
          <p:cNvSpPr txBox="1"/>
          <p:nvPr/>
        </p:nvSpPr>
        <p:spPr>
          <a:xfrm>
            <a:off x="2000250" y="2343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1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930648" cy="3463799"/>
          </a:xfrm>
        </p:spPr>
        <p:txBody>
          <a:bodyPr>
            <a:normAutofit/>
          </a:bodyPr>
          <a:lstStyle/>
          <a:p>
            <a:r>
              <a:rPr lang="en-US" sz="2400" dirty="0"/>
              <a:t>Three common approaches </a:t>
            </a:r>
          </a:p>
          <a:p>
            <a:pPr lvl="1"/>
            <a:r>
              <a:rPr lang="en-US" sz="2400" dirty="0"/>
              <a:t>Names</a:t>
            </a:r>
          </a:p>
          <a:p>
            <a:pPr lvl="1"/>
            <a:r>
              <a:rPr lang="en-US" sz="2400" dirty="0"/>
              <a:t>de Bruijn indices</a:t>
            </a:r>
          </a:p>
          <a:p>
            <a:pPr lvl="1"/>
            <a:r>
              <a:rPr lang="en-US" sz="2400" dirty="0"/>
              <a:t>Locally nameless representation</a:t>
            </a:r>
          </a:p>
          <a:p>
            <a:r>
              <a:rPr lang="en-US" sz="2400" dirty="0"/>
              <a:t> Compare implementations of normalization, which uses capture-avoiding substitution</a:t>
            </a:r>
          </a:p>
          <a:p>
            <a:pPr lvl="1"/>
            <a:r>
              <a:rPr lang="en-US" sz="2000" dirty="0"/>
              <a:t>Can make implementation faster by caching information at binders</a:t>
            </a:r>
          </a:p>
          <a:p>
            <a:pPr lvl="1"/>
            <a:r>
              <a:rPr lang="en-US" sz="2000" dirty="0"/>
              <a:t>Can make implementation easier by generic programming</a:t>
            </a:r>
          </a:p>
          <a:p>
            <a:pPr lvl="1"/>
            <a:r>
              <a:rPr lang="en-US" sz="2000" dirty="0"/>
              <a:t>Considerable overlap in performance 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C312-E922-A54F-9A61-8854F8AF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F360-BC2C-0349-9F70-33CD50AC2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896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DD3B8C-CFCE-FD49-9215-DC75C265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slides, probably wont have time for them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93C7A-C5FA-8D4F-BD7E-A885E9B24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361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Locally Nameless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2481434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B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 | F Id    -- distinguish bound/free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z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(B 0))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(B 1))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(F "z"))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 definition of (bound var)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open :: Int -&gt; Exp -&gt; Int -&gt; Exp -&gt; Exp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open j b = walk j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(B x))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   | x == c = </a:t>
            </a:r>
            <a:r>
              <a:rPr lang="en-US" sz="1400" b="1" dirty="0">
                <a:latin typeface="Menlo" panose="020B0609030804020204" pitchFamily="49" charset="0"/>
              </a:rPr>
              <a:t>b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x &lt;  c = Var (B x)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otherwise = Var (B (x – 1))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walk c (Var (F x)) = Var (F x)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instantiate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open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  <p:sp>
        <p:nvSpPr>
          <p:cNvPr id="6" name="Line Callout 1 (Accent Bar) 5">
            <a:extLst>
              <a:ext uri="{FF2B5EF4-FFF2-40B4-BE49-F238E27FC236}">
                <a16:creationId xmlns:a16="http://schemas.microsoft.com/office/drawing/2014/main" id="{75D67C52-AD46-D442-A738-8AC8CD82D96C}"/>
              </a:ext>
            </a:extLst>
          </p:cNvPr>
          <p:cNvSpPr/>
          <p:nvPr/>
        </p:nvSpPr>
        <p:spPr>
          <a:xfrm>
            <a:off x="5591959" y="1512989"/>
            <a:ext cx="2395532" cy="923636"/>
          </a:xfrm>
          <a:prstGeom prst="accentCallout1">
            <a:avLst>
              <a:gd name="adj1" fmla="val 18750"/>
              <a:gd name="adj2" fmla="val -8333"/>
              <a:gd name="adj3" fmla="val 99911"/>
              <a:gd name="adj4" fmla="val -123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free indices means no need to shift</a:t>
            </a:r>
          </a:p>
        </p:txBody>
      </p:sp>
    </p:spTree>
    <p:extLst>
      <p:ext uri="{BB962C8B-B14F-4D97-AF65-F5344CB8AC3E}">
        <p14:creationId xmlns:p14="http://schemas.microsoft.com/office/powerpoint/2010/main" val="41532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B1E7AB-764C-DD4C-BFF8-F09FDAC098D6}"/>
              </a:ext>
            </a:extLst>
          </p:cNvPr>
          <p:cNvSpPr/>
          <p:nvPr/>
        </p:nvSpPr>
        <p:spPr>
          <a:xfrm>
            <a:off x="375153" y="1742237"/>
            <a:ext cx="4937076" cy="1146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42" y="116892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'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@(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return 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scope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\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b'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 (F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return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close x b'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     case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a'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        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a0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a0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_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&lt;*&gt;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b</a:t>
            </a:r>
          </a:p>
          <a:p>
            <a:endParaRPr lang="en-US" dirty="0"/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5B71F2BD-6129-1B40-AE26-97BC531DACEC}"/>
              </a:ext>
            </a:extLst>
          </p:cNvPr>
          <p:cNvSpPr/>
          <p:nvPr/>
        </p:nvSpPr>
        <p:spPr>
          <a:xfrm>
            <a:off x="5700061" y="1693812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111079"/>
              <a:gd name="adj4" fmla="val -8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Need to generate a fresh variable name for the binder.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B98A6B0E-3AE5-1744-976E-8D51D3A3C7CC}"/>
              </a:ext>
            </a:extLst>
          </p:cNvPr>
          <p:cNvSpPr/>
          <p:nvPr/>
        </p:nvSpPr>
        <p:spPr>
          <a:xfrm>
            <a:off x="5700061" y="2295980"/>
            <a:ext cx="3377638" cy="432707"/>
          </a:xfrm>
          <a:prstGeom prst="accentBorderCallout1">
            <a:avLst>
              <a:gd name="adj1" fmla="val 13687"/>
              <a:gd name="adj2" fmla="val -4349"/>
              <a:gd name="adj3" fmla="val 35977"/>
              <a:gd name="adj4" fmla="val -11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bound variable with fresh name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628E616E-169D-0848-8987-6E1F82FAA7AF}"/>
              </a:ext>
            </a:extLst>
          </p:cNvPr>
          <p:cNvSpPr/>
          <p:nvPr/>
        </p:nvSpPr>
        <p:spPr>
          <a:xfrm>
            <a:off x="5667829" y="3245276"/>
            <a:ext cx="3377638" cy="571715"/>
          </a:xfrm>
          <a:prstGeom prst="accentBorderCallout1">
            <a:avLst>
              <a:gd name="adj1" fmla="val 13687"/>
              <a:gd name="adj2" fmla="val -4349"/>
              <a:gd name="adj3" fmla="val -55724"/>
              <a:gd name="adj4" fmla="val -68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fresh name with a bound variable,</a:t>
            </a:r>
          </a:p>
          <a:p>
            <a:pPr algn="ctr"/>
            <a:r>
              <a:rPr lang="en-US" sz="1400" dirty="0"/>
              <a:t>inverse of open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0DA7DED8-741E-EB45-AB40-A10AD84D1EA9}"/>
              </a:ext>
            </a:extLst>
          </p:cNvPr>
          <p:cNvSpPr/>
          <p:nvPr/>
        </p:nvSpPr>
        <p:spPr>
          <a:xfrm>
            <a:off x="5700061" y="1177223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30883"/>
              <a:gd name="adj4" fmla="val -88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 in Reader or State monad</a:t>
            </a:r>
          </a:p>
        </p:txBody>
      </p:sp>
    </p:spTree>
    <p:extLst>
      <p:ext uri="{BB962C8B-B14F-4D97-AF65-F5344CB8AC3E}">
        <p14:creationId xmlns:p14="http://schemas.microsoft.com/office/powerpoint/2010/main" val="29582048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6948-DEE5-C740-8D5F-CD3FE47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6E22-1305-8441-89EF-E9E507D3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921274"/>
            <a:ext cx="8561457" cy="3463799"/>
          </a:xfrm>
        </p:spPr>
        <p:txBody>
          <a:bodyPr/>
          <a:lstStyle/>
          <a:p>
            <a:r>
              <a:rPr lang="en-US" dirty="0"/>
              <a:t>Ott  – generated by Ott tool, translated to Haskell</a:t>
            </a:r>
          </a:p>
          <a:p>
            <a:r>
              <a:rPr lang="en-US" dirty="0" err="1"/>
              <a:t>TypedOtt</a:t>
            </a:r>
            <a:r>
              <a:rPr lang="en-US" dirty="0"/>
              <a:t> – well-scoped version of Ott</a:t>
            </a:r>
          </a:p>
          <a:p>
            <a:r>
              <a:rPr lang="en-US" dirty="0" err="1"/>
              <a:t>ParOpt</a:t>
            </a:r>
            <a:r>
              <a:rPr lang="en-US" dirty="0"/>
              <a:t> – well-scoped version with parallel substitutions (cf. </a:t>
            </a:r>
            <a:r>
              <a:rPr lang="en-US" dirty="0" err="1"/>
              <a:t>DeBruijn.Scoped</a:t>
            </a:r>
            <a:r>
              <a:rPr lang="en-US" dirty="0"/>
              <a:t>)</a:t>
            </a:r>
          </a:p>
          <a:p>
            <a:r>
              <a:rPr lang="en-US" dirty="0" err="1"/>
              <a:t>Opt</a:t>
            </a:r>
            <a:r>
              <a:rPr lang="en-US" dirty="0"/>
              <a:t> – optimized Ott version, delays open &amp; close at binders</a:t>
            </a:r>
          </a:p>
          <a:p>
            <a:r>
              <a:rPr lang="en-US" dirty="0" err="1"/>
              <a:t>GenericOpt</a:t>
            </a:r>
            <a:r>
              <a:rPr lang="en-US" dirty="0"/>
              <a:t> – optimized Ott version, with Generic Programming=</a:t>
            </a:r>
          </a:p>
          <a:p>
            <a:r>
              <a:rPr lang="en-US" dirty="0" err="1"/>
              <a:t>UnboundRep</a:t>
            </a:r>
            <a:r>
              <a:rPr lang="en-US" dirty="0"/>
              <a:t> – generic programming (</a:t>
            </a:r>
            <a:r>
              <a:rPr lang="en-US" dirty="0" err="1"/>
              <a:t>RepLib</a:t>
            </a:r>
            <a:r>
              <a:rPr lang="en-US" dirty="0"/>
              <a:t>) (</a:t>
            </a:r>
            <a:r>
              <a:rPr lang="en-US" dirty="0" err="1"/>
              <a:t>Yorgey</a:t>
            </a:r>
            <a:r>
              <a:rPr lang="en-US" dirty="0"/>
              <a:t>, Sheard, Weirich)</a:t>
            </a:r>
          </a:p>
          <a:p>
            <a:r>
              <a:rPr lang="en-US" dirty="0" err="1"/>
              <a:t>UnboundGenerics</a:t>
            </a:r>
            <a:r>
              <a:rPr lang="en-US" dirty="0"/>
              <a:t> – unbound ported to </a:t>
            </a:r>
            <a:r>
              <a:rPr lang="en-US" dirty="0" err="1"/>
              <a:t>GHC.Generics</a:t>
            </a:r>
            <a:r>
              <a:rPr lang="en-US" dirty="0"/>
              <a:t> (Alexey </a:t>
            </a:r>
            <a:r>
              <a:rPr lang="en-US" dirty="0" err="1"/>
              <a:t>Klieger</a:t>
            </a:r>
            <a:r>
              <a:rPr lang="en-US" dirty="0"/>
              <a:t>)</a:t>
            </a:r>
          </a:p>
          <a:p>
            <a:r>
              <a:rPr lang="en-US" dirty="0" err="1"/>
              <a:t>UGEBind</a:t>
            </a:r>
            <a:r>
              <a:rPr lang="en-US" dirty="0"/>
              <a:t> – opt ported to UG</a:t>
            </a:r>
          </a:p>
          <a:p>
            <a:r>
              <a:rPr lang="en-US" dirty="0" err="1"/>
              <a:t>UGSubstBind</a:t>
            </a:r>
            <a:r>
              <a:rPr lang="en-US" dirty="0"/>
              <a:t> –  </a:t>
            </a:r>
            <a:r>
              <a:rPr lang="en-US" dirty="0" err="1"/>
              <a:t>substbind</a:t>
            </a:r>
            <a:endParaRPr lang="en-US" dirty="0"/>
          </a:p>
          <a:p>
            <a:r>
              <a:rPr lang="en-US" dirty="0" err="1"/>
              <a:t>UGSubstBind</a:t>
            </a:r>
            <a:r>
              <a:rPr lang="en-US" dirty="0"/>
              <a:t> – opt + </a:t>
            </a:r>
            <a:r>
              <a:rPr lang="en-US" dirty="0" err="1"/>
              <a:t>substbind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667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scoped LN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Bruijn index usage is "hidden" by the library so clients don't need to think about indices</a:t>
            </a:r>
          </a:p>
          <a:p>
            <a:r>
              <a:rPr lang="en-US" dirty="0"/>
              <a:t>Clients only work with "locally-closed" expressions</a:t>
            </a:r>
          </a:p>
          <a:p>
            <a:r>
              <a:rPr lang="en-US" dirty="0"/>
              <a:t>If expression types track bound variables, this is type "Exp 'Z".</a:t>
            </a:r>
          </a:p>
          <a:p>
            <a:endParaRPr lang="en-US" dirty="0"/>
          </a:p>
          <a:p>
            <a:r>
              <a:rPr lang="en-US" dirty="0"/>
              <a:t>As a tradeoff, clients need to make sure that all binders are opened with sufficiently fresh "free" variables. </a:t>
            </a:r>
          </a:p>
          <a:p>
            <a:r>
              <a:rPr lang="en-US" dirty="0"/>
              <a:t>Monads are good for this, and types can ensure clients don't forget</a:t>
            </a:r>
          </a:p>
        </p:txBody>
      </p:sp>
    </p:spTree>
    <p:extLst>
      <p:ext uri="{BB962C8B-B14F-4D97-AF65-F5344CB8AC3E}">
        <p14:creationId xmlns:p14="http://schemas.microsoft.com/office/powerpoint/2010/main" val="681927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C238-8601-B54A-B632-8366D01A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DD09F-A2E8-2B47-BA3F-81CFB823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200150"/>
            <a:ext cx="7968395" cy="2688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CD7C1-82DA-034E-AA8E-8357E059852B}"/>
              </a:ext>
            </a:extLst>
          </p:cNvPr>
          <p:cNvSpPr txBox="1"/>
          <p:nvPr/>
        </p:nvSpPr>
        <p:spPr>
          <a:xfrm>
            <a:off x="731520" y="4215865"/>
            <a:ext cx="45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2.96 </a:t>
            </a:r>
            <a:r>
              <a:rPr lang="en-US" dirty="0" err="1"/>
              <a:t>ms</a:t>
            </a:r>
            <a:r>
              <a:rPr lang="en-US" dirty="0"/>
              <a:t>,  Slowest: Unbound 5.12s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71FE4-E983-5A4C-A3B2-78B5AFDE771F}"/>
              </a:ext>
            </a:extLst>
          </p:cNvPr>
          <p:cNvSpPr txBox="1"/>
          <p:nvPr/>
        </p:nvSpPr>
        <p:spPr>
          <a:xfrm>
            <a:off x="7941998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3036547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A6DD-574E-234B-BE62-4901070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r>
              <a:rPr lang="en-US" dirty="0"/>
              <a:t>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AAA80-BA00-1A47-A9FD-321F3919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3" y="1200150"/>
            <a:ext cx="8302396" cy="2829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B57F3-0784-7A4E-8C02-2855CB09D664}"/>
              </a:ext>
            </a:extLst>
          </p:cNvPr>
          <p:cNvSpPr txBox="1"/>
          <p:nvPr/>
        </p:nvSpPr>
        <p:spPr>
          <a:xfrm>
            <a:off x="731520" y="4215865"/>
            <a:ext cx="466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6.02 </a:t>
            </a:r>
            <a:r>
              <a:rPr lang="en-US" dirty="0" err="1"/>
              <a:t>ms</a:t>
            </a:r>
            <a:r>
              <a:rPr lang="en-US" dirty="0"/>
              <a:t>,  Slowest: Unbound 5.41s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A2A40-84FC-1047-A548-A8470A66ECB1}"/>
              </a:ext>
            </a:extLst>
          </p:cNvPr>
          <p:cNvSpPr txBox="1"/>
          <p:nvPr/>
        </p:nvSpPr>
        <p:spPr>
          <a:xfrm>
            <a:off x="7941998" y="3989071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72129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Computing normal form with </a:t>
            </a:r>
            <a:r>
              <a:rPr lang="en-US" b="1" dirty="0"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 </a:t>
            </a:r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x.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 (</a:t>
            </a:r>
            <a:r>
              <a:rPr lang="el-GR" sz="3600" dirty="0"/>
              <a:t>λ</a:t>
            </a:r>
            <a:r>
              <a:rPr lang="en-US" sz="3600" dirty="0"/>
              <a:t>z.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C11CBA-C637-DC43-97C6-8C6A79412A15}"/>
              </a:ext>
            </a:extLst>
          </p:cNvPr>
          <p:cNvCxnSpPr>
            <a:cxnSpLocks/>
          </p:cNvCxnSpPr>
          <p:nvPr/>
        </p:nvCxnSpPr>
        <p:spPr>
          <a:xfrm>
            <a:off x="2444012" y="2254219"/>
            <a:ext cx="5817841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AED850-3B0C-2744-A7B3-9311AC8A9638}"/>
              </a:ext>
            </a:extLst>
          </p:cNvPr>
          <p:cNvSpPr txBox="1"/>
          <p:nvPr/>
        </p:nvSpPr>
        <p:spPr>
          <a:xfrm>
            <a:off x="2514600" y="2269273"/>
            <a:ext cx="328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y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B3D57-8BE8-8E43-A92C-CB879C9C847F}"/>
              </a:ext>
            </a:extLst>
          </p:cNvPr>
          <p:cNvCxnSpPr>
            <a:cxnSpLocks/>
          </p:cNvCxnSpPr>
          <p:nvPr/>
        </p:nvCxnSpPr>
        <p:spPr>
          <a:xfrm>
            <a:off x="4223343" y="3778923"/>
            <a:ext cx="558837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96CC5F-E643-0542-B6A1-53D9C3129E0F}"/>
              </a:ext>
            </a:extLst>
          </p:cNvPr>
          <p:cNvSpPr txBox="1"/>
          <p:nvPr/>
        </p:nvSpPr>
        <p:spPr>
          <a:xfrm>
            <a:off x="853209" y="3894171"/>
            <a:ext cx="399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rename </a:t>
            </a:r>
            <a:r>
              <a:rPr lang="en-US" sz="2800" dirty="0"/>
              <a:t>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 to avoid capture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3F4E5B-8962-C744-A0A3-0AA5D496CB2F}"/>
              </a:ext>
            </a:extLst>
          </p:cNvPr>
          <p:cNvSpPr txBox="1"/>
          <p:nvPr/>
        </p:nvSpPr>
        <p:spPr>
          <a:xfrm>
            <a:off x="5614202" y="3892685"/>
            <a:ext cx="3154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stop when </a:t>
            </a:r>
            <a:r>
              <a:rPr lang="en-US" sz="2800" dirty="0">
                <a:solidFill>
                  <a:schemeClr val="accent1"/>
                </a:solidFill>
              </a:rPr>
              <a:t>y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 not free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1C7176-00E0-A849-8824-C59B2A49B5FD}"/>
              </a:ext>
            </a:extLst>
          </p:cNvPr>
          <p:cNvCxnSpPr>
            <a:cxnSpLocks/>
          </p:cNvCxnSpPr>
          <p:nvPr/>
        </p:nvCxnSpPr>
        <p:spPr>
          <a:xfrm flipV="1">
            <a:off x="6631880" y="3778923"/>
            <a:ext cx="1281698" cy="4255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2" grpId="0"/>
      <p:bldP spid="1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95C7-4BC3-6846-8068-5EE84C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091BB-DD0C-794D-801F-439E5AB9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21" y="1481582"/>
            <a:ext cx="7122763" cy="2521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4C4EA-6B54-6640-B5A2-DC98AC0E2E6A}"/>
              </a:ext>
            </a:extLst>
          </p:cNvPr>
          <p:cNvSpPr txBox="1"/>
          <p:nvPr/>
        </p:nvSpPr>
        <p:spPr>
          <a:xfrm>
            <a:off x="731520" y="4215865"/>
            <a:ext cx="564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444 microseconds,  Slowest: </a:t>
            </a:r>
            <a:r>
              <a:rPr lang="en-US" dirty="0" err="1"/>
              <a:t>ParScoped</a:t>
            </a:r>
            <a:r>
              <a:rPr lang="en-US" dirty="0"/>
              <a:t> 5.25s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E6B87-DE02-DA4C-AB77-A89C71ED423F}"/>
              </a:ext>
            </a:extLst>
          </p:cNvPr>
          <p:cNvSpPr txBox="1"/>
          <p:nvPr/>
        </p:nvSpPr>
        <p:spPr>
          <a:xfrm>
            <a:off x="6938921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8322758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07E-B91C-9D4F-8386-91C0E4A5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83096-659B-2442-B7BD-C6176577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49" y="1123950"/>
            <a:ext cx="7660345" cy="2812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7ABEA-5874-5C4F-83AB-BAEAC7CFEDE4}"/>
              </a:ext>
            </a:extLst>
          </p:cNvPr>
          <p:cNvSpPr txBox="1"/>
          <p:nvPr/>
        </p:nvSpPr>
        <p:spPr>
          <a:xfrm>
            <a:off x="731520" y="4215865"/>
            <a:ext cx="576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393 microseconds,  Slowest: Unbound 31.7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0D50F-94D9-C640-BF8E-C5E85B8B75FF}"/>
              </a:ext>
            </a:extLst>
          </p:cNvPr>
          <p:cNvSpPr txBox="1"/>
          <p:nvPr/>
        </p:nvSpPr>
        <p:spPr>
          <a:xfrm>
            <a:off x="7593401" y="3834884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443282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Named / Nominal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17549578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A13B1-8BA1-C642-9161-244BF4A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good implementation?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B28975-1768-A543-9D02-1BB9329C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703723" cy="3463799"/>
          </a:xfrm>
        </p:spPr>
        <p:txBody>
          <a:bodyPr/>
          <a:lstStyle/>
          <a:p>
            <a:r>
              <a:rPr lang="en-US" dirty="0"/>
              <a:t>Quick implementation of key operations, with high confidence</a:t>
            </a:r>
          </a:p>
          <a:p>
            <a:pPr lvl="1"/>
            <a:r>
              <a:rPr lang="en-US" dirty="0"/>
              <a:t>No matter what language, because we are probably not actually implementing the untyped lambda calculus</a:t>
            </a:r>
          </a:p>
          <a:p>
            <a:pPr lvl="1"/>
            <a:r>
              <a:rPr lang="en-US" dirty="0"/>
              <a:t>i.e. could have multiple binders, patterns,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Minimal invariants to keep track of</a:t>
            </a:r>
          </a:p>
          <a:p>
            <a:pPr lvl="1"/>
            <a:r>
              <a:rPr lang="en-US" dirty="0"/>
              <a:t>Or at least help with them</a:t>
            </a:r>
          </a:p>
          <a:p>
            <a:pPr lvl="1"/>
            <a:r>
              <a:rPr lang="en-US" dirty="0"/>
              <a:t>example invariants:  BVC, shifting indices when changing scopes, </a:t>
            </a:r>
          </a:p>
          <a:p>
            <a:r>
              <a:rPr lang="en-US" dirty="0"/>
              <a:t>Reasonably fast runtime execution</a:t>
            </a:r>
          </a:p>
          <a:p>
            <a:pPr lvl="1"/>
            <a:r>
              <a:rPr lang="en-US" dirty="0"/>
              <a:t>Very easy to end up with quadratic execution times</a:t>
            </a:r>
          </a:p>
          <a:p>
            <a:pPr lvl="1"/>
            <a:r>
              <a:rPr lang="en-US" dirty="0"/>
              <a:t>Opportunity for early cut-off  (\</a:t>
            </a:r>
            <a:r>
              <a:rPr lang="en-US" dirty="0" err="1"/>
              <a:t>x.a</a:t>
            </a:r>
            <a:r>
              <a:rPr lang="en-US" dirty="0"/>
              <a:t>) {b/x}</a:t>
            </a:r>
          </a:p>
          <a:p>
            <a:pPr lvl="1"/>
            <a:r>
              <a:rPr lang="en-US" dirty="0"/>
              <a:t>Constant factors dominate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with </a:t>
            </a:r>
            <a:r>
              <a:rPr lang="en-US" b="1" dirty="0"/>
              <a:t>de 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x.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0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1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l-GR" sz="3600" dirty="0"/>
              <a:t>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l-GR" sz="3600" dirty="0"/>
              <a:t> (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l-GR" sz="3600" dirty="0"/>
              <a:t>) (λ.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l-GR" sz="3600" dirty="0"/>
              <a:t> (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1 1 1</a:t>
            </a:r>
            <a:r>
              <a:rPr lang="el-GR" sz="3600" dirty="0"/>
              <a:t>)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600" dirty="0"/>
              <a:t>.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 3</a:t>
            </a:r>
            <a:r>
              <a:rPr lang="el-GR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600" dirty="0"/>
              <a:t>))</a:t>
            </a:r>
            <a:endParaRPr lang="en-US" sz="3600" dirty="0"/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E9D8F9-B8A3-DA4B-B7C8-85F113C2FD46}"/>
              </a:ext>
            </a:extLst>
          </p:cNvPr>
          <p:cNvCxnSpPr>
            <a:cxnSpLocks/>
          </p:cNvCxnSpPr>
          <p:nvPr/>
        </p:nvCxnSpPr>
        <p:spPr>
          <a:xfrm>
            <a:off x="2514600" y="2357306"/>
            <a:ext cx="5169716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B39444A-654D-7549-9E4C-87EE1F59EE05}"/>
              </a:ext>
            </a:extLst>
          </p:cNvPr>
          <p:cNvSpPr/>
          <p:nvPr/>
        </p:nvSpPr>
        <p:spPr>
          <a:xfrm>
            <a:off x="2514600" y="2387084"/>
            <a:ext cx="61197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0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E37AE8-9343-5147-82C8-9ABEC2142242}"/>
              </a:ext>
            </a:extLst>
          </p:cNvPr>
          <p:cNvCxnSpPr>
            <a:cxnSpLocks/>
          </p:cNvCxnSpPr>
          <p:nvPr/>
        </p:nvCxnSpPr>
        <p:spPr>
          <a:xfrm>
            <a:off x="2442324" y="3467451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6EAA31-964A-AB41-B802-059E5A0BB089}"/>
              </a:ext>
            </a:extLst>
          </p:cNvPr>
          <p:cNvCxnSpPr>
            <a:cxnSpLocks/>
          </p:cNvCxnSpPr>
          <p:nvPr/>
        </p:nvCxnSpPr>
        <p:spPr>
          <a:xfrm flipV="1">
            <a:off x="5099458" y="3519341"/>
            <a:ext cx="1046097" cy="1399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BDC605-784D-4644-93C9-D840D1B89FC7}"/>
              </a:ext>
            </a:extLst>
          </p:cNvPr>
          <p:cNvSpPr/>
          <p:nvPr/>
        </p:nvSpPr>
        <p:spPr>
          <a:xfrm>
            <a:off x="4365167" y="3554834"/>
            <a:ext cx="4269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increment (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) under binders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801C6E-9C54-0643-AB17-9477ECBCAFB2}"/>
              </a:ext>
            </a:extLst>
          </p:cNvPr>
          <p:cNvSpPr/>
          <p:nvPr/>
        </p:nvSpPr>
        <p:spPr>
          <a:xfrm>
            <a:off x="767195" y="3559077"/>
            <a:ext cx="3494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decrement other variables 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after reduction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C4F71C-CF33-E843-987E-7D720BA02A24}"/>
              </a:ext>
            </a:extLst>
          </p:cNvPr>
          <p:cNvCxnSpPr>
            <a:cxnSpLocks/>
          </p:cNvCxnSpPr>
          <p:nvPr/>
        </p:nvCxnSpPr>
        <p:spPr>
          <a:xfrm>
            <a:off x="4617677" y="3467280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812A11-ECF7-BC4F-AB23-A77ED52E3AB8}"/>
              </a:ext>
            </a:extLst>
          </p:cNvPr>
          <p:cNvCxnSpPr>
            <a:cxnSpLocks/>
          </p:cNvCxnSpPr>
          <p:nvPr/>
        </p:nvCxnSpPr>
        <p:spPr>
          <a:xfrm>
            <a:off x="6809732" y="3467280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VS COd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7B389E"/>
      </a:accent2>
      <a:accent3>
        <a:srgbClr val="A5A5A5"/>
      </a:accent3>
      <a:accent4>
        <a:srgbClr val="9C5E22"/>
      </a:accent4>
      <a:accent5>
        <a:srgbClr val="AB372E"/>
      </a:accent5>
      <a:accent6>
        <a:srgbClr val="DEE1E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33494</TotalTime>
  <Words>5638</Words>
  <Application>Microsoft Macintosh PowerPoint</Application>
  <PresentationFormat>On-screen Show (16:9)</PresentationFormat>
  <Paragraphs>790</Paragraphs>
  <Slides>83</Slides>
  <Notes>62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Arial</vt:lpstr>
      <vt:lpstr>Calibri</vt:lpstr>
      <vt:lpstr>Calibri Light</vt:lpstr>
      <vt:lpstr>Menlo</vt:lpstr>
      <vt:lpstr>Office Theme</vt:lpstr>
      <vt:lpstr>How to Implement the Lambda Calculus,  Quickly  </vt:lpstr>
      <vt:lpstr>Key lambda-calculus operation </vt:lpstr>
      <vt:lpstr>Haskell implementation</vt:lpstr>
      <vt:lpstr>Too many answers</vt:lpstr>
      <vt:lpstr>Why so many? </vt:lpstr>
      <vt:lpstr>Inspiration</vt:lpstr>
      <vt:lpstr>Today</vt:lpstr>
      <vt:lpstr>Example: Computing normal form with names</vt:lpstr>
      <vt:lpstr>Example: with de Bruijn indices</vt:lpstr>
      <vt:lpstr>Example: with Locally nameless</vt:lpstr>
      <vt:lpstr>Bookkeeping during  b {a/x}</vt:lpstr>
      <vt:lpstr>What does reduction look like?</vt:lpstr>
      <vt:lpstr>Normal-order full reduction w/ names</vt:lpstr>
      <vt:lpstr>Normal-order full reduction w/ indices</vt:lpstr>
      <vt:lpstr>Reduction w/ locally nameless terms</vt:lpstr>
      <vt:lpstr>But which is faster?</vt:lpstr>
      <vt:lpstr>Lennart's benchmark</vt:lpstr>
      <vt:lpstr>Benchmark results: head-to-head</vt:lpstr>
      <vt:lpstr>Strictness  annotations</vt:lpstr>
      <vt:lpstr>Benchmark results: strictness annotations</vt:lpstr>
      <vt:lpstr>Can we do better? Yes!  </vt:lpstr>
      <vt:lpstr>Can we do better? Yes!  </vt:lpstr>
      <vt:lpstr>Can we do better? Yes!  </vt:lpstr>
      <vt:lpstr>Comparison: Strict vs. Optimized </vt:lpstr>
      <vt:lpstr>Can we implement substitution more quickly?</vt:lpstr>
      <vt:lpstr>Binding libraries</vt:lpstr>
      <vt:lpstr>Name-based library operations</vt:lpstr>
      <vt:lpstr>Straightforward client instances</vt:lpstr>
      <vt:lpstr>Overloaded and Generic operations</vt:lpstr>
      <vt:lpstr>Generic client instances, virtually no code</vt:lpstr>
      <vt:lpstr>Generic client instances, virtually no code</vt:lpstr>
      <vt:lpstr>Comparison: Optimized vs. Generic</vt:lpstr>
      <vt:lpstr>Benchmark summary</vt:lpstr>
      <vt:lpstr>Use binding libraries, people</vt:lpstr>
      <vt:lpstr>Conclusions</vt:lpstr>
      <vt:lpstr>PowerPoint Presentation</vt:lpstr>
      <vt:lpstr>This work (in progress)</vt:lpstr>
      <vt:lpstr>de Bruijn indices</vt:lpstr>
      <vt:lpstr>de Bruijn indices</vt:lpstr>
      <vt:lpstr>de Bruijn implementations</vt:lpstr>
      <vt:lpstr>TAPL definition of substitution</vt:lpstr>
      <vt:lpstr>Capture-avoiding substitution (TAPL)</vt:lpstr>
      <vt:lpstr>TAPL definition of substitution</vt:lpstr>
      <vt:lpstr>Variations – Single substitution</vt:lpstr>
      <vt:lpstr>Variations - Parallel Substitution</vt:lpstr>
      <vt:lpstr>Variations - Parallel Substitutions</vt:lpstr>
      <vt:lpstr>Variations - Parallel substitutions</vt:lpstr>
      <vt:lpstr>Are de Bruijn variants easy to define?</vt:lpstr>
      <vt:lpstr>Are de Bruijn variants easy to define?</vt:lpstr>
      <vt:lpstr>Stop implementing de Bruijn substitution!</vt:lpstr>
      <vt:lpstr>Are de Bruijn indices easy to use?</vt:lpstr>
      <vt:lpstr>Summary – de Bruijn indices – 14 variations</vt:lpstr>
      <vt:lpstr>Benchmarks</vt:lpstr>
      <vt:lpstr>Benchmarks</vt:lpstr>
      <vt:lpstr>So, which is fastest?</vt:lpstr>
      <vt:lpstr>Benchmark: Random terms</vt:lpstr>
      <vt:lpstr>de Bruijn: random, lazy</vt:lpstr>
      <vt:lpstr>Laziness affects execution</vt:lpstr>
      <vt:lpstr>de Bruijn: random, strict</vt:lpstr>
      <vt:lpstr>de Bruijn: Lennart, lazy</vt:lpstr>
      <vt:lpstr>de Bruijn: Lennart, strict</vt:lpstr>
      <vt:lpstr>Takeaways from de Bruijn benchmarks</vt:lpstr>
      <vt:lpstr>Comparison</vt:lpstr>
      <vt:lpstr>Comparison</vt:lpstr>
      <vt:lpstr>We can do similar things with LocallyNameless &amp; Named representations</vt:lpstr>
      <vt:lpstr>PowerPoint Presentation</vt:lpstr>
      <vt:lpstr>PowerPoint Presentation</vt:lpstr>
      <vt:lpstr>Conclusion</vt:lpstr>
      <vt:lpstr>Conclusion</vt:lpstr>
      <vt:lpstr>PowerPoint Presentation</vt:lpstr>
      <vt:lpstr>Extra slides, probably wont have time for them</vt:lpstr>
      <vt:lpstr>Locally Nameless</vt:lpstr>
      <vt:lpstr>Locally Nameless implementations</vt:lpstr>
      <vt:lpstr>LN definition of (bound var) substitution</vt:lpstr>
      <vt:lpstr>Locally Nameless Normalization</vt:lpstr>
      <vt:lpstr>Locally Nameless variations</vt:lpstr>
      <vt:lpstr>Well scoped LN </vt:lpstr>
      <vt:lpstr>LN: lennart</vt:lpstr>
      <vt:lpstr>LN: lennart, lazy</vt:lpstr>
      <vt:lpstr>LN: random</vt:lpstr>
      <vt:lpstr>LN: random, lazy</vt:lpstr>
      <vt:lpstr>Named / Nominal</vt:lpstr>
      <vt:lpstr>What makes a good implementation?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Weirich, Stephanie C</cp:lastModifiedBy>
  <cp:revision>197</cp:revision>
  <dcterms:created xsi:type="dcterms:W3CDTF">2020-06-20T20:48:48Z</dcterms:created>
  <dcterms:modified xsi:type="dcterms:W3CDTF">2021-09-02T18:32:09Z</dcterms:modified>
</cp:coreProperties>
</file>