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1"/>
  </p:notesMasterIdLst>
  <p:sldIdLst>
    <p:sldId id="381" r:id="rId2"/>
    <p:sldId id="256" r:id="rId3"/>
    <p:sldId id="362" r:id="rId4"/>
    <p:sldId id="363" r:id="rId5"/>
    <p:sldId id="364" r:id="rId6"/>
    <p:sldId id="370" r:id="rId7"/>
    <p:sldId id="380" r:id="rId8"/>
    <p:sldId id="365" r:id="rId9"/>
    <p:sldId id="400" r:id="rId10"/>
    <p:sldId id="291" r:id="rId11"/>
    <p:sldId id="360" r:id="rId12"/>
    <p:sldId id="294" r:id="rId13"/>
    <p:sldId id="367" r:id="rId14"/>
    <p:sldId id="372" r:id="rId15"/>
    <p:sldId id="404" r:id="rId16"/>
    <p:sldId id="375" r:id="rId17"/>
    <p:sldId id="376" r:id="rId18"/>
    <p:sldId id="405" r:id="rId19"/>
    <p:sldId id="379" r:id="rId20"/>
    <p:sldId id="374" r:id="rId21"/>
    <p:sldId id="377" r:id="rId22"/>
    <p:sldId id="406" r:id="rId23"/>
    <p:sldId id="366" r:id="rId24"/>
    <p:sldId id="371" r:id="rId25"/>
    <p:sldId id="369" r:id="rId26"/>
    <p:sldId id="383" r:id="rId27"/>
    <p:sldId id="401" r:id="rId28"/>
    <p:sldId id="392" r:id="rId29"/>
    <p:sldId id="391" r:id="rId30"/>
    <p:sldId id="368" r:id="rId31"/>
    <p:sldId id="390" r:id="rId32"/>
    <p:sldId id="394" r:id="rId33"/>
    <p:sldId id="402" r:id="rId34"/>
    <p:sldId id="399" r:id="rId35"/>
    <p:sldId id="385" r:id="rId36"/>
    <p:sldId id="386" r:id="rId37"/>
    <p:sldId id="384" r:id="rId38"/>
    <p:sldId id="388" r:id="rId39"/>
    <p:sldId id="387" r:id="rId40"/>
    <p:sldId id="373" r:id="rId41"/>
    <p:sldId id="389" r:id="rId42"/>
    <p:sldId id="397" r:id="rId43"/>
    <p:sldId id="396" r:id="rId44"/>
    <p:sldId id="398" r:id="rId45"/>
    <p:sldId id="395" r:id="rId46"/>
    <p:sldId id="361" r:id="rId47"/>
    <p:sldId id="295" r:id="rId48"/>
    <p:sldId id="330" r:id="rId49"/>
    <p:sldId id="350" r:id="rId50"/>
    <p:sldId id="351" r:id="rId51"/>
    <p:sldId id="352" r:id="rId52"/>
    <p:sldId id="316" r:id="rId53"/>
    <p:sldId id="326" r:id="rId54"/>
    <p:sldId id="332" r:id="rId55"/>
    <p:sldId id="331" r:id="rId56"/>
    <p:sldId id="353" r:id="rId57"/>
    <p:sldId id="345" r:id="rId58"/>
    <p:sldId id="346" r:id="rId59"/>
    <p:sldId id="359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1576" y="184"/>
      </p:cViewPr>
      <p:guideLst>
        <p:guide orient="horz" pos="756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early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results,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</a:t>
            </a:r>
            <a:r>
              <a:rPr lang="en-US" i="1" dirty="0"/>
              <a:t>immediately</a:t>
            </a:r>
            <a:r>
              <a:rPr lang="en-US" dirty="0"/>
              <a:t>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shift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is beta reduction,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bound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</a:t>
            </a:r>
            <a:r>
              <a:rPr lang="en-US" dirty="0" err="1"/>
              <a:t>arg</a:t>
            </a:r>
            <a:r>
              <a:rPr lang="en-US" dirty="0"/>
              <a:t>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a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c x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shift c 0 b  --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shift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 j + c = Var (x - 1)  -- post shift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 = Var x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 a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[a, Var 1, ..]  </a:t>
            </a:r>
            <a:r>
              <a:rPr lang="en-US" sz="2000" dirty="0"/>
              <a:t>replaces 0 by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list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1" y="1154778"/>
            <a:ext cx="8644751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update indices in bs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shift vars in bs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Par.P.hs</a:t>
            </a:r>
            <a:r>
              <a:rPr lang="en-US" dirty="0"/>
              <a:t> – defunctionalized version of Fun</a:t>
            </a:r>
            <a:br>
              <a:rPr lang="en-US" dirty="0"/>
            </a:br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= Inc Int   -- "id/shift"     [Var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Var i+1, …]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Cons Exp Sub     -- "cons"         e : s </a:t>
            </a:r>
          </a:p>
          <a:p>
            <a:pPr marL="342900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Sub :&lt;&gt; Sub      -- "composition"  map s2 s1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Par.B.hs</a:t>
            </a:r>
            <a:r>
              <a:rPr lang="en-US" dirty="0"/>
              <a:t> – delay substitutions at binders &amp; optimize composition</a:t>
            </a:r>
          </a:p>
          <a:p>
            <a:r>
              <a:rPr lang="en-US" dirty="0" err="1"/>
              <a:t>Par.GB.hs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503" y="1209587"/>
            <a:ext cx="3341171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86306" y="1209063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2080471" y="4701006"/>
            <a:ext cx="154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5873693" y="4689640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variations can be automated</a:t>
            </a:r>
          </a:p>
          <a:p>
            <a:pPr lvl="1"/>
            <a:r>
              <a:rPr lang="en-US" dirty="0"/>
              <a:t>Alpha-equivalence already for free </a:t>
            </a:r>
          </a:p>
          <a:p>
            <a:pPr lvl="1"/>
            <a:r>
              <a:rPr lang="en-US" dirty="0"/>
              <a:t>Users need only derive or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Existing example: Haskell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 --- need to remember to shift when terms change scope!</a:t>
            </a:r>
          </a:p>
          <a:p>
            <a:r>
              <a:rPr lang="en-US" dirty="0"/>
              <a:t>Solution (?): use well-scoped expressions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Strongly-typed version of "B"</a:t>
            </a:r>
          </a:p>
          <a:p>
            <a:r>
              <a:rPr lang="en-US" dirty="0"/>
              <a:t>In Haskell, these can be difficult to work with, but if you get it to type check, you can be confident of correctness</a:t>
            </a:r>
          </a:p>
          <a:p>
            <a:r>
              <a:rPr lang="en-US" dirty="0"/>
              <a:t>Can't use </a:t>
            </a:r>
            <a:r>
              <a:rPr lang="en-US" dirty="0" err="1"/>
              <a:t>GHC.Generics</a:t>
            </a:r>
            <a:r>
              <a:rPr lang="en-US" dirty="0"/>
              <a:t> with well-scoped term representations, but maybe </a:t>
            </a:r>
            <a:r>
              <a:rPr lang="en-US" dirty="0" err="1"/>
              <a:t>TemplateHaskell</a:t>
            </a:r>
            <a:r>
              <a:rPr lang="en-US" dirty="0"/>
              <a:t> would be better?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-- new variants</a:t>
            </a:r>
          </a:p>
          <a:p>
            <a:r>
              <a:rPr lang="en-US" dirty="0"/>
              <a:t>* -- delayed substitutions,  +library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</a:t>
            </a:r>
            <a:r>
              <a:rPr lang="en-US" dirty="0"/>
              <a:t>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Use normal-order full reduction of terms to generate many calls to the substitution function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r>
              <a:rPr lang="en-US" dirty="0"/>
              <a:t>Benchmark using "criterion" tool</a:t>
            </a:r>
          </a:p>
          <a:p>
            <a:r>
              <a:rPr lang="en-US" dirty="0"/>
              <a:t>Be super careful about when things are evaluated 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reduction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 those that need at least 15 substitutions during normalization</a:t>
            </a:r>
          </a:p>
          <a:p>
            <a:pPr lvl="1"/>
            <a:r>
              <a:rPr lang="en-US" dirty="0"/>
              <a:t>(start with 4 lambdas, deliberately generate beta-reductions)</a:t>
            </a:r>
          </a:p>
          <a:p>
            <a:r>
              <a:rPr lang="en-US" dirty="0"/>
              <a:t>random15.lam statistics:</a:t>
            </a:r>
          </a:p>
          <a:p>
            <a:pPr lvl="1"/>
            <a:r>
              <a:rPr lang="en-US" dirty="0"/>
              <a:t>num substitutions per term: 15 – 158</a:t>
            </a:r>
          </a:p>
          <a:p>
            <a:pPr lvl="1"/>
            <a:r>
              <a:rPr lang="en-US" dirty="0"/>
              <a:t>depth: 19 – 95</a:t>
            </a:r>
          </a:p>
          <a:p>
            <a:pPr lvl="1"/>
            <a:r>
              <a:rPr lang="en-US" dirty="0"/>
              <a:t>binding depth: 12-52</a:t>
            </a:r>
          </a:p>
          <a:p>
            <a:pPr lvl="1"/>
            <a:r>
              <a:rPr lang="en-US" dirty="0"/>
              <a:t>median average # of variable uses in each substitution: </a:t>
            </a:r>
            <a:r>
              <a:rPr lang="en-US" i="1" dirty="0"/>
              <a:t>1.4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E9A13-1E75-FD4F-9F22-CBB221F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0" y="1078732"/>
            <a:ext cx="6758336" cy="340649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62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(914 microseconds),   Slowest: Kit (6.63s)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results for "strict" version of datatype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/>
              <a:t>What about the more standard "lazy" version?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5AF9-401C-5D44-B7E6-19DAC0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48" y="1123950"/>
            <a:ext cx="6455338" cy="335058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25349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8673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9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(307 microseconds),   Slowest: Nested (65.5s)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808828" y="4358016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</a:t>
            </a:r>
          </a:p>
          <a:p>
            <a:pPr marL="0" indent="0" algn="ctr">
              <a:buNone/>
            </a:pPr>
            <a:r>
              <a:rPr lang="en-US" dirty="0"/>
              <a:t>=&gt; </a:t>
            </a:r>
          </a:p>
          <a:p>
            <a:pPr marL="0" indent="0" algn="ctr">
              <a:buNone/>
            </a:pPr>
            <a:r>
              <a:rPr lang="en-US" dirty="0"/>
              <a:t>\w.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pPr lvl="1"/>
            <a:r>
              <a:rPr lang="en-US" dirty="0"/>
              <a:t>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EA1-A78E-8B41-9AED-9674D11F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1" y="1145415"/>
            <a:ext cx="6776273" cy="320523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14483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8093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-58642" y="124387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-102954" y="217711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-102954" y="318746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-124798" y="3744433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(3.09ms),   Slowest: Nested (12.7s)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2953" y="1397265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434743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23300" y="3168754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(5.91ms),   Slowest: Nested (14.2s)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68F00-DCA5-3E4F-99FF-6640E7CF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1" y="1156998"/>
            <a:ext cx="7351853" cy="363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DD77-0446-B64E-8969-A5035F23F10C}"/>
              </a:ext>
            </a:extLst>
          </p:cNvPr>
          <p:cNvSpPr txBox="1"/>
          <p:nvPr/>
        </p:nvSpPr>
        <p:spPr>
          <a:xfrm>
            <a:off x="4387779" y="0"/>
            <a:ext cx="476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time laziness slightly degrades performance </a:t>
            </a:r>
          </a:p>
        </p:txBody>
      </p:sp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helps, sometimes it slows things down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(observed) linear performance in worst case</a:t>
            </a:r>
          </a:p>
          <a:p>
            <a:r>
              <a:rPr lang="en-US" dirty="0"/>
              <a:t>Complex invariants: must remember to shift, or fight type checker with well-scoped versions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:: Int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subst</a:t>
            </a:r>
            <a:r>
              <a:rPr lang="en-US" sz="1400" dirty="0">
                <a:latin typeface="Menlo" panose="020B0609030804020204" pitchFamily="49" charset="0"/>
              </a:rPr>
              <a:t>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2061029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should not reach this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5D27"/>
                </a:solidFill>
                <a:latin typeface="Menlo" panose="020B0609030804020204" pitchFamily="49" charset="0"/>
              </a:rPr>
              <a:t>Var_f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667829" y="1882844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38221"/>
              <a:gd name="adj4" fmla="val -81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667829" y="2417989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57303"/>
              <a:gd name="adj4" fmla="val -14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354267"/>
          </a:xfrm>
          <a:prstGeom prst="accentBorderCallout1">
            <a:avLst>
              <a:gd name="adj1" fmla="val 13687"/>
              <a:gd name="adj2" fmla="val -4349"/>
              <a:gd name="adj3" fmla="val -59518"/>
              <a:gd name="adj4" fmla="val -4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"Reader" monad, i.e. </a:t>
            </a:r>
            <a:r>
              <a:rPr lang="en-US" sz="1400" dirty="0" err="1"/>
              <a:t>IdInt</a:t>
            </a:r>
            <a:r>
              <a:rPr lang="en-US" sz="1400" dirty="0"/>
              <a:t> -&gt; Exp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  --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--- well-scoped version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versions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--  optimized Ott version, delays open/close at binders</a:t>
            </a:r>
          </a:p>
          <a:p>
            <a:r>
              <a:rPr lang="en-US" dirty="0" err="1"/>
              <a:t>TypedOpt</a:t>
            </a:r>
            <a:r>
              <a:rPr lang="en-US" dirty="0"/>
              <a:t> --- well-scoped version of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unbound --- generic programming library</a:t>
            </a:r>
          </a:p>
          <a:p>
            <a:r>
              <a:rPr lang="en-US" dirty="0"/>
              <a:t>unbound-generics – revision + opt </a:t>
            </a:r>
          </a:p>
          <a:p>
            <a:r>
              <a:rPr lang="en-US" dirty="0" err="1"/>
              <a:t>UGSubstBind</a:t>
            </a:r>
            <a:r>
              <a:rPr lang="en-US" dirty="0"/>
              <a:t> – revision + opt + </a:t>
            </a:r>
            <a:r>
              <a:rPr lang="en-US" dirty="0" err="1"/>
              <a:t>substbind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Many, 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Invariants &amp; approach when implementing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information, which we don't have in this representation.</a:t>
            </a:r>
          </a:p>
          <a:p>
            <a:r>
              <a:rPr lang="en-US" dirty="0"/>
              <a:t>Laziness optimization (Cornell/Lift): doesn't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923-160F-A344-A410-25474BAC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1B80-5607-1040-8C62-51EEE94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8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r>
              <a:rPr lang="en-US" sz="2400" b="1" dirty="0"/>
              <a:t>Which is the best?</a:t>
            </a:r>
            <a:r>
              <a:rPr lang="en-US" sz="2400" dirty="0"/>
              <a:t> </a:t>
            </a:r>
          </a:p>
          <a:p>
            <a:r>
              <a:rPr lang="en-US" sz="2400" dirty="0"/>
              <a:t>caveat: of the "pure"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3 most common approaches (de Bruijn,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Spoilers </a:t>
            </a:r>
          </a:p>
          <a:p>
            <a:pPr lvl="1"/>
            <a:r>
              <a:rPr lang="en-US" sz="2000" dirty="0"/>
              <a:t>Can make them all easy to define (generic programming library)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 (suspend work at binders)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468553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(~14 variations)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Common test suite </a:t>
            </a:r>
          </a:p>
          <a:p>
            <a:pPr lvl="1"/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Benchmark suite </a:t>
            </a:r>
          </a:p>
          <a:p>
            <a:pPr lvl="1"/>
            <a:r>
              <a:rPr lang="en-US" dirty="0"/>
              <a:t>Challenge: every language is used for a different purpose, so typical workload is not clear</a:t>
            </a:r>
          </a:p>
          <a:p>
            <a:pPr lvl="1"/>
            <a:r>
              <a:rPr lang="en-US" dirty="0"/>
              <a:t>Language is impoverished, but don't want to optimize Church encodings</a:t>
            </a:r>
          </a:p>
          <a:p>
            <a:pPr lvl="1"/>
            <a:r>
              <a:rPr lang="en-US" dirty="0"/>
              <a:t>Note: benchmark is for substitution, not lambda-calculus reduction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4658</Words>
  <Application>Microsoft Macintosh PowerPoint</Application>
  <PresentationFormat>On-screen Show (16:9)</PresentationFormat>
  <Paragraphs>616</Paragraphs>
  <Slides>59</Slides>
  <Notes>32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Key Operations on Lambda Calculus Terms</vt:lpstr>
      <vt:lpstr>Many, many implementations </vt:lpstr>
      <vt:lpstr>Why so many? </vt:lpstr>
      <vt:lpstr>"Pure" implementation (Haskell) </vt:lpstr>
      <vt:lpstr>This talk</vt:lpstr>
      <vt:lpstr>This work (in progress)</vt:lpstr>
      <vt:lpstr>de Bruijn indices</vt:lpstr>
      <vt:lpstr>de Bruijn implementations</vt:lpstr>
      <vt:lpstr>TAPL definition of substitution</vt:lpstr>
      <vt:lpstr>TAPL definition of substitution</vt:lpstr>
      <vt:lpstr>TAPL definition of substitution</vt:lpstr>
      <vt:lpstr>Variations – Single substitution</vt:lpstr>
      <vt:lpstr>Variations - Parallel Substitutions</vt:lpstr>
      <vt:lpstr>Variations - Parallel Substitutions</vt:lpstr>
      <vt:lpstr>Variations - Parallel substitutions</vt:lpstr>
      <vt:lpstr>Are de Bruijn indices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</vt:lpstr>
      <vt:lpstr>Laziness is an optimization</vt:lpstr>
      <vt:lpstr>de Bruijn: random, lazy</vt:lpstr>
      <vt:lpstr>Lennart's term</vt:lpstr>
      <vt:lpstr>de Bruijn: Lennart</vt:lpstr>
      <vt:lpstr>de Bruijn: Lennart, lazy</vt:lpstr>
      <vt:lpstr>Takeaways</vt:lpstr>
      <vt:lpstr>Locally Nameless</vt:lpstr>
      <vt:lpstr>Locally Nameless implementations</vt:lpstr>
      <vt:lpstr>LN definition of (bound var) substitution</vt:lpstr>
      <vt:lpstr>Locally Nameless Normalization</vt:lpstr>
      <vt:lpstr>Well scoped LN </vt:lpstr>
      <vt:lpstr>Locally Nameless variations</vt:lpstr>
      <vt:lpstr>Laziness is an optimization</vt:lpstr>
      <vt:lpstr>PowerPoint Presentation</vt:lpstr>
      <vt:lpstr>LN: lennart</vt:lpstr>
      <vt:lpstr>LN: lennart, lazy</vt:lpstr>
      <vt:lpstr>LN: random</vt:lpstr>
      <vt:lpstr>LN: random, lazy</vt:lpstr>
      <vt:lpstr>What makes a good implementation?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112</cp:revision>
  <dcterms:created xsi:type="dcterms:W3CDTF">2020-06-20T20:48:48Z</dcterms:created>
  <dcterms:modified xsi:type="dcterms:W3CDTF">2021-08-04T20:44:14Z</dcterms:modified>
</cp:coreProperties>
</file>