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31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32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39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40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7" r:id="rId1"/>
  </p:sldMasterIdLst>
  <p:notesMasterIdLst>
    <p:notesMasterId r:id="rId48"/>
  </p:notesMasterIdLst>
  <p:sldIdLst>
    <p:sldId id="256" r:id="rId2"/>
    <p:sldId id="362" r:id="rId3"/>
    <p:sldId id="460" r:id="rId4"/>
    <p:sldId id="370" r:id="rId5"/>
    <p:sldId id="461" r:id="rId6"/>
    <p:sldId id="462" r:id="rId7"/>
    <p:sldId id="463" r:id="rId8"/>
    <p:sldId id="380" r:id="rId9"/>
    <p:sldId id="426" r:id="rId10"/>
    <p:sldId id="428" r:id="rId11"/>
    <p:sldId id="429" r:id="rId12"/>
    <p:sldId id="430" r:id="rId13"/>
    <p:sldId id="431" r:id="rId14"/>
    <p:sldId id="447" r:id="rId15"/>
    <p:sldId id="448" r:id="rId16"/>
    <p:sldId id="450" r:id="rId17"/>
    <p:sldId id="451" r:id="rId18"/>
    <p:sldId id="457" r:id="rId19"/>
    <p:sldId id="453" r:id="rId20"/>
    <p:sldId id="455" r:id="rId21"/>
    <p:sldId id="369" r:id="rId22"/>
    <p:sldId id="436" r:id="rId23"/>
    <p:sldId id="432" r:id="rId24"/>
    <p:sldId id="441" r:id="rId25"/>
    <p:sldId id="368" r:id="rId26"/>
    <p:sldId id="442" r:id="rId27"/>
    <p:sldId id="434" r:id="rId28"/>
    <p:sldId id="445" r:id="rId29"/>
    <p:sldId id="446" r:id="rId30"/>
    <p:sldId id="464" r:id="rId31"/>
    <p:sldId id="465" r:id="rId32"/>
    <p:sldId id="459" r:id="rId33"/>
    <p:sldId id="456" r:id="rId34"/>
    <p:sldId id="433" r:id="rId35"/>
    <p:sldId id="466" r:id="rId36"/>
    <p:sldId id="467" r:id="rId37"/>
    <p:sldId id="443" r:id="rId38"/>
    <p:sldId id="427" r:id="rId39"/>
    <p:sldId id="363" r:id="rId40"/>
    <p:sldId id="449" r:id="rId41"/>
    <p:sldId id="458" r:id="rId42"/>
    <p:sldId id="364" r:id="rId43"/>
    <p:sldId id="440" r:id="rId44"/>
    <p:sldId id="439" r:id="rId45"/>
    <p:sldId id="454" r:id="rId46"/>
    <p:sldId id="452" r:id="rId4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36" userDrawn="1">
          <p15:clr>
            <a:srgbClr val="A4A3A4"/>
          </p15:clr>
        </p15:guide>
        <p15:guide id="2" pos="15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5"/>
    <p:restoredTop sz="73244"/>
  </p:normalViewPr>
  <p:slideViewPr>
    <p:cSldViewPr snapToGrid="0" snapToObjects="1" showGuides="1">
      <p:cViewPr varScale="1">
        <p:scale>
          <a:sx n="174" d="100"/>
          <a:sy n="174" d="100"/>
        </p:scale>
        <p:origin x="192" y="392"/>
      </p:cViewPr>
      <p:guideLst>
        <p:guide orient="horz" pos="636"/>
        <p:guide pos="15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weirich/github/haskell/lambda-n-ways/results/sixteen.local/ifl_talk/nf_benc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weirich/github/haskell/lambda-n-ways/results/sixteen.local/ifl_talk/nf_bench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weirich/github/haskell/lambda-n-ways/results/sixteen.local/ifl_talk/nf_bench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weirich/github/haskell/lambda-n-ways/results/sixteen.local/ifl_talk/nf_bench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weirich/github/haskell/lambda-n-ways/results/sixteen.local/ifl_talk/nf_bench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weirich/github/haskell/lambda-n-ways/results/sixteen.local/ifl_talk/nf_bench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weirich/github/haskell/lambda-n-ways/results/sixteen.local/ifl_talk/nf_bench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weirich/github/haskell/lambda-n-ways/results/sixteen.local/ifl_talk/nf_bench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weirich/github/haskell/lambda-n-ways/results/sixteen.local/ifl_talk/nf_bench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weirich/github/haskell/lambda-n-ways/results/sixteen.local/ifl_talk/nf_bench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Benchmark times (seconds)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hackage!$A$2:$A$5</c:f>
              <c:strCache>
                <c:ptCount val="4"/>
                <c:pt idx="0">
                  <c:v>nom</c:v>
                </c:pt>
                <c:pt idx="1">
                  <c:v>nominal</c:v>
                </c:pt>
                <c:pt idx="2">
                  <c:v>unbound-generics</c:v>
                </c:pt>
                <c:pt idx="3">
                  <c:v>bound</c:v>
                </c:pt>
              </c:strCache>
            </c:strRef>
          </c:cat>
          <c:val>
            <c:numRef>
              <c:f>hackage!$B$2:$B$5</c:f>
              <c:numCache>
                <c:formatCode>General</c:formatCode>
                <c:ptCount val="4"/>
                <c:pt idx="0">
                  <c:v>48.7</c:v>
                </c:pt>
                <c:pt idx="1">
                  <c:v>18.3</c:v>
                </c:pt>
                <c:pt idx="2">
                  <c:v>2.46</c:v>
                </c:pt>
                <c:pt idx="3">
                  <c:v>1.0200000000000001E-2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81-2748-835D-A28094E2B2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45790207"/>
        <c:axId val="1245791855"/>
      </c:barChart>
      <c:catAx>
        <c:axId val="12457902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5791855"/>
        <c:crosses val="autoZero"/>
        <c:auto val="1"/>
        <c:lblAlgn val="ctr"/>
        <c:lblOffset val="100"/>
        <c:noMultiLvlLbl val="0"/>
      </c:catAx>
      <c:valAx>
        <c:axId val="1245791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57902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Normalization</a:t>
            </a:r>
            <a:r>
              <a:rPr lang="en-US" baseline="0"/>
              <a:t> time (seconds)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charts!$B$1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charts!$A$2:$A$4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charts!$B$2:$B$4</c:f>
              <c:numCache>
                <c:formatCode>0.000</c:formatCode>
                <c:ptCount val="3"/>
                <c:pt idx="0">
                  <c:v>1.1966524324610199</c:v>
                </c:pt>
                <c:pt idx="1">
                  <c:v>2.19978748604444</c:v>
                </c:pt>
                <c:pt idx="2">
                  <c:v>0.98206448406441804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35-194C-8356-7D9B37347103}"/>
            </c:ext>
          </c:extLst>
        </c:ser>
        <c:ser>
          <c:idx val="1"/>
          <c:order val="1"/>
          <c:tx>
            <c:strRef>
              <c:f>charts!$C$1</c:f>
              <c:strCache>
                <c:ptCount val="1"/>
                <c:pt idx="0">
                  <c:v>Strict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charts!$A$2:$A$4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charts!$C$2:$C$4</c:f>
              <c:numCache>
                <c:formatCode>0.000</c:formatCode>
                <c:ptCount val="3"/>
                <c:pt idx="0">
                  <c:v>1.0092496700684299</c:v>
                </c:pt>
                <c:pt idx="1">
                  <c:v>0.27680940735929899</c:v>
                </c:pt>
                <c:pt idx="2">
                  <c:v>0.114418391641586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35-194C-8356-7D9B37347103}"/>
            </c:ext>
          </c:extLst>
        </c:ser>
        <c:ser>
          <c:idx val="2"/>
          <c:order val="2"/>
          <c:tx>
            <c:strRef>
              <c:f>charts!$D$1</c:f>
              <c:strCache>
                <c:ptCount val="1"/>
                <c:pt idx="0">
                  <c:v>Optimized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charts!$A$2:$A$4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charts!$D$2:$D$4</c:f>
              <c:numCache>
                <c:formatCode>0.000</c:formatCode>
                <c:ptCount val="3"/>
                <c:pt idx="0">
                  <c:v>6.8947509387163305E-2</c:v>
                </c:pt>
                <c:pt idx="1">
                  <c:v>6.2456156565579403E-3</c:v>
                </c:pt>
                <c:pt idx="2">
                  <c:v>2.7904579448768401E-3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335-194C-8356-7D9B37347103}"/>
            </c:ext>
          </c:extLst>
        </c:ser>
        <c:ser>
          <c:idx val="3"/>
          <c:order val="3"/>
          <c:tx>
            <c:strRef>
              <c:f>charts!$E$1</c:f>
              <c:strCache>
                <c:ptCount val="1"/>
                <c:pt idx="0">
                  <c:v>Generic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charts!$A$2:$A$4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charts!$E$2:$E$4</c:f>
              <c:numCache>
                <c:formatCode>0.000</c:formatCode>
                <c:ptCount val="3"/>
                <c:pt idx="0">
                  <c:v>0.13406362075837899</c:v>
                </c:pt>
                <c:pt idx="1">
                  <c:v>8.6473917659104296E-3</c:v>
                </c:pt>
                <c:pt idx="2">
                  <c:v>4.8125368840127797E-3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335-194C-8356-7D9B373471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31861071"/>
        <c:axId val="1332326671"/>
      </c:barChart>
      <c:catAx>
        <c:axId val="1331861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2326671"/>
        <c:crosses val="autoZero"/>
        <c:auto val="1"/>
        <c:lblAlgn val="ctr"/>
        <c:lblOffset val="100"/>
        <c:noMultiLvlLbl val="0"/>
      </c:catAx>
      <c:valAx>
        <c:axId val="13323266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1861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1864716665568815"/>
          <c:y val="0.89409667541557303"/>
          <c:w val="0.37574783870236994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Normalization time (seconds)</a:t>
            </a:r>
            <a:r>
              <a:rPr lang="en-US" baseline="0"/>
              <a:t>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charts!$B$1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charts!$A$2:$A$4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charts!$B$2:$B$4</c:f>
              <c:numCache>
                <c:formatCode>0.000</c:formatCode>
                <c:ptCount val="3"/>
                <c:pt idx="0">
                  <c:v>1.46230970102078</c:v>
                </c:pt>
                <c:pt idx="1">
                  <c:v>2.4317565721454799</c:v>
                </c:pt>
                <c:pt idx="2">
                  <c:v>1.0941074912874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D9-4F43-BB6C-26C403408A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20561903"/>
        <c:axId val="1920133023"/>
      </c:barChart>
      <c:catAx>
        <c:axId val="19205619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0133023"/>
        <c:crosses val="autoZero"/>
        <c:auto val="1"/>
        <c:lblAlgn val="ctr"/>
        <c:lblOffset val="100"/>
        <c:noMultiLvlLbl val="0"/>
      </c:catAx>
      <c:valAx>
        <c:axId val="1920133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05619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Normalization time (seconds)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'charts-strict-lazy'!$B$7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'charts-strict-lazy'!$A$8:$A$10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'charts-strict-lazy'!$B$8:$B$10</c:f>
              <c:numCache>
                <c:formatCode>0.000</c:formatCode>
                <c:ptCount val="3"/>
                <c:pt idx="0">
                  <c:v>1.46230970102078</c:v>
                </c:pt>
                <c:pt idx="1">
                  <c:v>2.4317565721454799</c:v>
                </c:pt>
                <c:pt idx="2">
                  <c:v>1.0941074912874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EC-7843-AF34-F899FBB7AFC0}"/>
            </c:ext>
          </c:extLst>
        </c:ser>
        <c:ser>
          <c:idx val="1"/>
          <c:order val="1"/>
          <c:tx>
            <c:strRef>
              <c:f>'charts-strict-lazy'!$C$7</c:f>
              <c:strCache>
                <c:ptCount val="1"/>
                <c:pt idx="0">
                  <c:v>Optimized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'charts-strict-lazy'!$A$8:$A$10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'charts-strict-lazy'!$C$8:$C$10</c:f>
              <c:numCache>
                <c:formatCode>0.000</c:formatCode>
                <c:ptCount val="3"/>
                <c:pt idx="0">
                  <c:v>0.12955316170456899</c:v>
                </c:pt>
                <c:pt idx="1">
                  <c:v>1.27719376758388E-2</c:v>
                </c:pt>
                <c:pt idx="2">
                  <c:v>2.5507845296247702E-3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4EC-7843-AF34-F899FBB7AF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22666911"/>
        <c:axId val="1222668559"/>
      </c:barChart>
      <c:catAx>
        <c:axId val="12226669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2668559"/>
        <c:crosses val="autoZero"/>
        <c:auto val="1"/>
        <c:lblAlgn val="ctr"/>
        <c:lblOffset val="100"/>
        <c:noMultiLvlLbl val="0"/>
      </c:catAx>
      <c:valAx>
        <c:axId val="12226685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2666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Normalization</a:t>
            </a:r>
            <a:r>
              <a:rPr lang="en-US" baseline="0"/>
              <a:t> time (ms)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'charts-strict-lazy'!$B$12</c:f>
              <c:strCache>
                <c:ptCount val="1"/>
                <c:pt idx="0">
                  <c:v>Optimized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'charts-strict-lazy'!$A$13:$A$15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'charts-strict-lazy'!$B$13:$B$15</c:f>
              <c:numCache>
                <c:formatCode>0.0</c:formatCode>
                <c:ptCount val="3"/>
                <c:pt idx="0">
                  <c:v>129.55316170456899</c:v>
                </c:pt>
                <c:pt idx="1">
                  <c:v>12.771937675838801</c:v>
                </c:pt>
                <c:pt idx="2">
                  <c:v>2.5507845296247704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21-4943-BFD0-83ECB453067B}"/>
            </c:ext>
          </c:extLst>
        </c:ser>
        <c:ser>
          <c:idx val="1"/>
          <c:order val="1"/>
          <c:tx>
            <c:strRef>
              <c:f>'charts-strict-lazy'!$C$12</c:f>
              <c:strCache>
                <c:ptCount val="1"/>
                <c:pt idx="0">
                  <c:v>Generic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'charts-strict-lazy'!$A$13:$A$15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'charts-strict-lazy'!$C$13:$C$15</c:f>
              <c:numCache>
                <c:formatCode>0.0</c:formatCode>
                <c:ptCount val="3"/>
                <c:pt idx="0">
                  <c:v>132.880245277608</c:v>
                </c:pt>
                <c:pt idx="1">
                  <c:v>12.484333673414501</c:v>
                </c:pt>
                <c:pt idx="2">
                  <c:v>6.8540113251092096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21-4943-BFD0-83ECB45306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31183247"/>
        <c:axId val="2032040015"/>
      </c:barChart>
      <c:catAx>
        <c:axId val="2031183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2040015"/>
        <c:crosses val="autoZero"/>
        <c:auto val="1"/>
        <c:lblAlgn val="ctr"/>
        <c:lblOffset val="100"/>
        <c:noMultiLvlLbl val="0"/>
      </c:catAx>
      <c:valAx>
        <c:axId val="2032040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1183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Normalization time</a:t>
            </a:r>
            <a:r>
              <a:rPr lang="en-US" baseline="0" dirty="0"/>
              <a:t> (seconds)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charts!$B$1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charts!$A$2:$A$4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charts!$B$2:$B$4</c:f>
              <c:numCache>
                <c:formatCode>0.000</c:formatCode>
                <c:ptCount val="3"/>
                <c:pt idx="0">
                  <c:v>1.1966524324610199</c:v>
                </c:pt>
                <c:pt idx="1">
                  <c:v>2.19978748604444</c:v>
                </c:pt>
                <c:pt idx="2">
                  <c:v>0.98206448406441804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56-D145-99F5-38723F7900CD}"/>
            </c:ext>
          </c:extLst>
        </c:ser>
        <c:ser>
          <c:idx val="1"/>
          <c:order val="1"/>
          <c:tx>
            <c:strRef>
              <c:f>charts!$C$1</c:f>
              <c:strCache>
                <c:ptCount val="1"/>
                <c:pt idx="0">
                  <c:v>Strict</c:v>
                </c:pt>
              </c:strCache>
            </c:strRef>
          </c:tx>
          <c:spPr>
            <a:solidFill>
              <a:schemeClr val="accent6">
                <a:lumMod val="9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charts!$A$2:$A$4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charts!$C$2:$C$4</c:f>
              <c:numCache>
                <c:formatCode>0.000</c:formatCode>
                <c:ptCount val="3"/>
                <c:pt idx="0">
                  <c:v>1.0092496700684299</c:v>
                </c:pt>
                <c:pt idx="1">
                  <c:v>0.27680940735929899</c:v>
                </c:pt>
                <c:pt idx="2">
                  <c:v>0.114418391641586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56-D145-99F5-38723F7900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59276464"/>
        <c:axId val="1859278112"/>
      </c:barChart>
      <c:catAx>
        <c:axId val="1859276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9278112"/>
        <c:crosses val="autoZero"/>
        <c:auto val="1"/>
        <c:lblAlgn val="ctr"/>
        <c:lblOffset val="100"/>
        <c:noMultiLvlLbl val="0"/>
      </c:catAx>
      <c:valAx>
        <c:axId val="1859278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9276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Normalization time (milliseconds)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'charts-strict-lazy'!$N$1</c:f>
              <c:strCache>
                <c:ptCount val="1"/>
                <c:pt idx="0">
                  <c:v>Optimized-Lazy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'charts-strict-lazy'!$M$2:$M$4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'charts-strict-lazy'!$N$2:$N$4</c:f>
              <c:numCache>
                <c:formatCode>0.0</c:formatCode>
                <c:ptCount val="3"/>
                <c:pt idx="0">
                  <c:v>129.55316170456899</c:v>
                </c:pt>
                <c:pt idx="1">
                  <c:v>12.771937675838801</c:v>
                </c:pt>
                <c:pt idx="2">
                  <c:v>2.5507845296247704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29-6D47-8C23-ED73408072AF}"/>
            </c:ext>
          </c:extLst>
        </c:ser>
        <c:ser>
          <c:idx val="1"/>
          <c:order val="1"/>
          <c:tx>
            <c:strRef>
              <c:f>'charts-strict-lazy'!$O$1</c:f>
              <c:strCache>
                <c:ptCount val="1"/>
                <c:pt idx="0">
                  <c:v>Generic-Lazy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'charts-strict-lazy'!$M$2:$M$4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'charts-strict-lazy'!$O$2:$O$4</c:f>
              <c:numCache>
                <c:formatCode>0.0</c:formatCode>
                <c:ptCount val="3"/>
                <c:pt idx="0">
                  <c:v>132.880245277608</c:v>
                </c:pt>
                <c:pt idx="1">
                  <c:v>12.484333673414501</c:v>
                </c:pt>
                <c:pt idx="2">
                  <c:v>6.8540113251092096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829-6D47-8C23-ED73408072AF}"/>
            </c:ext>
          </c:extLst>
        </c:ser>
        <c:ser>
          <c:idx val="2"/>
          <c:order val="2"/>
          <c:tx>
            <c:strRef>
              <c:f>'charts-strict-lazy'!$P$1</c:f>
              <c:strCache>
                <c:ptCount val="1"/>
                <c:pt idx="0">
                  <c:v>Optimized-strict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'charts-strict-lazy'!$M$2:$M$4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'charts-strict-lazy'!$P$2:$P$4</c:f>
              <c:numCache>
                <c:formatCode>0.0</c:formatCode>
                <c:ptCount val="3"/>
                <c:pt idx="0">
                  <c:v>82.536365332495095</c:v>
                </c:pt>
                <c:pt idx="1">
                  <c:v>6.6936528365580301</c:v>
                </c:pt>
                <c:pt idx="2">
                  <c:v>2.9080432246143499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829-6D47-8C23-ED73408072AF}"/>
            </c:ext>
          </c:extLst>
        </c:ser>
        <c:ser>
          <c:idx val="3"/>
          <c:order val="3"/>
          <c:tx>
            <c:strRef>
              <c:f>'charts-strict-lazy'!$Q$1</c:f>
              <c:strCache>
                <c:ptCount val="1"/>
                <c:pt idx="0">
                  <c:v>Generic-strict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'charts-strict-lazy'!$M$2:$M$4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'charts-strict-lazy'!$Q$2:$Q$4</c:f>
              <c:numCache>
                <c:formatCode>0.0</c:formatCode>
                <c:ptCount val="3"/>
                <c:pt idx="0">
                  <c:v>158.61808009147498</c:v>
                </c:pt>
                <c:pt idx="1">
                  <c:v>9.4136926314435794</c:v>
                </c:pt>
                <c:pt idx="2">
                  <c:v>5.4224857266349602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829-6D47-8C23-ED73408072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90211055"/>
        <c:axId val="1291440367"/>
      </c:barChart>
      <c:catAx>
        <c:axId val="12902110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1440367"/>
        <c:crosses val="autoZero"/>
        <c:auto val="1"/>
        <c:lblAlgn val="ctr"/>
        <c:lblOffset val="100"/>
        <c:noMultiLvlLbl val="0"/>
      </c:catAx>
      <c:valAx>
        <c:axId val="12914403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02110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Normalization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'charts-strict-lazy'!$B$1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'charts-strict-lazy'!$A$2:$A$4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'charts-strict-lazy'!$B$2:$B$4</c:f>
              <c:numCache>
                <c:formatCode>0.000</c:formatCode>
                <c:ptCount val="3"/>
                <c:pt idx="0">
                  <c:v>1.46230970102078</c:v>
                </c:pt>
                <c:pt idx="1">
                  <c:v>2.4317565721454799</c:v>
                </c:pt>
                <c:pt idx="2">
                  <c:v>1.0941074912874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DA-3A40-84DB-6881C467E7FA}"/>
            </c:ext>
          </c:extLst>
        </c:ser>
        <c:ser>
          <c:idx val="1"/>
          <c:order val="1"/>
          <c:tx>
            <c:strRef>
              <c:f>'charts-strict-lazy'!$C$1</c:f>
              <c:strCache>
                <c:ptCount val="1"/>
                <c:pt idx="0">
                  <c:v>Strict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'charts-strict-lazy'!$A$2:$A$4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'charts-strict-lazy'!$C$2:$C$4</c:f>
              <c:numCache>
                <c:formatCode>0.000</c:formatCode>
                <c:ptCount val="3"/>
                <c:pt idx="0">
                  <c:v>1.18932922085878</c:v>
                </c:pt>
                <c:pt idx="1">
                  <c:v>0.333860416117507</c:v>
                </c:pt>
                <c:pt idx="2">
                  <c:v>0.135578191308004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EDA-3A40-84DB-6881C467E7FA}"/>
            </c:ext>
          </c:extLst>
        </c:ser>
        <c:ser>
          <c:idx val="2"/>
          <c:order val="2"/>
          <c:tx>
            <c:strRef>
              <c:f>'charts-strict-lazy'!$D$1</c:f>
              <c:strCache>
                <c:ptCount val="1"/>
                <c:pt idx="0">
                  <c:v>Optimized-Lazy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'charts-strict-lazy'!$A$2:$A$4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'charts-strict-lazy'!$D$2:$D$4</c:f>
              <c:numCache>
                <c:formatCode>0.000</c:formatCode>
                <c:ptCount val="3"/>
                <c:pt idx="0">
                  <c:v>0.12955316170456899</c:v>
                </c:pt>
                <c:pt idx="1">
                  <c:v>1.27719376758388E-2</c:v>
                </c:pt>
                <c:pt idx="2">
                  <c:v>2.5507845296247702E-3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EDA-3A40-84DB-6881C467E7FA}"/>
            </c:ext>
          </c:extLst>
        </c:ser>
        <c:ser>
          <c:idx val="3"/>
          <c:order val="3"/>
          <c:tx>
            <c:strRef>
              <c:f>'charts-strict-lazy'!$E$1</c:f>
              <c:strCache>
                <c:ptCount val="1"/>
                <c:pt idx="0">
                  <c:v>Optimized-Strict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'charts-strict-lazy'!$A$2:$A$4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'charts-strict-lazy'!$E$2:$E$4</c:f>
              <c:numCache>
                <c:formatCode>0.000</c:formatCode>
                <c:ptCount val="3"/>
                <c:pt idx="0">
                  <c:v>8.2536365332495101E-2</c:v>
                </c:pt>
                <c:pt idx="1">
                  <c:v>6.6936528365580299E-3</c:v>
                </c:pt>
                <c:pt idx="2">
                  <c:v>2.90804322461435E-3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EDA-3A40-84DB-6881C467E7FA}"/>
            </c:ext>
          </c:extLst>
        </c:ser>
        <c:ser>
          <c:idx val="4"/>
          <c:order val="4"/>
          <c:tx>
            <c:strRef>
              <c:f>'charts-strict-lazy'!$F$1</c:f>
              <c:strCache>
                <c:ptCount val="1"/>
                <c:pt idx="0">
                  <c:v>Generic-Lazy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'charts-strict-lazy'!$A$2:$A$4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'charts-strict-lazy'!$F$2:$F$4</c:f>
              <c:numCache>
                <c:formatCode>0.000</c:formatCode>
                <c:ptCount val="3"/>
                <c:pt idx="0">
                  <c:v>0.132880245277608</c:v>
                </c:pt>
                <c:pt idx="1">
                  <c:v>1.24843336734145E-2</c:v>
                </c:pt>
                <c:pt idx="2">
                  <c:v>6.8540113251092096E-3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EDA-3A40-84DB-6881C467E7FA}"/>
            </c:ext>
          </c:extLst>
        </c:ser>
        <c:ser>
          <c:idx val="5"/>
          <c:order val="5"/>
          <c:tx>
            <c:strRef>
              <c:f>'charts-strict-lazy'!$G$1</c:f>
              <c:strCache>
                <c:ptCount val="1"/>
                <c:pt idx="0">
                  <c:v>Generic-Strict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'charts-strict-lazy'!$A$2:$A$4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'charts-strict-lazy'!$G$2:$G$4</c:f>
              <c:numCache>
                <c:formatCode>0.000</c:formatCode>
                <c:ptCount val="3"/>
                <c:pt idx="0">
                  <c:v>0.15861808009147499</c:v>
                </c:pt>
                <c:pt idx="1">
                  <c:v>9.4136926314435793E-3</c:v>
                </c:pt>
                <c:pt idx="2">
                  <c:v>5.42248572663496E-3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EDA-3A40-84DB-6881C467E7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44897087"/>
        <c:axId val="1244898735"/>
      </c:barChart>
      <c:catAx>
        <c:axId val="12448970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4898735"/>
        <c:crosses val="autoZero"/>
        <c:auto val="1"/>
        <c:lblAlgn val="ctr"/>
        <c:lblOffset val="100"/>
        <c:noMultiLvlLbl val="0"/>
      </c:catAx>
      <c:valAx>
        <c:axId val="1244898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48970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Normalization time</a:t>
            </a:r>
            <a:r>
              <a:rPr lang="en-US" baseline="0"/>
              <a:t> </a:t>
            </a:r>
            <a:r>
              <a:rPr lang="en-US" baseline="0" dirty="0"/>
              <a:t>(milliseconds)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charts!$L$1</c:f>
              <c:strCache>
                <c:ptCount val="1"/>
                <c:pt idx="0">
                  <c:v>Optimized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charts!$K$2:$K$4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charts!$L$2:$L$4</c:f>
              <c:numCache>
                <c:formatCode>0.0</c:formatCode>
                <c:ptCount val="3"/>
                <c:pt idx="0">
                  <c:v>68.947509387163308</c:v>
                </c:pt>
                <c:pt idx="1">
                  <c:v>6.2456156565579404</c:v>
                </c:pt>
                <c:pt idx="2">
                  <c:v>2.7904579448768398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FF-A643-A1F8-1AE2EAFF04C2}"/>
            </c:ext>
          </c:extLst>
        </c:ser>
        <c:ser>
          <c:idx val="1"/>
          <c:order val="1"/>
          <c:tx>
            <c:strRef>
              <c:f>charts!$M$1</c:f>
              <c:strCache>
                <c:ptCount val="1"/>
                <c:pt idx="0">
                  <c:v>Generic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charts!$K$2:$K$4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charts!$M$2:$M$4</c:f>
              <c:numCache>
                <c:formatCode>0.0</c:formatCode>
                <c:ptCount val="3"/>
                <c:pt idx="0">
                  <c:v>134.06362075837899</c:v>
                </c:pt>
                <c:pt idx="1">
                  <c:v>8.6473917659104291</c:v>
                </c:pt>
                <c:pt idx="2">
                  <c:v>4.81253688401278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0FF-A643-A1F8-1AE2EAFF04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86270559"/>
        <c:axId val="1486272207"/>
      </c:barChart>
      <c:catAx>
        <c:axId val="1486270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6272207"/>
        <c:crosses val="autoZero"/>
        <c:auto val="1"/>
        <c:lblAlgn val="ctr"/>
        <c:lblOffset val="100"/>
        <c:noMultiLvlLbl val="0"/>
      </c:catAx>
      <c:valAx>
        <c:axId val="1486272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62705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/>
              <a:t>Normalization time  (milliseconds)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charts!$H$1</c:f>
              <c:strCache>
                <c:ptCount val="1"/>
                <c:pt idx="0">
                  <c:v>Strict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charts!$G$2:$G$4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charts!$H$2:$H$4</c:f>
              <c:numCache>
                <c:formatCode>0</c:formatCode>
                <c:ptCount val="3"/>
                <c:pt idx="0">
                  <c:v>1189.32922085878</c:v>
                </c:pt>
                <c:pt idx="1">
                  <c:v>333.86041611750699</c:v>
                </c:pt>
                <c:pt idx="2">
                  <c:v>135.57819130800399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CE-134A-B473-497BF80105C9}"/>
            </c:ext>
          </c:extLst>
        </c:ser>
        <c:ser>
          <c:idx val="1"/>
          <c:order val="1"/>
          <c:tx>
            <c:strRef>
              <c:f>charts!$I$1</c:f>
              <c:strCache>
                <c:ptCount val="1"/>
                <c:pt idx="0">
                  <c:v>Optimized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charts!$G$2:$G$4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charts!$I$2:$I$4</c:f>
              <c:numCache>
                <c:formatCode>0.0</c:formatCode>
                <c:ptCount val="3"/>
                <c:pt idx="0">
                  <c:v>82.536365332495095</c:v>
                </c:pt>
                <c:pt idx="1">
                  <c:v>6.6936528365580301</c:v>
                </c:pt>
                <c:pt idx="2">
                  <c:v>2.9080432246143499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CE-134A-B473-497BF80105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64823568"/>
        <c:axId val="964825216"/>
      </c:barChart>
      <c:catAx>
        <c:axId val="964823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4825216"/>
        <c:crosses val="autoZero"/>
        <c:auto val="1"/>
        <c:lblAlgn val="ctr"/>
        <c:lblOffset val="100"/>
        <c:noMultiLvlLbl val="0"/>
      </c:catAx>
      <c:valAx>
        <c:axId val="964825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4823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DCA05-7818-8249-9B7A-72DA32C1DFB1}" type="datetimeFigureOut">
              <a:rPr lang="en-US" smtClean="0"/>
              <a:t>9/9/21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0D43F-ACE1-D140-AD95-9AB5F0193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43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54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11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49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358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462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240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62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617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dirty="0"/>
              <a:t>https://</a:t>
            </a:r>
            <a:r>
              <a:rPr lang="en-US" sz="900" dirty="0" err="1"/>
              <a:t>github.com</a:t>
            </a:r>
            <a:r>
              <a:rPr lang="en-US" sz="900" dirty="0"/>
              <a:t>/</a:t>
            </a:r>
            <a:r>
              <a:rPr lang="en-US" sz="900" dirty="0" err="1"/>
              <a:t>sweirich</a:t>
            </a:r>
            <a:r>
              <a:rPr lang="en-US" sz="900" dirty="0"/>
              <a:t>/lambda-n-ways/</a:t>
            </a:r>
          </a:p>
          <a:p>
            <a:r>
              <a:rPr lang="en-US" sz="900" dirty="0" err="1"/>
              <a:t>Lennart.Simple</a:t>
            </a:r>
            <a:r>
              <a:rPr lang="en-US" sz="900" dirty="0"/>
              <a:t>: named implementation from "Lambda Calculus Cooked Four Ways"</a:t>
            </a:r>
          </a:p>
          <a:p>
            <a:r>
              <a:rPr lang="en-US" sz="900" dirty="0" err="1"/>
              <a:t>Lennart.DeBruijn</a:t>
            </a:r>
            <a:r>
              <a:rPr lang="en-US" sz="900" dirty="0"/>
              <a:t>: index implementation from "Lambda Calculus Cooked Four Ways"</a:t>
            </a:r>
          </a:p>
          <a:p>
            <a:r>
              <a:rPr lang="en-US" sz="900" dirty="0" err="1"/>
              <a:t>LocallyNameless.Ott</a:t>
            </a:r>
            <a:r>
              <a:rPr lang="en-US" sz="900" dirty="0"/>
              <a:t>: Implementation generated by Ott tool, translated to Haskell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24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32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20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28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089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936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/>
              <a:t>NOTE: We aren't trying to make </a:t>
            </a:r>
            <a:r>
              <a:rPr lang="en-US" sz="900" i="1" dirty="0"/>
              <a:t>normalization</a:t>
            </a:r>
            <a:r>
              <a:rPr lang="en-US" sz="900" dirty="0"/>
              <a:t> fast, just create a lot of repeated calls to substitution.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835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064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783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195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891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884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924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18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561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509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753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914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827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733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340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353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8302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360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54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3115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891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3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77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76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45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"little paper" </a:t>
            </a:r>
          </a:p>
          <a:p>
            <a:r>
              <a:rPr lang="en-US" dirty="0"/>
              <a:t>really a literate Haskell implementation</a:t>
            </a:r>
          </a:p>
          <a:p>
            <a:r>
              <a:rPr lang="en-US" dirty="0"/>
              <a:t>Stand on the shoulders of giants</a:t>
            </a:r>
          </a:p>
          <a:p>
            <a:endParaRPr lang="en-US" dirty="0"/>
          </a:p>
          <a:p>
            <a:r>
              <a:rPr lang="en-US" dirty="0"/>
              <a:t>focusses on capture-avoiding substitution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52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20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181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49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868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53" y="240507"/>
            <a:ext cx="7886700" cy="815295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152" y="1168924"/>
            <a:ext cx="8561457" cy="34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78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176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3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73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75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81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39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43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396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weirich/lambda-n-way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weirich/lambda-n-ways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D6E2F-6897-5645-9EBE-CE7782EF0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538" y="799397"/>
            <a:ext cx="5260443" cy="3544707"/>
          </a:xfrm>
        </p:spPr>
        <p:txBody>
          <a:bodyPr vert="horz" lIns="68580" tIns="34290" rIns="68580" bIns="34290" rtlCol="0" anchor="ctr">
            <a:normAutofit fontScale="90000"/>
          </a:bodyPr>
          <a:lstStyle/>
          <a:p>
            <a:pPr algn="r"/>
            <a: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  <a:t>How to Implement the Lambda Calculus, </a:t>
            </a:r>
            <a:b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</a:br>
            <a: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  <a:t>Quickly </a:t>
            </a:r>
            <a:b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</a:br>
            <a:endParaRPr lang="en-US" sz="6000" dirty="0">
              <a:ln w="22225">
                <a:solidFill>
                  <a:srgbClr val="FFFFFF"/>
                </a:solidFill>
              </a:ln>
              <a:noFill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54B0D-D3D5-7F43-AED9-71C2478C6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1998" y="799396"/>
            <a:ext cx="2895002" cy="3544707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Stephanie Weirich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University of Pennsylvania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Haskell Love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September 10,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8BB931-C3D1-7C48-AA28-65F9356B639F}"/>
              </a:ext>
            </a:extLst>
          </p:cNvPr>
          <p:cNvSpPr txBox="1"/>
          <p:nvPr/>
        </p:nvSpPr>
        <p:spPr>
          <a:xfrm>
            <a:off x="1591407" y="3928605"/>
            <a:ext cx="58380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https://</a:t>
            </a:r>
            <a:r>
              <a:rPr lang="en-US" sz="2100" dirty="0" err="1"/>
              <a:t>github.com</a:t>
            </a:r>
            <a:r>
              <a:rPr lang="en-US" sz="2100" dirty="0"/>
              <a:t>/</a:t>
            </a:r>
            <a:r>
              <a:rPr lang="en-US" sz="2100" dirty="0" err="1"/>
              <a:t>sweirich</a:t>
            </a:r>
            <a:r>
              <a:rPr lang="en-US" sz="2100" dirty="0"/>
              <a:t>/lambda-n-ways/</a:t>
            </a:r>
          </a:p>
        </p:txBody>
      </p:sp>
    </p:spTree>
    <p:extLst>
      <p:ext uri="{BB962C8B-B14F-4D97-AF65-F5344CB8AC3E}">
        <p14:creationId xmlns:p14="http://schemas.microsoft.com/office/powerpoint/2010/main" val="689406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0D28D-9D8F-754B-9A9A-FAF1C2F4D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Computing normal form with </a:t>
            </a:r>
            <a:r>
              <a:rPr lang="en-US" b="1" dirty="0"/>
              <a:t>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7742C-B409-0F48-A78F-0170705BB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00" dirty="0"/>
              <a:t> </a:t>
            </a:r>
          </a:p>
          <a:p>
            <a:pPr marL="0" indent="0" algn="ctr">
              <a:buNone/>
            </a:pPr>
            <a:r>
              <a:rPr lang="el-GR" sz="3600" dirty="0">
                <a:solidFill>
                  <a:schemeClr val="accent2">
                    <a:lumMod val="75000"/>
                  </a:schemeClr>
                </a:solidFill>
              </a:rPr>
              <a:t>λ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600" dirty="0"/>
              <a:t>. </a:t>
            </a:r>
            <a:r>
              <a:rPr lang="el-GR" sz="3600" dirty="0">
                <a:solidFill>
                  <a:schemeClr val="accent6">
                    <a:lumMod val="75000"/>
                  </a:schemeClr>
                </a:solidFill>
              </a:rPr>
              <a:t>λ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3600" dirty="0"/>
              <a:t>. (</a:t>
            </a:r>
            <a:r>
              <a:rPr lang="el-GR" sz="3600" dirty="0">
                <a:solidFill>
                  <a:schemeClr val="accent1"/>
                </a:solidFill>
              </a:rPr>
              <a:t>λ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.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(</a:t>
            </a:r>
            <a:r>
              <a:rPr lang="el-GR" sz="3600" dirty="0"/>
              <a:t>λ</a:t>
            </a:r>
            <a:r>
              <a:rPr lang="en-US" sz="3600" dirty="0"/>
              <a:t>x.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(</a:t>
            </a:r>
            <a:r>
              <a:rPr lang="el-GR" sz="3600" dirty="0">
                <a:solidFill>
                  <a:schemeClr val="accent4">
                    <a:lumMod val="75000"/>
                  </a:schemeClr>
                </a:solidFill>
              </a:rPr>
              <a:t>λ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y</a:t>
            </a:r>
            <a:r>
              <a:rPr lang="en-US" sz="3600" dirty="0"/>
              <a:t>.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y</a:t>
            </a:r>
            <a:r>
              <a:rPr lang="en-US" sz="3600" dirty="0"/>
              <a:t>))) (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x x x</a:t>
            </a:r>
            <a:r>
              <a:rPr lang="en-US" sz="3600" dirty="0"/>
              <a:t>)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l-GR" sz="3600" dirty="0">
                <a:solidFill>
                  <a:schemeClr val="accent2">
                    <a:lumMod val="75000"/>
                  </a:schemeClr>
                </a:solidFill>
              </a:rPr>
              <a:t>λ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600" dirty="0"/>
              <a:t>. </a:t>
            </a:r>
            <a:r>
              <a:rPr lang="el-GR" sz="3600" dirty="0">
                <a:solidFill>
                  <a:schemeClr val="accent6">
                    <a:lumMod val="75000"/>
                  </a:schemeClr>
                </a:solidFill>
              </a:rPr>
              <a:t>λ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3600" dirty="0"/>
              <a:t>.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600" dirty="0"/>
              <a:t> (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x x x</a:t>
            </a:r>
            <a:r>
              <a:rPr lang="en-US" sz="3600" dirty="0"/>
              <a:t>) (</a:t>
            </a:r>
            <a:r>
              <a:rPr lang="el-GR" sz="3600" dirty="0"/>
              <a:t>λ</a:t>
            </a:r>
            <a:r>
              <a:rPr lang="en-US" sz="3600" dirty="0"/>
              <a:t>z.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600" dirty="0"/>
              <a:t> (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x x x</a:t>
            </a:r>
            <a:r>
              <a:rPr lang="en-US" sz="3600" dirty="0"/>
              <a:t>) (</a:t>
            </a:r>
            <a:r>
              <a:rPr lang="el-GR" sz="3600" dirty="0">
                <a:solidFill>
                  <a:schemeClr val="accent4">
                    <a:lumMod val="75000"/>
                  </a:schemeClr>
                </a:solidFill>
              </a:rPr>
              <a:t>λ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y</a:t>
            </a:r>
            <a:r>
              <a:rPr lang="en-US" sz="3600" dirty="0"/>
              <a:t>.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y</a:t>
            </a:r>
            <a:r>
              <a:rPr lang="en-US" sz="3600" dirty="0"/>
              <a:t>))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2C11CBA-C637-DC43-97C6-8C6A79412A15}"/>
              </a:ext>
            </a:extLst>
          </p:cNvPr>
          <p:cNvCxnSpPr>
            <a:cxnSpLocks/>
          </p:cNvCxnSpPr>
          <p:nvPr/>
        </p:nvCxnSpPr>
        <p:spPr>
          <a:xfrm>
            <a:off x="2444012" y="2254219"/>
            <a:ext cx="5817841" cy="0"/>
          </a:xfrm>
          <a:prstGeom prst="line">
            <a:avLst/>
          </a:prstGeom>
          <a:ln w="793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8AED850-3B0C-2744-A7B3-9311AC8A9638}"/>
              </a:ext>
            </a:extLst>
          </p:cNvPr>
          <p:cNvSpPr txBox="1"/>
          <p:nvPr/>
        </p:nvSpPr>
        <p:spPr>
          <a:xfrm>
            <a:off x="2514600" y="2269273"/>
            <a:ext cx="3286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bg2">
                    <a:lumMod val="50000"/>
                  </a:schemeClr>
                </a:solidFill>
              </a:rPr>
              <a:t>substitute (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x x x</a:t>
            </a:r>
            <a:r>
              <a:rPr lang="en-US" sz="2800" i="1" dirty="0">
                <a:solidFill>
                  <a:schemeClr val="bg2">
                    <a:lumMod val="50000"/>
                  </a:schemeClr>
                </a:solidFill>
              </a:rPr>
              <a:t>) for </a:t>
            </a:r>
            <a:r>
              <a:rPr lang="en-US" sz="2800" i="1" dirty="0">
                <a:solidFill>
                  <a:schemeClr val="accent1"/>
                </a:solidFill>
              </a:rPr>
              <a:t>y</a:t>
            </a:r>
            <a:endParaRPr lang="en-US" sz="2800" i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EB3D57-8BE8-8E43-A92C-CB879C9C847F}"/>
              </a:ext>
            </a:extLst>
          </p:cNvPr>
          <p:cNvCxnSpPr>
            <a:cxnSpLocks/>
          </p:cNvCxnSpPr>
          <p:nvPr/>
        </p:nvCxnSpPr>
        <p:spPr>
          <a:xfrm>
            <a:off x="4223343" y="3778923"/>
            <a:ext cx="558837" cy="0"/>
          </a:xfrm>
          <a:prstGeom prst="line">
            <a:avLst/>
          </a:prstGeom>
          <a:ln w="793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96CC5F-E643-0542-B6A1-53D9C3129E0F}"/>
              </a:ext>
            </a:extLst>
          </p:cNvPr>
          <p:cNvSpPr txBox="1"/>
          <p:nvPr/>
        </p:nvSpPr>
        <p:spPr>
          <a:xfrm>
            <a:off x="853209" y="3894171"/>
            <a:ext cx="3993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bg2">
                    <a:lumMod val="50000"/>
                  </a:schemeClr>
                </a:solidFill>
              </a:rPr>
              <a:t>rename </a:t>
            </a:r>
            <a:r>
              <a:rPr lang="en-US" sz="2800" dirty="0"/>
              <a:t>x</a:t>
            </a:r>
            <a:r>
              <a:rPr lang="en-US" sz="2800" i="1" dirty="0">
                <a:solidFill>
                  <a:schemeClr val="bg2">
                    <a:lumMod val="50000"/>
                  </a:schemeClr>
                </a:solidFill>
              </a:rPr>
              <a:t> to avoid capture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3F4E5B-8962-C744-A0A3-0AA5D496CB2F}"/>
              </a:ext>
            </a:extLst>
          </p:cNvPr>
          <p:cNvSpPr txBox="1"/>
          <p:nvPr/>
        </p:nvSpPr>
        <p:spPr>
          <a:xfrm>
            <a:off x="5614202" y="3892685"/>
            <a:ext cx="3154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bg2">
                    <a:lumMod val="50000"/>
                  </a:schemeClr>
                </a:solidFill>
              </a:rPr>
              <a:t>stop when </a:t>
            </a:r>
            <a:r>
              <a:rPr lang="en-US" sz="2800" dirty="0">
                <a:solidFill>
                  <a:schemeClr val="accent1"/>
                </a:solidFill>
              </a:rPr>
              <a:t>y</a:t>
            </a:r>
            <a:r>
              <a:rPr lang="en-US" sz="2800" i="1" dirty="0">
                <a:solidFill>
                  <a:schemeClr val="bg2">
                    <a:lumMod val="50000"/>
                  </a:schemeClr>
                </a:solidFill>
              </a:rPr>
              <a:t> not free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1C7176-00E0-A849-8824-C59B2A49B5FD}"/>
              </a:ext>
            </a:extLst>
          </p:cNvPr>
          <p:cNvCxnSpPr>
            <a:cxnSpLocks/>
          </p:cNvCxnSpPr>
          <p:nvPr/>
        </p:nvCxnSpPr>
        <p:spPr>
          <a:xfrm flipV="1">
            <a:off x="6631880" y="3778923"/>
            <a:ext cx="1281698" cy="4255"/>
          </a:xfrm>
          <a:prstGeom prst="line">
            <a:avLst/>
          </a:prstGeom>
          <a:ln w="793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59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0D28D-9D8F-754B-9A9A-FAF1C2F4D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with </a:t>
            </a:r>
            <a:r>
              <a:rPr lang="en-US" b="1" dirty="0"/>
              <a:t>de Bruijn</a:t>
            </a:r>
            <a:r>
              <a:rPr lang="en-US" dirty="0"/>
              <a:t>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7742C-B409-0F48-A78F-0170705BB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l-GR" sz="3600" dirty="0">
                <a:solidFill>
                  <a:schemeClr val="accent2">
                    <a:lumMod val="75000"/>
                  </a:schemeClr>
                </a:solidFill>
              </a:rPr>
              <a:t>λ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600" dirty="0"/>
              <a:t>. </a:t>
            </a:r>
            <a:r>
              <a:rPr lang="el-GR" sz="3600" dirty="0">
                <a:solidFill>
                  <a:schemeClr val="accent6">
                    <a:lumMod val="75000"/>
                  </a:schemeClr>
                </a:solidFill>
              </a:rPr>
              <a:t>λ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3600" dirty="0"/>
              <a:t>. (</a:t>
            </a:r>
            <a:r>
              <a:rPr lang="el-GR" sz="3600" dirty="0">
                <a:solidFill>
                  <a:schemeClr val="accent1"/>
                </a:solidFill>
              </a:rPr>
              <a:t>λ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.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(</a:t>
            </a:r>
            <a:r>
              <a:rPr lang="el-GR" sz="3600" dirty="0"/>
              <a:t>λ</a:t>
            </a:r>
            <a:r>
              <a:rPr lang="en-US" sz="3600" dirty="0"/>
              <a:t>x.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(</a:t>
            </a:r>
            <a:r>
              <a:rPr lang="el-GR" sz="3600" dirty="0">
                <a:solidFill>
                  <a:schemeClr val="accent4">
                    <a:lumMod val="75000"/>
                  </a:schemeClr>
                </a:solidFill>
              </a:rPr>
              <a:t>λ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y</a:t>
            </a:r>
            <a:r>
              <a:rPr lang="en-US" sz="3600" dirty="0"/>
              <a:t>.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y</a:t>
            </a:r>
            <a:r>
              <a:rPr lang="en-US" sz="3600" dirty="0"/>
              <a:t>))) (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x x x</a:t>
            </a:r>
            <a:r>
              <a:rPr lang="en-US" sz="3600" dirty="0"/>
              <a:t>)</a:t>
            </a:r>
          </a:p>
          <a:p>
            <a:pPr marL="0" indent="0" algn="ctr">
              <a:buNone/>
            </a:pPr>
            <a:r>
              <a:rPr lang="el-GR" sz="3600" dirty="0">
                <a:solidFill>
                  <a:schemeClr val="accent2">
                    <a:lumMod val="75000"/>
                  </a:schemeClr>
                </a:solidFill>
              </a:rPr>
              <a:t>λ</a:t>
            </a:r>
            <a:r>
              <a:rPr lang="en-US" sz="3600" dirty="0"/>
              <a:t>. </a:t>
            </a:r>
            <a:r>
              <a:rPr lang="el-GR" sz="3600" dirty="0">
                <a:solidFill>
                  <a:schemeClr val="accent6">
                    <a:lumMod val="75000"/>
                  </a:schemeClr>
                </a:solidFill>
              </a:rPr>
              <a:t>λ</a:t>
            </a:r>
            <a:r>
              <a:rPr lang="en-US" sz="3600" dirty="0"/>
              <a:t>. (</a:t>
            </a:r>
            <a:r>
              <a:rPr lang="el-GR" sz="3600" dirty="0">
                <a:solidFill>
                  <a:schemeClr val="accent1"/>
                </a:solidFill>
              </a:rPr>
              <a:t>λ</a:t>
            </a:r>
            <a:r>
              <a:rPr lang="en-US" sz="3600" dirty="0"/>
              <a:t>.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1"/>
                </a:solidFill>
              </a:rPr>
              <a:t>0</a:t>
            </a:r>
            <a:r>
              <a:rPr lang="en-US" sz="3600" dirty="0"/>
              <a:t> (</a:t>
            </a:r>
            <a:r>
              <a:rPr lang="el-GR" sz="3600" dirty="0"/>
              <a:t>λ</a:t>
            </a:r>
            <a:r>
              <a:rPr lang="en-US" sz="3600" dirty="0"/>
              <a:t>.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1"/>
                </a:solidFill>
              </a:rPr>
              <a:t>1</a:t>
            </a:r>
            <a:r>
              <a:rPr lang="en-US" sz="3600" dirty="0"/>
              <a:t> (</a:t>
            </a:r>
            <a:r>
              <a:rPr lang="el-GR" sz="3600" dirty="0">
                <a:solidFill>
                  <a:schemeClr val="accent4">
                    <a:lumMod val="75000"/>
                  </a:schemeClr>
                </a:solidFill>
              </a:rPr>
              <a:t>λ</a:t>
            </a:r>
            <a:r>
              <a:rPr lang="en-US" sz="3600" dirty="0"/>
              <a:t>.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en-US" sz="3600" dirty="0"/>
              <a:t>))) (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0 0 0</a:t>
            </a:r>
            <a:r>
              <a:rPr lang="en-US" sz="3600" dirty="0"/>
              <a:t>)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l-GR" sz="3600" dirty="0"/>
              <a:t> </a:t>
            </a:r>
            <a:r>
              <a:rPr lang="el-GR" sz="3600" dirty="0">
                <a:solidFill>
                  <a:schemeClr val="accent2">
                    <a:lumMod val="75000"/>
                  </a:schemeClr>
                </a:solidFill>
              </a:rPr>
              <a:t>λ</a:t>
            </a:r>
            <a:r>
              <a:rPr lang="en-US" sz="3600" dirty="0"/>
              <a:t>. </a:t>
            </a:r>
            <a:r>
              <a:rPr lang="el-GR" sz="3600" dirty="0">
                <a:solidFill>
                  <a:schemeClr val="accent6">
                    <a:lumMod val="75000"/>
                  </a:schemeClr>
                </a:solidFill>
              </a:rPr>
              <a:t>λ</a:t>
            </a:r>
            <a:r>
              <a:rPr lang="en-US" sz="3600" dirty="0"/>
              <a:t>. </a:t>
            </a:r>
            <a:r>
              <a:rPr lang="el-GR" sz="36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l-GR" sz="3600" dirty="0"/>
              <a:t> (</a:t>
            </a:r>
            <a:r>
              <a:rPr lang="el-GR" sz="3600" dirty="0">
                <a:solidFill>
                  <a:schemeClr val="accent6">
                    <a:lumMod val="75000"/>
                  </a:schemeClr>
                </a:solidFill>
              </a:rPr>
              <a:t>0 0 0</a:t>
            </a:r>
            <a:r>
              <a:rPr lang="el-GR" sz="3600" dirty="0"/>
              <a:t>) (λ. </a:t>
            </a:r>
            <a:r>
              <a:rPr lang="el-GR" sz="36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l-GR" sz="3600" dirty="0"/>
              <a:t> (</a:t>
            </a:r>
            <a:r>
              <a:rPr lang="el-GR" sz="3600" dirty="0">
                <a:solidFill>
                  <a:schemeClr val="accent6">
                    <a:lumMod val="75000"/>
                  </a:schemeClr>
                </a:solidFill>
              </a:rPr>
              <a:t>1 1 1</a:t>
            </a:r>
            <a:r>
              <a:rPr lang="el-GR" sz="3600" dirty="0"/>
              <a:t>) (</a:t>
            </a:r>
            <a:r>
              <a:rPr lang="el-GR" sz="3600" dirty="0">
                <a:solidFill>
                  <a:schemeClr val="accent4">
                    <a:lumMod val="75000"/>
                  </a:schemeClr>
                </a:solidFill>
              </a:rPr>
              <a:t>λ</a:t>
            </a:r>
            <a:r>
              <a:rPr lang="el-GR" sz="3600" dirty="0"/>
              <a:t>.</a:t>
            </a:r>
            <a:r>
              <a:rPr lang="el-GR" sz="3600" dirty="0">
                <a:solidFill>
                  <a:schemeClr val="accent2">
                    <a:lumMod val="75000"/>
                  </a:schemeClr>
                </a:solidFill>
              </a:rPr>
              <a:t> 3</a:t>
            </a:r>
            <a:r>
              <a:rPr lang="el-GR" sz="3600" dirty="0"/>
              <a:t>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el-GR" sz="3600" dirty="0"/>
              <a:t>))</a:t>
            </a:r>
            <a:endParaRPr lang="en-US" sz="3600" dirty="0"/>
          </a:p>
          <a:p>
            <a:pPr marL="0" indent="0" algn="ctr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E9D8F9-B8A3-DA4B-B7C8-85F113C2FD46}"/>
              </a:ext>
            </a:extLst>
          </p:cNvPr>
          <p:cNvCxnSpPr>
            <a:cxnSpLocks/>
          </p:cNvCxnSpPr>
          <p:nvPr/>
        </p:nvCxnSpPr>
        <p:spPr>
          <a:xfrm>
            <a:off x="2514600" y="2357306"/>
            <a:ext cx="5169716" cy="0"/>
          </a:xfrm>
          <a:prstGeom prst="line">
            <a:avLst/>
          </a:prstGeom>
          <a:ln w="793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B39444A-654D-7549-9E4C-87EE1F59EE05}"/>
              </a:ext>
            </a:extLst>
          </p:cNvPr>
          <p:cNvSpPr/>
          <p:nvPr/>
        </p:nvSpPr>
        <p:spPr>
          <a:xfrm>
            <a:off x="2514600" y="2387084"/>
            <a:ext cx="61197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>
                <a:solidFill>
                  <a:schemeClr val="bg2">
                    <a:lumMod val="50000"/>
                  </a:schemeClr>
                </a:solidFill>
              </a:rPr>
              <a:t>substitute (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0 0 0</a:t>
            </a:r>
            <a:r>
              <a:rPr lang="en-US" sz="2800" i="1" dirty="0">
                <a:solidFill>
                  <a:schemeClr val="bg2">
                    <a:lumMod val="50000"/>
                  </a:schemeClr>
                </a:solidFill>
              </a:rPr>
              <a:t>) for </a:t>
            </a:r>
            <a:r>
              <a:rPr lang="en-US" sz="2800" i="1" dirty="0">
                <a:solidFill>
                  <a:schemeClr val="accent1"/>
                </a:solidFill>
              </a:rPr>
              <a:t>0</a:t>
            </a:r>
            <a:endParaRPr lang="en-US" sz="2800" i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E37AE8-9343-5147-82C8-9ABEC2142242}"/>
              </a:ext>
            </a:extLst>
          </p:cNvPr>
          <p:cNvCxnSpPr>
            <a:cxnSpLocks/>
          </p:cNvCxnSpPr>
          <p:nvPr/>
        </p:nvCxnSpPr>
        <p:spPr>
          <a:xfrm>
            <a:off x="2442324" y="3467451"/>
            <a:ext cx="393154" cy="0"/>
          </a:xfrm>
          <a:prstGeom prst="line">
            <a:avLst/>
          </a:prstGeom>
          <a:ln w="793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56EAA31-964A-AB41-B802-059E5A0BB089}"/>
              </a:ext>
            </a:extLst>
          </p:cNvPr>
          <p:cNvCxnSpPr>
            <a:cxnSpLocks/>
          </p:cNvCxnSpPr>
          <p:nvPr/>
        </p:nvCxnSpPr>
        <p:spPr>
          <a:xfrm flipV="1">
            <a:off x="5099458" y="3519341"/>
            <a:ext cx="1046097" cy="1399"/>
          </a:xfrm>
          <a:prstGeom prst="line">
            <a:avLst/>
          </a:prstGeom>
          <a:ln w="793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3BDC605-784D-4644-93C9-D840D1B89FC7}"/>
              </a:ext>
            </a:extLst>
          </p:cNvPr>
          <p:cNvSpPr/>
          <p:nvPr/>
        </p:nvSpPr>
        <p:spPr>
          <a:xfrm>
            <a:off x="4365167" y="3554834"/>
            <a:ext cx="42692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increment (</a:t>
            </a: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0 0 0</a:t>
            </a:r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) under binders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801C6E-9C54-0643-AB17-9477ECBCAFB2}"/>
              </a:ext>
            </a:extLst>
          </p:cNvPr>
          <p:cNvSpPr/>
          <p:nvPr/>
        </p:nvSpPr>
        <p:spPr>
          <a:xfrm>
            <a:off x="767195" y="3559077"/>
            <a:ext cx="34948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decrement other variables </a:t>
            </a:r>
          </a:p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after reduction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1C4F71C-CF33-E843-987E-7D720BA02A24}"/>
              </a:ext>
            </a:extLst>
          </p:cNvPr>
          <p:cNvCxnSpPr>
            <a:cxnSpLocks/>
          </p:cNvCxnSpPr>
          <p:nvPr/>
        </p:nvCxnSpPr>
        <p:spPr>
          <a:xfrm>
            <a:off x="4617677" y="3467280"/>
            <a:ext cx="393154" cy="0"/>
          </a:xfrm>
          <a:prstGeom prst="line">
            <a:avLst/>
          </a:prstGeom>
          <a:ln w="793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F812A11-ECF7-BC4F-AB23-A77ED52E3AB8}"/>
              </a:ext>
            </a:extLst>
          </p:cNvPr>
          <p:cNvCxnSpPr>
            <a:cxnSpLocks/>
          </p:cNvCxnSpPr>
          <p:nvPr/>
        </p:nvCxnSpPr>
        <p:spPr>
          <a:xfrm>
            <a:off x="6809732" y="3467280"/>
            <a:ext cx="393154" cy="0"/>
          </a:xfrm>
          <a:prstGeom prst="line">
            <a:avLst/>
          </a:prstGeom>
          <a:ln w="793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18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0D28D-9D8F-754B-9A9A-FAF1C2F4D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with </a:t>
            </a:r>
            <a:r>
              <a:rPr lang="en-US" b="1" dirty="0"/>
              <a:t>Locally nameless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7742C-B409-0F48-A78F-0170705BB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7961" y="1210869"/>
            <a:ext cx="7049105" cy="346379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l-GR" sz="3200" dirty="0">
                <a:solidFill>
                  <a:schemeClr val="accent2">
                    <a:lumMod val="75000"/>
                  </a:schemeClr>
                </a:solidFill>
              </a:rPr>
              <a:t>λ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200" dirty="0"/>
              <a:t>. </a:t>
            </a:r>
            <a:r>
              <a:rPr lang="el-GR" sz="3200" dirty="0">
                <a:solidFill>
                  <a:schemeClr val="accent6">
                    <a:lumMod val="75000"/>
                  </a:schemeClr>
                </a:solidFill>
              </a:rPr>
              <a:t>λ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3200" dirty="0"/>
              <a:t>. (</a:t>
            </a:r>
            <a:r>
              <a:rPr lang="el-GR" sz="3200" dirty="0">
                <a:solidFill>
                  <a:schemeClr val="accent1"/>
                </a:solidFill>
              </a:rPr>
              <a:t>λ</a:t>
            </a:r>
            <a:r>
              <a:rPr lang="en-US" sz="3200" dirty="0">
                <a:solidFill>
                  <a:schemeClr val="accent1"/>
                </a:solidFill>
              </a:rPr>
              <a:t>y</a:t>
            </a:r>
            <a:r>
              <a:rPr lang="en-US" sz="3200" dirty="0"/>
              <a:t>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1"/>
                </a:solidFill>
              </a:rPr>
              <a:t>y</a:t>
            </a:r>
            <a:r>
              <a:rPr lang="en-US" sz="3200" dirty="0"/>
              <a:t> (</a:t>
            </a:r>
            <a:r>
              <a:rPr lang="el-GR" sz="3200" dirty="0"/>
              <a:t>λ</a:t>
            </a:r>
            <a:r>
              <a:rPr lang="en-US" sz="3200" dirty="0"/>
              <a:t>x.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1"/>
                </a:solidFill>
              </a:rPr>
              <a:t>y</a:t>
            </a:r>
            <a:r>
              <a:rPr lang="en-US" sz="3200" dirty="0"/>
              <a:t> (</a:t>
            </a:r>
            <a:r>
              <a:rPr lang="el-GR" sz="3200" dirty="0">
                <a:solidFill>
                  <a:schemeClr val="accent4">
                    <a:lumMod val="75000"/>
                  </a:schemeClr>
                </a:solidFill>
              </a:rPr>
              <a:t>λ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y</a:t>
            </a:r>
            <a:r>
              <a:rPr lang="en-US" sz="3200" dirty="0"/>
              <a:t>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y</a:t>
            </a:r>
            <a:r>
              <a:rPr lang="en-US" sz="3200" dirty="0"/>
              <a:t>))) (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x x x</a:t>
            </a:r>
            <a:r>
              <a:rPr lang="en-US" sz="3200" dirty="0"/>
              <a:t>)</a:t>
            </a:r>
          </a:p>
          <a:p>
            <a:pPr marL="0" indent="0" algn="ctr">
              <a:buNone/>
            </a:pPr>
            <a:r>
              <a:rPr lang="el-GR" sz="3200" dirty="0">
                <a:solidFill>
                  <a:schemeClr val="accent2">
                    <a:lumMod val="75000"/>
                  </a:schemeClr>
                </a:solidFill>
              </a:rPr>
              <a:t>λ</a:t>
            </a:r>
            <a:r>
              <a:rPr lang="en-US" sz="3200" dirty="0"/>
              <a:t>. </a:t>
            </a:r>
            <a:r>
              <a:rPr lang="el-GR" sz="3200" dirty="0">
                <a:solidFill>
                  <a:schemeClr val="accent6">
                    <a:lumMod val="75000"/>
                  </a:schemeClr>
                </a:solidFill>
              </a:rPr>
              <a:t>λ</a:t>
            </a:r>
            <a:r>
              <a:rPr lang="en-US" sz="3200" dirty="0"/>
              <a:t>. (</a:t>
            </a:r>
            <a:r>
              <a:rPr lang="el-GR" sz="3200" dirty="0">
                <a:solidFill>
                  <a:schemeClr val="accent1"/>
                </a:solidFill>
              </a:rPr>
              <a:t>λ</a:t>
            </a:r>
            <a:r>
              <a:rPr lang="en-US" sz="3200" dirty="0"/>
              <a:t>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1"/>
                </a:solidFill>
              </a:rPr>
              <a:t>0</a:t>
            </a:r>
            <a:r>
              <a:rPr lang="en-US" sz="3200" dirty="0"/>
              <a:t> (</a:t>
            </a:r>
            <a:r>
              <a:rPr lang="el-GR" sz="3200" dirty="0"/>
              <a:t>λ</a:t>
            </a:r>
            <a:r>
              <a:rPr lang="en-US" sz="3200" dirty="0"/>
              <a:t>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1"/>
                </a:solidFill>
              </a:rPr>
              <a:t>1</a:t>
            </a:r>
            <a:r>
              <a:rPr lang="en-US" sz="3200" dirty="0"/>
              <a:t> (</a:t>
            </a:r>
            <a:r>
              <a:rPr lang="el-GR" sz="3200" dirty="0">
                <a:solidFill>
                  <a:schemeClr val="accent4">
                    <a:lumMod val="75000"/>
                  </a:schemeClr>
                </a:solidFill>
              </a:rPr>
              <a:t>λ</a:t>
            </a:r>
            <a:r>
              <a:rPr lang="en-US" sz="3200" dirty="0"/>
              <a:t>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en-US" sz="3200" dirty="0"/>
              <a:t>))) (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0 0 0</a:t>
            </a:r>
            <a:r>
              <a:rPr lang="en-US" sz="3200" dirty="0"/>
              <a:t>)</a:t>
            </a:r>
          </a:p>
          <a:p>
            <a:pPr marL="0" indent="0" algn="ctr">
              <a:buNone/>
            </a:pPr>
            <a:r>
              <a:rPr lang="en-US" sz="3200" dirty="0"/>
              <a:t>       (</a:t>
            </a:r>
            <a:r>
              <a:rPr lang="el-GR" sz="3200" dirty="0">
                <a:solidFill>
                  <a:schemeClr val="accent1"/>
                </a:solidFill>
              </a:rPr>
              <a:t>λ</a:t>
            </a:r>
            <a:r>
              <a:rPr lang="en-US" sz="3200" dirty="0"/>
              <a:t>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1"/>
                </a:solidFill>
              </a:rPr>
              <a:t>0</a:t>
            </a:r>
            <a:r>
              <a:rPr lang="en-US" sz="3200" dirty="0"/>
              <a:t> (</a:t>
            </a:r>
            <a:r>
              <a:rPr lang="el-GR" sz="3200" dirty="0"/>
              <a:t>λ</a:t>
            </a:r>
            <a:r>
              <a:rPr lang="en-US" sz="3200" dirty="0"/>
              <a:t>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1"/>
                </a:solidFill>
              </a:rPr>
              <a:t>1</a:t>
            </a:r>
            <a:r>
              <a:rPr lang="en-US" sz="3200" dirty="0"/>
              <a:t> (</a:t>
            </a:r>
            <a:r>
              <a:rPr lang="el-GR" sz="3200" dirty="0">
                <a:solidFill>
                  <a:schemeClr val="accent4">
                    <a:lumMod val="75000"/>
                  </a:schemeClr>
                </a:solidFill>
              </a:rPr>
              <a:t>λ</a:t>
            </a:r>
            <a:r>
              <a:rPr lang="en-US" sz="3200" dirty="0"/>
              <a:t>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en-US" sz="3200" dirty="0"/>
              <a:t>))) (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x x x</a:t>
            </a:r>
            <a:r>
              <a:rPr lang="en-US" sz="3200" dirty="0"/>
              <a:t>)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l-GR" sz="3200" dirty="0"/>
              <a:t>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l-GR" sz="3200" dirty="0"/>
              <a:t> (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x x x</a:t>
            </a:r>
            <a:r>
              <a:rPr lang="el-GR" sz="3200" dirty="0"/>
              <a:t>) (λ.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l-GR" sz="3200" dirty="0"/>
              <a:t> (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x x x</a:t>
            </a:r>
            <a:r>
              <a:rPr lang="el-GR" sz="3200" dirty="0"/>
              <a:t>) (</a:t>
            </a:r>
            <a:r>
              <a:rPr lang="el-GR" sz="3200" dirty="0">
                <a:solidFill>
                  <a:schemeClr val="accent4">
                    <a:lumMod val="75000"/>
                  </a:schemeClr>
                </a:solidFill>
              </a:rPr>
              <a:t>λ</a:t>
            </a:r>
            <a:r>
              <a:rPr lang="el-GR" sz="3200" dirty="0"/>
              <a:t>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l-GR" sz="3200" dirty="0"/>
              <a:t>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el-GR" sz="3200" dirty="0"/>
              <a:t>)</a:t>
            </a:r>
            <a:r>
              <a:rPr lang="en-US" sz="3200" dirty="0"/>
              <a:t>)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     </a:t>
            </a:r>
            <a:r>
              <a:rPr lang="el-GR" sz="3200" dirty="0">
                <a:solidFill>
                  <a:schemeClr val="accent2">
                    <a:lumMod val="75000"/>
                  </a:schemeClr>
                </a:solidFill>
              </a:rPr>
              <a:t>λ</a:t>
            </a:r>
            <a:r>
              <a:rPr lang="en-US" sz="3200" dirty="0"/>
              <a:t>. </a:t>
            </a:r>
            <a:r>
              <a:rPr lang="el-GR" sz="3200" dirty="0">
                <a:solidFill>
                  <a:schemeClr val="accent6">
                    <a:lumMod val="75000"/>
                  </a:schemeClr>
                </a:solidFill>
              </a:rPr>
              <a:t>λ</a:t>
            </a:r>
            <a:r>
              <a:rPr lang="en-US" sz="3200" dirty="0"/>
              <a:t>. </a:t>
            </a:r>
            <a:r>
              <a:rPr lang="el-GR" sz="32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l-GR" sz="3200" dirty="0"/>
              <a:t> (</a:t>
            </a:r>
            <a:r>
              <a:rPr lang="el-GR" sz="3200" dirty="0">
                <a:solidFill>
                  <a:schemeClr val="accent6">
                    <a:lumMod val="75000"/>
                  </a:schemeClr>
                </a:solidFill>
              </a:rPr>
              <a:t>0 0 0</a:t>
            </a:r>
            <a:r>
              <a:rPr lang="el-GR" sz="3200" dirty="0"/>
              <a:t>) (λ. </a:t>
            </a:r>
            <a:r>
              <a:rPr lang="el-GR" sz="32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l-GR" sz="3200" dirty="0"/>
              <a:t> (</a:t>
            </a:r>
            <a:r>
              <a:rPr lang="el-GR" sz="3200" dirty="0">
                <a:solidFill>
                  <a:schemeClr val="accent6">
                    <a:lumMod val="75000"/>
                  </a:schemeClr>
                </a:solidFill>
              </a:rPr>
              <a:t>1 1 1</a:t>
            </a:r>
            <a:r>
              <a:rPr lang="el-GR" sz="3200" dirty="0"/>
              <a:t>) (</a:t>
            </a:r>
            <a:r>
              <a:rPr lang="el-GR" sz="3200" dirty="0">
                <a:solidFill>
                  <a:schemeClr val="accent4">
                    <a:lumMod val="75000"/>
                  </a:schemeClr>
                </a:solidFill>
              </a:rPr>
              <a:t>λ</a:t>
            </a:r>
            <a:r>
              <a:rPr lang="el-GR" sz="3200" dirty="0"/>
              <a:t>.</a:t>
            </a:r>
            <a:r>
              <a:rPr lang="el-GR" sz="3200" dirty="0">
                <a:solidFill>
                  <a:schemeClr val="accent2">
                    <a:lumMod val="75000"/>
                  </a:schemeClr>
                </a:solidFill>
              </a:rPr>
              <a:t> 3</a:t>
            </a:r>
            <a:r>
              <a:rPr lang="el-GR" sz="3200" dirty="0"/>
              <a:t>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el-GR" sz="3200" dirty="0"/>
              <a:t>))</a:t>
            </a:r>
            <a:r>
              <a:rPr lang="en-US" sz="3200" dirty="0"/>
              <a:t>   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0D155A-3C70-9A4D-A653-E3FD0DED8630}"/>
              </a:ext>
            </a:extLst>
          </p:cNvPr>
          <p:cNvSpPr txBox="1"/>
          <p:nvPr/>
        </p:nvSpPr>
        <p:spPr>
          <a:xfrm>
            <a:off x="3725746" y="2865235"/>
            <a:ext cx="3309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bg2">
                    <a:lumMod val="50000"/>
                  </a:schemeClr>
                </a:solidFill>
              </a:rPr>
              <a:t>substitute (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x x x</a:t>
            </a:r>
            <a:r>
              <a:rPr lang="en-US" sz="2800" i="1" dirty="0">
                <a:solidFill>
                  <a:schemeClr val="bg2">
                    <a:lumMod val="50000"/>
                  </a:schemeClr>
                </a:solidFill>
              </a:rPr>
              <a:t>) for </a:t>
            </a:r>
            <a:r>
              <a:rPr lang="en-US" sz="2800" i="1" dirty="0">
                <a:solidFill>
                  <a:schemeClr val="accent1"/>
                </a:solidFill>
              </a:rPr>
              <a:t>0</a:t>
            </a:r>
            <a:endParaRPr lang="en-US" sz="28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AE53E8-6F4A-9644-B386-76E65D6A64F2}"/>
              </a:ext>
            </a:extLst>
          </p:cNvPr>
          <p:cNvSpPr txBox="1"/>
          <p:nvPr/>
        </p:nvSpPr>
        <p:spPr>
          <a:xfrm>
            <a:off x="245591" y="1736539"/>
            <a:ext cx="25678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name outermost</a:t>
            </a:r>
          </a:p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variables to expose</a:t>
            </a:r>
          </a:p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beta-reduction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FA8756-E296-744D-BFB3-8C2EECBF0AA0}"/>
              </a:ext>
            </a:extLst>
          </p:cNvPr>
          <p:cNvSpPr txBox="1"/>
          <p:nvPr/>
        </p:nvSpPr>
        <p:spPr>
          <a:xfrm>
            <a:off x="262419" y="3332466"/>
            <a:ext cx="26700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replace names with </a:t>
            </a:r>
          </a:p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indices when finished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41D19D0-97EC-804E-9F02-5A8E91931162}"/>
              </a:ext>
            </a:extLst>
          </p:cNvPr>
          <p:cNvCxnSpPr>
            <a:cxnSpLocks/>
          </p:cNvCxnSpPr>
          <p:nvPr/>
        </p:nvCxnSpPr>
        <p:spPr>
          <a:xfrm>
            <a:off x="2813473" y="2206632"/>
            <a:ext cx="612396" cy="0"/>
          </a:xfrm>
          <a:prstGeom prst="line">
            <a:avLst/>
          </a:prstGeom>
          <a:ln w="793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55C80A-84B4-4F40-8F74-96BE84AD5A8D}"/>
              </a:ext>
            </a:extLst>
          </p:cNvPr>
          <p:cNvCxnSpPr>
            <a:cxnSpLocks/>
          </p:cNvCxnSpPr>
          <p:nvPr/>
        </p:nvCxnSpPr>
        <p:spPr>
          <a:xfrm>
            <a:off x="3320776" y="2848859"/>
            <a:ext cx="4994753" cy="0"/>
          </a:xfrm>
          <a:prstGeom prst="line">
            <a:avLst/>
          </a:prstGeom>
          <a:ln w="793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91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EBB3-78CB-3B48-B6EE-8071C9E3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Bookkeeping </a:t>
            </a:r>
            <a:r>
              <a:rPr lang="en-US" dirty="0"/>
              <a:t>during  b {a/x}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23D7C-8515-F34E-9ABF-7C6B607A2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Names:  </a:t>
            </a:r>
            <a:r>
              <a:rPr lang="en-US" sz="2400" b="1" dirty="0"/>
              <a:t>rename bound variables to avoid capture</a:t>
            </a:r>
          </a:p>
          <a:p>
            <a:pPr lvl="1"/>
            <a:r>
              <a:rPr lang="en-US" dirty="0"/>
              <a:t>calculate free variables of </a:t>
            </a: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</a:p>
          <a:p>
            <a:pPr lvl="1"/>
            <a:r>
              <a:rPr lang="en-US" dirty="0"/>
              <a:t>rename bound variables in </a:t>
            </a: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</a:t>
            </a:r>
            <a:r>
              <a:rPr lang="en-US" dirty="0"/>
              <a:t> with a "fresh" name</a:t>
            </a:r>
          </a:p>
          <a:p>
            <a:r>
              <a:rPr lang="en-US" sz="2400" dirty="0"/>
              <a:t>de Bruijn: </a:t>
            </a:r>
            <a:r>
              <a:rPr lang="en-US" sz="2400" b="1" dirty="0"/>
              <a:t>adjust indices</a:t>
            </a:r>
          </a:p>
          <a:p>
            <a:pPr lvl="1"/>
            <a:r>
              <a:rPr lang="en-US" dirty="0"/>
              <a:t>shift free indices in </a:t>
            </a: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  <a:r>
              <a:rPr lang="en-US" dirty="0"/>
              <a:t> depending on binding depth</a:t>
            </a:r>
          </a:p>
          <a:p>
            <a:pPr lvl="1"/>
            <a:r>
              <a:rPr lang="en-US" dirty="0"/>
              <a:t>decrement indices of </a:t>
            </a: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</a:t>
            </a:r>
            <a:r>
              <a:rPr lang="en-US" dirty="0"/>
              <a:t> because we lost a binder</a:t>
            </a:r>
          </a:p>
          <a:p>
            <a:r>
              <a:rPr lang="en-US" sz="2400" dirty="0"/>
              <a:t>Locally nameless: </a:t>
            </a:r>
            <a:r>
              <a:rPr lang="en-US" sz="2400" b="1" dirty="0"/>
              <a:t>exchange names/indices</a:t>
            </a:r>
          </a:p>
          <a:p>
            <a:pPr lvl="1"/>
            <a:r>
              <a:rPr lang="en-US" dirty="0"/>
              <a:t>invariant: </a:t>
            </a: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  <a:r>
              <a:rPr lang="en-US" dirty="0"/>
              <a:t> has no "free" indices, only free names</a:t>
            </a:r>
          </a:p>
          <a:p>
            <a:pPr lvl="1"/>
            <a:r>
              <a:rPr lang="en-US" dirty="0"/>
              <a:t>exchange happens during traversal, not substitution</a:t>
            </a:r>
          </a:p>
          <a:p>
            <a:pPr lvl="1"/>
            <a:r>
              <a:rPr lang="en-US" dirty="0"/>
              <a:t>need to choose "fresh" names</a:t>
            </a:r>
          </a:p>
        </p:txBody>
      </p:sp>
    </p:spTree>
    <p:extLst>
      <p:ext uri="{BB962C8B-B14F-4D97-AF65-F5344CB8AC3E}">
        <p14:creationId xmlns:p14="http://schemas.microsoft.com/office/powerpoint/2010/main" val="33624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34C7-D772-9E48-9E77-2D78C8E84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12" y="2039755"/>
            <a:ext cx="7886700" cy="2139553"/>
          </a:xfrm>
        </p:spPr>
        <p:txBody>
          <a:bodyPr>
            <a:normAutofit/>
          </a:bodyPr>
          <a:lstStyle/>
          <a:p>
            <a:r>
              <a:rPr lang="en-US" dirty="0"/>
              <a:t>Binding library 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B79B55-6AED-F542-B7C9-2768A6538562}"/>
              </a:ext>
            </a:extLst>
          </p:cNvPr>
          <p:cNvSpPr txBox="1">
            <a:spLocks/>
          </p:cNvSpPr>
          <p:nvPr/>
        </p:nvSpPr>
        <p:spPr>
          <a:xfrm>
            <a:off x="2514600" y="733211"/>
            <a:ext cx="3675146" cy="2083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Exp)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</a:p>
          <a:p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	</a:t>
            </a: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deriving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 (Generic)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150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24C029-5EDC-E646-B4D3-B57D760EE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libraries isolate tricky code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E913BF-4A42-6F48-B07F-616B1A35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Interface of the library depends on the approach</a:t>
            </a:r>
            <a:br>
              <a:rPr lang="en-US" sz="2400" dirty="0"/>
            </a:br>
            <a:endParaRPr lang="en-US" sz="2400" dirty="0"/>
          </a:p>
          <a:p>
            <a:r>
              <a:rPr lang="en-US" sz="2800" dirty="0"/>
              <a:t>Example: </a:t>
            </a:r>
            <a:r>
              <a:rPr lang="en-US" sz="2800" b="1" dirty="0"/>
              <a:t>Name-based binding library</a:t>
            </a:r>
            <a:br>
              <a:rPr lang="en-US" b="1" dirty="0"/>
            </a:br>
            <a:endParaRPr lang="en-US" b="1" dirty="0"/>
          </a:p>
          <a:p>
            <a:pPr marL="342900" lvl="1" indent="0">
              <a:buNone/>
            </a:pPr>
            <a:r>
              <a:rPr lang="en-US" sz="2000" dirty="0" err="1">
                <a:solidFill>
                  <a:srgbClr val="4B69C6"/>
                </a:solidFill>
                <a:latin typeface="Menlo" panose="020B0609030804020204" pitchFamily="49" charset="0"/>
              </a:rPr>
              <a:t>newtype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9C5D27"/>
                </a:solidFill>
                <a:latin typeface="Menlo" panose="020B0609030804020204" pitchFamily="49" charset="0"/>
              </a:rPr>
              <a:t>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IdInt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  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</a:rPr>
              <a:t>-- concrete</a:t>
            </a:r>
            <a:b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</a:b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    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</a:rPr>
              <a:t>-- abstract, hides cached var set</a:t>
            </a:r>
            <a:b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</a:b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 a     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</a:rPr>
              <a:t>-- abstract</a:t>
            </a:r>
          </a:p>
          <a:p>
            <a:pPr marL="342900" lvl="1" indent="0">
              <a:buNone/>
            </a:pPr>
            <a:endParaRPr lang="en-US" sz="2000" dirty="0">
              <a:solidFill>
                <a:schemeClr val="bg2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pPr marL="342900" lvl="1" indent="0"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</a:rPr>
              <a:t>plus functions to create &amp; destruct Bind/Sub types</a:t>
            </a:r>
          </a:p>
          <a:p>
            <a:pPr marL="342900" lvl="1" indent="0">
              <a:buNone/>
            </a:pPr>
            <a:endParaRPr lang="en-US" sz="2000" dirty="0">
              <a:solidFill>
                <a:schemeClr val="bg2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790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93FAA-6340-F54E-BDBB-EB80E5F13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Name-based library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2742C-72FB-3748-99E2-DBC25CF90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VarC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  var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  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-- needed for renaming</a:t>
            </a: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b="1" dirty="0" err="1">
                <a:solidFill>
                  <a:srgbClr val="AA3731"/>
                </a:solidFill>
                <a:latin typeface="Menlo" panose="020B0609030804020204" pitchFamily="49" charset="0"/>
              </a:rPr>
              <a:t>isvar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Maybe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FreeVarsC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b="1" dirty="0" err="1">
                <a:solidFill>
                  <a:srgbClr val="AA3731"/>
                </a:solidFill>
                <a:latin typeface="Menlo" panose="020B0609030804020204" pitchFamily="49" charset="0"/>
              </a:rPr>
              <a:t>freeVars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VarSet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FreeVarsC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SubstC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b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b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 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--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freeVars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 needed to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                            -- avoid capture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CCFFC5-2E71-F647-B976-FA4DBB27135A}"/>
              </a:ext>
            </a:extLst>
          </p:cNvPr>
          <p:cNvSpPr txBox="1"/>
          <p:nvPr/>
        </p:nvSpPr>
        <p:spPr>
          <a:xfrm>
            <a:off x="5212630" y="2297251"/>
            <a:ext cx="35017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Instances for Var and Bind </a:t>
            </a:r>
            <a:br>
              <a:rPr lang="en-US" sz="2400" i="1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types provided by library</a:t>
            </a:r>
          </a:p>
        </p:txBody>
      </p:sp>
    </p:spTree>
    <p:extLst>
      <p:ext uri="{BB962C8B-B14F-4D97-AF65-F5344CB8AC3E}">
        <p14:creationId xmlns:p14="http://schemas.microsoft.com/office/powerpoint/2010/main" val="1341570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D6AAC-09F9-5145-BE63-0ECF419A0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Straightforward instances without 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C4926-F7B8-2D42-B543-32E96E022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009650"/>
            <a:ext cx="8561457" cy="3463799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VarC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var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  </a:t>
            </a:r>
            <a:b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b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FreeVarsC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freeVars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v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freeVars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v 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</a:rPr>
              <a:t>-- uses Var instance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freeVars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freeVars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b 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</a:rPr>
              <a:t>-- uses Bind instance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freeVars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f a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freeVars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f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`union`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freeVars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</a:t>
            </a:r>
          </a:p>
          <a:p>
            <a:pPr marL="0" indent="0">
              <a:buNone/>
            </a:pPr>
            <a:b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SubstC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v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v   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</a:rPr>
              <a:t>-- library function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</a:rPr>
              <a:t>-- uses Bind instance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f a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f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a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080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D6AAC-09F9-5145-BE63-0ECF419A0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client instances, virtually no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C4926-F7B8-2D42-B543-32E96E022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VarC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var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isvar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v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Just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v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isvar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_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Nothing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FreeVarsC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</a:p>
          <a:p>
            <a:pPr marL="0" indent="0">
              <a:buNone/>
            </a:pPr>
            <a:b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SubstC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</a:p>
          <a:p>
            <a:pPr marL="0" indent="0">
              <a:buNone/>
            </a:pPr>
            <a:b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264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D6AAC-09F9-5145-BE63-0ECF419A0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client instances, virtually no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C4926-F7B8-2D42-B543-32E96E022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VarC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{-#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SPECIALIZE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VarC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#-}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var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isvar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v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Just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v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isvar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_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Nothing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FreeVarsC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{-#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SPECIALIZE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FreeVarsC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#-}</a:t>
            </a:r>
          </a:p>
          <a:p>
            <a:pPr marL="0" indent="0">
              <a:buNone/>
            </a:pPr>
            <a:b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SubstC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{-#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SPECIALIZE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SubstC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#-}</a:t>
            </a:r>
          </a:p>
          <a:p>
            <a:pPr marL="0" indent="0">
              <a:buNone/>
            </a:pPr>
            <a:b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265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AD2B03-A1DD-9048-886F-02DAC7516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Key lambda-calculus operation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4CC830-BBFE-ED40-867F-B6491F338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89937" y="1368907"/>
            <a:ext cx="4364125" cy="3263504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1" dirty="0"/>
              <a:t>Capture-avoiding substitution</a:t>
            </a:r>
          </a:p>
          <a:p>
            <a:pPr marL="0" indent="0" algn="ctr">
              <a:buNone/>
            </a:pPr>
            <a:r>
              <a:rPr lang="en-US" sz="3200" dirty="0">
                <a:solidFill>
                  <a:schemeClr val="accent2"/>
                </a:solidFill>
              </a:rPr>
              <a:t>a { b / x }</a:t>
            </a:r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3200" dirty="0"/>
              <a:t>(z (</a:t>
            </a:r>
            <a:r>
              <a:rPr lang="en-US" sz="3200" dirty="0" err="1"/>
              <a:t>λy.z</a:t>
            </a:r>
            <a:r>
              <a:rPr lang="en-US" sz="3200" dirty="0"/>
              <a:t>)) { y / z }  </a:t>
            </a:r>
          </a:p>
          <a:p>
            <a:pPr marL="0" indent="0" algn="ctr">
              <a:buNone/>
            </a:pPr>
            <a:r>
              <a:rPr lang="en-US" sz="3200" dirty="0"/>
              <a:t>⟾ </a:t>
            </a:r>
          </a:p>
          <a:p>
            <a:pPr marL="0" indent="0" algn="ctr">
              <a:buNone/>
            </a:pPr>
            <a:r>
              <a:rPr lang="en-US" sz="3200" dirty="0"/>
              <a:t>y (</a:t>
            </a:r>
            <a:r>
              <a:rPr lang="en-US" sz="3200" dirty="0" err="1"/>
              <a:t>λw</a:t>
            </a:r>
            <a:r>
              <a:rPr lang="en-US" sz="3200" dirty="0"/>
              <a:t>. y)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34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6E302-243E-5448-B283-16D1BEC5E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640747"/>
            <a:ext cx="7886700" cy="2139553"/>
          </a:xfrm>
        </p:spPr>
        <p:txBody>
          <a:bodyPr/>
          <a:lstStyle/>
          <a:p>
            <a:r>
              <a:rPr lang="en-US" dirty="0"/>
              <a:t>How to implement reduction?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09EDB-246A-5E4C-AAFD-8B4EACB1F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780300"/>
            <a:ext cx="8138068" cy="1125140"/>
          </a:xfrm>
        </p:spPr>
        <p:txBody>
          <a:bodyPr/>
          <a:lstStyle/>
          <a:p>
            <a:r>
              <a:rPr lang="en-US" dirty="0"/>
              <a:t>How difficult is it to use these three approaches?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A63C9A-2855-4B41-81E4-015988797013}"/>
              </a:ext>
            </a:extLst>
          </p:cNvPr>
          <p:cNvSpPr txBox="1">
            <a:spLocks/>
          </p:cNvSpPr>
          <p:nvPr/>
        </p:nvSpPr>
        <p:spPr>
          <a:xfrm>
            <a:off x="3312507" y="760030"/>
            <a:ext cx="2950508" cy="2083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Exp)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420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2A16-C2E0-F44B-B173-6A53DBB6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53" y="240508"/>
            <a:ext cx="7886700" cy="767932"/>
          </a:xfrm>
        </p:spPr>
        <p:txBody>
          <a:bodyPr/>
          <a:lstStyle/>
          <a:p>
            <a:r>
              <a:rPr lang="en-US" dirty="0"/>
              <a:t>Normal-order full reduction w/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DC282-9CD0-9D44-9D0B-D233CDEF3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517" y="1008439"/>
            <a:ext cx="8561457" cy="3463799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AA3731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Bind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x 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-- recurse under binder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  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Bind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x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))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 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  case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whnf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of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    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Bind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x a0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b="1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 b a0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a'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a'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F2267-3EDB-0448-B997-C7466131E6D9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730245" y="1009650"/>
            <a:ext cx="4394200" cy="32639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AA3731"/>
                </a:solidFill>
                <a:latin typeface="Menlo" panose="020B0609030804020204" pitchFamily="49" charset="0"/>
              </a:rPr>
              <a:t>whnf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whnf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whnf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don't recurse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 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b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whnf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 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  case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whnf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of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   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Bind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x a0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whnf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b="1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 b a0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a'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a' b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normalize head only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40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2A16-C2E0-F44B-B173-6A53DBB62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Normal-order full reduction w/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DC282-9CD0-9D44-9D0B-D233CDEF3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517" y="1008439"/>
            <a:ext cx="8561457" cy="3463799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AA3731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      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-- x is an Int (index)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Bind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-- no Var stored at binder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recurse under binder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Bind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))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 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  case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whnf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of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    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Bind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a0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b="1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0 b a0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  -- shift indices during </a:t>
            </a:r>
            <a:r>
              <a:rPr lang="en-US" sz="1800" dirty="0" err="1">
                <a:solidFill>
                  <a:srgbClr val="777777"/>
                </a:solidFill>
                <a:latin typeface="Menlo" panose="020B0609030804020204" pitchFamily="49" charset="0"/>
              </a:rPr>
              <a:t>subst</a:t>
            </a:r>
            <a:endParaRPr lang="en-US" sz="1800" dirty="0">
              <a:solidFill>
                <a:srgbClr val="77777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a'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a'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38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2A16-C2E0-F44B-B173-6A53DBB6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52" y="240507"/>
            <a:ext cx="8206785" cy="815295"/>
          </a:xfrm>
        </p:spPr>
        <p:txBody>
          <a:bodyPr>
            <a:normAutofit/>
          </a:bodyPr>
          <a:lstStyle/>
          <a:p>
            <a:r>
              <a:rPr lang="en-US" dirty="0"/>
              <a:t>Reduction w/ locally nameless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DC282-9CD0-9D44-9D0B-D233CDEF3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517" y="1008439"/>
            <a:ext cx="8694483" cy="3463799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AA3731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     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     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invariant, no free indices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Bind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     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no Var at binder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let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  = </a:t>
            </a:r>
            <a:r>
              <a:rPr lang="en-US" sz="1800" b="1" dirty="0">
                <a:solidFill>
                  <a:srgbClr val="333333"/>
                </a:solidFill>
                <a:latin typeface="Menlo" panose="020B0609030804020204" pitchFamily="49" charset="0"/>
              </a:rPr>
              <a:t>fresh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b       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find var not free in b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 b' =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b="1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b="1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0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 </a:t>
            </a:r>
            <a:r>
              <a:rPr lang="en-US" sz="1800" dirty="0">
                <a:latin typeface="Menlo" panose="020B0609030804020204" pitchFamily="49" charset="0"/>
              </a:rPr>
              <a:t>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cvt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index to name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Bind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b="1" dirty="0">
                <a:solidFill>
                  <a:srgbClr val="333333"/>
                </a:solidFill>
                <a:latin typeface="Menlo" panose="020B0609030804020204" pitchFamily="49" charset="0"/>
              </a:rPr>
              <a:t>close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 b'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))     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cvt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name to index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 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  case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whnf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of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    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Bind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a0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b="1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b="1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0 b a0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      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no shifting (from invariant)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a'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a'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 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03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6E302-243E-5448-B283-16D1BEC5E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which is faster?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B7335-91A0-2340-85BC-686D767C51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Lennart.Simple</a:t>
            </a:r>
            <a:r>
              <a:rPr lang="en-US" dirty="0"/>
              <a:t> – adapted from "Lambda-calculus cooked four ways", bugfix</a:t>
            </a:r>
          </a:p>
          <a:p>
            <a:r>
              <a:rPr lang="en-US" dirty="0" err="1"/>
              <a:t>Lennart.DeBruijn</a:t>
            </a:r>
            <a:r>
              <a:rPr lang="en-US" dirty="0"/>
              <a:t> – adapted from "Lambda-calculus cooked four ways"</a:t>
            </a:r>
          </a:p>
          <a:p>
            <a:r>
              <a:rPr lang="en-US" dirty="0" err="1"/>
              <a:t>LocallyNameless.Ott</a:t>
            </a:r>
            <a:r>
              <a:rPr lang="en-US" dirty="0"/>
              <a:t> – generated by Ott tool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2501C1-F8B1-FF4E-A63F-AAE39F7D9D9A}"/>
              </a:ext>
            </a:extLst>
          </p:cNvPr>
          <p:cNvSpPr/>
          <p:nvPr/>
        </p:nvSpPr>
        <p:spPr>
          <a:xfrm>
            <a:off x="633412" y="4382572"/>
            <a:ext cx="4341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https://github.com/sweirich/lambda-n-ways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662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29ADA-FFF5-C342-B3B4-8ED1C8571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Lennart's 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E089C-E95B-F142-8CDD-7D5D2F0D8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168924"/>
            <a:ext cx="8315842" cy="346379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Normal-order reduction of the Church encoding of   </a:t>
            </a:r>
            <a:br>
              <a:rPr lang="en-US" sz="2800" dirty="0"/>
            </a:b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6! == sum [1 .. 37] + 17</a:t>
            </a:r>
          </a:p>
          <a:p>
            <a:pPr marL="342900" lvl="1" indent="0">
              <a:buNone/>
            </a:pPr>
            <a:r>
              <a:rPr lang="en-US" sz="2800" dirty="0"/>
              <a:t>i.e.  720 == 719</a:t>
            </a:r>
          </a:p>
          <a:p>
            <a:pPr marL="0" indent="0">
              <a:buNone/>
            </a:pPr>
            <a:r>
              <a:rPr lang="en-US" sz="2800" dirty="0"/>
              <a:t>Benchmark statistics</a:t>
            </a:r>
          </a:p>
          <a:p>
            <a:pPr lvl="1"/>
            <a:r>
              <a:rPr lang="en-US" sz="2000" dirty="0"/>
              <a:t>Number of substitutions required for normalization: </a:t>
            </a:r>
            <a:r>
              <a:rPr lang="en-US" sz="2000" b="1" dirty="0"/>
              <a:t>119,697</a:t>
            </a:r>
          </a:p>
          <a:p>
            <a:pPr lvl="1"/>
            <a:r>
              <a:rPr lang="en-US" sz="2000" dirty="0"/>
              <a:t>AST depth: 53, binding depth: 25</a:t>
            </a:r>
          </a:p>
          <a:p>
            <a:pPr lvl="1"/>
            <a:r>
              <a:rPr lang="en-US" sz="2000" dirty="0"/>
              <a:t>Average # of variable occurrences during each beta-reduction: 1.15</a:t>
            </a:r>
          </a:p>
          <a:p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60447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5EF1D-76FD-704B-B4FE-4B61A20A0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results: head-to-head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658A189-D45A-F448-B384-7DC63A4AE0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8654314"/>
              </p:ext>
            </p:extLst>
          </p:nvPr>
        </p:nvGraphicFramePr>
        <p:xfrm>
          <a:off x="732773" y="1200149"/>
          <a:ext cx="7390356" cy="32904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5034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34C7-D772-9E48-9E77-2D78C8E84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do better? Yes!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60D22-4400-344B-96C4-C5EFE81E8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009650"/>
            <a:ext cx="8561457" cy="3463799"/>
          </a:xfrm>
        </p:spPr>
        <p:txBody>
          <a:bodyPr>
            <a:normAutofit/>
          </a:bodyPr>
          <a:lstStyle/>
          <a:p>
            <a:r>
              <a:rPr lang="en-US" sz="2400" dirty="0"/>
              <a:t>In all three versions, bookkeeping leads to multiple traversals</a:t>
            </a:r>
          </a:p>
          <a:p>
            <a:r>
              <a:rPr lang="en-US" sz="2400" dirty="0"/>
              <a:t>General Idea: generalize traversals and cache info at binders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 Exp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-&gt; Exp -&gt; Exp</a:t>
            </a:r>
            <a:endParaRPr lang="en-US" sz="2400" dirty="0"/>
          </a:p>
          <a:p>
            <a:r>
              <a:rPr lang="en-US" sz="2400" b="1" dirty="0"/>
              <a:t>For Names</a:t>
            </a:r>
            <a:endParaRPr lang="en-US" sz="2400" dirty="0"/>
          </a:p>
          <a:p>
            <a:pPr lvl="1"/>
            <a:r>
              <a:rPr lang="en-US" sz="2000" dirty="0"/>
              <a:t>Multi-substitution    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 Sub a =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Map Var a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lvl="1"/>
            <a:r>
              <a:rPr lang="en-US" sz="2000" dirty="0"/>
              <a:t>Cache free vars         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Bind a = Bind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VarSet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Var a</a:t>
            </a:r>
          </a:p>
          <a:p>
            <a:r>
              <a:rPr lang="en-US" sz="2400" dirty="0"/>
              <a:t>Benefits</a:t>
            </a:r>
          </a:p>
          <a:p>
            <a:pPr lvl="1"/>
            <a:r>
              <a:rPr lang="en-US" sz="2000" dirty="0"/>
              <a:t>Find fresh variables quickly</a:t>
            </a:r>
          </a:p>
          <a:p>
            <a:pPr lvl="1"/>
            <a:r>
              <a:rPr lang="en-US" sz="2000" dirty="0"/>
              <a:t>Can cut off substitution early if domain doesn't affect free variables</a:t>
            </a:r>
          </a:p>
          <a:p>
            <a:pPr lvl="1"/>
            <a:r>
              <a:rPr lang="en-US" sz="2000" dirty="0"/>
              <a:t>Fewer traversals: fuse renaming and normal substitutions</a:t>
            </a:r>
          </a:p>
        </p:txBody>
      </p:sp>
    </p:spTree>
    <p:extLst>
      <p:ext uri="{BB962C8B-B14F-4D97-AF65-F5344CB8AC3E}">
        <p14:creationId xmlns:p14="http://schemas.microsoft.com/office/powerpoint/2010/main" val="16175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34C7-D772-9E48-9E77-2D78C8E84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do better? Yes!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60D22-4400-344B-96C4-C5EFE81E8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009650"/>
            <a:ext cx="8561457" cy="3463799"/>
          </a:xfrm>
        </p:spPr>
        <p:txBody>
          <a:bodyPr>
            <a:normAutofit/>
          </a:bodyPr>
          <a:lstStyle/>
          <a:p>
            <a:r>
              <a:rPr lang="en-US" sz="2400" dirty="0"/>
              <a:t>In all three versions, bookkeeping leads to multiple traversals</a:t>
            </a:r>
          </a:p>
          <a:p>
            <a:r>
              <a:rPr lang="en-US" sz="2400" dirty="0"/>
              <a:t>General Idea: generalize traversals and cache info at binders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 Exp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-&gt; Exp -&gt; Exp</a:t>
            </a:r>
            <a:endParaRPr lang="en-US" sz="2400" dirty="0"/>
          </a:p>
          <a:p>
            <a:r>
              <a:rPr lang="en-US" sz="2400" b="1" dirty="0"/>
              <a:t>For de Bruijn indices</a:t>
            </a:r>
            <a:endParaRPr lang="en-US" sz="2400" dirty="0"/>
          </a:p>
          <a:p>
            <a:pPr lvl="1"/>
            <a:r>
              <a:rPr lang="en-US" sz="2000" dirty="0"/>
              <a:t>Multi-substitution     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Sub a =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Inc Int | Cons a (Sub a) </a:t>
            </a:r>
            <a:b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   	  | Compose (Sub a) (Sub a)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lvl="1"/>
            <a:r>
              <a:rPr lang="en-US" sz="2000" dirty="0"/>
              <a:t>Cache substitution    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Bind a = Bind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(Sub a)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Var a</a:t>
            </a:r>
          </a:p>
          <a:p>
            <a:r>
              <a:rPr lang="en-US" sz="2400" dirty="0"/>
              <a:t>Benefits</a:t>
            </a:r>
          </a:p>
          <a:p>
            <a:pPr lvl="1"/>
            <a:r>
              <a:rPr lang="en-US" sz="2100" dirty="0"/>
              <a:t>Compose substitutions using smart constructors</a:t>
            </a:r>
          </a:p>
          <a:p>
            <a:pPr lvl="1"/>
            <a:r>
              <a:rPr lang="en-US" sz="2100" dirty="0"/>
              <a:t>Fewer traversals: multiple indices replaced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94844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34C7-D772-9E48-9E77-2D78C8E84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do better? Yes!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60D22-4400-344B-96C4-C5EFE81E8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009650"/>
            <a:ext cx="8561457" cy="3463799"/>
          </a:xfrm>
        </p:spPr>
        <p:txBody>
          <a:bodyPr>
            <a:normAutofit/>
          </a:bodyPr>
          <a:lstStyle/>
          <a:p>
            <a:r>
              <a:rPr lang="en-US" sz="2400" dirty="0"/>
              <a:t>In all three versions, bookkeeping leads to multiple traversals</a:t>
            </a:r>
          </a:p>
          <a:p>
            <a:r>
              <a:rPr lang="en-US" sz="2400" dirty="0"/>
              <a:t>General Idea: generalize traversals and cache info at binders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 Exp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-&gt; Exp -&gt; Exp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400" b="1" dirty="0"/>
              <a:t>For Locally Nameless</a:t>
            </a:r>
            <a:endParaRPr lang="en-US" sz="2400" dirty="0"/>
          </a:p>
          <a:p>
            <a:pPr lvl="1"/>
            <a:r>
              <a:rPr lang="en-US" sz="2000" dirty="0"/>
              <a:t>Multi-</a:t>
            </a:r>
            <a:r>
              <a:rPr lang="en-US" sz="2000" dirty="0" err="1"/>
              <a:t>subst</a:t>
            </a:r>
            <a:r>
              <a:rPr lang="en-US" sz="2000" dirty="0"/>
              <a:t>/close     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type Sub a =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(Int, [Exp])</a:t>
            </a:r>
          </a:p>
          <a:p>
            <a:pPr lvl="1"/>
            <a:r>
              <a:rPr lang="en-US" sz="2000" dirty="0"/>
              <a:t>Cache last traversal    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Bind a = Bind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(Info a)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Var a</a:t>
            </a:r>
            <a:b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data Info a =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NoInfo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|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Int [a]</a:t>
            </a:r>
            <a:b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		   | Close Int [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IdInt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r>
              <a:rPr lang="en-US" sz="2400" dirty="0"/>
              <a:t>Benefits</a:t>
            </a:r>
          </a:p>
          <a:p>
            <a:pPr lvl="1"/>
            <a:r>
              <a:rPr lang="en-US" sz="2100" dirty="0"/>
              <a:t>Fewer traversals: multiple indices/names replaced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368985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5E1A3-61FE-C245-8ECE-CF94C7C4D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1FB60C-147B-DD4B-ABF9-6AD15365B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530" y="872138"/>
            <a:ext cx="7665626" cy="326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0783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47D47-9F8A-434B-9E59-F830F02E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Comparison: Original vs. optimized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65C5A9-366F-B648-8DCD-61E6A8532D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4618787"/>
              </p:ext>
            </p:extLst>
          </p:nvPr>
        </p:nvGraphicFramePr>
        <p:xfrm>
          <a:off x="374650" y="1168400"/>
          <a:ext cx="8561388" cy="3463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094645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3BF77-A840-644A-A023-131741755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Comparison: Optimized vs. Generic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FDB2EC5-197A-4749-A6FC-0B4A8A86DF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668530"/>
              </p:ext>
            </p:extLst>
          </p:nvPr>
        </p:nvGraphicFramePr>
        <p:xfrm>
          <a:off x="375153" y="1009650"/>
          <a:ext cx="8498186" cy="3432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034351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2709F1-AEF4-B340-A554-AE8EB77DF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880" y="0"/>
            <a:ext cx="469623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354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9826-DBD6-A540-B927-A23D51EF4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Strictness  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E7805-40F6-B744-819A-B181D3E01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3923893" cy="346379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Exp)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4058294-6931-054C-8342-103082D33296}"/>
              </a:ext>
            </a:extLst>
          </p:cNvPr>
          <p:cNvSpPr txBox="1">
            <a:spLocks/>
          </p:cNvSpPr>
          <p:nvPr/>
        </p:nvSpPr>
        <p:spPr>
          <a:xfrm>
            <a:off x="4466989" y="1166664"/>
            <a:ext cx="4232338" cy="3463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Var 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{-# </a:t>
            </a: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UNPACK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#-}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!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</a:p>
          <a:p>
            <a:pPr marL="0" indent="0">
              <a:buNone/>
            </a:pP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!(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!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!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97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5EF1D-76FD-704B-B4FE-4B61A20A0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results: strictness annotations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1C4DEFD-F4D2-FF4B-ADCE-DC2B18EBE7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1911032"/>
              </p:ext>
            </p:extLst>
          </p:nvPr>
        </p:nvGraphicFramePr>
        <p:xfrm>
          <a:off x="995818" y="1133605"/>
          <a:ext cx="6889315" cy="3494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341039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460DB-1586-624C-B228-F305C7E0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Strictness annotations and optimization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FC528F9-D508-0543-A8EF-14E1795562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5994080"/>
              </p:ext>
            </p:extLst>
          </p:nvPr>
        </p:nvGraphicFramePr>
        <p:xfrm>
          <a:off x="599846" y="1200149"/>
          <a:ext cx="7607808" cy="37028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450028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D74DB-8C0A-774C-9161-D3E980D2D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summary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5DD9D74-CB33-784E-A035-8616CB3C02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6595817"/>
              </p:ext>
            </p:extLst>
          </p:nvPr>
        </p:nvGraphicFramePr>
        <p:xfrm>
          <a:off x="793750" y="1055801"/>
          <a:ext cx="7556500" cy="3847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864279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66ECB-F7BE-0041-8999-39ECC00AC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pPr defTabSz="914400"/>
            <a:r>
              <a:rPr lang="en-US" sz="5400" kern="1200" dirty="0">
                <a:latin typeface="+mj-lt"/>
                <a:ea typeface="+mj-ea"/>
                <a:cs typeface="+mj-cs"/>
              </a:rPr>
              <a:t>Conclusions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4A8A8-836E-5E4D-9FF2-449BFDC9E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This is </a:t>
            </a:r>
            <a:r>
              <a:rPr lang="en-US" sz="2800" b="1" dirty="0"/>
              <a:t>one</a:t>
            </a:r>
            <a:r>
              <a:rPr lang="en-US" sz="2800" dirty="0"/>
              <a:t> benchmark, so don't read </a:t>
            </a:r>
            <a:r>
              <a:rPr lang="en-US" sz="2800" i="1" dirty="0"/>
              <a:t>too</a:t>
            </a:r>
            <a:r>
              <a:rPr lang="en-US" sz="2800" dirty="0"/>
              <a:t> much into it</a:t>
            </a:r>
          </a:p>
          <a:p>
            <a:r>
              <a:rPr lang="en-US" sz="2800" dirty="0"/>
              <a:t>Optimizations more significant than representation</a:t>
            </a:r>
          </a:p>
          <a:p>
            <a:r>
              <a:rPr lang="en-US" sz="2800" dirty="0"/>
              <a:t>Class-based library and generic programming worth it (caveat: compilation time)</a:t>
            </a:r>
          </a:p>
          <a:p>
            <a:r>
              <a:rPr lang="en-US" sz="2800" dirty="0"/>
              <a:t>More implementations and benchmarks available in repository: </a:t>
            </a:r>
            <a:r>
              <a:rPr lang="en-US" sz="2800" dirty="0">
                <a:hlinkClick r:id="rId3"/>
              </a:rPr>
              <a:t>https://github.com/sweirich/lambda-n-ways</a:t>
            </a:r>
            <a:br>
              <a:rPr lang="en-US" sz="2800" dirty="0"/>
            </a:br>
            <a:r>
              <a:rPr lang="en-US" sz="2800" dirty="0"/>
              <a:t>Contributions welcome!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F259BE-C1D6-9046-9449-D26297C15D3D}"/>
              </a:ext>
            </a:extLst>
          </p:cNvPr>
          <p:cNvSpPr txBox="1"/>
          <p:nvPr/>
        </p:nvSpPr>
        <p:spPr>
          <a:xfrm>
            <a:off x="2000250" y="23431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9766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820E9-816A-064E-9882-48AF4C07A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728BC-E4AB-044B-9EDD-E7AE46A21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767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EDC32D-69A0-AD44-B14C-9832A6573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1" y="0"/>
            <a:ext cx="7886700" cy="994172"/>
          </a:xfrm>
        </p:spPr>
        <p:txBody>
          <a:bodyPr/>
          <a:lstStyle/>
          <a:p>
            <a:r>
              <a:rPr lang="en-US" b="1" i="1" dirty="0">
                <a:solidFill>
                  <a:schemeClr val="accent1"/>
                </a:solidFill>
              </a:rPr>
              <a:t>Too many approaches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EDAA44-E4DB-9748-9C6E-2465E43EDB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1" y="994172"/>
            <a:ext cx="3886200" cy="3263504"/>
          </a:xfrm>
        </p:spPr>
        <p:txBody>
          <a:bodyPr>
            <a:noAutofit/>
          </a:bodyPr>
          <a:lstStyle/>
          <a:p>
            <a:r>
              <a:rPr lang="en-US" sz="2000" dirty="0"/>
              <a:t>Names: simple renaming </a:t>
            </a:r>
          </a:p>
          <a:p>
            <a:r>
              <a:rPr lang="en-US" sz="2000" dirty="0"/>
              <a:t>Names: nominal</a:t>
            </a:r>
          </a:p>
          <a:p>
            <a:r>
              <a:rPr lang="en-US" sz="2000" dirty="0"/>
              <a:t>de Bruijn indices</a:t>
            </a:r>
          </a:p>
          <a:p>
            <a:r>
              <a:rPr lang="en-US" sz="2000" dirty="0"/>
              <a:t>de Bruijn levels</a:t>
            </a:r>
          </a:p>
          <a:p>
            <a:r>
              <a:rPr lang="en-US" sz="2000" dirty="0"/>
              <a:t>co-de-Bruijn representation</a:t>
            </a:r>
          </a:p>
          <a:p>
            <a:r>
              <a:rPr lang="en-US" sz="2000" dirty="0"/>
              <a:t>HOAS</a:t>
            </a:r>
          </a:p>
          <a:p>
            <a:r>
              <a:rPr lang="en-US" sz="2000" dirty="0"/>
              <a:t>Weak HOAS / PHOAS</a:t>
            </a:r>
          </a:p>
          <a:p>
            <a:r>
              <a:rPr lang="en-US" sz="2000" dirty="0"/>
              <a:t>Locally Nameless</a:t>
            </a:r>
          </a:p>
          <a:p>
            <a:r>
              <a:rPr lang="en-US" sz="2000" dirty="0"/>
              <a:t>Locally Named</a:t>
            </a:r>
          </a:p>
          <a:p>
            <a:r>
              <a:rPr lang="en-US" sz="2000" dirty="0"/>
              <a:t>Canonically Named</a:t>
            </a:r>
          </a:p>
          <a:p>
            <a:r>
              <a:rPr lang="en-US" sz="2000" dirty="0"/>
              <a:t>…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CDA210-AF74-554C-85CD-94BDC18F4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86299" y="1548054"/>
            <a:ext cx="3886200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These implementations differ in</a:t>
            </a:r>
          </a:p>
          <a:p>
            <a:r>
              <a:rPr lang="en-US" dirty="0"/>
              <a:t>the representation of variables and binders</a:t>
            </a:r>
          </a:p>
          <a:p>
            <a:r>
              <a:rPr lang="en-US" dirty="0"/>
              <a:t>the implementation of alpha-equivalence, capture-avoiding substitution functions</a:t>
            </a:r>
          </a:p>
          <a:p>
            <a:r>
              <a:rPr lang="en-US" dirty="0"/>
              <a:t>what you need to do to implement </a:t>
            </a:r>
            <a:r>
              <a:rPr lang="en-US" i="1" dirty="0"/>
              <a:t>other</a:t>
            </a:r>
            <a:r>
              <a:rPr lang="en-US" dirty="0"/>
              <a:t> operations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D149DDB5-C371-5D42-A629-6C14F580B9EA}"/>
              </a:ext>
            </a:extLst>
          </p:cNvPr>
          <p:cNvSpPr/>
          <p:nvPr/>
        </p:nvSpPr>
        <p:spPr>
          <a:xfrm>
            <a:off x="4258986" y="1200150"/>
            <a:ext cx="397429" cy="3522852"/>
          </a:xfrm>
          <a:prstGeom prst="rightBrace">
            <a:avLst>
              <a:gd name="adj1" fmla="val 39351"/>
              <a:gd name="adj2" fmla="val 50000"/>
            </a:avLst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3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2DAA-5F46-7C45-9BEB-5E380510A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Magic Haskell Implementation?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3A6F2-93C8-8748-B392-904F7F252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7A3E9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br>
              <a:rPr lang="en-US" sz="2000" b="1" dirty="0">
                <a:solidFill>
                  <a:srgbClr val="7A3E9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endParaRPr lang="en-US" sz="2000" dirty="0">
              <a:solidFill>
                <a:srgbClr val="4B69C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Var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Var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x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| Lam (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Bind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Exp)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λx.a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| App Exp Exp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(a b)</a:t>
            </a:r>
          </a:p>
          <a:p>
            <a:pPr marL="0" indent="0">
              <a:buNone/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</a:t>
            </a: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deriving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</a:t>
            </a:r>
            <a:r>
              <a:rPr lang="en-US" sz="20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Substitution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chemeClr val="accent6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definition of substitution "for free"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Var -&gt; Exp -&gt; Exp -&gt; Exp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{ b / x }</a:t>
            </a:r>
            <a:endParaRPr lang="en-US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A7AEEA-47E7-C248-9A2E-748638192ABE}"/>
              </a:ext>
            </a:extLst>
          </p:cNvPr>
          <p:cNvSpPr/>
          <p:nvPr/>
        </p:nvSpPr>
        <p:spPr>
          <a:xfrm>
            <a:off x="2286000" y="197158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9900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5BD35-34C7-E544-9E11-83949D8CC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binding libraries, 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3CFFF-AD3E-0846-938F-8BAC33F6E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Libraries for optimized named, locally nameless and de Bruijn representations available on </a:t>
            </a:r>
            <a:r>
              <a:rPr lang="en-US" sz="2400" dirty="0" err="1"/>
              <a:t>github</a:t>
            </a:r>
            <a:br>
              <a:rPr lang="en-US" sz="2400" dirty="0"/>
            </a:br>
            <a:endParaRPr lang="en-US" sz="2100" dirty="0"/>
          </a:p>
          <a:p>
            <a:r>
              <a:rPr lang="en-US" sz="2400" dirty="0"/>
              <a:t>Other binding libraries available on </a:t>
            </a:r>
            <a:r>
              <a:rPr lang="en-US" sz="2400" dirty="0" err="1"/>
              <a:t>Hackage</a:t>
            </a:r>
            <a:r>
              <a:rPr lang="en-US" sz="2400" dirty="0"/>
              <a:t> &amp; provide more</a:t>
            </a:r>
          </a:p>
          <a:p>
            <a:pPr lvl="1"/>
            <a:r>
              <a:rPr lang="en-US" sz="2000" dirty="0"/>
              <a:t>Unbound (Weirich &amp; </a:t>
            </a:r>
            <a:r>
              <a:rPr lang="en-US" sz="2000" dirty="0" err="1"/>
              <a:t>Yorgey</a:t>
            </a:r>
            <a:r>
              <a:rPr lang="en-US" sz="2000" dirty="0"/>
              <a:t>), </a:t>
            </a:r>
            <a:r>
              <a:rPr lang="en-US" dirty="0"/>
              <a:t>GHC version &lt;= 8.8.3</a:t>
            </a:r>
            <a:endParaRPr lang="en-US" sz="2000" dirty="0"/>
          </a:p>
          <a:p>
            <a:pPr lvl="1"/>
            <a:r>
              <a:rPr lang="en-US" sz="2000" b="1" dirty="0"/>
              <a:t>unbound-generics (</a:t>
            </a:r>
            <a:r>
              <a:rPr lang="en-US" sz="2000" b="1" dirty="0" err="1"/>
              <a:t>Kliger</a:t>
            </a:r>
            <a:r>
              <a:rPr lang="en-US" sz="2000" b="1" dirty="0"/>
              <a:t>)</a:t>
            </a:r>
          </a:p>
          <a:p>
            <a:pPr lvl="1"/>
            <a:r>
              <a:rPr lang="en-US" sz="2000" b="1" dirty="0"/>
              <a:t>bound (</a:t>
            </a:r>
            <a:r>
              <a:rPr lang="en-US" sz="2000" b="1" dirty="0" err="1"/>
              <a:t>Kmett</a:t>
            </a:r>
            <a:r>
              <a:rPr lang="en-US" sz="2000" b="1" dirty="0"/>
              <a:t>)</a:t>
            </a:r>
          </a:p>
          <a:p>
            <a:pPr lvl="1"/>
            <a:r>
              <a:rPr lang="en-US" sz="2000" dirty="0"/>
              <a:t>nominal (Selinger)</a:t>
            </a:r>
          </a:p>
          <a:p>
            <a:pPr lvl="1"/>
            <a:r>
              <a:rPr lang="en-US" sz="2000" dirty="0"/>
              <a:t>nom (</a:t>
            </a:r>
            <a:r>
              <a:rPr lang="en-US" sz="2000" dirty="0" err="1"/>
              <a:t>Gabbay</a:t>
            </a:r>
            <a:r>
              <a:rPr lang="en-US" sz="2000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0177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3A6F2-93C8-8748-B392-904F7F252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923" y="224954"/>
            <a:ext cx="8369001" cy="1983955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Var 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some way to represent variables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Bind t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some way to represent binding/scope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 t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some way to represent substitutions</a:t>
            </a:r>
            <a:endParaRPr lang="en-US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substVar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Sub a -&gt; Var -&gt; a</a:t>
            </a:r>
          </a:p>
          <a:p>
            <a:pPr marL="0" indent="0">
              <a:buNone/>
            </a:pP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substBind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Sub a -&gt; Bind a -&gt; Bind a </a:t>
            </a:r>
          </a:p>
          <a:p>
            <a:pPr marL="0" indent="0">
              <a:buNone/>
            </a:pPr>
            <a:endParaRPr lang="en-US" sz="2000" dirty="0">
              <a:solidFill>
                <a:schemeClr val="accent2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br>
              <a:rPr lang="en-US" sz="2400" dirty="0">
                <a:solidFill>
                  <a:schemeClr val="accent6">
                    <a:lumMod val="75000"/>
                  </a:schemeClr>
                </a:solidFill>
              </a:rPr>
            </a:b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A7AEEA-47E7-C248-9A2E-748638192ABE}"/>
              </a:ext>
            </a:extLst>
          </p:cNvPr>
          <p:cNvSpPr/>
          <p:nvPr/>
        </p:nvSpPr>
        <p:spPr>
          <a:xfrm>
            <a:off x="2286000" y="197158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C7A345-D1F7-294D-A6E4-974B79DE10E6}"/>
              </a:ext>
            </a:extLst>
          </p:cNvPr>
          <p:cNvSpPr txBox="1"/>
          <p:nvPr/>
        </p:nvSpPr>
        <p:spPr>
          <a:xfrm>
            <a:off x="378076" y="2358216"/>
            <a:ext cx="8387848" cy="26699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Var Var    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x </a:t>
            </a:r>
          </a:p>
          <a:p>
            <a:pPr>
              <a:spcBef>
                <a:spcPts val="300"/>
              </a:spcBef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| Lam (Bind Exp)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λx.a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| App Exp Exp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(a b)</a:t>
            </a:r>
          </a:p>
          <a:p>
            <a:pPr>
              <a:spcBef>
                <a:spcPts val="300"/>
              </a:spcBef>
            </a:pPr>
            <a:endParaRPr lang="en-US" sz="2000" dirty="0">
              <a:solidFill>
                <a:schemeClr val="accent2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Sub Exp -&gt; Exp -&gt; Exp  </a:t>
            </a:r>
            <a:endParaRPr lang="en-US" sz="2000" dirty="0">
              <a:solidFill>
                <a:schemeClr val="accent2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 (Var v) =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substVar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 v</a:t>
            </a:r>
          </a:p>
          <a:p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 (Lam b) = Lam (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substBind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 b)</a:t>
            </a:r>
          </a:p>
          <a:p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 (App a b) = App (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 a) (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 b) </a:t>
            </a:r>
          </a:p>
        </p:txBody>
      </p:sp>
    </p:spTree>
    <p:extLst>
      <p:ext uri="{BB962C8B-B14F-4D97-AF65-F5344CB8AC3E}">
        <p14:creationId xmlns:p14="http://schemas.microsoft.com/office/powerpoint/2010/main" val="37511812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57861-34CD-8547-9AAE-99F4CB6C8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 many?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340D8-8E5A-B044-B90B-BD6BFD72B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5" y="1009650"/>
            <a:ext cx="8048857" cy="34637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Different goals: compiler vs. type checker vs. didactic explanation vs. proofs</a:t>
            </a:r>
          </a:p>
          <a:p>
            <a:pPr lvl="1"/>
            <a:r>
              <a:rPr lang="en-US" sz="2200" dirty="0"/>
              <a:t>Proofs are important, some designed to be "easier to reason about" </a:t>
            </a:r>
          </a:p>
          <a:p>
            <a:pPr lvl="1"/>
            <a:r>
              <a:rPr lang="en-US" sz="2200" dirty="0"/>
              <a:t>Subtle bugs are common, some designed to be "easier to implement"</a:t>
            </a:r>
          </a:p>
          <a:p>
            <a:pPr lvl="1"/>
            <a:r>
              <a:rPr lang="en-US" sz="2200" dirty="0"/>
              <a:t>Subtle bugs are common, some designed to be "easier to use"</a:t>
            </a:r>
          </a:p>
          <a:p>
            <a:pPr lvl="1"/>
            <a:r>
              <a:rPr lang="en-US" sz="2200" dirty="0"/>
              <a:t>Performance is important, some designed to be "faster"</a:t>
            </a:r>
          </a:p>
          <a:p>
            <a:pPr marL="0" indent="0">
              <a:buNone/>
            </a:pPr>
            <a:r>
              <a:rPr lang="en-US" sz="2800" dirty="0"/>
              <a:t>But … </a:t>
            </a:r>
            <a:r>
              <a:rPr lang="en-US" sz="2800" b="1" dirty="0"/>
              <a:t>which should you use if you care about all of these things?  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641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965DCD-9271-BC41-ADA6-50B441118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Comparison: Optimized-strict vs. Generic-strict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D6F9455-5569-3543-93B9-6B08B2933C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7382638"/>
              </p:ext>
            </p:extLst>
          </p:nvPr>
        </p:nvGraphicFramePr>
        <p:xfrm>
          <a:off x="613775" y="1200149"/>
          <a:ext cx="7496828" cy="37028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811518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F4632-2B69-FD4E-ADC0-7BB5F4D4B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0462"/>
            <a:ext cx="7886700" cy="815295"/>
          </a:xfrm>
        </p:spPr>
        <p:txBody>
          <a:bodyPr/>
          <a:lstStyle/>
          <a:p>
            <a:r>
              <a:rPr lang="en-US" dirty="0"/>
              <a:t>Comparison: Strict vs. Optimized-strict 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3EF1DBF-40F1-1B45-B50F-B4166BD801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6173893"/>
              </p:ext>
            </p:extLst>
          </p:nvPr>
        </p:nvGraphicFramePr>
        <p:xfrm>
          <a:off x="526093" y="1216025"/>
          <a:ext cx="8104340" cy="3756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902358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86BAB-4161-8C44-9F3C-A0FF73A7C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summary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F807D49-6B9B-134B-8E47-4B946EBADA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6204155"/>
              </p:ext>
            </p:extLst>
          </p:nvPr>
        </p:nvGraphicFramePr>
        <p:xfrm>
          <a:off x="263047" y="1200149"/>
          <a:ext cx="8517698" cy="3785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022105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93FAA-6340-F54E-BDBB-EB80E5F13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Overloaded </a:t>
            </a:r>
            <a:r>
              <a:rPr lang="en-US" dirty="0">
                <a:solidFill>
                  <a:schemeClr val="accent2"/>
                </a:solidFill>
              </a:rPr>
              <a:t>and Generic </a:t>
            </a:r>
            <a:r>
              <a:rPr lang="en-US" dirty="0"/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2742C-72FB-3748-99E2-DBC25CF90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009650"/>
            <a:ext cx="8676560" cy="3463799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VarC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AA3731"/>
                </a:solidFill>
                <a:latin typeface="Menlo" panose="020B0609030804020204" pitchFamily="49" charset="0"/>
              </a:rPr>
              <a:t>  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sz="1800" b="1" dirty="0" err="1">
                <a:solidFill>
                  <a:srgbClr val="AA3731"/>
                </a:solidFill>
                <a:latin typeface="Menlo" panose="020B0609030804020204" pitchFamily="49" charset="0"/>
              </a:rPr>
              <a:t>isvar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Maybe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Var  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-- a little more info about vars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isvar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_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Nothing</a:t>
            </a:r>
            <a:b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</a:b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FreeVarsC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sz="1800" b="1" dirty="0" err="1">
                <a:solidFill>
                  <a:srgbClr val="AA3731"/>
                </a:solidFill>
                <a:latin typeface="Menlo" panose="020B0609030804020204" pitchFamily="49" charset="0"/>
              </a:rPr>
              <a:t>freeVars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VarSet</a:t>
            </a:r>
            <a:endParaRPr lang="en-US" sz="1800" dirty="0">
              <a:solidFill>
                <a:srgbClr val="7A3E9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freeVars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x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 …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-- default definition using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GHC.Generics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                    -- and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isvar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342900" lvl="1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  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892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2DAA-5F46-7C45-9BEB-5E380510A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Library  (unbound-generics)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3A6F2-93C8-8748-B392-904F7F252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000" b="1" dirty="0" err="1">
                <a:solidFill>
                  <a:srgbClr val="7A3E9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LocallyNameless.UnboundGenerics</a:t>
            </a:r>
            <a:r>
              <a:rPr lang="en-US" sz="2000" b="1" dirty="0">
                <a:solidFill>
                  <a:srgbClr val="7A3E9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endParaRPr lang="en-US" sz="2000" dirty="0">
              <a:solidFill>
                <a:srgbClr val="777777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solidFill>
                <a:srgbClr val="4B69C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Var (Name Exp)        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x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| Lam (Bind (Name Exp) Exp)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λx.a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| App Exp Exp           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(a b)</a:t>
            </a:r>
          </a:p>
          <a:p>
            <a:pPr marL="0" indent="0">
              <a:buNone/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</a:t>
            </a: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deriving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(Show, Generic)</a:t>
            </a:r>
            <a:b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endParaRPr lang="en-US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instance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where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isvar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2000" dirty="0">
                <a:solidFill>
                  <a:srgbClr val="9C5D2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Var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9C5D2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Just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SubstName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isvar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_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9C5D2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Nothing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generic definition of substitution </a:t>
            </a:r>
          </a:p>
          <a:p>
            <a:pPr marL="0" indent="0">
              <a:buNone/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br>
              <a:rPr lang="en-US" sz="20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endParaRPr lang="en-US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A7AEEA-47E7-C248-9A2E-748638192ABE}"/>
              </a:ext>
            </a:extLst>
          </p:cNvPr>
          <p:cNvSpPr/>
          <p:nvPr/>
        </p:nvSpPr>
        <p:spPr>
          <a:xfrm>
            <a:off x="2286000" y="197158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367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1EB61-46F4-0740-96E6-CC8F06099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6" y="471949"/>
            <a:ext cx="2629122" cy="1216741"/>
          </a:xfrm>
        </p:spPr>
        <p:txBody>
          <a:bodyPr>
            <a:normAutofit/>
          </a:bodyPr>
          <a:lstStyle/>
          <a:p>
            <a:r>
              <a:rPr lang="en-US" sz="2500" dirty="0"/>
              <a:t>Multiple libraries available on </a:t>
            </a:r>
            <a:r>
              <a:rPr lang="en-US" sz="2500" dirty="0" err="1"/>
              <a:t>hackage</a:t>
            </a:r>
            <a:r>
              <a:rPr lang="en-US" sz="2500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61A95-32FC-8344-8F6C-316E92279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698" y="1828800"/>
            <a:ext cx="2629120" cy="2839064"/>
          </a:xfrm>
        </p:spPr>
        <p:txBody>
          <a:bodyPr>
            <a:normAutofit/>
          </a:bodyPr>
          <a:lstStyle/>
          <a:p>
            <a:r>
              <a:rPr lang="en-US" sz="1800" dirty="0"/>
              <a:t>Unbound</a:t>
            </a:r>
            <a:br>
              <a:rPr lang="en-US" sz="1800" dirty="0"/>
            </a:br>
            <a:r>
              <a:rPr lang="en-US" sz="1800" dirty="0"/>
              <a:t>(GHC version &lt;= 8.8.3)</a:t>
            </a:r>
          </a:p>
          <a:p>
            <a:r>
              <a:rPr lang="en-US" sz="1800" dirty="0"/>
              <a:t>unbound-generics </a:t>
            </a:r>
          </a:p>
          <a:p>
            <a:r>
              <a:rPr lang="en-US" sz="1800" dirty="0"/>
              <a:t>bound </a:t>
            </a:r>
          </a:p>
          <a:p>
            <a:r>
              <a:rPr lang="en-US" sz="1800" dirty="0"/>
              <a:t>nominal </a:t>
            </a:r>
          </a:p>
          <a:p>
            <a:r>
              <a:rPr lang="en-US" sz="1800" dirty="0"/>
              <a:t>nom </a:t>
            </a:r>
          </a:p>
          <a:p>
            <a:endParaRPr lang="en-US" sz="15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9292" y="0"/>
            <a:ext cx="5664708" cy="51435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2766" y="418338"/>
            <a:ext cx="4938073" cy="430439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60FAB883-109E-F64E-A0F6-CB111A36B5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3371385"/>
              </p:ext>
            </p:extLst>
          </p:nvPr>
        </p:nvGraphicFramePr>
        <p:xfrm>
          <a:off x="4085302" y="629564"/>
          <a:ext cx="4572000" cy="3905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A395250-6349-814E-A171-6738FD5BFEB6}"/>
              </a:ext>
            </a:extLst>
          </p:cNvPr>
          <p:cNvSpPr txBox="1"/>
          <p:nvPr/>
        </p:nvSpPr>
        <p:spPr>
          <a:xfrm>
            <a:off x="3479292" y="4864067"/>
            <a:ext cx="8068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GHC 8.8.3, MacBook pro, 2.4 GHz 8-Core Intel Core i9, 64 GB, measured using criterion</a:t>
            </a:r>
          </a:p>
        </p:txBody>
      </p:sp>
    </p:spTree>
    <p:extLst>
      <p:ext uri="{BB962C8B-B14F-4D97-AF65-F5344CB8AC3E}">
        <p14:creationId xmlns:p14="http://schemas.microsoft.com/office/powerpoint/2010/main" val="110287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00F92-519D-A84E-90F2-7A0A1E176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difference?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02E48CB-0A8A-AE4C-99DD-1086D5D8DA6B}"/>
              </a:ext>
            </a:extLst>
          </p:cNvPr>
          <p:cNvSpPr/>
          <p:nvPr/>
        </p:nvSpPr>
        <p:spPr>
          <a:xfrm>
            <a:off x="259307" y="4473450"/>
            <a:ext cx="6093726" cy="51480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89A4C-EC53-CD4E-A743-682B9E6FD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009650"/>
            <a:ext cx="8561457" cy="3463799"/>
          </a:xfrm>
        </p:spPr>
        <p:txBody>
          <a:bodyPr>
            <a:noAutofit/>
          </a:bodyPr>
          <a:lstStyle/>
          <a:p>
            <a:r>
              <a:rPr lang="en-US" sz="2000" dirty="0"/>
              <a:t>Different developers?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</a:rPr>
              <a:t>Reimplement uniformly</a:t>
            </a:r>
          </a:p>
          <a:p>
            <a:r>
              <a:rPr lang="en-US" sz="2000" dirty="0"/>
              <a:t>Extra features? (pattern binding, annotations, etc.)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</a:rPr>
              <a:t>Only reimplement "core" mechanism</a:t>
            </a:r>
          </a:p>
          <a:p>
            <a:r>
              <a:rPr lang="en-US" sz="2000" dirty="0"/>
              <a:t>Magic GHC pragma?  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{-# </a:t>
            </a: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SUMMON SPJ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#-}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</a:rPr>
              <a:t>Study GHC manual</a:t>
            </a:r>
          </a:p>
          <a:p>
            <a:r>
              <a:rPr lang="en-US" sz="2000" dirty="0"/>
              <a:t>Different generic programming?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</a:rPr>
              <a:t>Compare with and without</a:t>
            </a:r>
          </a:p>
          <a:p>
            <a:r>
              <a:rPr lang="en-US" sz="2000" dirty="0"/>
              <a:t>Different optimizations?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</a:rPr>
              <a:t>Cross-fertilize ideas</a:t>
            </a:r>
          </a:p>
          <a:p>
            <a:r>
              <a:rPr lang="en-US" sz="2400" dirty="0"/>
              <a:t>Different binding representations?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4E23DD-0EE1-0C40-A646-1B97ADFF9542}"/>
              </a:ext>
            </a:extLst>
          </p:cNvPr>
          <p:cNvSpPr txBox="1"/>
          <p:nvPr/>
        </p:nvSpPr>
        <p:spPr>
          <a:xfrm>
            <a:off x="5791518" y="2571750"/>
            <a:ext cx="3184590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nom/nominal</a:t>
            </a:r>
            <a:br>
              <a:rPr lang="en-US" dirty="0"/>
            </a:br>
            <a:r>
              <a:rPr lang="en-US" dirty="0"/>
              <a:t>Name-based binding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bound</a:t>
            </a:r>
            <a:br>
              <a:rPr lang="en-US" dirty="0"/>
            </a:br>
            <a:r>
              <a:rPr lang="en-US" dirty="0"/>
              <a:t>de Bruijn indices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Unbound/unbound-generics</a:t>
            </a:r>
            <a:br>
              <a:rPr lang="en-US" dirty="0"/>
            </a:br>
            <a:r>
              <a:rPr lang="en-US" dirty="0"/>
              <a:t>Locally nameless (mixed)</a:t>
            </a:r>
          </a:p>
        </p:txBody>
      </p:sp>
    </p:spTree>
    <p:extLst>
      <p:ext uri="{BB962C8B-B14F-4D97-AF65-F5344CB8AC3E}">
        <p14:creationId xmlns:p14="http://schemas.microsoft.com/office/powerpoint/2010/main" val="64107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uiExpand="1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14583-AC43-0F4C-8287-12976AFF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DADDB-77ED-E546-8F17-959DFE57D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7930648" cy="3463799"/>
          </a:xfrm>
        </p:spPr>
        <p:txBody>
          <a:bodyPr>
            <a:normAutofit/>
          </a:bodyPr>
          <a:lstStyle/>
          <a:p>
            <a:r>
              <a:rPr lang="en-US" sz="2400" dirty="0"/>
              <a:t>Overview of three common approaches </a:t>
            </a:r>
          </a:p>
          <a:p>
            <a:pPr lvl="1"/>
            <a:r>
              <a:rPr lang="en-US" sz="2400" dirty="0"/>
              <a:t>Names and simple renaming</a:t>
            </a:r>
          </a:p>
          <a:p>
            <a:pPr lvl="1"/>
            <a:r>
              <a:rPr lang="en-US" sz="2400" dirty="0"/>
              <a:t>de Bruijn indices</a:t>
            </a:r>
          </a:p>
          <a:p>
            <a:pPr lvl="1"/>
            <a:r>
              <a:rPr lang="en-US" sz="2400" dirty="0"/>
              <a:t>Locally nameless (mix of names and indices)</a:t>
            </a:r>
          </a:p>
          <a:p>
            <a:r>
              <a:rPr lang="en-US" sz="2400" dirty="0"/>
              <a:t>Compare their use in a small application </a:t>
            </a:r>
          </a:p>
          <a:p>
            <a:r>
              <a:rPr lang="en-US" sz="2400" dirty="0"/>
              <a:t>Benchmark their implementations </a:t>
            </a:r>
            <a:endParaRPr lang="en-US" sz="2100" dirty="0"/>
          </a:p>
          <a:p>
            <a:pPr lvl="1"/>
            <a:r>
              <a:rPr lang="en-US" sz="2000" dirty="0"/>
              <a:t>Considerable overlap in performance </a:t>
            </a:r>
          </a:p>
          <a:p>
            <a:pPr lvl="1"/>
            <a:r>
              <a:rPr lang="en-US" sz="2000" dirty="0"/>
              <a:t>Can optimize by caching information at binders</a:t>
            </a:r>
          </a:p>
        </p:txBody>
      </p:sp>
    </p:spTree>
    <p:extLst>
      <p:ext uri="{BB962C8B-B14F-4D97-AF65-F5344CB8AC3E}">
        <p14:creationId xmlns:p14="http://schemas.microsoft.com/office/powerpoint/2010/main" val="214808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AA7496-102F-2C46-902A-D75013A4D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153" y="240507"/>
            <a:ext cx="7886700" cy="37915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677574-32D5-7B4D-B335-027AF30A8684}"/>
              </a:ext>
            </a:extLst>
          </p:cNvPr>
          <p:cNvSpPr txBox="1"/>
          <p:nvPr/>
        </p:nvSpPr>
        <p:spPr>
          <a:xfrm>
            <a:off x="3535481" y="4718327"/>
            <a:ext cx="5467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2005-2006, https://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github.com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steshaw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lennart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-lambda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BF80B9-FC08-8F47-8F39-C1052BFB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</a:t>
            </a:r>
          </a:p>
        </p:txBody>
      </p:sp>
    </p:spTree>
    <p:extLst>
      <p:ext uri="{BB962C8B-B14F-4D97-AF65-F5344CB8AC3E}">
        <p14:creationId xmlns:p14="http://schemas.microsoft.com/office/powerpoint/2010/main" val="2020325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S COd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7B389E"/>
      </a:accent2>
      <a:accent3>
        <a:srgbClr val="A5A5A5"/>
      </a:accent3>
      <a:accent4>
        <a:srgbClr val="9C5E22"/>
      </a:accent4>
      <a:accent5>
        <a:srgbClr val="AB372E"/>
      </a:accent5>
      <a:accent6>
        <a:srgbClr val="DEE1E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40902</TotalTime>
  <Words>2692</Words>
  <Application>Microsoft Macintosh PowerPoint</Application>
  <PresentationFormat>On-screen Show (16:9)</PresentationFormat>
  <Paragraphs>411</Paragraphs>
  <Slides>46</Slides>
  <Notes>41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Menlo</vt:lpstr>
      <vt:lpstr>Office Theme</vt:lpstr>
      <vt:lpstr>How to Implement the Lambda Calculus,  Quickly  </vt:lpstr>
      <vt:lpstr>Key lambda-calculus operation </vt:lpstr>
      <vt:lpstr>PowerPoint Presentation</vt:lpstr>
      <vt:lpstr>Magic Haskell Implementation?</vt:lpstr>
      <vt:lpstr>Binding Library  (unbound-generics)</vt:lpstr>
      <vt:lpstr>Multiple libraries available on hackage!</vt:lpstr>
      <vt:lpstr>Why the difference?</vt:lpstr>
      <vt:lpstr>This talk</vt:lpstr>
      <vt:lpstr>Inspiration</vt:lpstr>
      <vt:lpstr>Example: Computing normal form with names</vt:lpstr>
      <vt:lpstr>Example: with de Bruijn indices</vt:lpstr>
      <vt:lpstr>Example: with Locally nameless</vt:lpstr>
      <vt:lpstr>Bookkeeping during  b {a/x}</vt:lpstr>
      <vt:lpstr>Binding library example</vt:lpstr>
      <vt:lpstr>Binding libraries isolate tricky code</vt:lpstr>
      <vt:lpstr>Name-based library operations</vt:lpstr>
      <vt:lpstr>Straightforward instances without Generics</vt:lpstr>
      <vt:lpstr>Generic client instances, virtually no code</vt:lpstr>
      <vt:lpstr>Generic client instances, virtually no code</vt:lpstr>
      <vt:lpstr>How to implement reduction?</vt:lpstr>
      <vt:lpstr>Normal-order full reduction w/ names</vt:lpstr>
      <vt:lpstr>Normal-order full reduction w/ indices</vt:lpstr>
      <vt:lpstr>Reduction w/ locally nameless terms</vt:lpstr>
      <vt:lpstr>But which is faster?</vt:lpstr>
      <vt:lpstr>Lennart's benchmark</vt:lpstr>
      <vt:lpstr>Benchmark results: head-to-head</vt:lpstr>
      <vt:lpstr>Can we do better? Yes!  </vt:lpstr>
      <vt:lpstr>Can we do better? Yes!  </vt:lpstr>
      <vt:lpstr>Can we do better? Yes!  </vt:lpstr>
      <vt:lpstr>Comparison: Original vs. optimized</vt:lpstr>
      <vt:lpstr>Comparison: Optimized vs. Generic</vt:lpstr>
      <vt:lpstr>PowerPoint Presentation</vt:lpstr>
      <vt:lpstr>Strictness  annotations</vt:lpstr>
      <vt:lpstr>Benchmark results: strictness annotations</vt:lpstr>
      <vt:lpstr>Strictness annotations and optimization</vt:lpstr>
      <vt:lpstr>Benchmark summary</vt:lpstr>
      <vt:lpstr>Conclusions</vt:lpstr>
      <vt:lpstr>PowerPoint Presentation</vt:lpstr>
      <vt:lpstr>Too many approaches</vt:lpstr>
      <vt:lpstr>Use binding libraries, people</vt:lpstr>
      <vt:lpstr>PowerPoint Presentation</vt:lpstr>
      <vt:lpstr>Why so many? </vt:lpstr>
      <vt:lpstr>Comparison: Optimized-strict vs. Generic-strict</vt:lpstr>
      <vt:lpstr>Comparison: Strict vs. Optimized-strict </vt:lpstr>
      <vt:lpstr>Benchmark summary</vt:lpstr>
      <vt:lpstr>Overloaded and Generic operations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Strongly-typed  System F  in GHC</dc:title>
  <dc:creator>Weirich, Stephanie C</dc:creator>
  <cp:lastModifiedBy>Weirich, Stephanie C</cp:lastModifiedBy>
  <cp:revision>224</cp:revision>
  <dcterms:created xsi:type="dcterms:W3CDTF">2020-06-20T20:48:48Z</dcterms:created>
  <dcterms:modified xsi:type="dcterms:W3CDTF">2021-09-09T20:00:57Z</dcterms:modified>
</cp:coreProperties>
</file>