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40"/>
  </p:notesMasterIdLst>
  <p:sldIdLst>
    <p:sldId id="256" r:id="rId2"/>
    <p:sldId id="310" r:id="rId3"/>
    <p:sldId id="362" r:id="rId4"/>
    <p:sldId id="363" r:id="rId5"/>
    <p:sldId id="364" r:id="rId6"/>
    <p:sldId id="370" r:id="rId7"/>
    <p:sldId id="365" r:id="rId8"/>
    <p:sldId id="380" r:id="rId9"/>
    <p:sldId id="291" r:id="rId10"/>
    <p:sldId id="360" r:id="rId11"/>
    <p:sldId id="294" r:id="rId12"/>
    <p:sldId id="367" r:id="rId13"/>
    <p:sldId id="372" r:id="rId14"/>
    <p:sldId id="373" r:id="rId15"/>
    <p:sldId id="375" r:id="rId16"/>
    <p:sldId id="376" r:id="rId17"/>
    <p:sldId id="374" r:id="rId18"/>
    <p:sldId id="379" r:id="rId19"/>
    <p:sldId id="377" r:id="rId20"/>
    <p:sldId id="366" r:id="rId21"/>
    <p:sldId id="371" r:id="rId22"/>
    <p:sldId id="369" r:id="rId23"/>
    <p:sldId id="368" r:id="rId24"/>
    <p:sldId id="361" r:id="rId25"/>
    <p:sldId id="378" r:id="rId26"/>
    <p:sldId id="295" r:id="rId27"/>
    <p:sldId id="330" r:id="rId28"/>
    <p:sldId id="350" r:id="rId29"/>
    <p:sldId id="351" r:id="rId30"/>
    <p:sldId id="352" r:id="rId31"/>
    <p:sldId id="316" r:id="rId32"/>
    <p:sldId id="326" r:id="rId33"/>
    <p:sldId id="332" r:id="rId34"/>
    <p:sldId id="331" r:id="rId35"/>
    <p:sldId id="353" r:id="rId36"/>
    <p:sldId id="345" r:id="rId37"/>
    <p:sldId id="346" r:id="rId38"/>
    <p:sldId id="359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1"/>
    <p:restoredTop sz="73239"/>
  </p:normalViewPr>
  <p:slideViewPr>
    <p:cSldViewPr snapToGrid="0" snapToObjects="1" showGuides="1">
      <p:cViewPr varScale="1">
        <p:scale>
          <a:sx n="138" d="100"/>
          <a:sy n="138" d="100"/>
        </p:scale>
        <p:origin x="1072" y="176"/>
      </p:cViewPr>
      <p:guideLst>
        <p:guide orient="horz" pos="70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9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8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333333"/>
                </a:solidFill>
              </a:rPr>
              <a:t>S</a:t>
            </a:r>
            <a:r>
              <a:rPr lang="en-US" sz="9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333333"/>
                </a:solidFill>
              </a:rPr>
              <a:t>What do you want -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 what to do for variables, and what to do at binders.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333333"/>
                </a:solidFill>
                <a:sym typeface="Wingdings" pitchFamily="2" charset="2"/>
              </a:rPr>
              <a:t>applySub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 needs to replace "0", but also decrement free variables</a:t>
            </a:r>
            <a:endParaRPr lang="en-US" sz="900" dirty="0">
              <a:solidFill>
                <a:srgbClr val="333333"/>
              </a:solidFill>
            </a:endParaRPr>
          </a:p>
          <a:p>
            <a:r>
              <a:rPr lang="en-US" dirty="0"/>
              <a:t>lift needs to shift the free variables in the range of the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9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9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I've gotten my wish...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9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0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4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ply_typed_lambda_calcul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Penn PLCLUB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August 6,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tmSubst</a:t>
            </a:r>
            <a:r>
              <a:rPr lang="en-US" sz="1400" dirty="0">
                <a:latin typeface="Menlo" panose="020B0609030804020204" pitchFamily="49" charset="0"/>
              </a:rPr>
              <a:t> :: Var -&gt; Exp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tmSubst</a:t>
            </a:r>
            <a:r>
              <a:rPr lang="en-US" sz="1400" dirty="0">
                <a:latin typeface="Menlo" panose="020B0609030804020204" pitchFamily="49" charset="0"/>
              </a:rPr>
              <a:t> j b = walk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x) = if x == j + c then </a:t>
            </a:r>
            <a:r>
              <a:rPr lang="en-US" sz="1400" dirty="0" err="1">
                <a:latin typeface="Menlo" panose="020B0609030804020204" pitchFamily="49" charset="0"/>
              </a:rPr>
              <a:t>termShift</a:t>
            </a:r>
            <a:r>
              <a:rPr lang="en-US" sz="1400" dirty="0">
                <a:latin typeface="Menlo" panose="020B0609030804020204" pitchFamily="49" charset="0"/>
              </a:rPr>
              <a:t> c 0 b else Var x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tmShift</a:t>
            </a:r>
            <a:r>
              <a:rPr lang="en-US" sz="1400" dirty="0">
                <a:latin typeface="Menlo" panose="020B0609030804020204" pitchFamily="49" charset="0"/>
              </a:rPr>
              <a:t> :: Int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tmShift</a:t>
            </a:r>
            <a:r>
              <a:rPr lang="en-US" sz="1400" dirty="0">
                <a:latin typeface="Menlo" panose="020B0609030804020204" pitchFamily="49" charset="0"/>
              </a:rPr>
              <a:t> d = walk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x) = if x &gt;= c then Var (x + d) else Var x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 (Quick!)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:: (Int -&gt; Int -&gt; Exp) -&gt; Int -&gt;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= walk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(Var x) = f c x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tmShift</a:t>
            </a:r>
            <a:r>
              <a:rPr lang="en-US" sz="1800" dirty="0">
                <a:latin typeface="Menlo" panose="020B0609030804020204" pitchFamily="49" charset="0"/>
              </a:rPr>
              <a:t> d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f x c = if x &gt;= c then Var (x + d) else Var x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tmSubst</a:t>
            </a:r>
            <a:r>
              <a:rPr lang="en-US" sz="1800" dirty="0">
                <a:latin typeface="Menlo" panose="020B0609030804020204" pitchFamily="49" charset="0"/>
              </a:rPr>
              <a:t> j b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f x c = if x == j + c then </a:t>
            </a:r>
            <a:r>
              <a:rPr lang="en-US" sz="1800" dirty="0" err="1">
                <a:latin typeface="Menlo" panose="020B0609030804020204" pitchFamily="49" charset="0"/>
              </a:rPr>
              <a:t>termShift</a:t>
            </a:r>
            <a:r>
              <a:rPr lang="en-US" sz="1800" dirty="0">
                <a:latin typeface="Menlo" panose="020B0609030804020204" pitchFamily="49" charset="0"/>
              </a:rPr>
              <a:t> c 0 b else Var x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Bind Term -&gt; Term -&gt; Term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</a:t>
            </a:r>
            <a:r>
              <a:rPr lang="en-US" sz="1800" dirty="0" err="1">
                <a:latin typeface="Menlo" panose="020B0609030804020204" pitchFamily="49" charset="0"/>
              </a:rPr>
              <a:t>termShift</a:t>
            </a:r>
            <a:r>
              <a:rPr lang="en-US" sz="1800" dirty="0">
                <a:latin typeface="Menlo" panose="020B0609030804020204" pitchFamily="49" charset="0"/>
              </a:rPr>
              <a:t> (-1) (</a:t>
            </a:r>
            <a:r>
              <a:rPr lang="en-US" sz="1800" dirty="0" err="1">
                <a:latin typeface="Menlo" panose="020B0609030804020204" pitchFamily="49" charset="0"/>
              </a:rPr>
              <a:t>termSubst</a:t>
            </a:r>
            <a:r>
              <a:rPr lang="en-US" sz="1800" dirty="0">
                <a:latin typeface="Menlo" panose="020B0609030804020204" pitchFamily="49" charset="0"/>
              </a:rPr>
              <a:t> 0 (</a:t>
            </a:r>
            <a:r>
              <a:rPr lang="en-US" sz="1800" dirty="0" err="1">
                <a:latin typeface="Menlo" panose="020B0609030804020204" pitchFamily="49" charset="0"/>
              </a:rPr>
              <a:t>termShift</a:t>
            </a:r>
            <a:r>
              <a:rPr lang="en-US" sz="1800" dirty="0">
                <a:latin typeface="Menlo" panose="020B0609030804020204" pitchFamily="49" charset="0"/>
              </a:rPr>
              <a:t> 1 b) a)</a:t>
            </a:r>
          </a:p>
          <a:p>
            <a:endParaRPr lang="en-US" dirty="0"/>
          </a:p>
          <a:p>
            <a:r>
              <a:rPr lang="en-US" dirty="0"/>
              <a:t>In instantiation, i.e.  (\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a {b/x}  </a:t>
            </a:r>
            <a:br>
              <a:rPr lang="en-US" dirty="0"/>
            </a:br>
            <a:r>
              <a:rPr lang="en-US" dirty="0"/>
              <a:t>we're replacing bound variable at index 0 in a with the term b</a:t>
            </a:r>
            <a:br>
              <a:rPr lang="en-US" dirty="0"/>
            </a:br>
            <a:r>
              <a:rPr lang="en-US" dirty="0"/>
              <a:t>but the rest of a loses a binder, so we need to decrement the results</a:t>
            </a:r>
            <a:br>
              <a:rPr lang="en-US" dirty="0"/>
            </a:br>
            <a:r>
              <a:rPr lang="en-US" dirty="0"/>
              <a:t>but not the free variables that were from b</a:t>
            </a:r>
          </a:p>
          <a:p>
            <a:r>
              <a:rPr lang="en-US" dirty="0"/>
              <a:t>Running time for instantiate 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>
            <a:off x="864158" y="2215418"/>
            <a:ext cx="194938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4844979" y="2201777"/>
            <a:ext cx="194938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AF6DD9-51E1-254D-A79D-C98E532D7822}"/>
              </a:ext>
            </a:extLst>
          </p:cNvPr>
          <p:cNvCxnSpPr>
            <a:cxnSpLocks/>
          </p:cNvCxnSpPr>
          <p:nvPr/>
        </p:nvCxnSpPr>
        <p:spPr>
          <a:xfrm>
            <a:off x="3056373" y="2211824"/>
            <a:ext cx="154577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Lennart.hs</a:t>
            </a:r>
            <a:r>
              <a:rPr lang="en-US" dirty="0"/>
              <a:t>: incorporate pre/post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Cornell.hs</a:t>
            </a:r>
            <a:r>
              <a:rPr lang="en-US" dirty="0"/>
              <a:t>:  shift b by once at every binder, instead of at each variable occurrence</a:t>
            </a:r>
            <a:br>
              <a:rPr lang="en-US" dirty="0"/>
            </a:br>
            <a:r>
              <a:rPr lang="en-US" dirty="0"/>
              <a:t>O(|a|*|b|)  </a:t>
            </a:r>
          </a:p>
          <a:p>
            <a:r>
              <a:rPr lang="en-US" dirty="0" err="1"/>
              <a:t>Lift.hs</a:t>
            </a:r>
            <a:r>
              <a:rPr lang="en-US" dirty="0"/>
              <a:t>: incorporate pre/post &amp; shift at binders (</a:t>
            </a:r>
            <a:r>
              <a:rPr lang="en-US" dirty="0" err="1"/>
              <a:t>Cornell+Lennart</a:t>
            </a:r>
            <a:r>
              <a:rPr lang="en-US" dirty="0"/>
              <a:t>)</a:t>
            </a:r>
          </a:p>
          <a:p>
            <a:r>
              <a:rPr lang="en-US" dirty="0" err="1"/>
              <a:t>List.hs</a:t>
            </a:r>
            <a:r>
              <a:rPr lang="en-US" dirty="0"/>
              <a:t>: Like Lift, but </a:t>
            </a:r>
            <a:r>
              <a:rPr lang="en-US" dirty="0" err="1"/>
              <a:t>memoize</a:t>
            </a:r>
            <a:r>
              <a:rPr lang="en-US" dirty="0"/>
              <a:t> shifting b at binders so result can be shared (SCW: is this really different than Lift???)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4"/>
            <a:ext cx="6769226" cy="1531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tmSubst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 b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tmMap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where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 x c =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== j + c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tmShift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 0 b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&gt; j + c = Var (x - 1)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otherwise = Var x</a:t>
            </a: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482-E197-AA4B-8C48-9AA4CE5F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8B5A-3798-6C4D-B5FB-BD3B2E5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  a { b / x }   where x does not occur free in b</a:t>
            </a:r>
          </a:p>
          <a:p>
            <a:r>
              <a:rPr lang="en-US" dirty="0"/>
              <a:t>Ideal optimization:  terminate substitution immediately, but requires </a:t>
            </a:r>
            <a:r>
              <a:rPr lang="en-US" dirty="0" err="1"/>
              <a:t>fv</a:t>
            </a:r>
            <a:r>
              <a:rPr lang="en-US" dirty="0"/>
              <a:t> information</a:t>
            </a:r>
          </a:p>
          <a:p>
            <a:r>
              <a:rPr lang="en-US" dirty="0"/>
              <a:t>Laziness optimization (Cornell/Lift): don't shift b unless we find an x</a:t>
            </a:r>
          </a:p>
        </p:txBody>
      </p:sp>
    </p:spTree>
    <p:extLst>
      <p:ext uri="{BB962C8B-B14F-4D97-AF65-F5344CB8AC3E}">
        <p14:creationId xmlns:p14="http://schemas.microsoft.com/office/powerpoint/2010/main" val="391745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Parallel/Simultaneous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s'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6050883" y="1279456"/>
            <a:ext cx="28857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substitution is  </a:t>
            </a:r>
            <a:br>
              <a:rPr lang="en-US" dirty="0"/>
            </a:br>
            <a:r>
              <a:rPr lang="en-US" dirty="0"/>
              <a:t>an infinite list, mapping each</a:t>
            </a:r>
            <a:br>
              <a:rPr lang="en-US" dirty="0"/>
            </a:br>
            <a:r>
              <a:rPr lang="en-US" dirty="0"/>
              <a:t>index to an expression.</a:t>
            </a:r>
          </a:p>
          <a:p>
            <a:br>
              <a:rPr lang="en-US" dirty="0"/>
            </a:br>
            <a:r>
              <a:rPr lang="en-US" dirty="0"/>
              <a:t>The list [Var 0, Var 1, ..] is </a:t>
            </a:r>
          </a:p>
          <a:p>
            <a:r>
              <a:rPr lang="en-US" dirty="0"/>
              <a:t>the identity substitution. 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substitution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Par.L.hs</a:t>
            </a:r>
            <a:r>
              <a:rPr lang="en-US" dirty="0"/>
              <a:t> -- infinite lists</a:t>
            </a:r>
          </a:p>
          <a:p>
            <a:r>
              <a:rPr lang="en-US" dirty="0" err="1"/>
              <a:t>Par.Fun.hs</a:t>
            </a:r>
            <a:r>
              <a:rPr lang="en-US" dirty="0"/>
              <a:t> -- functions (Nat -&gt; Exp), with an algebra of operations</a:t>
            </a:r>
          </a:p>
          <a:p>
            <a:r>
              <a:rPr lang="en-US" dirty="0" err="1"/>
              <a:t>Par.P.hs</a:t>
            </a:r>
            <a:r>
              <a:rPr lang="en-US" dirty="0"/>
              <a:t> – defunctionalized</a:t>
            </a:r>
          </a:p>
          <a:p>
            <a:r>
              <a:rPr lang="en-US" dirty="0" err="1"/>
              <a:t>Par.B.hs</a:t>
            </a:r>
            <a:r>
              <a:rPr lang="en-US" dirty="0"/>
              <a:t> – delay substitutions at binders so that multiple defunctionalized substitutions can be fused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– Well-Scoped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interface with de Bruijn indices --- need to remember to shift when terms change scope!</a:t>
            </a:r>
          </a:p>
          <a:p>
            <a:r>
              <a:rPr lang="en-US" dirty="0"/>
              <a:t>Solution: use types to describe the scope</a:t>
            </a:r>
          </a:p>
          <a:p>
            <a:pPr lvl="1"/>
            <a:r>
              <a:rPr lang="en-US" dirty="0"/>
              <a:t>Nested</a:t>
            </a:r>
          </a:p>
          <a:p>
            <a:pPr lvl="1"/>
            <a:r>
              <a:rPr lang="en-US" dirty="0"/>
              <a:t>Bound</a:t>
            </a:r>
          </a:p>
          <a:p>
            <a:pPr lvl="1"/>
            <a:r>
              <a:rPr lang="en-US" dirty="0"/>
              <a:t>CPDT</a:t>
            </a:r>
          </a:p>
          <a:p>
            <a:pPr lvl="1"/>
            <a:r>
              <a:rPr lang="en-US" dirty="0"/>
              <a:t>Kit </a:t>
            </a:r>
          </a:p>
          <a:p>
            <a:pPr lvl="1"/>
            <a:r>
              <a:rPr lang="en-US" dirty="0"/>
              <a:t>Scoped</a:t>
            </a:r>
          </a:p>
          <a:p>
            <a:r>
              <a:rPr lang="en-US" dirty="0"/>
              <a:t>In Haskell, these representations can be difficult to work with, but if you get it to type check, you can be confident of the results.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implementations amenable to library support</a:t>
            </a:r>
          </a:p>
          <a:p>
            <a:pPr lvl="1"/>
            <a:r>
              <a:rPr lang="en-US" dirty="0"/>
              <a:t>Alpha-equivalence already for free via derive Eq</a:t>
            </a:r>
          </a:p>
          <a:p>
            <a:pPr lvl="1"/>
            <a:r>
              <a:rPr lang="en-US" dirty="0"/>
              <a:t>For substitution, 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r>
              <a:rPr lang="en-US" dirty="0"/>
              <a:t>Bound library</a:t>
            </a:r>
          </a:p>
          <a:p>
            <a:pPr lvl="1"/>
            <a:r>
              <a:rPr lang="en-US" dirty="0"/>
              <a:t>parameterize exp by type for variables, then can use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cost: only a single variable sort</a:t>
            </a:r>
          </a:p>
          <a:p>
            <a:r>
              <a:rPr lang="en-US" dirty="0"/>
              <a:t>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Tealeaves </a:t>
            </a:r>
          </a:p>
          <a:p>
            <a:r>
              <a:rPr lang="en-US" b="1" dirty="0"/>
              <a:t>Project</a:t>
            </a:r>
            <a:r>
              <a:rPr lang="en-US" dirty="0"/>
              <a:t>: Create a library that uses </a:t>
            </a:r>
            <a:r>
              <a:rPr lang="en-US" dirty="0" err="1"/>
              <a:t>TemplateHaskell</a:t>
            </a:r>
            <a:r>
              <a:rPr lang="en-US" dirty="0"/>
              <a:t> to derive the appropriate </a:t>
            </a:r>
            <a:r>
              <a:rPr lang="en-US"/>
              <a:t>mapping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– de Bruijn indices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47727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TAPL, Lennart, Cornell,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Nested, Bound, 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L, Fun, P,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Kit, Scoped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DD1A9-6744-7E40-9324-BB626CE0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479394"/>
            <a:ext cx="2678858" cy="2680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Untyped Lambda Calculus</a:t>
            </a:r>
            <a:b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7857FF-A577-714B-B7F0-F538C658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61" y="3473370"/>
            <a:ext cx="2678858" cy="116949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operations: </a:t>
            </a:r>
          </a:p>
          <a:p>
            <a:pPr defTabSz="914400">
              <a:spcBef>
                <a:spcPts val="1000"/>
              </a:spcBef>
            </a:pP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alpha-equivalence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capture-avoiding substitution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3306950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C19C16-A1CF-4041-8854-5A2B3B6609A0}"/>
              </a:ext>
            </a:extLst>
          </p:cNvPr>
          <p:cNvSpPr/>
          <p:nvPr/>
        </p:nvSpPr>
        <p:spPr>
          <a:xfrm>
            <a:off x="1" y="4866501"/>
            <a:ext cx="345639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13">
                <a:hlinkClick r:id="rId3"/>
              </a:rPr>
              <a:t>https://en.wikipedia.org/wiki/Simply_typed_lambda_calculus</a:t>
            </a:r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56923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Alpha-equivalence</a:t>
            </a:r>
          </a:p>
          <a:p>
            <a:pPr lvl="1"/>
            <a:r>
              <a:rPr lang="en-US" dirty="0"/>
              <a:t>compare a large term with itself</a:t>
            </a:r>
          </a:p>
          <a:p>
            <a:pPr lvl="1"/>
            <a:r>
              <a:rPr lang="en-US" dirty="0"/>
              <a:t>compare a large term with its "freshened" version</a:t>
            </a:r>
          </a:p>
          <a:p>
            <a:pPr lvl="1"/>
            <a:r>
              <a:rPr lang="en-US" dirty="0"/>
              <a:t>TODO: compare a large term with a randomly freshened version (what percentage of binders)?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Substitution</a:t>
            </a:r>
          </a:p>
          <a:p>
            <a:r>
              <a:rPr lang="en-US" dirty="0"/>
              <a:t>Performance of substitution operation often tangled with "optimal reduction" (a separate problem)</a:t>
            </a:r>
          </a:p>
          <a:p>
            <a:pPr marL="0" indent="0">
              <a:buNone/>
            </a:pPr>
            <a:r>
              <a:rPr lang="en-US" dirty="0"/>
              <a:t> --- use normal-order reduction of terms to generate many calls to substitution operation</a:t>
            </a:r>
          </a:p>
          <a:p>
            <a:pPr lvl="1"/>
            <a:r>
              <a:rPr lang="en-US" dirty="0"/>
              <a:t>random terms (careful with generation)</a:t>
            </a:r>
          </a:p>
          <a:p>
            <a:pPr lvl="1"/>
            <a:r>
              <a:rPr lang="en-US" dirty="0"/>
              <a:t>constructed terms (catch linear/quadratic behavior)</a:t>
            </a:r>
          </a:p>
          <a:p>
            <a:pPr lvl="1"/>
            <a:r>
              <a:rPr lang="en-US" dirty="0"/>
              <a:t>Lennart's term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reduce the leftmost outermost </a:t>
            </a:r>
            <a:r>
              <a:rPr lang="en-US" dirty="0" err="1"/>
              <a:t>redex</a:t>
            </a:r>
            <a:r>
              <a:rPr lang="en-US" dirty="0"/>
              <a:t> at each step.</a:t>
            </a:r>
          </a:p>
          <a:p>
            <a:r>
              <a:rPr lang="en-US" dirty="0"/>
              <a:t>Whenever possible the arguments are substituted into the body of an abstraction </a:t>
            </a:r>
            <a:r>
              <a:rPr lang="en-US" i="1" dirty="0"/>
              <a:t>before</a:t>
            </a:r>
            <a:r>
              <a:rPr lang="en-US" dirty="0"/>
              <a:t> the arguments are reduced.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endParaRPr lang="en-US" dirty="0"/>
          </a:p>
          <a:p>
            <a:r>
              <a:rPr lang="en-US" dirty="0"/>
              <a:t>Some expressions terminate under normal-order reduction, but not under applicative-order. For example, this expression: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 has two </a:t>
            </a:r>
            <a:r>
              <a:rPr lang="en-US" dirty="0" err="1"/>
              <a:t>redexes</a:t>
            </a:r>
            <a:r>
              <a:rPr lang="en-US" dirty="0"/>
              <a:t>. If we choose the right-most one (applicative-order), it will not terminate. But if we choose the left-most one, it will reduce in one step to the expression y.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25" y="129778"/>
            <a:ext cx="7886700" cy="994172"/>
          </a:xfrm>
        </p:spPr>
        <p:txBody>
          <a:bodyPr/>
          <a:lstStyle/>
          <a:p>
            <a:r>
              <a:rPr lang="en-US" dirty="0"/>
              <a:t>Normal order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3950"/>
            <a:ext cx="612313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e)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f a)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b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b a)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Bind Exp -&gt; Bind Exp</a:t>
            </a:r>
          </a:p>
          <a:p>
            <a:pPr marL="0" indent="0"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instantiate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Bind Exp -&gt; Exp -&gt; Exp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123950"/>
            <a:ext cx="4394777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e@(Lam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f a)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b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b a)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f' -&gt; App f'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from "Lambda Calculus Cooked 4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((3 + 3) + ((3 + 3) + (2 + 3))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bind depth: 25</a:t>
            </a:r>
          </a:p>
          <a:p>
            <a:r>
              <a:rPr lang="en-US" dirty="0"/>
              <a:t>depth: 53</a:t>
            </a:r>
          </a:p>
          <a:p>
            <a:r>
              <a:rPr lang="en-US" dirty="0"/>
              <a:t>num </a:t>
            </a:r>
            <a:r>
              <a:rPr lang="en-US" dirty="0" err="1"/>
              <a:t>substs</a:t>
            </a:r>
            <a:r>
              <a:rPr lang="en-US" dirty="0"/>
              <a:t> required for normalization: 119,697</a:t>
            </a:r>
          </a:p>
          <a:p>
            <a:r>
              <a:rPr lang="en-US" dirty="0" err="1"/>
              <a:t>subst</a:t>
            </a:r>
            <a:r>
              <a:rPr lang="en-US" dirty="0"/>
              <a:t>  b { a / x }  averages </a:t>
            </a:r>
            <a:br>
              <a:rPr lang="en-US" dirty="0"/>
            </a:br>
            <a:r>
              <a:rPr lang="en-US" dirty="0"/>
              <a:t>occurrences of x in a = 1.15,  |a| = 300,  |b| = 362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1794-4A18-4B4B-853A-F63251D7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 for de Bruijn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1226-1144-A444-823A-45FCCE0C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1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617" y="2032797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???  -- substitute e2 in e1'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819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Operations on Lambda Calculus Terms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Alpha-equivalence     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 algn="ctr">
              <a:buNone/>
            </a:pPr>
            <a:r>
              <a:rPr lang="en-US" dirty="0"/>
              <a:t>a == b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 algn="ctr">
              <a:buNone/>
            </a:pPr>
            <a:r>
              <a:rPr lang="en-US" dirty="0"/>
              <a:t>\</a:t>
            </a:r>
            <a:r>
              <a:rPr lang="en-US" dirty="0" err="1"/>
              <a:t>x.x</a:t>
            </a:r>
            <a:r>
              <a:rPr lang="en-US" dirty="0"/>
              <a:t> == \</a:t>
            </a:r>
            <a:r>
              <a:rPr lang="en-US" dirty="0" err="1"/>
              <a:t>y.y</a:t>
            </a:r>
            <a:r>
              <a:rPr lang="en-US" dirty="0"/>
              <a:t>  =&gt; 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Capture-avoiding substitution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a { b / x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 algn="ctr">
              <a:buNone/>
            </a:pPr>
            <a:r>
              <a:rPr lang="en-US" dirty="0"/>
              <a:t>(\</a:t>
            </a:r>
            <a:r>
              <a:rPr lang="en-US" dirty="0" err="1"/>
              <a:t>y.z</a:t>
            </a:r>
            <a:r>
              <a:rPr lang="en-US" dirty="0"/>
              <a:t>) { y / z }  =&gt; \w. 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-&gt; 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742" y="0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FE8EA5-D997-D247-937D-036999781308}"/>
              </a:ext>
            </a:extLst>
          </p:cNvPr>
          <p:cNvSpPr/>
          <p:nvPr/>
        </p:nvSpPr>
        <p:spPr>
          <a:xfrm>
            <a:off x="228600" y="1123950"/>
            <a:ext cx="8452788" cy="1545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42DEE-E2F5-AE4F-BE72-93CF3496BC7B}"/>
              </a:ext>
            </a:extLst>
          </p:cNvPr>
          <p:cNvSpPr/>
          <p:nvPr/>
        </p:nvSpPr>
        <p:spPr>
          <a:xfrm>
            <a:off x="228600" y="3001918"/>
            <a:ext cx="8452788" cy="2035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182FE-91FE-4E4A-B465-5D54E1571838}"/>
              </a:ext>
            </a:extLst>
          </p:cNvPr>
          <p:cNvGrpSpPr/>
          <p:nvPr/>
        </p:nvGrpSpPr>
        <p:grpSpPr>
          <a:xfrm>
            <a:off x="2355273" y="1511975"/>
            <a:ext cx="2747016" cy="843918"/>
            <a:chOff x="2395285" y="1493503"/>
            <a:chExt cx="2753184" cy="843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B77301-FA27-0E4B-8F1F-597DEA15A823}"/>
                </a:ext>
              </a:extLst>
            </p:cNvPr>
            <p:cNvSpPr/>
            <p:nvPr/>
          </p:nvSpPr>
          <p:spPr>
            <a:xfrm>
              <a:off x="2395285" y="1493503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BA6F40-C2C9-334C-BEF5-0EA8EB477F52}"/>
                </a:ext>
              </a:extLst>
            </p:cNvPr>
            <p:cNvSpPr/>
            <p:nvPr/>
          </p:nvSpPr>
          <p:spPr>
            <a:xfrm>
              <a:off x="4572000" y="1934146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43" y="120027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   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lookup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3DD87-AA19-ED45-BE34-D0E53F508603}"/>
              </a:ext>
            </a:extLst>
          </p:cNvPr>
          <p:cNvSpPr txBox="1"/>
          <p:nvPr/>
        </p:nvSpPr>
        <p:spPr>
          <a:xfrm>
            <a:off x="-5412" y="489529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D8D6A6-011B-3B44-81B9-C062207D7213}"/>
              </a:ext>
            </a:extLst>
          </p:cNvPr>
          <p:cNvSpPr/>
          <p:nvPr/>
        </p:nvSpPr>
        <p:spPr>
          <a:xfrm>
            <a:off x="228600" y="1117790"/>
            <a:ext cx="8452788" cy="3631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"var"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7A43CE-6798-704C-874A-8755B763ECFD}"/>
              </a:ext>
            </a:extLst>
          </p:cNvPr>
          <p:cNvSpPr/>
          <p:nvPr/>
        </p:nvSpPr>
        <p:spPr>
          <a:xfrm>
            <a:off x="228600" y="12382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34679"/>
            <a:ext cx="876884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2E94C7-DC36-624D-8879-5BF92A7DD8DD}"/>
              </a:ext>
            </a:extLst>
          </p:cNvPr>
          <p:cNvSpPr/>
          <p:nvPr/>
        </p:nvSpPr>
        <p:spPr>
          <a:xfrm>
            <a:off x="238539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138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Random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481E3-5EFB-5942-8A75-BCF7A9680849}"/>
              </a:ext>
            </a:extLst>
          </p:cNvPr>
          <p:cNvSpPr txBox="1"/>
          <p:nvPr/>
        </p:nvSpPr>
        <p:spPr>
          <a:xfrm>
            <a:off x="375152" y="3093782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1518817B-616D-1647-9E4C-DFA7E91E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60258"/>
            <a:ext cx="8915400" cy="1507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BAFB55-C318-D74B-945F-7A232F8B6DCB}"/>
              </a:ext>
            </a:extLst>
          </p:cNvPr>
          <p:cNvSpPr txBox="1"/>
          <p:nvPr/>
        </p:nvSpPr>
        <p:spPr>
          <a:xfrm>
            <a:off x="375152" y="1128125"/>
            <a:ext cx="824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 25 randomly generated, closed lambda terms (26-36 </a:t>
            </a:r>
            <a:r>
              <a:rPr lang="en-US" dirty="0" err="1"/>
              <a:t>subst</a:t>
            </a:r>
            <a:r>
              <a:rPr lang="en-US" dirty="0"/>
              <a:t> each)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E471F-9475-B849-A810-FF8E1985273A}"/>
              </a:ext>
            </a:extLst>
          </p:cNvPr>
          <p:cNvSpPr txBox="1"/>
          <p:nvPr/>
        </p:nvSpPr>
        <p:spPr>
          <a:xfrm>
            <a:off x="7782339" y="2962977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</a:t>
            </a:r>
            <a:r>
              <a:rPr lang="en-US" sz="1100" dirty="0" err="1"/>
              <a:t>ms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158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Pathological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674D4-575B-B845-8DD5-E2B080A012C8}"/>
              </a:ext>
            </a:extLst>
          </p:cNvPr>
          <p:cNvSpPr txBox="1"/>
          <p:nvPr/>
        </p:nvSpPr>
        <p:spPr>
          <a:xfrm>
            <a:off x="375152" y="3131455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FF332-471B-9E46-92FD-04A080075C7C}"/>
              </a:ext>
            </a:extLst>
          </p:cNvPr>
          <p:cNvSpPr txBox="1"/>
          <p:nvPr/>
        </p:nvSpPr>
        <p:spPr>
          <a:xfrm>
            <a:off x="375152" y="1145259"/>
            <a:ext cx="831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`factorial 6 == sum [1..37] + 17`, Church encoded (119,697 </a:t>
            </a:r>
            <a:r>
              <a:rPr lang="en-US" dirty="0" err="1"/>
              <a:t>substs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68C5A68-F758-5944-9EA0-CB6874D11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52" y="1514591"/>
            <a:ext cx="8768848" cy="1549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3CE3A5-4A95-4F42-8D65-8638A0ADADDD}"/>
              </a:ext>
            </a:extLst>
          </p:cNvPr>
          <p:cNvSpPr txBox="1"/>
          <p:nvPr/>
        </p:nvSpPr>
        <p:spPr>
          <a:xfrm>
            <a:off x="7603435" y="300065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seconds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CAAC5-F837-6141-9363-390E7D99937A}"/>
              </a:ext>
            </a:extLst>
          </p:cNvPr>
          <p:cNvSpPr txBox="1"/>
          <p:nvPr/>
        </p:nvSpPr>
        <p:spPr>
          <a:xfrm>
            <a:off x="7541559" y="188124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 secs!!</a:t>
            </a:r>
          </a:p>
        </p:txBody>
      </p:sp>
    </p:spTree>
    <p:extLst>
      <p:ext uri="{BB962C8B-B14F-4D97-AF65-F5344CB8AC3E}">
        <p14:creationId xmlns:p14="http://schemas.microsoft.com/office/powerpoint/2010/main" val="326212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1988-994D-264C-9283-236C3303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0A31-EFA1-0240-B786-93C8EF56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/>
              <a:t>Many</a:t>
            </a:r>
            <a:r>
              <a:rPr lang="en-US" dirty="0"/>
              <a:t> implementations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1" y="1111827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avoidance, BVC </a:t>
            </a:r>
          </a:p>
          <a:p>
            <a:r>
              <a:rPr lang="en-US" sz="2000" dirty="0"/>
              <a:t>Names: nominal approach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111827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variables and binders</a:t>
            </a:r>
          </a:p>
          <a:p>
            <a:r>
              <a:rPr lang="en-US" dirty="0"/>
              <a:t>Implementation of alpha-equivalence, capture-avoiding substitution</a:t>
            </a:r>
          </a:p>
          <a:p>
            <a:r>
              <a:rPr lang="en-US" dirty="0"/>
              <a:t>Invariants to keep track of when implementing other operations</a:t>
            </a:r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353212" cy="3463799"/>
          </a:xfrm>
        </p:spPr>
        <p:txBody>
          <a:bodyPr>
            <a:normAutofit/>
          </a:bodyPr>
          <a:lstStyle/>
          <a:p>
            <a:r>
              <a:rPr lang="en-US" sz="2400" dirty="0"/>
              <a:t>Different goals: compiler vs. type checker vs. didactic explanation vs. proofs</a:t>
            </a:r>
          </a:p>
          <a:p>
            <a:pPr lvl="1"/>
            <a:r>
              <a:rPr lang="en-US" sz="2000" dirty="0"/>
              <a:t>Subtle bugs are common, some designed to be "easier to use"</a:t>
            </a:r>
          </a:p>
          <a:p>
            <a:pPr lvl="1"/>
            <a:r>
              <a:rPr lang="en-US" sz="2000" dirty="0"/>
              <a:t>Proofs are important, some designed to be "easier to reason about" </a:t>
            </a:r>
          </a:p>
          <a:p>
            <a:pPr lvl="1"/>
            <a:r>
              <a:rPr lang="en-US" sz="2000" dirty="0"/>
              <a:t>Performance is important, some designed to be "faster"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But …</a:t>
            </a:r>
          </a:p>
          <a:p>
            <a:r>
              <a:rPr lang="en-US" sz="2400" dirty="0"/>
              <a:t>Which is the fastest?  (caveat: of the "pure" implementations)</a:t>
            </a:r>
          </a:p>
          <a:p>
            <a:r>
              <a:rPr lang="en-US" sz="2400" dirty="0"/>
              <a:t>pure means looks something like this…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967570" cy="3463799"/>
          </a:xfrm>
        </p:spPr>
        <p:txBody>
          <a:bodyPr/>
          <a:lstStyle/>
          <a:p>
            <a:r>
              <a:rPr lang="en-US" dirty="0"/>
              <a:t>Gather implementations &amp; variations for comparison</a:t>
            </a:r>
          </a:p>
          <a:p>
            <a:pPr lvl="1"/>
            <a:r>
              <a:rPr lang="en-US" dirty="0"/>
              <a:t>de Bruijn (15 + 15)</a:t>
            </a:r>
          </a:p>
          <a:p>
            <a:pPr lvl="1"/>
            <a:r>
              <a:rPr lang="en-US" dirty="0"/>
              <a:t>named/nominal representations (5)</a:t>
            </a:r>
          </a:p>
          <a:p>
            <a:pPr lvl="1"/>
            <a:r>
              <a:rPr lang="en-US" dirty="0"/>
              <a:t>locally nameless (8)</a:t>
            </a:r>
          </a:p>
          <a:p>
            <a:pPr lvl="1"/>
            <a:r>
              <a:rPr lang="en-US" dirty="0"/>
              <a:t>other (2)</a:t>
            </a:r>
          </a:p>
          <a:p>
            <a:r>
              <a:rPr lang="en-US" dirty="0"/>
              <a:t>Test suite </a:t>
            </a:r>
          </a:p>
          <a:p>
            <a:pPr lvl="1"/>
            <a:r>
              <a:rPr lang="en-US" dirty="0"/>
              <a:t>Testing is challenging: every language is different, so no common test suites</a:t>
            </a:r>
          </a:p>
          <a:p>
            <a:pPr lvl="1"/>
            <a:r>
              <a:rPr lang="en-US" dirty="0"/>
              <a:t>(Project opportunity: use mutation testing to evaluate QC properties and shrink the unit test suite)</a:t>
            </a:r>
          </a:p>
          <a:p>
            <a:r>
              <a:rPr lang="en-US" dirty="0"/>
              <a:t>Benchmark suite &amp; harness</a:t>
            </a:r>
          </a:p>
          <a:p>
            <a:pPr lvl="1"/>
            <a:r>
              <a:rPr lang="en-US" dirty="0"/>
              <a:t>Benchmarking is challenging: every language is used for a different purpose, so no common benchmark suites</a:t>
            </a:r>
          </a:p>
          <a:p>
            <a:pPr lvl="1"/>
            <a:r>
              <a:rPr lang="en-US" dirty="0"/>
              <a:t>Identify trade-offs (not based on "real world" applications)</a:t>
            </a:r>
          </a:p>
          <a:p>
            <a:pPr lvl="1"/>
            <a:r>
              <a:rPr lang="en-US" dirty="0"/>
              <a:t>Not a benchmark for reduction, or abstract machines, etc.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3 most common approaches</a:t>
            </a:r>
          </a:p>
          <a:p>
            <a:r>
              <a:rPr lang="en-US" dirty="0"/>
              <a:t>Discussion of benchmark results</a:t>
            </a:r>
          </a:p>
          <a:p>
            <a:r>
              <a:rPr lang="en-US" dirty="0"/>
              <a:t>Spoiler alert --- variations overlap: </a:t>
            </a:r>
          </a:p>
          <a:p>
            <a:r>
              <a:rPr lang="en-US" dirty="0"/>
              <a:t>Common ways to optimize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6681</TotalTime>
  <Words>3387</Words>
  <Application>Microsoft Macintosh PowerPoint</Application>
  <PresentationFormat>On-screen Show (16:9)</PresentationFormat>
  <Paragraphs>418</Paragraphs>
  <Slides>38</Slides>
  <Notes>23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Menlo</vt:lpstr>
      <vt:lpstr>Office Theme</vt:lpstr>
      <vt:lpstr>How to Implement the Lambda Calculus,  Quickly  </vt:lpstr>
      <vt:lpstr>The Untyped Lambda Calculus </vt:lpstr>
      <vt:lpstr>Key Operations on Lambda Calculus Terms</vt:lpstr>
      <vt:lpstr>Many implementations </vt:lpstr>
      <vt:lpstr>Why so many? </vt:lpstr>
      <vt:lpstr>General Form </vt:lpstr>
      <vt:lpstr>This work (in progress)</vt:lpstr>
      <vt:lpstr>This talk</vt:lpstr>
      <vt:lpstr>de Bruijn implementations</vt:lpstr>
      <vt:lpstr>TAPL definition of substitution</vt:lpstr>
      <vt:lpstr>TAPL definition of substitution (Quick!)</vt:lpstr>
      <vt:lpstr>TAPL definition of substitution</vt:lpstr>
      <vt:lpstr>Variations</vt:lpstr>
      <vt:lpstr>Laziness is an optimization</vt:lpstr>
      <vt:lpstr>Parallel/Simultaneous Substitutions</vt:lpstr>
      <vt:lpstr>Parallel substitution variations</vt:lpstr>
      <vt:lpstr>Variation – Well-Scoped representations</vt:lpstr>
      <vt:lpstr>Stop implementing de Bruijn substitution!</vt:lpstr>
      <vt:lpstr>Summary – de Bruijn indices</vt:lpstr>
      <vt:lpstr>Benchmarks</vt:lpstr>
      <vt:lpstr>Normal-order evaluation</vt:lpstr>
      <vt:lpstr>Normal order evaluation</vt:lpstr>
      <vt:lpstr>Lennart's term</vt:lpstr>
      <vt:lpstr>What makes a good implementation?</vt:lpstr>
      <vt:lpstr>Benchmark results for de Bruijn indices</vt:lpstr>
      <vt:lpstr>Substitution w/ de Bruijn indices</vt:lpstr>
      <vt:lpstr>Substitution w/ de Bruijn indices</vt:lpstr>
      <vt:lpstr>Big-step evaluation, closed terms</vt:lpstr>
      <vt:lpstr>Substitution w/ de Bruijn indices</vt:lpstr>
      <vt:lpstr>Substitution w/ de Bruijn indices</vt:lpstr>
      <vt:lpstr>Substitution library</vt:lpstr>
      <vt:lpstr>Substitution library</vt:lpstr>
      <vt:lpstr>Using the library</vt:lpstr>
      <vt:lpstr>Small-step reduction, closed terms</vt:lpstr>
      <vt:lpstr>Big-step evaluation, closed terms</vt:lpstr>
      <vt:lpstr>Benchmark – Random terms</vt:lpstr>
      <vt:lpstr>Benchmark – Pathological term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65</cp:revision>
  <dcterms:created xsi:type="dcterms:W3CDTF">2020-06-20T20:48:48Z</dcterms:created>
  <dcterms:modified xsi:type="dcterms:W3CDTF">2021-07-30T15:59:53Z</dcterms:modified>
</cp:coreProperties>
</file>