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7" r:id="rId1"/>
  </p:sldMasterIdLst>
  <p:notesMasterIdLst>
    <p:notesMasterId r:id="rId59"/>
  </p:notesMasterIdLst>
  <p:sldIdLst>
    <p:sldId id="381" r:id="rId2"/>
    <p:sldId id="256" r:id="rId3"/>
    <p:sldId id="382" r:id="rId4"/>
    <p:sldId id="362" r:id="rId5"/>
    <p:sldId id="363" r:id="rId6"/>
    <p:sldId id="364" r:id="rId7"/>
    <p:sldId id="370" r:id="rId8"/>
    <p:sldId id="365" r:id="rId9"/>
    <p:sldId id="380" r:id="rId10"/>
    <p:sldId id="400" r:id="rId11"/>
    <p:sldId id="291" r:id="rId12"/>
    <p:sldId id="360" r:id="rId13"/>
    <p:sldId id="294" r:id="rId14"/>
    <p:sldId id="367" r:id="rId15"/>
    <p:sldId id="372" r:id="rId16"/>
    <p:sldId id="373" r:id="rId17"/>
    <p:sldId id="375" r:id="rId18"/>
    <p:sldId id="376" r:id="rId19"/>
    <p:sldId id="374" r:id="rId20"/>
    <p:sldId id="379" r:id="rId21"/>
    <p:sldId id="377" r:id="rId22"/>
    <p:sldId id="389" r:id="rId23"/>
    <p:sldId id="366" r:id="rId24"/>
    <p:sldId id="371" r:id="rId25"/>
    <p:sldId id="369" r:id="rId26"/>
    <p:sldId id="383" r:id="rId27"/>
    <p:sldId id="401" r:id="rId28"/>
    <p:sldId id="392" r:id="rId29"/>
    <p:sldId id="391" r:id="rId30"/>
    <p:sldId id="368" r:id="rId31"/>
    <p:sldId id="390" r:id="rId32"/>
    <p:sldId id="394" r:id="rId33"/>
    <p:sldId id="402" r:id="rId34"/>
    <p:sldId id="399" r:id="rId35"/>
    <p:sldId id="385" r:id="rId36"/>
    <p:sldId id="386" r:id="rId37"/>
    <p:sldId id="384" r:id="rId38"/>
    <p:sldId id="388" r:id="rId39"/>
    <p:sldId id="387" r:id="rId40"/>
    <p:sldId id="397" r:id="rId41"/>
    <p:sldId id="396" r:id="rId42"/>
    <p:sldId id="398" r:id="rId43"/>
    <p:sldId id="395" r:id="rId44"/>
    <p:sldId id="361" r:id="rId45"/>
    <p:sldId id="295" r:id="rId46"/>
    <p:sldId id="330" r:id="rId47"/>
    <p:sldId id="350" r:id="rId48"/>
    <p:sldId id="351" r:id="rId49"/>
    <p:sldId id="352" r:id="rId50"/>
    <p:sldId id="316" r:id="rId51"/>
    <p:sldId id="326" r:id="rId52"/>
    <p:sldId id="332" r:id="rId53"/>
    <p:sldId id="331" r:id="rId54"/>
    <p:sldId id="353" r:id="rId55"/>
    <p:sldId id="345" r:id="rId56"/>
    <p:sldId id="346" r:id="rId57"/>
    <p:sldId id="359" r:id="rId5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6" userDrawn="1">
          <p15:clr>
            <a:srgbClr val="A4A3A4"/>
          </p15:clr>
        </p15:guide>
        <p15:guide id="2" pos="52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90"/>
    <p:restoredTop sz="73202"/>
  </p:normalViewPr>
  <p:slideViewPr>
    <p:cSldViewPr snapToGrid="0" snapToObjects="1" showGuides="1">
      <p:cViewPr>
        <p:scale>
          <a:sx n="125" d="100"/>
          <a:sy n="125" d="100"/>
        </p:scale>
        <p:origin x="3144" y="1296"/>
      </p:cViewPr>
      <p:guideLst>
        <p:guide orient="horz" pos="756"/>
        <p:guide pos="523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DCA05-7818-8249-9B7A-72DA32C1DFB1}" type="datetimeFigureOut">
              <a:rPr lang="en-US" smtClean="0"/>
              <a:t>7/30/21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0D43F-ACE1-D140-AD95-9AB5F0193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43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54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877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155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246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554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32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628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scale change. Slowest is now under a second.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938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4626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1306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and apply the leftmost beta-</a:t>
            </a:r>
            <a:r>
              <a:rPr lang="en-US" dirty="0" err="1"/>
              <a:t>redex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358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733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things get scary, let's just close our eyes. We can ignore the details.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95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and apply the leftmost beta-</a:t>
            </a:r>
            <a:r>
              <a:rPr lang="en-US" dirty="0" err="1"/>
              <a:t>redex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196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things get scary, let's just close our eyes. We can ignore the details.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482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i="1" dirty="0">
                <a:solidFill>
                  <a:srgbClr val="333333"/>
                </a:solidFill>
              </a:rPr>
              <a:t>S</a:t>
            </a:r>
            <a:r>
              <a:rPr lang="en-US" sz="900" dirty="0">
                <a:solidFill>
                  <a:srgbClr val="333333"/>
                </a:solidFill>
              </a:rPr>
              <a:t>ubstitution affects multiple indices, so view as a function from indices to expressions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solidFill>
                <a:srgbClr val="333333"/>
              </a:solidFill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rgbClr val="333333"/>
                </a:solidFill>
              </a:rPr>
              <a:t>What do you want -</a:t>
            </a:r>
            <a:r>
              <a:rPr lang="en-US" sz="900" dirty="0">
                <a:solidFill>
                  <a:srgbClr val="333333"/>
                </a:solidFill>
                <a:sym typeface="Wingdings" pitchFamily="2" charset="2"/>
              </a:rPr>
              <a:t> what to do for variables, and what to do at binders.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solidFill>
                <a:srgbClr val="333333"/>
              </a:solidFill>
              <a:sym typeface="Wingdings" pitchFamily="2" charset="2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solidFill>
                <a:srgbClr val="333333"/>
              </a:solidFill>
              <a:sym typeface="Wingdings" pitchFamily="2" charset="2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err="1">
                <a:solidFill>
                  <a:srgbClr val="333333"/>
                </a:solidFill>
                <a:sym typeface="Wingdings" pitchFamily="2" charset="2"/>
              </a:rPr>
              <a:t>applySub</a:t>
            </a:r>
            <a:r>
              <a:rPr lang="en-US" sz="900" dirty="0">
                <a:solidFill>
                  <a:srgbClr val="333333"/>
                </a:solidFill>
                <a:sym typeface="Wingdings" pitchFamily="2" charset="2"/>
              </a:rPr>
              <a:t> needs to replace "0", but also decrement free variables</a:t>
            </a:r>
            <a:endParaRPr lang="en-US" sz="900" dirty="0">
              <a:solidFill>
                <a:srgbClr val="333333"/>
              </a:solidFill>
            </a:endParaRPr>
          </a:p>
          <a:p>
            <a:r>
              <a:rPr lang="en-US" dirty="0"/>
              <a:t>lift needs to shift the free variables in the range of the substitution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292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219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I've gotten my wish...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997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and apply the leftmost beta-</a:t>
            </a:r>
            <a:r>
              <a:rPr lang="en-US" dirty="0" err="1"/>
              <a:t>redex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5301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4348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43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83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46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98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and apply the leftmost beta-</a:t>
            </a:r>
            <a:r>
              <a:rPr lang="en-US" dirty="0" err="1"/>
              <a:t>redex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69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80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and apply the leftmost beta-</a:t>
            </a:r>
            <a:r>
              <a:rPr lang="en-US" dirty="0" err="1"/>
              <a:t>redex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02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07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181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497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868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153" y="240507"/>
            <a:ext cx="7886700" cy="815295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152" y="1168924"/>
            <a:ext cx="8561457" cy="34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78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176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3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7/30/21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732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7/30/21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758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7/30/21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81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399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43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7/30/21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396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journal/13857258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ciencedirect.com/science/journal/13857258/75/5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weirich/lennart-lambda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weirich/lennart-lambda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2EDDD-1334-674C-80E8-60B44EA7E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84A70-AD2F-AB46-997A-FA439663A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practice talk for IFL keynote in early September</a:t>
            </a:r>
          </a:p>
          <a:p>
            <a:r>
              <a:rPr lang="en-US" dirty="0"/>
              <a:t>Overall talk goals: part new results, part tutorial, part invitation for collaboration</a:t>
            </a:r>
          </a:p>
          <a:p>
            <a:r>
              <a:rPr lang="en-US" dirty="0"/>
              <a:t>Stop me immediately with questions</a:t>
            </a:r>
          </a:p>
          <a:p>
            <a:r>
              <a:rPr lang="en-US" dirty="0"/>
              <a:t>… but, I'm assuming you did your homework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910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472008"/>
            <a:ext cx="9144000" cy="2671492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3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FED818-1FCA-F547-8E66-EE6260C5C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840507"/>
            <a:ext cx="5266135" cy="17312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 Bruijn indices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84E35-AB1D-C14D-8F29-D01185F5D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6268" y="2857499"/>
            <a:ext cx="5269314" cy="759583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ts val="1000"/>
              </a:spcBef>
            </a:pPr>
            <a:endParaRPr lang="en-US" sz="24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8401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3F4FAE-19D2-DA47-9236-0FABB005904C}"/>
              </a:ext>
            </a:extLst>
          </p:cNvPr>
          <p:cNvSpPr/>
          <p:nvPr/>
        </p:nvSpPr>
        <p:spPr>
          <a:xfrm>
            <a:off x="375152" y="1123950"/>
            <a:ext cx="8473284" cy="2352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8DEB66-8E44-A74C-8209-8B66DAA8E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Bruijn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1582F-65C4-7F40-A366-C68B93823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29" y="1123950"/>
            <a:ext cx="8768848" cy="3463799"/>
          </a:xfr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= Var Var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Lam (Bind Exp)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App Exp Exp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	deriving (Eq)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Var = </a:t>
            </a:r>
            <a:r>
              <a:rPr lang="en-US" b="1" dirty="0">
                <a:solidFill>
                  <a:srgbClr val="333333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-- variables are indices</a:t>
            </a: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 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Bind t = </a:t>
            </a:r>
            <a:r>
              <a:rPr lang="en-US" b="1" dirty="0">
                <a:solidFill>
                  <a:srgbClr val="333333"/>
                </a:solidFill>
                <a:latin typeface="Menlo" panose="020B0609030804020204" pitchFamily="49" charset="0"/>
              </a:rPr>
              <a:t>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-- no info at binders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00206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Menlo" panose="020B0609030804020204" pitchFamily="49" charset="0"/>
              </a:rPr>
              <a:t>\x -&gt; 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00206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00B0F0"/>
                </a:solidFill>
                <a:latin typeface="Menlo" panose="020B0609030804020204" pitchFamily="49" charset="0"/>
              </a:rPr>
              <a:t>\y -&gt;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</a:rPr>
              <a:t>y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Menlo" panose="020B0609030804020204" pitchFamily="49" charset="0"/>
              </a:rPr>
              <a:t>Lam 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(Var 0) 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00B0F0"/>
                </a:solidFill>
                <a:latin typeface="Menlo" panose="020B0609030804020204" pitchFamily="49" charset="0"/>
              </a:rPr>
              <a:t>Lam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Menlo" panose="020B0609030804020204" pitchFamily="49" charset="0"/>
              </a:rPr>
              <a:t>(Var 1)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Menlo" panose="020B0609030804020204" pitchFamily="49" charset="0"/>
              </a:rPr>
              <a:t>(Var 0)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))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9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F2E87D-ED98-994D-AFC3-D4465C0B7A29}"/>
              </a:ext>
            </a:extLst>
          </p:cNvPr>
          <p:cNvSpPr/>
          <p:nvPr/>
        </p:nvSpPr>
        <p:spPr>
          <a:xfrm>
            <a:off x="228600" y="1123950"/>
            <a:ext cx="8540248" cy="39098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D6C2E-A3F1-014F-A0AF-42D3756D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TAPL definition of substitution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3387-D6A2-ED4E-A1A0-A1C2335E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 err="1">
                <a:latin typeface="Menlo" panose="020B0609030804020204" pitchFamily="49" charset="0"/>
              </a:rPr>
              <a:t>subst</a:t>
            </a:r>
            <a:r>
              <a:rPr lang="en-US" sz="1400" dirty="0">
                <a:latin typeface="Menlo" panose="020B0609030804020204" pitchFamily="49" charset="0"/>
              </a:rPr>
              <a:t> :: Var -&gt; Exp -&gt; Int -&gt; Exp -&gt; Exp</a:t>
            </a:r>
          </a:p>
          <a:p>
            <a:pPr marL="0" indent="0">
              <a:buNone/>
            </a:pPr>
            <a:r>
              <a:rPr lang="en-US" sz="1400" dirty="0" err="1">
                <a:latin typeface="Menlo" panose="020B0609030804020204" pitchFamily="49" charset="0"/>
              </a:rPr>
              <a:t>subst</a:t>
            </a:r>
            <a:r>
              <a:rPr lang="en-US" sz="1400" dirty="0">
                <a:latin typeface="Menlo" panose="020B0609030804020204" pitchFamily="49" charset="0"/>
              </a:rPr>
              <a:t> j b = walk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  where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    walk c (Var x) = if x == j + c then </a:t>
            </a:r>
            <a:r>
              <a:rPr lang="en-US" sz="1400" b="1" dirty="0">
                <a:latin typeface="Menlo" panose="020B0609030804020204" pitchFamily="49" charset="0"/>
              </a:rPr>
              <a:t>shift c 0 b</a:t>
            </a:r>
            <a:r>
              <a:rPr lang="en-US" sz="1400" dirty="0">
                <a:latin typeface="Menlo" panose="020B0609030804020204" pitchFamily="49" charset="0"/>
              </a:rPr>
              <a:t> else Var x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    walk c (Lam t2) = Lam (walk (c + 1) t2)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    walk c (App t1 t2) = App (walk c t1) (walk c t2)</a:t>
            </a:r>
          </a:p>
          <a:p>
            <a:pPr marL="0" indent="0">
              <a:buNone/>
            </a:pPr>
            <a:endParaRPr lang="en-US" sz="1400" dirty="0"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shift :: Int -&gt; Int -&gt; Exp -&gt; Exp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shift d = walk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  where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    walk c (Var x) = if x &gt;= c then Var (x + d) else Var x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    walk c (Lam t2) = Lam (walk (c + 1) t2)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    walk c (App t1 t2) = App (walk c t1) (walk c t2)</a:t>
            </a:r>
          </a:p>
          <a:p>
            <a:pPr marL="0" indent="0">
              <a:buNone/>
            </a:pPr>
            <a:endParaRPr lang="en-US" sz="1400" b="1" dirty="0">
              <a:solidFill>
                <a:srgbClr val="AA3731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rgbClr val="AA3731"/>
              </a:solidFill>
              <a:latin typeface="Menlo" panose="020B0609030804020204" pitchFamily="49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175FF-6858-7943-9792-43905E39BB21}"/>
              </a:ext>
            </a:extLst>
          </p:cNvPr>
          <p:cNvSpPr txBox="1"/>
          <p:nvPr/>
        </p:nvSpPr>
        <p:spPr>
          <a:xfrm>
            <a:off x="7484522" y="4830583"/>
            <a:ext cx="128432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lib/</a:t>
            </a:r>
            <a:r>
              <a:rPr lang="en-US" sz="1013" dirty="0" err="1"/>
              <a:t>DeBruijn</a:t>
            </a:r>
            <a:r>
              <a:rPr lang="en-US" sz="1013" dirty="0"/>
              <a:t>/</a:t>
            </a:r>
            <a:r>
              <a:rPr lang="en-US" sz="1013" dirty="0" err="1"/>
              <a:t>TAPL.hs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1020075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F2E87D-ED98-994D-AFC3-D4465C0B7A29}"/>
              </a:ext>
            </a:extLst>
          </p:cNvPr>
          <p:cNvSpPr/>
          <p:nvPr/>
        </p:nvSpPr>
        <p:spPr>
          <a:xfrm>
            <a:off x="228600" y="1123950"/>
            <a:ext cx="8452788" cy="35337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D6C2E-A3F1-014F-A0AF-42D3756D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TAPL definition of substitution (Quick!)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3387-D6A2-ED4E-A1A0-A1C2335E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</a:rPr>
              <a:t>tmMap</a:t>
            </a:r>
            <a:r>
              <a:rPr lang="en-US" sz="1800" dirty="0">
                <a:latin typeface="Menlo" panose="020B0609030804020204" pitchFamily="49" charset="0"/>
              </a:rPr>
              <a:t> :: (Int -&gt; Int -&gt; Exp) -&gt; Int -&gt; Exp -&gt; Exp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</a:rPr>
              <a:t>tmMap</a:t>
            </a:r>
            <a:r>
              <a:rPr lang="en-US" sz="1800" dirty="0">
                <a:latin typeface="Menlo" panose="020B0609030804020204" pitchFamily="49" charset="0"/>
              </a:rPr>
              <a:t> f = walk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</a:rPr>
              <a:t>  where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</a:rPr>
              <a:t>    walk c (Var x) = f c x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</a:rPr>
              <a:t>    walk c (Lam t2) = Lam (walk (c + 1) t2)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</a:rPr>
              <a:t>    walk c (App t1 t2) = App (walk c t1) (walk c t2)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</a:rPr>
              <a:t>shift d = </a:t>
            </a:r>
            <a:r>
              <a:rPr lang="en-US" sz="1800" dirty="0" err="1">
                <a:latin typeface="Menlo" panose="020B0609030804020204" pitchFamily="49" charset="0"/>
              </a:rPr>
              <a:t>tmMap</a:t>
            </a:r>
            <a:r>
              <a:rPr lang="en-US" sz="1800" dirty="0">
                <a:latin typeface="Menlo" panose="020B0609030804020204" pitchFamily="49" charset="0"/>
              </a:rPr>
              <a:t> f where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</a:rPr>
              <a:t>   f x c = if x &gt;= c then Var (x + d) else Var x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</a:rPr>
              <a:t>subst</a:t>
            </a:r>
            <a:r>
              <a:rPr lang="en-US" sz="1800" dirty="0">
                <a:latin typeface="Menlo" panose="020B0609030804020204" pitchFamily="49" charset="0"/>
              </a:rPr>
              <a:t> j b = </a:t>
            </a:r>
            <a:r>
              <a:rPr lang="en-US" sz="1800" dirty="0" err="1">
                <a:latin typeface="Menlo" panose="020B0609030804020204" pitchFamily="49" charset="0"/>
              </a:rPr>
              <a:t>tmMap</a:t>
            </a:r>
            <a:r>
              <a:rPr lang="en-US" sz="1800" dirty="0">
                <a:latin typeface="Menlo" panose="020B0609030804020204" pitchFamily="49" charset="0"/>
              </a:rPr>
              <a:t> f where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</a:rPr>
              <a:t>   f x c = if x == j + c then shift c 0 b else Var x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8F7E8B-49BA-8848-95E4-A04CA76FB172}"/>
              </a:ext>
            </a:extLst>
          </p:cNvPr>
          <p:cNvSpPr txBox="1"/>
          <p:nvPr/>
        </p:nvSpPr>
        <p:spPr>
          <a:xfrm>
            <a:off x="7859674" y="4895291"/>
            <a:ext cx="128432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lib/</a:t>
            </a:r>
            <a:r>
              <a:rPr lang="en-US" sz="1013" dirty="0" err="1"/>
              <a:t>DeBruijn</a:t>
            </a:r>
            <a:r>
              <a:rPr lang="en-US" sz="1013" dirty="0"/>
              <a:t>/</a:t>
            </a:r>
            <a:r>
              <a:rPr lang="en-US" sz="1013" dirty="0" err="1"/>
              <a:t>TAPL.hs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188978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F2E87D-ED98-994D-AFC3-D4465C0B7A29}"/>
              </a:ext>
            </a:extLst>
          </p:cNvPr>
          <p:cNvSpPr/>
          <p:nvPr/>
        </p:nvSpPr>
        <p:spPr>
          <a:xfrm>
            <a:off x="228600" y="1123950"/>
            <a:ext cx="8452788" cy="11771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D6C2E-A3F1-014F-A0AF-42D3756D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TAPL definition of substitution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3387-D6A2-ED4E-A1A0-A1C2335E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</a:rPr>
              <a:t>instantiate :: Bind Term -&gt; Term -&gt; Term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</a:rPr>
              <a:t>instantiate a b =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</a:rPr>
              <a:t>   shift (-1) (</a:t>
            </a:r>
            <a:r>
              <a:rPr lang="en-US" sz="1800" dirty="0" err="1">
                <a:latin typeface="Menlo" panose="020B0609030804020204" pitchFamily="49" charset="0"/>
              </a:rPr>
              <a:t>subst</a:t>
            </a:r>
            <a:r>
              <a:rPr lang="en-US" sz="1800" dirty="0">
                <a:latin typeface="Menlo" panose="020B0609030804020204" pitchFamily="49" charset="0"/>
              </a:rPr>
              <a:t> 0 (shift 1 b) a)</a:t>
            </a:r>
          </a:p>
          <a:p>
            <a:endParaRPr lang="en-US" dirty="0"/>
          </a:p>
          <a:p>
            <a:r>
              <a:rPr lang="en-US" dirty="0"/>
              <a:t>Instantiation is a beta reduction, i.e.  (\</a:t>
            </a:r>
            <a:r>
              <a:rPr lang="en-US" dirty="0" err="1"/>
              <a:t>x.a</a:t>
            </a:r>
            <a:r>
              <a:rPr lang="en-US" dirty="0"/>
              <a:t>)b 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a {b/x}  </a:t>
            </a:r>
            <a:br>
              <a:rPr lang="en-US" dirty="0"/>
            </a:br>
            <a:r>
              <a:rPr lang="en-US" dirty="0"/>
              <a:t>We're replacing bound variable at index 0 in a with "b"</a:t>
            </a:r>
            <a:br>
              <a:rPr lang="en-US" dirty="0"/>
            </a:br>
            <a:r>
              <a:rPr lang="en-US" dirty="0"/>
              <a:t>but the rest of "a" loses a binder, so we need to decrement the results</a:t>
            </a:r>
            <a:br>
              <a:rPr lang="en-US" dirty="0"/>
            </a:br>
            <a:r>
              <a:rPr lang="en-US" dirty="0"/>
              <a:t>but not the free variables that were from "b"</a:t>
            </a:r>
          </a:p>
          <a:p>
            <a:r>
              <a:rPr lang="en-US" dirty="0"/>
              <a:t>Running time is O(|a|*|b|)  </a:t>
            </a:r>
            <a:br>
              <a:rPr lang="en-US" dirty="0"/>
            </a:br>
            <a:r>
              <a:rPr lang="en-US" dirty="0"/>
              <a:t>i.e. proportional to size of output term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834114B-98A9-8747-A0D2-DA7E0446FF13}"/>
              </a:ext>
            </a:extLst>
          </p:cNvPr>
          <p:cNvCxnSpPr>
            <a:cxnSpLocks/>
          </p:cNvCxnSpPr>
          <p:nvPr/>
        </p:nvCxnSpPr>
        <p:spPr>
          <a:xfrm flipV="1">
            <a:off x="864158" y="2201777"/>
            <a:ext cx="1426460" cy="13641"/>
          </a:xfrm>
          <a:prstGeom prst="line">
            <a:avLst/>
          </a:prstGeom>
          <a:ln w="571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2E6BD2B-6F64-2D43-A875-15A99EC94387}"/>
              </a:ext>
            </a:extLst>
          </p:cNvPr>
          <p:cNvCxnSpPr>
            <a:cxnSpLocks/>
          </p:cNvCxnSpPr>
          <p:nvPr/>
        </p:nvCxnSpPr>
        <p:spPr>
          <a:xfrm>
            <a:off x="3699670" y="2201777"/>
            <a:ext cx="1454221" cy="0"/>
          </a:xfrm>
          <a:prstGeom prst="line">
            <a:avLst/>
          </a:prstGeom>
          <a:ln w="571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0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5D128-DAC9-6B45-8C9D-D6EF256E6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5E128-7170-2741-85BC-BD98343C9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Lennart: incorporate pre/post shifting into substitution operation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Cornell:  shift b when going under a binder, instead of at every variable occurrence</a:t>
            </a:r>
          </a:p>
          <a:p>
            <a:r>
              <a:rPr lang="en-US" dirty="0"/>
              <a:t>Lift  (</a:t>
            </a:r>
            <a:r>
              <a:rPr lang="en-US" dirty="0" err="1"/>
              <a:t>Cornell+Lennart</a:t>
            </a:r>
            <a:r>
              <a:rPr lang="en-US" dirty="0"/>
              <a:t>): incorporate post into substitution &amp; shift at binders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B5B223-4257-6742-99C8-8382697518D7}"/>
              </a:ext>
            </a:extLst>
          </p:cNvPr>
          <p:cNvSpPr/>
          <p:nvPr/>
        </p:nvSpPr>
        <p:spPr>
          <a:xfrm>
            <a:off x="616314" y="1583024"/>
            <a:ext cx="6769226" cy="1531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subst</a:t>
            </a: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j b = </a:t>
            </a:r>
            <a:r>
              <a:rPr lang="en-US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tmMap</a:t>
            </a: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 where</a:t>
            </a:r>
          </a:p>
          <a:p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f x c = </a:t>
            </a:r>
          </a:p>
          <a:p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| x == j + c = shift c 0 b</a:t>
            </a:r>
          </a:p>
          <a:p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| x &gt; j + c = Var (x - 1) </a:t>
            </a:r>
          </a:p>
          <a:p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| otherwise = Var x</a:t>
            </a:r>
          </a:p>
        </p:txBody>
      </p:sp>
    </p:spTree>
    <p:extLst>
      <p:ext uri="{BB962C8B-B14F-4D97-AF65-F5344CB8AC3E}">
        <p14:creationId xmlns:p14="http://schemas.microsoft.com/office/powerpoint/2010/main" val="574588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85482-E197-AA4B-8C48-9AA4CE5F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Laziness is an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A8B5A-3798-6C4D-B5FB-BD3B2E534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  a { b / x }   where x does not occur free in b</a:t>
            </a:r>
          </a:p>
          <a:p>
            <a:r>
              <a:rPr lang="en-US" dirty="0"/>
              <a:t>Ideal optimization:  terminate substitution immediately, but requires </a:t>
            </a:r>
            <a:r>
              <a:rPr lang="en-US" dirty="0" err="1"/>
              <a:t>fv</a:t>
            </a:r>
            <a:r>
              <a:rPr lang="en-US" dirty="0"/>
              <a:t> information, which we don't have in this representation.</a:t>
            </a:r>
          </a:p>
          <a:p>
            <a:r>
              <a:rPr lang="en-US" dirty="0"/>
              <a:t>Laziness optimization (Cornell/Lift): doesn't shift b unless we find an x</a:t>
            </a:r>
          </a:p>
        </p:txBody>
      </p:sp>
    </p:spTree>
    <p:extLst>
      <p:ext uri="{BB962C8B-B14F-4D97-AF65-F5344CB8AC3E}">
        <p14:creationId xmlns:p14="http://schemas.microsoft.com/office/powerpoint/2010/main" val="3917451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FF6BB-E7F4-E348-A54C-5B9C47BEF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Parallel/Simultaneous Substitutions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7CF7E-4A72-5B49-A172-5D66401C3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]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bs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walk </a:t>
            </a: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walk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bs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!!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walk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substBind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bs e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walk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f a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walk f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walk a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600" dirty="0"/>
          </a:p>
          <a:p>
            <a:pPr marL="0" indent="0">
              <a:buNone/>
            </a:pPr>
            <a:endParaRPr lang="en-US" sz="1600" b="1" dirty="0">
              <a:solidFill>
                <a:srgbClr val="AA3731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substBind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]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Bind Exp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Bind Exp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substBind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bs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0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: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bs'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where     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</a:rPr>
              <a:t>-- update indices in bs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bs'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map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&lt;$&gt;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1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..]))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bs     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</a:rPr>
              <a:t>-- </a:t>
            </a:r>
            <a:r>
              <a:rPr lang="en-US" sz="1600" dirty="0" err="1">
                <a:solidFill>
                  <a:schemeClr val="accent6"/>
                </a:solidFill>
                <a:latin typeface="Menlo" panose="020B0609030804020204" pitchFamily="49" charset="0"/>
              </a:rPr>
              <a:t>incr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</a:rPr>
              <a:t> vars in bs </a:t>
            </a:r>
          </a:p>
          <a:p>
            <a:pPr marL="0" indent="0">
              <a:buNone/>
            </a:pPr>
            <a:br>
              <a:rPr lang="en-US" sz="1400" dirty="0"/>
            </a:br>
            <a:r>
              <a:rPr lang="en-US" sz="1400" dirty="0"/>
              <a:t>N.G. de Bruijn. </a:t>
            </a:r>
            <a:r>
              <a:rPr lang="en-US" sz="1400" i="1" dirty="0"/>
              <a:t>Lambda calculus notation with nameless dummies, a tool for automatic formula manipulation, with application to the Church-Rosser theorem. </a:t>
            </a:r>
            <a:r>
              <a:rPr lang="en-US" sz="1400" dirty="0"/>
              <a:t> </a:t>
            </a:r>
            <a:r>
              <a:rPr lang="en-US" sz="1400" dirty="0">
                <a:hlinkClick r:id="rId3" tooltip="Go to Indagationes Mathematicae (Proceedings) on ScienceDirect"/>
              </a:rPr>
              <a:t>Indagationes Mathematicae (Proceedings)</a:t>
            </a:r>
            <a:r>
              <a:rPr lang="en-US" sz="1400" dirty="0"/>
              <a:t>, </a:t>
            </a:r>
            <a:r>
              <a:rPr lang="en-US" sz="1400" dirty="0">
                <a:hlinkClick r:id="rId4" tooltip="Go to table of contents for this volume/issue"/>
              </a:rPr>
              <a:t>Volume 75, Issue 5</a:t>
            </a:r>
            <a:r>
              <a:rPr lang="en-US" sz="1400" dirty="0"/>
              <a:t>, 1972, Pages 381-392.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BB5A62-142E-E445-BB47-F56EDCACEE7B}"/>
              </a:ext>
            </a:extLst>
          </p:cNvPr>
          <p:cNvSpPr txBox="1"/>
          <p:nvPr/>
        </p:nvSpPr>
        <p:spPr>
          <a:xfrm>
            <a:off x="5959474" y="1146497"/>
            <a:ext cx="318452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substitution "bs" is  </a:t>
            </a:r>
            <a:br>
              <a:rPr lang="en-US" dirty="0"/>
            </a:br>
            <a:r>
              <a:rPr lang="en-US" dirty="0"/>
              <a:t>an infinite list, mapping each</a:t>
            </a:r>
            <a:br>
              <a:rPr lang="en-US" dirty="0"/>
            </a:br>
            <a:r>
              <a:rPr lang="en-US" dirty="0"/>
              <a:t>index to an expression.</a:t>
            </a:r>
          </a:p>
          <a:p>
            <a:br>
              <a:rPr lang="en-US" dirty="0"/>
            </a:br>
            <a:r>
              <a:rPr lang="en-US" dirty="0"/>
              <a:t>The list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[Var 0, Var 1, ..]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is the identity substitution. </a:t>
            </a:r>
          </a:p>
        </p:txBody>
      </p:sp>
    </p:spTree>
    <p:extLst>
      <p:ext uri="{BB962C8B-B14F-4D97-AF65-F5344CB8AC3E}">
        <p14:creationId xmlns:p14="http://schemas.microsoft.com/office/powerpoint/2010/main" val="2959770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660F2-E4FA-414B-886C-A539FB3FB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substitution variations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2CDAE-7A52-9D42-966E-BA0FF5C37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Par.L.hs</a:t>
            </a:r>
            <a:r>
              <a:rPr lang="en-US" dirty="0"/>
              <a:t> – represent substitutions by infinite lists (ala de Bruijn)</a:t>
            </a:r>
          </a:p>
          <a:p>
            <a:r>
              <a:rPr lang="en-US" dirty="0" err="1"/>
              <a:t>Par.Fun.hs</a:t>
            </a:r>
            <a:r>
              <a:rPr lang="en-US" dirty="0"/>
              <a:t> – represent substitutions by functions (Nat -&gt; Exp)</a:t>
            </a:r>
          </a:p>
          <a:p>
            <a:r>
              <a:rPr lang="en-US" dirty="0" err="1"/>
              <a:t>Par.P.hs</a:t>
            </a:r>
            <a:r>
              <a:rPr lang="en-US" dirty="0"/>
              <a:t> – defunctionalized version of Fun</a:t>
            </a:r>
          </a:p>
          <a:p>
            <a:r>
              <a:rPr lang="en-US" dirty="0" err="1"/>
              <a:t>Par.B.hs</a:t>
            </a:r>
            <a:r>
              <a:rPr lang="en-US" dirty="0"/>
              <a:t> – delay defunctionalized substitutions at binders to optimize</a:t>
            </a:r>
          </a:p>
          <a:p>
            <a:pPr marL="0" indent="0">
              <a:buNone/>
            </a:pPr>
            <a:r>
              <a:rPr lang="en-US" dirty="0"/>
              <a:t>  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37170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3C96D-A589-8041-A366-2D0197C3F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 – Well-scoped representations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4E71A-62B6-1E47-AF4C-26BF63FEC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 interface with de Bruijn indices --- need to remember to shift when terms change scope!</a:t>
            </a:r>
          </a:p>
          <a:p>
            <a:r>
              <a:rPr lang="en-US" dirty="0"/>
              <a:t>Solution: use types to describe the scope</a:t>
            </a:r>
          </a:p>
          <a:p>
            <a:pPr lvl="1"/>
            <a:r>
              <a:rPr lang="en-US" dirty="0"/>
              <a:t>Nested – Bird and Patterson</a:t>
            </a:r>
          </a:p>
          <a:p>
            <a:pPr lvl="1"/>
            <a:r>
              <a:rPr lang="en-US" dirty="0"/>
              <a:t>Bound – </a:t>
            </a:r>
            <a:r>
              <a:rPr lang="en-US" dirty="0" err="1"/>
              <a:t>Kmett's</a:t>
            </a:r>
            <a:r>
              <a:rPr lang="en-US" dirty="0"/>
              <a:t> take on Bird and Patterson</a:t>
            </a:r>
          </a:p>
          <a:p>
            <a:pPr lvl="1"/>
            <a:r>
              <a:rPr lang="en-US" dirty="0"/>
              <a:t>CPDT – </a:t>
            </a:r>
            <a:r>
              <a:rPr lang="en-US" dirty="0" err="1"/>
              <a:t>Chlipala's</a:t>
            </a:r>
            <a:r>
              <a:rPr lang="en-US" dirty="0"/>
              <a:t> Coq textbook</a:t>
            </a:r>
          </a:p>
          <a:p>
            <a:pPr lvl="1"/>
            <a:r>
              <a:rPr lang="en-US" dirty="0"/>
              <a:t>Kit -- </a:t>
            </a:r>
            <a:r>
              <a:rPr lang="en-US" dirty="0" err="1"/>
              <a:t>Allias</a:t>
            </a:r>
            <a:r>
              <a:rPr lang="en-US" dirty="0"/>
              <a:t>, Atkey, Chapman, McBride, </a:t>
            </a:r>
            <a:r>
              <a:rPr lang="en-US" dirty="0" err="1"/>
              <a:t>McKinna</a:t>
            </a:r>
            <a:r>
              <a:rPr lang="en-US" dirty="0"/>
              <a:t>  (</a:t>
            </a:r>
            <a:r>
              <a:rPr lang="en-US" dirty="0" err="1"/>
              <a:t>Agda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Scoped -- My version of "B"</a:t>
            </a:r>
          </a:p>
          <a:p>
            <a:r>
              <a:rPr lang="en-US" dirty="0"/>
              <a:t>In Haskell, these representations can be difficult to work with, but if you get it to type check, you can be confident of the results.</a:t>
            </a:r>
          </a:p>
        </p:txBody>
      </p:sp>
    </p:spTree>
    <p:extLst>
      <p:ext uri="{BB962C8B-B14F-4D97-AF65-F5344CB8AC3E}">
        <p14:creationId xmlns:p14="http://schemas.microsoft.com/office/powerpoint/2010/main" val="765534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D6E2F-6897-5645-9EBE-CE7782EF0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538" y="799397"/>
            <a:ext cx="5260443" cy="3544707"/>
          </a:xfrm>
        </p:spPr>
        <p:txBody>
          <a:bodyPr vert="horz" lIns="68580" tIns="34290" rIns="68580" bIns="34290" rtlCol="0" anchor="ctr">
            <a:normAutofit fontScale="90000"/>
          </a:bodyPr>
          <a:lstStyle/>
          <a:p>
            <a:pPr algn="r"/>
            <a: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  <a:t>How to Implement the Lambda Calculus, </a:t>
            </a:r>
            <a:b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</a:br>
            <a: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  <a:t>Quickly </a:t>
            </a:r>
            <a:b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</a:br>
            <a:endParaRPr lang="en-US" sz="6000" dirty="0">
              <a:ln w="22225">
                <a:solidFill>
                  <a:srgbClr val="FFFFFF"/>
                </a:solidFill>
              </a:ln>
              <a:noFill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F54B0D-D3D5-7F43-AED9-71C2478C6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1998" y="799396"/>
            <a:ext cx="2895002" cy="3544707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Stephanie Weirich</a:t>
            </a:r>
          </a:p>
          <a:p>
            <a:pPr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University of Pennsylvania</a:t>
            </a:r>
          </a:p>
          <a:p>
            <a:pPr indent="-1714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Penn PLCLUB</a:t>
            </a:r>
          </a:p>
          <a:p>
            <a:pPr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August 6,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8BB931-C3D1-7C48-AA28-65F9356B639F}"/>
              </a:ext>
            </a:extLst>
          </p:cNvPr>
          <p:cNvSpPr txBox="1"/>
          <p:nvPr/>
        </p:nvSpPr>
        <p:spPr>
          <a:xfrm>
            <a:off x="1591407" y="4612731"/>
            <a:ext cx="58380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https://</a:t>
            </a:r>
            <a:r>
              <a:rPr lang="en-US" sz="2100" dirty="0" err="1"/>
              <a:t>github.com</a:t>
            </a:r>
            <a:r>
              <a:rPr lang="en-US" sz="2100" dirty="0"/>
              <a:t>/</a:t>
            </a:r>
            <a:r>
              <a:rPr lang="en-US" sz="2100" dirty="0" err="1"/>
              <a:t>sweirich</a:t>
            </a:r>
            <a:r>
              <a:rPr lang="en-US" sz="2100" dirty="0"/>
              <a:t>/lambda-n-ways/</a:t>
            </a:r>
          </a:p>
        </p:txBody>
      </p:sp>
    </p:spTree>
    <p:extLst>
      <p:ext uri="{BB962C8B-B14F-4D97-AF65-F5344CB8AC3E}">
        <p14:creationId xmlns:p14="http://schemas.microsoft.com/office/powerpoint/2010/main" val="689406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B1D40-F57D-8844-B21A-8223249DB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Stop implementing de Bruijn substitution!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6CF90-9EE3-D243-8BA5-66D6852F7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168924"/>
            <a:ext cx="7050580" cy="3463799"/>
          </a:xfrm>
        </p:spPr>
        <p:txBody>
          <a:bodyPr/>
          <a:lstStyle/>
          <a:p>
            <a:r>
              <a:rPr lang="en-US" i="1" dirty="0"/>
              <a:t>All</a:t>
            </a:r>
            <a:r>
              <a:rPr lang="en-US" dirty="0"/>
              <a:t> implementations amenable to library support</a:t>
            </a:r>
          </a:p>
          <a:p>
            <a:pPr lvl="1"/>
            <a:r>
              <a:rPr lang="en-US" dirty="0"/>
              <a:t>Alpha-equivalence already for free via derive Eq</a:t>
            </a:r>
          </a:p>
          <a:p>
            <a:pPr lvl="1"/>
            <a:r>
              <a:rPr lang="en-US" dirty="0"/>
              <a:t>For substitution, users need only implement "</a:t>
            </a:r>
            <a:r>
              <a:rPr lang="en-US" dirty="0" err="1"/>
              <a:t>tmMap</a:t>
            </a:r>
            <a:r>
              <a:rPr lang="en-US" dirty="0"/>
              <a:t>" or something similar</a:t>
            </a:r>
          </a:p>
          <a:p>
            <a:r>
              <a:rPr lang="en-US" dirty="0"/>
              <a:t>Haskell "bound" library</a:t>
            </a:r>
          </a:p>
          <a:p>
            <a:pPr lvl="1"/>
            <a:r>
              <a:rPr lang="en-US" dirty="0"/>
              <a:t>parameterize exp by type for variables, then can use </a:t>
            </a:r>
            <a:r>
              <a:rPr lang="en-US" dirty="0" err="1"/>
              <a:t>DeriveFunctor</a:t>
            </a:r>
            <a:endParaRPr lang="en-US" dirty="0"/>
          </a:p>
          <a:p>
            <a:pPr lvl="1"/>
            <a:r>
              <a:rPr lang="en-US" dirty="0"/>
              <a:t>cost: only a single variable sort</a:t>
            </a:r>
          </a:p>
          <a:p>
            <a:r>
              <a:rPr lang="en-US" dirty="0"/>
              <a:t>In Coq: </a:t>
            </a:r>
            <a:r>
              <a:rPr lang="en-US" dirty="0" err="1"/>
              <a:t>Dblib</a:t>
            </a:r>
            <a:r>
              <a:rPr lang="en-US" dirty="0"/>
              <a:t>, </a:t>
            </a:r>
            <a:r>
              <a:rPr lang="en-US" dirty="0" err="1"/>
              <a:t>Autosubst</a:t>
            </a:r>
            <a:r>
              <a:rPr lang="en-US" dirty="0"/>
              <a:t>, Tealeaves </a:t>
            </a:r>
          </a:p>
          <a:p>
            <a:r>
              <a:rPr lang="en-US" b="1" dirty="0"/>
              <a:t>Project</a:t>
            </a:r>
            <a:r>
              <a:rPr lang="en-US" dirty="0"/>
              <a:t>: Create a library that uses </a:t>
            </a:r>
            <a:r>
              <a:rPr lang="en-US" dirty="0" err="1"/>
              <a:t>TemplateHaskell</a:t>
            </a:r>
            <a:r>
              <a:rPr lang="en-US" dirty="0"/>
              <a:t> to derive the appropriate mapping operation</a:t>
            </a:r>
          </a:p>
        </p:txBody>
      </p:sp>
    </p:spTree>
    <p:extLst>
      <p:ext uri="{BB962C8B-B14F-4D97-AF65-F5344CB8AC3E}">
        <p14:creationId xmlns:p14="http://schemas.microsoft.com/office/powerpoint/2010/main" val="2173328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D31AE-D610-4844-8B58-4926BBBEA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 – de Bruijn indices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94EE6BB-93F9-1A4E-82CD-C9887E1238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244864"/>
              </p:ext>
            </p:extLst>
          </p:nvPr>
        </p:nvGraphicFramePr>
        <p:xfrm>
          <a:off x="468922" y="1123950"/>
          <a:ext cx="7886700" cy="30159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94625">
                  <a:extLst>
                    <a:ext uri="{9D8B030D-6E8A-4147-A177-3AD203B41FA5}">
                      <a16:colId xmlns:a16="http://schemas.microsoft.com/office/drawing/2014/main" val="1170218546"/>
                    </a:ext>
                  </a:extLst>
                </a:gridCol>
                <a:gridCol w="2641983">
                  <a:extLst>
                    <a:ext uri="{9D8B030D-6E8A-4147-A177-3AD203B41FA5}">
                      <a16:colId xmlns:a16="http://schemas.microsoft.com/office/drawing/2014/main" val="1611866283"/>
                    </a:ext>
                  </a:extLst>
                </a:gridCol>
                <a:gridCol w="3050092">
                  <a:extLst>
                    <a:ext uri="{9D8B030D-6E8A-4147-A177-3AD203B41FA5}">
                      <a16:colId xmlns:a16="http://schemas.microsoft.com/office/drawing/2014/main" val="1837911558"/>
                    </a:ext>
                  </a:extLst>
                </a:gridCol>
              </a:tblGrid>
              <a:tr h="100532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Simply-typed expressions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Well-scoped expressions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493521"/>
                  </a:ext>
                </a:extLst>
              </a:tr>
              <a:tr h="1005324">
                <a:tc>
                  <a:txBody>
                    <a:bodyPr/>
                    <a:lstStyle/>
                    <a:p>
                      <a:r>
                        <a:rPr lang="en-US" sz="2400" dirty="0"/>
                        <a:t>Single substitutions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TAPL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Lennart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Cornell</a:t>
                      </a:r>
                      <a:r>
                        <a:rPr lang="en-US" sz="2400" dirty="0"/>
                        <a:t>, Lift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Nested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Bound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CPDT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19422"/>
                  </a:ext>
                </a:extLst>
              </a:tr>
              <a:tr h="1005324">
                <a:tc>
                  <a:txBody>
                    <a:bodyPr/>
                    <a:lstStyle/>
                    <a:p>
                      <a:r>
                        <a:rPr lang="en-US" sz="2400" dirty="0"/>
                        <a:t>Parallel substitutions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L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Fun</a:t>
                      </a:r>
                      <a:r>
                        <a:rPr lang="en-US" sz="2400" dirty="0"/>
                        <a:t>, P,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Kit</a:t>
                      </a:r>
                      <a:r>
                        <a:rPr lang="en-US" sz="2400" dirty="0"/>
                        <a:t>, Scoped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43413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A8B8E43-D898-404E-B502-3FDF04FAC66B}"/>
              </a:ext>
            </a:extLst>
          </p:cNvPr>
          <p:cNvSpPr txBox="1"/>
          <p:nvPr/>
        </p:nvSpPr>
        <p:spPr>
          <a:xfrm>
            <a:off x="468922" y="4256662"/>
            <a:ext cx="3390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Orange</a:t>
            </a:r>
            <a:r>
              <a:rPr lang="en-US" dirty="0"/>
              <a:t> – adapted from elsewhere</a:t>
            </a:r>
            <a:br>
              <a:rPr lang="en-US" dirty="0"/>
            </a:br>
            <a:r>
              <a:rPr lang="en-US" dirty="0"/>
              <a:t>Black -- new variants</a:t>
            </a:r>
          </a:p>
        </p:txBody>
      </p:sp>
    </p:spTree>
    <p:extLst>
      <p:ext uri="{BB962C8B-B14F-4D97-AF65-F5344CB8AC3E}">
        <p14:creationId xmlns:p14="http://schemas.microsoft.com/office/powerpoint/2010/main" val="3259098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1F923-160F-A344-A410-25474BACF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11B80-5607-1040-8C62-51EEE940A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Alpha-equivalence</a:t>
            </a:r>
          </a:p>
          <a:p>
            <a:pPr lvl="1"/>
            <a:r>
              <a:rPr lang="en-US" dirty="0"/>
              <a:t>compare a large term with itself</a:t>
            </a:r>
          </a:p>
          <a:p>
            <a:pPr lvl="1"/>
            <a:r>
              <a:rPr lang="en-US" dirty="0"/>
              <a:t>compare a large term with its "freshened" version</a:t>
            </a:r>
          </a:p>
          <a:p>
            <a:pPr lvl="1"/>
            <a:r>
              <a:rPr lang="en-US" dirty="0"/>
              <a:t>TODO: compare a large term with a randomly freshened version (what percentage of binders)?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6488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74519-AB07-354B-89FF-A89A018A4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which is fastest?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9C340-EB43-9B4C-B963-C8EBCA72A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2" y="1168924"/>
            <a:ext cx="8151991" cy="3463799"/>
          </a:xfrm>
        </p:spPr>
        <p:txBody>
          <a:bodyPr/>
          <a:lstStyle/>
          <a:p>
            <a:pPr lvl="1"/>
            <a:endParaRPr lang="en-US" dirty="0"/>
          </a:p>
          <a:p>
            <a:r>
              <a:rPr lang="en-US" dirty="0"/>
              <a:t>Most use the same definition of alpha-equivalence</a:t>
            </a:r>
          </a:p>
          <a:p>
            <a:r>
              <a:rPr lang="en-US" dirty="0"/>
              <a:t>Main difference is substitution, so look there</a:t>
            </a:r>
          </a:p>
          <a:p>
            <a:r>
              <a:rPr lang="en-US" dirty="0"/>
              <a:t>Use normal-order full reduction of terms to generate many calls to the substitution function</a:t>
            </a:r>
          </a:p>
          <a:p>
            <a:pPr lvl="1"/>
            <a:r>
              <a:rPr lang="en-US" dirty="0"/>
              <a:t>Random terms (careful with generation)</a:t>
            </a:r>
          </a:p>
          <a:p>
            <a:pPr lvl="1"/>
            <a:r>
              <a:rPr lang="en-US" dirty="0"/>
              <a:t>Constructed terms (catch linear/quadratic behavior)</a:t>
            </a:r>
          </a:p>
          <a:p>
            <a:pPr lvl="1"/>
            <a:r>
              <a:rPr lang="en-US" dirty="0"/>
              <a:t>Lennart's term  ("Lambda calculus cooked four ways")</a:t>
            </a:r>
          </a:p>
          <a:p>
            <a:r>
              <a:rPr lang="en-US" dirty="0"/>
              <a:t>Benchmark using "criterion" tool</a:t>
            </a:r>
          </a:p>
          <a:p>
            <a:r>
              <a:rPr lang="en-US" dirty="0"/>
              <a:t>Be super careful about when things are evaluated</a:t>
            </a:r>
          </a:p>
        </p:txBody>
      </p:sp>
    </p:spTree>
    <p:extLst>
      <p:ext uri="{BB962C8B-B14F-4D97-AF65-F5344CB8AC3E}">
        <p14:creationId xmlns:p14="http://schemas.microsoft.com/office/powerpoint/2010/main" val="917829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E90A3-F3ED-8A4B-BE9B-89C47878C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Normal-order full-reduction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6846D-76C8-AC41-ABB4-89529BF58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 everywhere, including under binders</a:t>
            </a:r>
          </a:p>
          <a:p>
            <a:r>
              <a:rPr lang="en-US" dirty="0"/>
              <a:t>Arguments are substituted into the body of a binder </a:t>
            </a:r>
            <a:r>
              <a:rPr lang="en-US" i="1" dirty="0"/>
              <a:t>before</a:t>
            </a:r>
            <a:r>
              <a:rPr lang="en-US" dirty="0"/>
              <a:t> they are reduced (i.e. leftmost, outermost reduction)</a:t>
            </a:r>
          </a:p>
          <a:p>
            <a:r>
              <a:rPr lang="en-US" dirty="0"/>
              <a:t>If an expression has a normal form, then normal order evaluation will always find it.</a:t>
            </a:r>
          </a:p>
          <a:p>
            <a:pPr lvl="1"/>
            <a:r>
              <a:rPr lang="en-US" dirty="0"/>
              <a:t>Example: (</a:t>
            </a:r>
            <a:r>
              <a:rPr lang="el-GR" dirty="0"/>
              <a:t>λ</a:t>
            </a:r>
            <a:r>
              <a:rPr lang="en-US" dirty="0"/>
              <a:t>x. y) ((</a:t>
            </a:r>
            <a:r>
              <a:rPr lang="el-GR" dirty="0"/>
              <a:t>λ</a:t>
            </a:r>
            <a:r>
              <a:rPr lang="en-US" dirty="0"/>
              <a:t>x. x x) (</a:t>
            </a:r>
            <a:r>
              <a:rPr lang="el-GR" dirty="0"/>
              <a:t>λ</a:t>
            </a:r>
            <a:r>
              <a:rPr lang="en-US" dirty="0"/>
              <a:t>x. x x))</a:t>
            </a:r>
          </a:p>
          <a:p>
            <a:pPr lvl="1"/>
            <a:endParaRPr lang="en-US" dirty="0"/>
          </a:p>
          <a:p>
            <a:r>
              <a:rPr lang="en-US" dirty="0"/>
              <a:t>NOTE: We aren't trying to make reduction fast, just create a lot of calls to substitution. "Optimal reduction" is a separate problem.</a:t>
            </a:r>
          </a:p>
        </p:txBody>
      </p:sp>
    </p:spTree>
    <p:extLst>
      <p:ext uri="{BB962C8B-B14F-4D97-AF65-F5344CB8AC3E}">
        <p14:creationId xmlns:p14="http://schemas.microsoft.com/office/powerpoint/2010/main" val="7151041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82A16-C2E0-F44B-B173-6A53DBB62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order full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DC282-9CD0-9D44-9D0B-D233CDEF3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Exp -&gt; Exp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e@(Var _) = e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(Lam e) = Lam (</a:t>
            </a: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(App a b) =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case </a:t>
            </a: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 of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Lam a0 -&gt; 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</a:t>
            </a: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(instantiate a0 b)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a' -&gt; App (</a:t>
            </a: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a') (</a:t>
            </a: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b)</a:t>
            </a:r>
          </a:p>
          <a:p>
            <a:pPr marL="0" indent="0">
              <a:buNone/>
            </a:pPr>
            <a:endParaRPr lang="en-US" sz="1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instantiate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Bind Exp -&gt; Exp -&gt; Exp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F2267-3EDB-0448-B997-C7466131E6D9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749800" y="1123950"/>
            <a:ext cx="4394200" cy="3263900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Exp -&gt; Exp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e@(Var _) = e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e@(Lam _) = e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(App a b) =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case </a:t>
            </a: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 of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Lam a0 -&gt; 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 </a:t>
            </a: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(instantiate a0 b)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a' -&gt; App a' 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4048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2E1D2-D9E0-F947-A29D-E4171B72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Benchmark: Random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961C0-47FB-5144-8AE3-B6CCBF974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168924"/>
            <a:ext cx="8088128" cy="3463799"/>
          </a:xfrm>
        </p:spPr>
        <p:txBody>
          <a:bodyPr/>
          <a:lstStyle/>
          <a:p>
            <a:r>
              <a:rPr lang="en-US" dirty="0"/>
              <a:t>Generate 100 random terms, keep those that need at least 15 substitutions during normalization</a:t>
            </a:r>
          </a:p>
          <a:p>
            <a:pPr lvl="1"/>
            <a:r>
              <a:rPr lang="en-US" dirty="0"/>
              <a:t>(start with 4 lambdas, deliberately generate beta-reductions)</a:t>
            </a:r>
          </a:p>
          <a:p>
            <a:r>
              <a:rPr lang="en-US" dirty="0"/>
              <a:t>random15.lam statistics:</a:t>
            </a:r>
          </a:p>
          <a:p>
            <a:pPr lvl="1"/>
            <a:r>
              <a:rPr lang="en-US" dirty="0"/>
              <a:t>num substitutions per term: 15 – 158</a:t>
            </a:r>
          </a:p>
          <a:p>
            <a:pPr lvl="1"/>
            <a:r>
              <a:rPr lang="en-US" dirty="0"/>
              <a:t>depth: 19 – 95</a:t>
            </a:r>
          </a:p>
          <a:p>
            <a:pPr lvl="1"/>
            <a:r>
              <a:rPr lang="en-US" dirty="0"/>
              <a:t>binding depth: 12-52</a:t>
            </a:r>
          </a:p>
          <a:p>
            <a:pPr lvl="1"/>
            <a:r>
              <a:rPr lang="en-US" dirty="0"/>
              <a:t>median average # of variable uses in each substitution: </a:t>
            </a:r>
            <a:r>
              <a:rPr lang="en-US" i="1" dirty="0"/>
              <a:t>1.4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03173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521B5-3420-4E4F-8D0A-99B805275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Bruijn: random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0E9A13-1E75-FD4F-9F22-CBB221F01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580" y="1078732"/>
            <a:ext cx="6758336" cy="3406492"/>
          </a:xfrm>
          <a:prstGeom prst="rect">
            <a:avLst/>
          </a:prstGeom>
        </p:spPr>
      </p:pic>
      <p:sp>
        <p:nvSpPr>
          <p:cNvPr id="4" name="Left Brace 3">
            <a:extLst>
              <a:ext uri="{FF2B5EF4-FFF2-40B4-BE49-F238E27FC236}">
                <a16:creationId xmlns:a16="http://schemas.microsoft.com/office/drawing/2014/main" id="{2CB55163-8B7D-A542-8D07-6436B4E91E3D}"/>
              </a:ext>
            </a:extLst>
          </p:cNvPr>
          <p:cNvSpPr/>
          <p:nvPr/>
        </p:nvSpPr>
        <p:spPr>
          <a:xfrm>
            <a:off x="1985172" y="1253499"/>
            <a:ext cx="240632" cy="77002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38EEF2FF-A0DF-C043-BCA5-DD96DB99EF35}"/>
              </a:ext>
            </a:extLst>
          </p:cNvPr>
          <p:cNvSpPr/>
          <p:nvPr/>
        </p:nvSpPr>
        <p:spPr>
          <a:xfrm>
            <a:off x="1975776" y="2186739"/>
            <a:ext cx="240632" cy="77002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72BF887E-EB50-E24F-85A0-7B8E985DA9D5}"/>
              </a:ext>
            </a:extLst>
          </p:cNvPr>
          <p:cNvSpPr/>
          <p:nvPr/>
        </p:nvSpPr>
        <p:spPr>
          <a:xfrm>
            <a:off x="1985172" y="3154457"/>
            <a:ext cx="240632" cy="46685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6AFEC468-C7B8-8A42-8027-09F5E8FB9206}"/>
              </a:ext>
            </a:extLst>
          </p:cNvPr>
          <p:cNvSpPr/>
          <p:nvPr/>
        </p:nvSpPr>
        <p:spPr>
          <a:xfrm>
            <a:off x="2003015" y="3819011"/>
            <a:ext cx="240632" cy="33207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AC67F3-B34C-6544-A40F-83D5146BAA21}"/>
              </a:ext>
            </a:extLst>
          </p:cNvPr>
          <p:cNvSpPr txBox="1"/>
          <p:nvPr/>
        </p:nvSpPr>
        <p:spPr>
          <a:xfrm>
            <a:off x="441870" y="1253499"/>
            <a:ext cx="1396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</a:t>
            </a:r>
            <a:br>
              <a:rPr lang="en-US" dirty="0"/>
            </a:br>
            <a:r>
              <a:rPr lang="en-US" dirty="0"/>
              <a:t>substitutions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86A675-A1DB-E043-91FF-938215F652AE}"/>
              </a:ext>
            </a:extLst>
          </p:cNvPr>
          <p:cNvSpPr txBox="1"/>
          <p:nvPr/>
        </p:nvSpPr>
        <p:spPr>
          <a:xfrm>
            <a:off x="397558" y="2186739"/>
            <a:ext cx="1396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Parallel </a:t>
            </a:r>
            <a:br>
              <a:rPr lang="en-US" dirty="0"/>
            </a:br>
            <a:r>
              <a:rPr lang="en-US" dirty="0"/>
              <a:t>substitutions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DEF204-A353-E34F-BE12-D76DA5D0E1FF}"/>
              </a:ext>
            </a:extLst>
          </p:cNvPr>
          <p:cNvSpPr txBox="1"/>
          <p:nvPr/>
        </p:nvSpPr>
        <p:spPr>
          <a:xfrm>
            <a:off x="397558" y="3197086"/>
            <a:ext cx="1514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Scoped single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12617-3F92-E540-BCF8-E73B81EA18BA}"/>
              </a:ext>
            </a:extLst>
          </p:cNvPr>
          <p:cNvSpPr txBox="1"/>
          <p:nvPr/>
        </p:nvSpPr>
        <p:spPr>
          <a:xfrm>
            <a:off x="375714" y="3754058"/>
            <a:ext cx="161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Scoped parallel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B5CBDB-BE1D-3947-A46E-1982D0D3B6E6}"/>
              </a:ext>
            </a:extLst>
          </p:cNvPr>
          <p:cNvSpPr txBox="1"/>
          <p:nvPr/>
        </p:nvSpPr>
        <p:spPr>
          <a:xfrm>
            <a:off x="743222" y="4531650"/>
            <a:ext cx="5623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Fastest:  Scoped (914 microseconds),   Slowest: Kit (6.63s)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8020D9-DB59-9840-8B8D-36837E93F754}"/>
              </a:ext>
            </a:extLst>
          </p:cNvPr>
          <p:cNvSpPr txBox="1"/>
          <p:nvPr/>
        </p:nvSpPr>
        <p:spPr>
          <a:xfrm>
            <a:off x="8106557" y="4300558"/>
            <a:ext cx="94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seconds</a:t>
            </a:r>
          </a:p>
        </p:txBody>
      </p:sp>
    </p:spTree>
    <p:extLst>
      <p:ext uri="{BB962C8B-B14F-4D97-AF65-F5344CB8AC3E}">
        <p14:creationId xmlns:p14="http://schemas.microsoft.com/office/powerpoint/2010/main" val="10195285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8B3C-1F1E-5F4F-8028-F5394E0ED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Laziness is an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F781E-8AA7-3046-A4A7-6C81DB9FD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 results for "strict" version of datatype</a:t>
            </a:r>
          </a:p>
          <a:p>
            <a:pPr marL="0" indent="0">
              <a:spcBef>
                <a:spcPts val="300"/>
              </a:spcBef>
              <a:buNone/>
            </a:pPr>
            <a:b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 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= Var {-# unpack #-} !Var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Lam !(Bind Exp)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App !Exp !Exp</a:t>
            </a: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dirty="0"/>
              <a:t>What about the more standard "lazy" version?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= Var Var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Lam (Bind Exp)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App Exp Exp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4791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DA244-C453-714E-89DE-9E4A22CFA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Bruijn: random, lazy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0C5AF9-401C-5D44-B7E6-19DAC073D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2948" y="1123950"/>
            <a:ext cx="6455338" cy="3350584"/>
          </a:xfrm>
          <a:prstGeom prst="rect">
            <a:avLst/>
          </a:prstGeom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26D032C8-6527-234A-AB43-625F3B5CE839}"/>
              </a:ext>
            </a:extLst>
          </p:cNvPr>
          <p:cNvSpPr/>
          <p:nvPr/>
        </p:nvSpPr>
        <p:spPr>
          <a:xfrm>
            <a:off x="1985172" y="1253499"/>
            <a:ext cx="240632" cy="77002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7AE002A6-0803-B64A-B2A8-0C0B8A9053CC}"/>
              </a:ext>
            </a:extLst>
          </p:cNvPr>
          <p:cNvSpPr/>
          <p:nvPr/>
        </p:nvSpPr>
        <p:spPr>
          <a:xfrm>
            <a:off x="1975776" y="2186739"/>
            <a:ext cx="240632" cy="77002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ABC85E7C-02BC-1749-B521-AC278237585F}"/>
              </a:ext>
            </a:extLst>
          </p:cNvPr>
          <p:cNvSpPr/>
          <p:nvPr/>
        </p:nvSpPr>
        <p:spPr>
          <a:xfrm>
            <a:off x="1985172" y="3154457"/>
            <a:ext cx="240632" cy="46685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9BC95E50-004A-3848-9A1D-9C3D2CCE08B3}"/>
              </a:ext>
            </a:extLst>
          </p:cNvPr>
          <p:cNvSpPr/>
          <p:nvPr/>
        </p:nvSpPr>
        <p:spPr>
          <a:xfrm>
            <a:off x="2003015" y="3819011"/>
            <a:ext cx="240632" cy="33207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4CBEB0-6453-2747-B8DD-F4CFD24B4F2F}"/>
              </a:ext>
            </a:extLst>
          </p:cNvPr>
          <p:cNvSpPr txBox="1"/>
          <p:nvPr/>
        </p:nvSpPr>
        <p:spPr>
          <a:xfrm>
            <a:off x="441870" y="1253499"/>
            <a:ext cx="1396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</a:t>
            </a:r>
            <a:br>
              <a:rPr lang="en-US" dirty="0"/>
            </a:br>
            <a:r>
              <a:rPr lang="en-US" dirty="0"/>
              <a:t>substitutions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348979-6837-3142-9DE8-D47025AF6202}"/>
              </a:ext>
            </a:extLst>
          </p:cNvPr>
          <p:cNvSpPr txBox="1"/>
          <p:nvPr/>
        </p:nvSpPr>
        <p:spPr>
          <a:xfrm>
            <a:off x="397558" y="2186739"/>
            <a:ext cx="1396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Parallel </a:t>
            </a:r>
            <a:br>
              <a:rPr lang="en-US" dirty="0"/>
            </a:br>
            <a:r>
              <a:rPr lang="en-US" dirty="0"/>
              <a:t>substitutions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EF0027-DB5D-0C45-A5A3-5713FB25348D}"/>
              </a:ext>
            </a:extLst>
          </p:cNvPr>
          <p:cNvSpPr txBox="1"/>
          <p:nvPr/>
        </p:nvSpPr>
        <p:spPr>
          <a:xfrm>
            <a:off x="397558" y="3197086"/>
            <a:ext cx="1514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Scoped single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4F5CF3-571E-3F4E-98DD-C057C9195CA2}"/>
              </a:ext>
            </a:extLst>
          </p:cNvPr>
          <p:cNvSpPr txBox="1"/>
          <p:nvPr/>
        </p:nvSpPr>
        <p:spPr>
          <a:xfrm>
            <a:off x="375714" y="3754058"/>
            <a:ext cx="161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Scoped parallel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1F1B78-1E1F-AD41-84DE-D6AF859D12FA}"/>
              </a:ext>
            </a:extLst>
          </p:cNvPr>
          <p:cNvSpPr txBox="1"/>
          <p:nvPr/>
        </p:nvSpPr>
        <p:spPr>
          <a:xfrm>
            <a:off x="769257" y="4760686"/>
            <a:ext cx="609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Fastest:  Scoped (307 microseconds),   Slowest: Nested (65.5s)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6C1991-5C20-4F44-A2B2-D9D9C0AEF5EE}"/>
              </a:ext>
            </a:extLst>
          </p:cNvPr>
          <p:cNvSpPr txBox="1"/>
          <p:nvPr/>
        </p:nvSpPr>
        <p:spPr>
          <a:xfrm>
            <a:off x="7808828" y="4358016"/>
            <a:ext cx="1336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milliseconds</a:t>
            </a:r>
          </a:p>
        </p:txBody>
      </p:sp>
    </p:spTree>
    <p:extLst>
      <p:ext uri="{BB962C8B-B14F-4D97-AF65-F5344CB8AC3E}">
        <p14:creationId xmlns:p14="http://schemas.microsoft.com/office/powerpoint/2010/main" val="2221641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A4C8E-0E0E-CA4E-ACD4-05A451C50B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Let's talk about the untyped lambda calculus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694E0-CE56-C744-AA4E-B465F4153C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1577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29ADA-FFF5-C342-B3B4-8ED1C8571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Lennart's term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E089C-E95B-F142-8CDD-7D5D2F0D8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Benchmark term from "Lambda Calculus Cooked Four Ways"</a:t>
            </a:r>
          </a:p>
          <a:p>
            <a:r>
              <a:rPr lang="en-US" dirty="0"/>
              <a:t>Church encoding of: </a:t>
            </a:r>
          </a:p>
          <a:p>
            <a:pPr marL="342900" lvl="1" indent="0">
              <a:buNone/>
            </a:pPr>
            <a:r>
              <a:rPr lang="en-US" dirty="0"/>
              <a:t>6! == sum [1 .. 37] </a:t>
            </a:r>
            <a:r>
              <a:rPr lang="en-US"/>
              <a:t>+ 17</a:t>
            </a:r>
            <a:endParaRPr lang="en-US" dirty="0"/>
          </a:p>
          <a:p>
            <a:pPr marL="342900" lvl="1" indent="0">
              <a:buNone/>
            </a:pPr>
            <a:r>
              <a:rPr lang="en-US" dirty="0"/>
              <a:t>i.e.  720 == 719</a:t>
            </a:r>
          </a:p>
          <a:p>
            <a:pPr marL="342900" lvl="1" indent="0">
              <a:buNone/>
            </a:pPr>
            <a:r>
              <a:rPr lang="en-US" dirty="0"/>
              <a:t>i.e.  False</a:t>
            </a:r>
          </a:p>
          <a:p>
            <a:r>
              <a:rPr lang="en-US" dirty="0"/>
              <a:t>Statistics</a:t>
            </a:r>
          </a:p>
          <a:p>
            <a:pPr lvl="1"/>
            <a:r>
              <a:rPr lang="en-US" dirty="0"/>
              <a:t>num </a:t>
            </a:r>
            <a:r>
              <a:rPr lang="en-US" dirty="0" err="1"/>
              <a:t>substs</a:t>
            </a:r>
            <a:r>
              <a:rPr lang="en-US" dirty="0"/>
              <a:t> required for normalization: 119,697</a:t>
            </a:r>
          </a:p>
          <a:p>
            <a:pPr lvl="1"/>
            <a:r>
              <a:rPr lang="en-US" dirty="0"/>
              <a:t>depth: 53</a:t>
            </a:r>
          </a:p>
          <a:p>
            <a:pPr lvl="1"/>
            <a:r>
              <a:rPr lang="en-US" dirty="0"/>
              <a:t>binding depth: 25</a:t>
            </a:r>
          </a:p>
          <a:p>
            <a:pPr lvl="1"/>
            <a:r>
              <a:rPr lang="en-US" dirty="0" err="1"/>
              <a:t>subst</a:t>
            </a:r>
            <a:r>
              <a:rPr lang="en-US" dirty="0"/>
              <a:t>  b { a / x }  averages </a:t>
            </a:r>
            <a:br>
              <a:rPr lang="en-US" dirty="0"/>
            </a:br>
            <a:r>
              <a:rPr lang="en-US" dirty="0"/>
              <a:t>occurrences of x in a = 1.15,  |a| = 300,  |b| = 362</a:t>
            </a:r>
          </a:p>
        </p:txBody>
      </p:sp>
    </p:spTree>
    <p:extLst>
      <p:ext uri="{BB962C8B-B14F-4D97-AF65-F5344CB8AC3E}">
        <p14:creationId xmlns:p14="http://schemas.microsoft.com/office/powerpoint/2010/main" val="16044777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B8F98-55E3-A447-B938-D8C355E68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Bruijn: Lennart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769EA1-A78E-8B41-9AED-9674D11F9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581" y="1145415"/>
            <a:ext cx="6776273" cy="3205230"/>
          </a:xfrm>
          <a:prstGeom prst="rect">
            <a:avLst/>
          </a:prstGeom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50C60596-DB3D-7843-A1D4-1A1EEAD86C47}"/>
              </a:ext>
            </a:extLst>
          </p:cNvPr>
          <p:cNvSpPr/>
          <p:nvPr/>
        </p:nvSpPr>
        <p:spPr>
          <a:xfrm>
            <a:off x="1484660" y="1243874"/>
            <a:ext cx="240632" cy="77002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AB9AB3B8-9EA5-0841-B72B-C050064E94B7}"/>
              </a:ext>
            </a:extLst>
          </p:cNvPr>
          <p:cNvSpPr/>
          <p:nvPr/>
        </p:nvSpPr>
        <p:spPr>
          <a:xfrm>
            <a:off x="1475264" y="2177114"/>
            <a:ext cx="240632" cy="77002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3BC67F22-B60D-5B43-A2D8-5DA7F391D987}"/>
              </a:ext>
            </a:extLst>
          </p:cNvPr>
          <p:cNvSpPr/>
          <p:nvPr/>
        </p:nvSpPr>
        <p:spPr>
          <a:xfrm>
            <a:off x="1484660" y="3144832"/>
            <a:ext cx="240632" cy="46685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6E559B96-634F-A34E-9062-6AE21F0D68D7}"/>
              </a:ext>
            </a:extLst>
          </p:cNvPr>
          <p:cNvSpPr/>
          <p:nvPr/>
        </p:nvSpPr>
        <p:spPr>
          <a:xfrm>
            <a:off x="1502503" y="3809386"/>
            <a:ext cx="240632" cy="33207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7F7C67-4272-B34D-BF6C-B3F333F5AB24}"/>
              </a:ext>
            </a:extLst>
          </p:cNvPr>
          <p:cNvSpPr txBox="1"/>
          <p:nvPr/>
        </p:nvSpPr>
        <p:spPr>
          <a:xfrm>
            <a:off x="-58642" y="1243874"/>
            <a:ext cx="1396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</a:t>
            </a:r>
            <a:br>
              <a:rPr lang="en-US" dirty="0"/>
            </a:br>
            <a:r>
              <a:rPr lang="en-US" dirty="0"/>
              <a:t>substitutions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33BA3F-9B97-AD43-BA4F-66404A9121C5}"/>
              </a:ext>
            </a:extLst>
          </p:cNvPr>
          <p:cNvSpPr txBox="1"/>
          <p:nvPr/>
        </p:nvSpPr>
        <p:spPr>
          <a:xfrm>
            <a:off x="-102954" y="2177114"/>
            <a:ext cx="1396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Parallel </a:t>
            </a:r>
            <a:br>
              <a:rPr lang="en-US" dirty="0"/>
            </a:br>
            <a:r>
              <a:rPr lang="en-US" dirty="0"/>
              <a:t>substitutions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0CC69D-794C-DD49-85E4-28FB0B510C9B}"/>
              </a:ext>
            </a:extLst>
          </p:cNvPr>
          <p:cNvSpPr txBox="1"/>
          <p:nvPr/>
        </p:nvSpPr>
        <p:spPr>
          <a:xfrm>
            <a:off x="-102954" y="3187461"/>
            <a:ext cx="1514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Scoped single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360B85-1B04-4E42-B4B1-CEDD9383CE1C}"/>
              </a:ext>
            </a:extLst>
          </p:cNvPr>
          <p:cNvSpPr txBox="1"/>
          <p:nvPr/>
        </p:nvSpPr>
        <p:spPr>
          <a:xfrm>
            <a:off x="-124798" y="3744433"/>
            <a:ext cx="161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Scoped parallel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175B55-5797-A142-806B-423A48F9C853}"/>
              </a:ext>
            </a:extLst>
          </p:cNvPr>
          <p:cNvSpPr txBox="1"/>
          <p:nvPr/>
        </p:nvSpPr>
        <p:spPr>
          <a:xfrm>
            <a:off x="769257" y="4760686"/>
            <a:ext cx="5079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Fastest:  Scoped (3.09ms),   Slowest: Nested (12.7s)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4C50BE-8E11-1344-BB65-DD18566500FA}"/>
              </a:ext>
            </a:extLst>
          </p:cNvPr>
          <p:cNvSpPr txBox="1"/>
          <p:nvPr/>
        </p:nvSpPr>
        <p:spPr>
          <a:xfrm>
            <a:off x="8099372" y="4727952"/>
            <a:ext cx="94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seconds</a:t>
            </a:r>
          </a:p>
        </p:txBody>
      </p:sp>
    </p:spTree>
    <p:extLst>
      <p:ext uri="{BB962C8B-B14F-4D97-AF65-F5344CB8AC3E}">
        <p14:creationId xmlns:p14="http://schemas.microsoft.com/office/powerpoint/2010/main" val="19249801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B8F98-55E3-A447-B938-D8C355E68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Bruijn: Lennart, lazy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50C60596-DB3D-7843-A1D4-1A1EEAD86C47}"/>
              </a:ext>
            </a:extLst>
          </p:cNvPr>
          <p:cNvSpPr/>
          <p:nvPr/>
        </p:nvSpPr>
        <p:spPr>
          <a:xfrm>
            <a:off x="1482953" y="1397265"/>
            <a:ext cx="240632" cy="77002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AB9AB3B8-9EA5-0841-B72B-C050064E94B7}"/>
              </a:ext>
            </a:extLst>
          </p:cNvPr>
          <p:cNvSpPr/>
          <p:nvPr/>
        </p:nvSpPr>
        <p:spPr>
          <a:xfrm>
            <a:off x="1405076" y="2434743"/>
            <a:ext cx="240632" cy="77002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3BC67F22-B60D-5B43-A2D8-5DA7F391D987}"/>
              </a:ext>
            </a:extLst>
          </p:cNvPr>
          <p:cNvSpPr/>
          <p:nvPr/>
        </p:nvSpPr>
        <p:spPr>
          <a:xfrm>
            <a:off x="1439225" y="3383489"/>
            <a:ext cx="240632" cy="46685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6E559B96-634F-A34E-9062-6AE21F0D68D7}"/>
              </a:ext>
            </a:extLst>
          </p:cNvPr>
          <p:cNvSpPr/>
          <p:nvPr/>
        </p:nvSpPr>
        <p:spPr>
          <a:xfrm>
            <a:off x="1439620" y="4111290"/>
            <a:ext cx="240632" cy="33207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7F7C67-4272-B34D-BF6C-B3F333F5AB24}"/>
              </a:ext>
            </a:extLst>
          </p:cNvPr>
          <p:cNvSpPr txBox="1"/>
          <p:nvPr/>
        </p:nvSpPr>
        <p:spPr>
          <a:xfrm>
            <a:off x="67413" y="1337582"/>
            <a:ext cx="1396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</a:t>
            </a:r>
            <a:br>
              <a:rPr lang="en-US" dirty="0"/>
            </a:br>
            <a:r>
              <a:rPr lang="en-US" dirty="0"/>
              <a:t>substitutions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33BA3F-9B97-AD43-BA4F-66404A9121C5}"/>
              </a:ext>
            </a:extLst>
          </p:cNvPr>
          <p:cNvSpPr txBox="1"/>
          <p:nvPr/>
        </p:nvSpPr>
        <p:spPr>
          <a:xfrm>
            <a:off x="104296" y="2384996"/>
            <a:ext cx="1396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Parallel </a:t>
            </a:r>
            <a:br>
              <a:rPr lang="en-US" dirty="0"/>
            </a:br>
            <a:r>
              <a:rPr lang="en-US" dirty="0"/>
              <a:t>substitutions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0CC69D-794C-DD49-85E4-28FB0B510C9B}"/>
              </a:ext>
            </a:extLst>
          </p:cNvPr>
          <p:cNvSpPr txBox="1"/>
          <p:nvPr/>
        </p:nvSpPr>
        <p:spPr>
          <a:xfrm>
            <a:off x="123300" y="3168754"/>
            <a:ext cx="92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Scoped </a:t>
            </a:r>
            <a:br>
              <a:rPr lang="en-US" dirty="0"/>
            </a:br>
            <a:r>
              <a:rPr lang="en-US" dirty="0"/>
              <a:t>single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360B85-1B04-4E42-B4B1-CEDD9383CE1C}"/>
              </a:ext>
            </a:extLst>
          </p:cNvPr>
          <p:cNvSpPr txBox="1"/>
          <p:nvPr/>
        </p:nvSpPr>
        <p:spPr>
          <a:xfrm>
            <a:off x="279053" y="3989778"/>
            <a:ext cx="92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Scoped </a:t>
            </a:r>
            <a:br>
              <a:rPr lang="en-US" dirty="0"/>
            </a:br>
            <a:r>
              <a:rPr lang="en-US" dirty="0"/>
              <a:t>parallel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175B55-5797-A142-806B-423A48F9C853}"/>
              </a:ext>
            </a:extLst>
          </p:cNvPr>
          <p:cNvSpPr txBox="1"/>
          <p:nvPr/>
        </p:nvSpPr>
        <p:spPr>
          <a:xfrm>
            <a:off x="400451" y="4774168"/>
            <a:ext cx="5079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Fastest:  Scoped (5.91ms),   Slowest: Nested (14.2s) 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D868F00-DCA5-3E4F-99FF-6640E7CF7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461" y="1156998"/>
            <a:ext cx="7351853" cy="363187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5E8D9AA-F713-344A-BBCD-887358E157D0}"/>
              </a:ext>
            </a:extLst>
          </p:cNvPr>
          <p:cNvSpPr txBox="1"/>
          <p:nvPr/>
        </p:nvSpPr>
        <p:spPr>
          <a:xfrm>
            <a:off x="7975479" y="4727334"/>
            <a:ext cx="94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D6DD77-0446-B64E-8969-A5035F23F10C}"/>
              </a:ext>
            </a:extLst>
          </p:cNvPr>
          <p:cNvSpPr txBox="1"/>
          <p:nvPr/>
        </p:nvSpPr>
        <p:spPr>
          <a:xfrm>
            <a:off x="4387779" y="0"/>
            <a:ext cx="4765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time laziness slightly degrades performance </a:t>
            </a:r>
          </a:p>
        </p:txBody>
      </p:sp>
    </p:spTree>
    <p:extLst>
      <p:ext uri="{BB962C8B-B14F-4D97-AF65-F5344CB8AC3E}">
        <p14:creationId xmlns:p14="http://schemas.microsoft.com/office/powerpoint/2010/main" val="35875190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1544F-F3EB-1940-8203-60181213D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3320A-057E-204F-A26E-3DE6BC295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Orders of magnitude difference between fastest and slowest versions</a:t>
            </a:r>
          </a:p>
          <a:p>
            <a:r>
              <a:rPr lang="en-US" dirty="0"/>
              <a:t>Well-scoped implementations generally do not slow down terms</a:t>
            </a:r>
          </a:p>
          <a:p>
            <a:r>
              <a:rPr lang="en-US" dirty="0"/>
              <a:t>Sometimes laziness helps, sometimes it slows things down</a:t>
            </a:r>
          </a:p>
          <a:p>
            <a:r>
              <a:rPr lang="en-US" dirty="0"/>
              <a:t>"bound" library comes out very well</a:t>
            </a:r>
          </a:p>
          <a:p>
            <a:r>
              <a:rPr lang="en-US" dirty="0"/>
              <a:t>No implementation provides (observed) linear performance in worst case</a:t>
            </a:r>
          </a:p>
          <a:p>
            <a:r>
              <a:rPr lang="en-US" dirty="0"/>
              <a:t>Complex invariants: must remember to shift, or fight type checker with well-scoped versions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3469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472008"/>
            <a:ext cx="9144000" cy="2671492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ED66ECB-F7BE-0041-8999-39ECC00AC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840507"/>
            <a:ext cx="5266135" cy="17312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Locally Nameless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5715A-F333-7C44-BE06-4BD8A6733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6268" y="2857499"/>
            <a:ext cx="5269314" cy="759583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ts val="1000"/>
              </a:spcBef>
            </a:pPr>
            <a:endParaRPr lang="en-US" sz="24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1434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3F4FAE-19D2-DA47-9236-0FABB005904C}"/>
              </a:ext>
            </a:extLst>
          </p:cNvPr>
          <p:cNvSpPr/>
          <p:nvPr/>
        </p:nvSpPr>
        <p:spPr>
          <a:xfrm>
            <a:off x="375152" y="1123950"/>
            <a:ext cx="8473284" cy="2352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8DEB66-8E44-A74C-8209-8B66DAA8E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Locally Nameless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1582F-65C4-7F40-A366-C68B93823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29" y="1123950"/>
            <a:ext cx="8768848" cy="3463799"/>
          </a:xfr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= Var Var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Lam (Bind Exp)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App Exp Exp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	deriving (Eq)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Var = B </a:t>
            </a:r>
            <a:r>
              <a:rPr lang="en-US" b="1" dirty="0">
                <a:solidFill>
                  <a:srgbClr val="333333"/>
                </a:solidFill>
                <a:latin typeface="Menlo" panose="020B0609030804020204" pitchFamily="49" charset="0"/>
              </a:rPr>
              <a:t>Int | F Id    -- distinguish bound/free</a:t>
            </a: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 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Bind t = </a:t>
            </a:r>
            <a:r>
              <a:rPr lang="en-US" b="1" dirty="0">
                <a:solidFill>
                  <a:srgbClr val="333333"/>
                </a:solidFill>
                <a:latin typeface="Menlo" panose="020B0609030804020204" pitchFamily="49" charset="0"/>
              </a:rPr>
              <a:t>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   -- no info at binders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00206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Menlo" panose="020B0609030804020204" pitchFamily="49" charset="0"/>
              </a:rPr>
              <a:t>\x -&gt; 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00206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00B0F0"/>
                </a:solidFill>
                <a:latin typeface="Menlo" panose="020B0609030804020204" pitchFamily="49" charset="0"/>
              </a:rPr>
              <a:t>\y -&gt;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</a:rPr>
              <a:t>z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Menlo" panose="020B0609030804020204" pitchFamily="49" charset="0"/>
              </a:rPr>
              <a:t>Lam 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(Var (B 0)) 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00B0F0"/>
                </a:solidFill>
                <a:latin typeface="Menlo" panose="020B0609030804020204" pitchFamily="49" charset="0"/>
              </a:rPr>
              <a:t>Lam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Menlo" panose="020B0609030804020204" pitchFamily="49" charset="0"/>
              </a:rPr>
              <a:t>(Var (B 1))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Menlo" panose="020B0609030804020204" pitchFamily="49" charset="0"/>
              </a:rPr>
              <a:t>(Var (F "z"))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))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85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F2E87D-ED98-994D-AFC3-D4465C0B7A29}"/>
              </a:ext>
            </a:extLst>
          </p:cNvPr>
          <p:cNvSpPr/>
          <p:nvPr/>
        </p:nvSpPr>
        <p:spPr>
          <a:xfrm>
            <a:off x="228600" y="1123950"/>
            <a:ext cx="8540248" cy="39098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D6C2E-A3F1-014F-A0AF-42D3756D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LN definition of (bound var) substitution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3387-D6A2-ED4E-A1A0-A1C2335E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 err="1">
                <a:latin typeface="Menlo" panose="020B0609030804020204" pitchFamily="49" charset="0"/>
              </a:rPr>
              <a:t>subst</a:t>
            </a:r>
            <a:r>
              <a:rPr lang="en-US" sz="1400" dirty="0">
                <a:latin typeface="Menlo" panose="020B0609030804020204" pitchFamily="49" charset="0"/>
              </a:rPr>
              <a:t> :: Int -&gt; Exp -&gt; Int -&gt; Exp -&gt; Exp</a:t>
            </a:r>
          </a:p>
          <a:p>
            <a:pPr marL="0" indent="0">
              <a:buNone/>
            </a:pPr>
            <a:r>
              <a:rPr lang="en-US" sz="1400" dirty="0" err="1">
                <a:latin typeface="Menlo" panose="020B0609030804020204" pitchFamily="49" charset="0"/>
              </a:rPr>
              <a:t>subst</a:t>
            </a:r>
            <a:r>
              <a:rPr lang="en-US" sz="1400" dirty="0">
                <a:latin typeface="Menlo" panose="020B0609030804020204" pitchFamily="49" charset="0"/>
              </a:rPr>
              <a:t> j b = walk j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  where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    walk c (Var (B x))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       | x == c = </a:t>
            </a:r>
            <a:r>
              <a:rPr lang="en-US" sz="1400" b="1" dirty="0">
                <a:latin typeface="Menlo" panose="020B0609030804020204" pitchFamily="49" charset="0"/>
              </a:rPr>
              <a:t>b</a:t>
            </a:r>
            <a:r>
              <a:rPr lang="en-US" sz="1400" dirty="0">
                <a:latin typeface="Menlo" panose="020B0609030804020204" pitchFamily="49" charset="0"/>
              </a:rPr>
              <a:t> </a:t>
            </a:r>
            <a:br>
              <a:rPr lang="en-US" sz="1400" dirty="0">
                <a:latin typeface="Menlo" panose="020B0609030804020204" pitchFamily="49" charset="0"/>
              </a:rPr>
            </a:br>
            <a:r>
              <a:rPr lang="en-US" sz="1400" dirty="0">
                <a:latin typeface="Menlo" panose="020B0609030804020204" pitchFamily="49" charset="0"/>
              </a:rPr>
              <a:t>       | x &lt;  c = Var (B x)</a:t>
            </a:r>
            <a:br>
              <a:rPr lang="en-US" sz="1400" dirty="0">
                <a:latin typeface="Menlo" panose="020B0609030804020204" pitchFamily="49" charset="0"/>
              </a:rPr>
            </a:br>
            <a:r>
              <a:rPr lang="en-US" sz="1400" dirty="0">
                <a:latin typeface="Menlo" panose="020B0609030804020204" pitchFamily="49" charset="0"/>
              </a:rPr>
              <a:t>       | otherwise = Var (B (x – 1))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    walk c (Var (F x)) = Var (F x)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    walk c (Lam t2) = Lam (walk (c + 1) t2)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    walk c (App t1 t2) = App (walk c t1) (walk c t2)</a:t>
            </a:r>
          </a:p>
          <a:p>
            <a:pPr marL="0" indent="0">
              <a:buNone/>
            </a:pPr>
            <a:endParaRPr lang="en-US" sz="1400" dirty="0"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AA3731"/>
                </a:solidFill>
                <a:latin typeface="Menlo" panose="020B0609030804020204" pitchFamily="49" charset="0"/>
              </a:rPr>
              <a:t>instantiate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Bind Exp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instantiate a b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0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b 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175FF-6858-7943-9792-43905E39BB21}"/>
              </a:ext>
            </a:extLst>
          </p:cNvPr>
          <p:cNvSpPr txBox="1"/>
          <p:nvPr/>
        </p:nvSpPr>
        <p:spPr>
          <a:xfrm>
            <a:off x="7484522" y="4830583"/>
            <a:ext cx="128432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lib/</a:t>
            </a:r>
            <a:r>
              <a:rPr lang="en-US" sz="1013" dirty="0" err="1"/>
              <a:t>DeBruijn</a:t>
            </a:r>
            <a:r>
              <a:rPr lang="en-US" sz="1013" dirty="0"/>
              <a:t>/</a:t>
            </a:r>
            <a:r>
              <a:rPr lang="en-US" sz="1013" dirty="0" err="1"/>
              <a:t>TAPL.hs</a:t>
            </a:r>
            <a:endParaRPr lang="en-US" sz="1013" dirty="0"/>
          </a:p>
        </p:txBody>
      </p:sp>
      <p:sp>
        <p:nvSpPr>
          <p:cNvPr id="6" name="Line Callout 1 (Accent Bar) 5">
            <a:extLst>
              <a:ext uri="{FF2B5EF4-FFF2-40B4-BE49-F238E27FC236}">
                <a16:creationId xmlns:a16="http://schemas.microsoft.com/office/drawing/2014/main" id="{75D67C52-AD46-D442-A738-8AC8CD82D96C}"/>
              </a:ext>
            </a:extLst>
          </p:cNvPr>
          <p:cNvSpPr/>
          <p:nvPr/>
        </p:nvSpPr>
        <p:spPr>
          <a:xfrm>
            <a:off x="5591959" y="1512989"/>
            <a:ext cx="2395532" cy="923636"/>
          </a:xfrm>
          <a:prstGeom prst="accentCallout1">
            <a:avLst>
              <a:gd name="adj1" fmla="val 18750"/>
              <a:gd name="adj2" fmla="val -8333"/>
              <a:gd name="adj3" fmla="val 99911"/>
              <a:gd name="adj4" fmla="val -1238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free indices means no need to shift</a:t>
            </a:r>
          </a:p>
        </p:txBody>
      </p:sp>
    </p:spTree>
    <p:extLst>
      <p:ext uri="{BB962C8B-B14F-4D97-AF65-F5344CB8AC3E}">
        <p14:creationId xmlns:p14="http://schemas.microsoft.com/office/powerpoint/2010/main" val="415324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B1E7AB-764C-DD4C-BFF8-F09FDAC098D6}"/>
              </a:ext>
            </a:extLst>
          </p:cNvPr>
          <p:cNvSpPr/>
          <p:nvPr/>
        </p:nvSpPr>
        <p:spPr>
          <a:xfrm>
            <a:off x="375153" y="2061029"/>
            <a:ext cx="4937076" cy="11466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0F6D52-F1EE-6D4E-88FD-C6A09604D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Locally Nameless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4CF76-5A79-5447-8AAB-5B481E6E7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42" y="1168924"/>
            <a:ext cx="8561457" cy="3463799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err="1">
                <a:solidFill>
                  <a:srgbClr val="AA3731"/>
                </a:solidFill>
                <a:latin typeface="Menlo" panose="020B0609030804020204" pitchFamily="49" charset="0"/>
              </a:rPr>
              <a:t>nf</a:t>
            </a:r>
            <a:r>
              <a:rPr lang="en-US" sz="1400" b="1" dirty="0">
                <a:solidFill>
                  <a:srgbClr val="AA3731"/>
                </a:solidFill>
                <a:latin typeface="Menlo" panose="020B0609030804020204" pitchFamily="49" charset="0"/>
              </a:rPr>
              <a:t>'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N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' e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@(</a:t>
            </a:r>
            <a:r>
              <a:rPr lang="en-US" sz="1400" dirty="0" err="1">
                <a:solidFill>
                  <a:srgbClr val="9C5D27"/>
                </a:solidFill>
                <a:latin typeface="Menlo" panose="020B0609030804020204" pitchFamily="49" charset="0"/>
              </a:rPr>
              <a:t>Var_f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_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return e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'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9C5D27"/>
                </a:solidFill>
                <a:latin typeface="Menlo" panose="020B0609030804020204" pitchFamily="49" charset="0"/>
              </a:rPr>
              <a:t>Var_b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_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error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r>
              <a:rPr lang="en-US" sz="1400" dirty="0">
                <a:solidFill>
                  <a:srgbClr val="448C27"/>
                </a:solidFill>
                <a:latin typeface="Menlo" panose="020B0609030804020204" pitchFamily="49" charset="0"/>
              </a:rPr>
              <a:t>should not reach this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'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Abs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    scope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$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\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x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do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       b'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&lt;-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'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instantiate e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9C5D27"/>
                </a:solidFill>
                <a:latin typeface="Menlo" panose="020B0609030804020204" pitchFamily="49" charset="0"/>
              </a:rPr>
              <a:t>Var_f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))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       return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$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Abs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close x b'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'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a b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do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    a'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&lt;-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whnf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a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     case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a'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of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        Abs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a0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'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instantiate a0 b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       _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&lt;$&gt;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' a'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&lt;*&gt;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' b</a:t>
            </a:r>
          </a:p>
          <a:p>
            <a:endParaRPr lang="en-US" dirty="0"/>
          </a:p>
        </p:txBody>
      </p:sp>
      <p:sp>
        <p:nvSpPr>
          <p:cNvPr id="5" name="Line Callout 1 (Border and Accent Bar) 4">
            <a:extLst>
              <a:ext uri="{FF2B5EF4-FFF2-40B4-BE49-F238E27FC236}">
                <a16:creationId xmlns:a16="http://schemas.microsoft.com/office/drawing/2014/main" id="{5B71F2BD-6129-1B40-AE26-97BC531DACEC}"/>
              </a:ext>
            </a:extLst>
          </p:cNvPr>
          <p:cNvSpPr/>
          <p:nvPr/>
        </p:nvSpPr>
        <p:spPr>
          <a:xfrm>
            <a:off x="5667829" y="1882844"/>
            <a:ext cx="3377638" cy="432707"/>
          </a:xfrm>
          <a:prstGeom prst="accentBorderCallout1">
            <a:avLst>
              <a:gd name="adj1" fmla="val 82674"/>
              <a:gd name="adj2" fmla="val -4134"/>
              <a:gd name="adj3" fmla="val 138221"/>
              <a:gd name="adj4" fmla="val -813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Need to generate a fresh variable name for the binder.</a:t>
            </a:r>
          </a:p>
        </p:txBody>
      </p:sp>
      <p:sp>
        <p:nvSpPr>
          <p:cNvPr id="6" name="Line Callout 1 (Border and Accent Bar) 5">
            <a:extLst>
              <a:ext uri="{FF2B5EF4-FFF2-40B4-BE49-F238E27FC236}">
                <a16:creationId xmlns:a16="http://schemas.microsoft.com/office/drawing/2014/main" id="{B98A6B0E-3AE5-1744-976E-8D51D3A3C7CC}"/>
              </a:ext>
            </a:extLst>
          </p:cNvPr>
          <p:cNvSpPr/>
          <p:nvPr/>
        </p:nvSpPr>
        <p:spPr>
          <a:xfrm>
            <a:off x="5667829" y="2417989"/>
            <a:ext cx="3377638" cy="432707"/>
          </a:xfrm>
          <a:prstGeom prst="accentBorderCallout1">
            <a:avLst>
              <a:gd name="adj1" fmla="val 13687"/>
              <a:gd name="adj2" fmla="val -4349"/>
              <a:gd name="adj3" fmla="val 57303"/>
              <a:gd name="adj4" fmla="val -145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Replace bound variable with fresh name</a:t>
            </a:r>
          </a:p>
        </p:txBody>
      </p:sp>
      <p:sp>
        <p:nvSpPr>
          <p:cNvPr id="7" name="Line Callout 1 (Border and Accent Bar) 6">
            <a:extLst>
              <a:ext uri="{FF2B5EF4-FFF2-40B4-BE49-F238E27FC236}">
                <a16:creationId xmlns:a16="http://schemas.microsoft.com/office/drawing/2014/main" id="{628E616E-169D-0848-8987-6E1F82FAA7AF}"/>
              </a:ext>
            </a:extLst>
          </p:cNvPr>
          <p:cNvSpPr/>
          <p:nvPr/>
        </p:nvSpPr>
        <p:spPr>
          <a:xfrm>
            <a:off x="5667829" y="3245276"/>
            <a:ext cx="3377638" cy="354267"/>
          </a:xfrm>
          <a:prstGeom prst="accentBorderCallout1">
            <a:avLst>
              <a:gd name="adj1" fmla="val 13687"/>
              <a:gd name="adj2" fmla="val -4349"/>
              <a:gd name="adj3" fmla="val -59518"/>
              <a:gd name="adj4" fmla="val -452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Replace fresh name with a bound variable</a:t>
            </a:r>
          </a:p>
        </p:txBody>
      </p:sp>
      <p:sp>
        <p:nvSpPr>
          <p:cNvPr id="8" name="Line Callout 1 (Border and Accent Bar) 7">
            <a:extLst>
              <a:ext uri="{FF2B5EF4-FFF2-40B4-BE49-F238E27FC236}">
                <a16:creationId xmlns:a16="http://schemas.microsoft.com/office/drawing/2014/main" id="{0DA7DED8-741E-EB45-AB40-A10AD84D1EA9}"/>
              </a:ext>
            </a:extLst>
          </p:cNvPr>
          <p:cNvSpPr/>
          <p:nvPr/>
        </p:nvSpPr>
        <p:spPr>
          <a:xfrm>
            <a:off x="5700061" y="1177223"/>
            <a:ext cx="3377638" cy="432707"/>
          </a:xfrm>
          <a:prstGeom prst="accentBorderCallout1">
            <a:avLst>
              <a:gd name="adj1" fmla="val 82674"/>
              <a:gd name="adj2" fmla="val -4134"/>
              <a:gd name="adj3" fmla="val 30883"/>
              <a:gd name="adj4" fmla="val -88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Work in "Reader" monad, i.e. </a:t>
            </a:r>
            <a:r>
              <a:rPr lang="en-US" sz="1400" dirty="0" err="1"/>
              <a:t>IdInt</a:t>
            </a:r>
            <a:r>
              <a:rPr lang="en-US" sz="1400" dirty="0"/>
              <a:t> -&gt; Exp</a:t>
            </a:r>
          </a:p>
        </p:txBody>
      </p:sp>
    </p:spTree>
    <p:extLst>
      <p:ext uri="{BB962C8B-B14F-4D97-AF65-F5344CB8AC3E}">
        <p14:creationId xmlns:p14="http://schemas.microsoft.com/office/powerpoint/2010/main" val="29582048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F6D52-F1EE-6D4E-88FD-C6A09604D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 scoped LN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4CF76-5A79-5447-8AAB-5B481E6E7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 Bruijn index usage is "hidden" by the library so clients don't need to think about indices</a:t>
            </a:r>
          </a:p>
          <a:p>
            <a:r>
              <a:rPr lang="en-US" dirty="0"/>
              <a:t>Clients only work with "locally-closed" expressions</a:t>
            </a:r>
          </a:p>
          <a:p>
            <a:r>
              <a:rPr lang="en-US" dirty="0"/>
              <a:t>If expression types track bound variables, this is type "Exp 'Z".</a:t>
            </a:r>
          </a:p>
          <a:p>
            <a:endParaRPr lang="en-US" dirty="0"/>
          </a:p>
          <a:p>
            <a:r>
              <a:rPr lang="en-US" dirty="0"/>
              <a:t>As a tradeoff, clients need to make sure that all binders are opened with sufficiently fresh "free" variables. </a:t>
            </a:r>
          </a:p>
          <a:p>
            <a:r>
              <a:rPr lang="en-US" dirty="0"/>
              <a:t>Monads are good for this, and types can ensure clients don't forget</a:t>
            </a:r>
          </a:p>
        </p:txBody>
      </p:sp>
    </p:spTree>
    <p:extLst>
      <p:ext uri="{BB962C8B-B14F-4D97-AF65-F5344CB8AC3E}">
        <p14:creationId xmlns:p14="http://schemas.microsoft.com/office/powerpoint/2010/main" val="681927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46948-DEE5-C740-8D5F-CD3FE477A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Locally Nameless variations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B6E22-1305-8441-89EF-E9E507D32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Ott  -- generated by Ott tool, translated to Haskell</a:t>
            </a:r>
          </a:p>
          <a:p>
            <a:r>
              <a:rPr lang="en-US" dirty="0" err="1"/>
              <a:t>TypedOtt</a:t>
            </a:r>
            <a:r>
              <a:rPr lang="en-US" dirty="0"/>
              <a:t> --- well-scoped version</a:t>
            </a:r>
          </a:p>
          <a:p>
            <a:r>
              <a:rPr lang="en-US" dirty="0" err="1"/>
              <a:t>ParOpt</a:t>
            </a:r>
            <a:r>
              <a:rPr lang="en-US" dirty="0"/>
              <a:t> – well-scoped versions with parallel substitutions (cf. </a:t>
            </a:r>
            <a:r>
              <a:rPr lang="en-US" dirty="0" err="1"/>
              <a:t>DeBruijn.Scoped</a:t>
            </a:r>
            <a:r>
              <a:rPr lang="en-US" dirty="0"/>
              <a:t>)</a:t>
            </a:r>
          </a:p>
          <a:p>
            <a:r>
              <a:rPr lang="en-US" dirty="0" err="1"/>
              <a:t>Opt</a:t>
            </a:r>
            <a:r>
              <a:rPr lang="en-US" dirty="0"/>
              <a:t> --  optimized Ott version, delays open/close at binders</a:t>
            </a:r>
          </a:p>
          <a:p>
            <a:r>
              <a:rPr lang="en-US" dirty="0" err="1"/>
              <a:t>TypedOpt</a:t>
            </a:r>
            <a:r>
              <a:rPr lang="en-US" dirty="0"/>
              <a:t> --- well-scoped version of </a:t>
            </a:r>
            <a:r>
              <a:rPr lang="en-US" dirty="0" err="1"/>
              <a:t>Opt</a:t>
            </a:r>
            <a:endParaRPr lang="en-US" dirty="0"/>
          </a:p>
          <a:p>
            <a:r>
              <a:rPr lang="en-US" dirty="0"/>
              <a:t>unbound --- generic programming library</a:t>
            </a:r>
          </a:p>
          <a:p>
            <a:r>
              <a:rPr lang="en-US" dirty="0"/>
              <a:t>unbound-generics – revision + opt </a:t>
            </a:r>
          </a:p>
          <a:p>
            <a:r>
              <a:rPr lang="en-US" dirty="0"/>
              <a:t>ug-</a:t>
            </a:r>
            <a:r>
              <a:rPr lang="en-US" dirty="0" err="1"/>
              <a:t>substbind</a:t>
            </a:r>
            <a:r>
              <a:rPr lang="en-US" dirty="0"/>
              <a:t> – revision + opt + </a:t>
            </a:r>
            <a:r>
              <a:rPr lang="en-US" dirty="0" err="1"/>
              <a:t>substbind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066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AD2B03-A1DD-9048-886F-02DAC7516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Operations on Lambda Calculus Terms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D33DFE-A792-7145-9E38-1B9D9ED807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Alpha-equivalence     </a:t>
            </a:r>
          </a:p>
          <a:p>
            <a:pPr marL="0" indent="0">
              <a:buNone/>
            </a:pPr>
            <a:r>
              <a:rPr lang="en-US" b="1" dirty="0"/>
              <a:t> </a:t>
            </a:r>
          </a:p>
          <a:p>
            <a:pPr marL="0" indent="0" algn="ctr">
              <a:buNone/>
            </a:pPr>
            <a:r>
              <a:rPr lang="en-US" dirty="0"/>
              <a:t>a == b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pPr marL="0" indent="0" algn="ctr">
              <a:buNone/>
            </a:pPr>
            <a:r>
              <a:rPr lang="en-US" dirty="0"/>
              <a:t>\</a:t>
            </a:r>
            <a:r>
              <a:rPr lang="en-US" dirty="0" err="1"/>
              <a:t>x.x</a:t>
            </a:r>
            <a:r>
              <a:rPr lang="en-US" dirty="0"/>
              <a:t> == \</a:t>
            </a:r>
            <a:r>
              <a:rPr lang="en-US" dirty="0" err="1"/>
              <a:t>y.y</a:t>
            </a:r>
            <a:r>
              <a:rPr lang="en-US" dirty="0"/>
              <a:t>  =&gt; True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4CC830-BBFE-ED40-867F-B6491F338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364125" cy="326350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Capture-avoiding substitution</a:t>
            </a:r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dirty="0"/>
              <a:t>a { b / x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pPr marL="0" indent="0" algn="ctr">
              <a:buNone/>
            </a:pPr>
            <a:r>
              <a:rPr lang="en-US" dirty="0"/>
              <a:t>(\</a:t>
            </a:r>
            <a:r>
              <a:rPr lang="en-US" dirty="0" err="1"/>
              <a:t>y.z</a:t>
            </a:r>
            <a:r>
              <a:rPr lang="en-US" dirty="0"/>
              <a:t>) { y / z }  =&gt; \w. 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3420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FC238-8601-B54A-B632-8366D01AA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LN: </a:t>
            </a:r>
            <a:r>
              <a:rPr lang="en-US" dirty="0" err="1"/>
              <a:t>lennart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6DD09F-A2E8-2B47-BA3F-81CFB8237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85" y="1200150"/>
            <a:ext cx="7968395" cy="26889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BCD7C1-82DA-034E-AA8E-8357E059852B}"/>
              </a:ext>
            </a:extLst>
          </p:cNvPr>
          <p:cNvSpPr txBox="1"/>
          <p:nvPr/>
        </p:nvSpPr>
        <p:spPr>
          <a:xfrm>
            <a:off x="731520" y="4215865"/>
            <a:ext cx="4574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Fastest </a:t>
            </a:r>
            <a:r>
              <a:rPr lang="en-US" dirty="0" err="1"/>
              <a:t>Opt</a:t>
            </a:r>
            <a:r>
              <a:rPr lang="en-US" dirty="0"/>
              <a:t>: 2.96 </a:t>
            </a:r>
            <a:r>
              <a:rPr lang="en-US" dirty="0" err="1"/>
              <a:t>ms</a:t>
            </a:r>
            <a:r>
              <a:rPr lang="en-US" dirty="0"/>
              <a:t>,  Slowest: Unbound 5.12s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E71FE4-E983-5A4C-A3B2-78B5AFDE771F}"/>
              </a:ext>
            </a:extLst>
          </p:cNvPr>
          <p:cNvSpPr txBox="1"/>
          <p:nvPr/>
        </p:nvSpPr>
        <p:spPr>
          <a:xfrm>
            <a:off x="7941998" y="3846533"/>
            <a:ext cx="94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seconds</a:t>
            </a:r>
          </a:p>
        </p:txBody>
      </p:sp>
    </p:spTree>
    <p:extLst>
      <p:ext uri="{BB962C8B-B14F-4D97-AF65-F5344CB8AC3E}">
        <p14:creationId xmlns:p14="http://schemas.microsoft.com/office/powerpoint/2010/main" val="23036547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FA6DD-574E-234B-BE62-4901070DF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LN: </a:t>
            </a:r>
            <a:r>
              <a:rPr lang="en-US" dirty="0" err="1"/>
              <a:t>lennart</a:t>
            </a:r>
            <a:r>
              <a:rPr lang="en-US" dirty="0"/>
              <a:t>, lazy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CAAA80-BA00-1A47-A9FD-321F39195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53" y="1200150"/>
            <a:ext cx="8302396" cy="28292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CB57F3-0784-7A4E-8C02-2855CB09D664}"/>
              </a:ext>
            </a:extLst>
          </p:cNvPr>
          <p:cNvSpPr txBox="1"/>
          <p:nvPr/>
        </p:nvSpPr>
        <p:spPr>
          <a:xfrm>
            <a:off x="731520" y="4215865"/>
            <a:ext cx="466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Fastest </a:t>
            </a:r>
            <a:r>
              <a:rPr lang="en-US" dirty="0" err="1"/>
              <a:t>Opt</a:t>
            </a:r>
            <a:r>
              <a:rPr lang="en-US" dirty="0"/>
              <a:t>: 6.02 </a:t>
            </a:r>
            <a:r>
              <a:rPr lang="en-US" dirty="0" err="1"/>
              <a:t>ms</a:t>
            </a:r>
            <a:r>
              <a:rPr lang="en-US" dirty="0"/>
              <a:t>,  Slowest: Unbound 5.41s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0A2A40-84FC-1047-A548-A8470A66ECB1}"/>
              </a:ext>
            </a:extLst>
          </p:cNvPr>
          <p:cNvSpPr txBox="1"/>
          <p:nvPr/>
        </p:nvSpPr>
        <p:spPr>
          <a:xfrm>
            <a:off x="7941998" y="3989071"/>
            <a:ext cx="94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seconds</a:t>
            </a:r>
          </a:p>
        </p:txBody>
      </p:sp>
    </p:spTree>
    <p:extLst>
      <p:ext uri="{BB962C8B-B14F-4D97-AF65-F5344CB8AC3E}">
        <p14:creationId xmlns:p14="http://schemas.microsoft.com/office/powerpoint/2010/main" val="7212906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E95C7-4BC3-6846-8068-5EE84C987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LN: random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5091BB-DD0C-794D-801F-439E5AB9A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121" y="1481582"/>
            <a:ext cx="7122763" cy="25214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54C4EA-6B54-6640-B5A2-DC98AC0E2E6A}"/>
              </a:ext>
            </a:extLst>
          </p:cNvPr>
          <p:cNvSpPr txBox="1"/>
          <p:nvPr/>
        </p:nvSpPr>
        <p:spPr>
          <a:xfrm>
            <a:off x="731520" y="4215865"/>
            <a:ext cx="564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Fastest </a:t>
            </a:r>
            <a:r>
              <a:rPr lang="en-US" dirty="0" err="1"/>
              <a:t>Opt</a:t>
            </a:r>
            <a:r>
              <a:rPr lang="en-US" dirty="0"/>
              <a:t>: 444 microseconds,  Slowest: </a:t>
            </a:r>
            <a:r>
              <a:rPr lang="en-US" dirty="0" err="1"/>
              <a:t>ParScoped</a:t>
            </a:r>
            <a:r>
              <a:rPr lang="en-US" dirty="0"/>
              <a:t> 5.25s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E6B87-DE02-DA4C-AB77-A89C71ED423F}"/>
              </a:ext>
            </a:extLst>
          </p:cNvPr>
          <p:cNvSpPr txBox="1"/>
          <p:nvPr/>
        </p:nvSpPr>
        <p:spPr>
          <a:xfrm>
            <a:off x="6938921" y="3846533"/>
            <a:ext cx="94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seconds</a:t>
            </a:r>
          </a:p>
        </p:txBody>
      </p:sp>
    </p:spTree>
    <p:extLst>
      <p:ext uri="{BB962C8B-B14F-4D97-AF65-F5344CB8AC3E}">
        <p14:creationId xmlns:p14="http://schemas.microsoft.com/office/powerpoint/2010/main" val="28322758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2507E-B91C-9D4F-8386-91C0E4A54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LN: random, lazy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383096-659B-2442-B7BD-C61765773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649" y="1123950"/>
            <a:ext cx="7660345" cy="28127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77ABEA-5874-5C4F-83AB-BAEAC7CFEDE4}"/>
              </a:ext>
            </a:extLst>
          </p:cNvPr>
          <p:cNvSpPr txBox="1"/>
          <p:nvPr/>
        </p:nvSpPr>
        <p:spPr>
          <a:xfrm>
            <a:off x="731520" y="4215865"/>
            <a:ext cx="5769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Fastest </a:t>
            </a:r>
            <a:r>
              <a:rPr lang="en-US" dirty="0" err="1"/>
              <a:t>Opt</a:t>
            </a:r>
            <a:r>
              <a:rPr lang="en-US" dirty="0"/>
              <a:t>: 393 microseconds,  Slowest: Unbound 31.7 </a:t>
            </a:r>
            <a:r>
              <a:rPr lang="en-US" dirty="0" err="1"/>
              <a:t>ms</a:t>
            </a: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A0D50F-94D9-C640-BF8E-C5E85B8B75FF}"/>
              </a:ext>
            </a:extLst>
          </p:cNvPr>
          <p:cNvSpPr txBox="1"/>
          <p:nvPr/>
        </p:nvSpPr>
        <p:spPr>
          <a:xfrm>
            <a:off x="7593401" y="3834884"/>
            <a:ext cx="1336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milliseconds</a:t>
            </a:r>
          </a:p>
        </p:txBody>
      </p:sp>
    </p:spTree>
    <p:extLst>
      <p:ext uri="{BB962C8B-B14F-4D97-AF65-F5344CB8AC3E}">
        <p14:creationId xmlns:p14="http://schemas.microsoft.com/office/powerpoint/2010/main" val="443282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3A13B1-8BA1-C642-9161-244BF4A0D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makes a good implementation?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B28975-1768-A543-9D02-1BB9329C7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2" y="1168924"/>
            <a:ext cx="7703723" cy="3463799"/>
          </a:xfrm>
        </p:spPr>
        <p:txBody>
          <a:bodyPr/>
          <a:lstStyle/>
          <a:p>
            <a:r>
              <a:rPr lang="en-US" dirty="0"/>
              <a:t>Quick implementation of key operations, with high confidence</a:t>
            </a:r>
          </a:p>
          <a:p>
            <a:pPr lvl="1"/>
            <a:r>
              <a:rPr lang="en-US" dirty="0"/>
              <a:t>No matter what language, because we are probably not actually implementing the untyped lambda calculus</a:t>
            </a:r>
          </a:p>
          <a:p>
            <a:pPr lvl="1"/>
            <a:r>
              <a:rPr lang="en-US" dirty="0"/>
              <a:t>i.e. could have multiple binders, patterns,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Minimal invariants to keep track of</a:t>
            </a:r>
          </a:p>
          <a:p>
            <a:pPr lvl="1"/>
            <a:r>
              <a:rPr lang="en-US" dirty="0"/>
              <a:t>Or at least help with them</a:t>
            </a:r>
          </a:p>
          <a:p>
            <a:pPr lvl="1"/>
            <a:r>
              <a:rPr lang="en-US" dirty="0"/>
              <a:t>example invariants:  BVC, shifting indices when changing scopes, </a:t>
            </a:r>
          </a:p>
          <a:p>
            <a:r>
              <a:rPr lang="en-US" dirty="0"/>
              <a:t>Reasonably fast runtime execution</a:t>
            </a:r>
          </a:p>
          <a:p>
            <a:pPr lvl="1"/>
            <a:r>
              <a:rPr lang="en-US" dirty="0"/>
              <a:t>Very easy to end up with quadratic execution times</a:t>
            </a:r>
          </a:p>
          <a:p>
            <a:pPr lvl="1"/>
            <a:r>
              <a:rPr lang="en-US" dirty="0"/>
              <a:t>Opportunity for early cut-off  (\</a:t>
            </a:r>
            <a:r>
              <a:rPr lang="en-US" dirty="0" err="1"/>
              <a:t>x.a</a:t>
            </a:r>
            <a:r>
              <a:rPr lang="en-US" dirty="0"/>
              <a:t>) {b/x}</a:t>
            </a:r>
          </a:p>
          <a:p>
            <a:pPr lvl="1"/>
            <a:r>
              <a:rPr lang="en-US" dirty="0"/>
              <a:t>Constant factors dominate</a:t>
            </a:r>
          </a:p>
          <a:p>
            <a:pPr marL="3429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6893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2FA0C53-C6E5-F344-AC64-B0B81CA8F439}"/>
              </a:ext>
            </a:extLst>
          </p:cNvPr>
          <p:cNvSpPr/>
          <p:nvPr/>
        </p:nvSpPr>
        <p:spPr>
          <a:xfrm>
            <a:off x="228600" y="1123950"/>
            <a:ext cx="8452788" cy="6186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D20485-8A27-6948-8A6C-3EF06F3C1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w/ de </a:t>
            </a:r>
            <a:r>
              <a:rPr lang="en-US" dirty="0" err="1"/>
              <a:t>Bruijn</a:t>
            </a:r>
            <a:r>
              <a:rPr lang="en-US" dirty="0"/>
              <a:t>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0A48F-0B53-034E-898B-D47B9662D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t e1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???? </a:t>
            </a:r>
            <a:r>
              <a:rPr lang="en-US" sz="1800" i="1" dirty="0">
                <a:solidFill>
                  <a:srgbClr val="448C27"/>
                </a:solidFill>
                <a:latin typeface="Menlo" panose="020B0609030804020204" pitchFamily="49" charset="0"/>
              </a:rPr>
              <a:t>-- substitute e2 into e1</a:t>
            </a:r>
          </a:p>
          <a:p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3333"/>
                </a:solidFill>
              </a:rPr>
              <a:t>Simple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b="1" dirty="0">
                <a:solidFill>
                  <a:srgbClr val="333333"/>
                </a:solidFill>
              </a:rPr>
              <a:t>case</a:t>
            </a:r>
            <a:r>
              <a:rPr lang="en-US" dirty="0">
                <a:solidFill>
                  <a:srgbClr val="333333"/>
                </a:solidFill>
              </a:rPr>
              <a:t>: no lambdas in e1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</a:rPr>
              <a:t>… replace occurrence</a:t>
            </a:r>
            <a:r>
              <a:rPr lang="en-US" sz="2100" dirty="0">
                <a:solidFill>
                  <a:srgbClr val="333333"/>
                </a:solidFill>
              </a:rPr>
              <a:t>s of  "Var 0" with e2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</a:rPr>
              <a:t>… if e1 is not closed, decrement </a:t>
            </a:r>
            <a:r>
              <a:rPr lang="en-US" sz="1950" i="1" dirty="0">
                <a:solidFill>
                  <a:srgbClr val="333333"/>
                </a:solidFill>
              </a:rPr>
              <a:t>all</a:t>
            </a:r>
            <a:r>
              <a:rPr lang="en-US" sz="1950" dirty="0">
                <a:solidFill>
                  <a:srgbClr val="333333"/>
                </a:solidFill>
              </a:rPr>
              <a:t> other variables (we've removed a binder)</a:t>
            </a:r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3333"/>
                </a:solidFill>
              </a:rPr>
              <a:t>Towards generality</a:t>
            </a:r>
            <a:r>
              <a:rPr lang="en-US" dirty="0">
                <a:solidFill>
                  <a:srgbClr val="333333"/>
                </a:solidFill>
              </a:rPr>
              <a:t>: what if we need to traverse under a binder? </a:t>
            </a:r>
          </a:p>
          <a:p>
            <a:pPr marL="342900" lvl="1" indent="0">
              <a:buNone/>
            </a:pPr>
            <a:r>
              <a:rPr lang="en-US" sz="2100" dirty="0">
                <a:solidFill>
                  <a:srgbClr val="333333"/>
                </a:solidFill>
              </a:rPr>
              <a:t>…</a:t>
            </a:r>
            <a:r>
              <a:rPr lang="en-US" sz="1950" dirty="0">
                <a:solidFill>
                  <a:srgbClr val="333333"/>
                </a:solidFill>
              </a:rPr>
              <a:t>replace occurren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ces of "Var 1" under the binder with e2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…if e1 is not closed, decrement variables &gt;= 2 in e1, but leave 0 alone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…if e2 is not closed, increment free variables in e2 by 1</a:t>
            </a:r>
          </a:p>
          <a:p>
            <a:pPr marL="0" indent="0">
              <a:buNone/>
            </a:pPr>
            <a:endParaRPr lang="en-US" sz="2700" i="1" dirty="0">
              <a:solidFill>
                <a:srgbClr val="333333"/>
              </a:solidFill>
              <a:latin typeface="+mj-lt"/>
            </a:endParaRPr>
          </a:p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51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3C6F73-E8C6-A842-A29E-FEAADFAE9A99}"/>
              </a:ext>
            </a:extLst>
          </p:cNvPr>
          <p:cNvSpPr/>
          <p:nvPr/>
        </p:nvSpPr>
        <p:spPr>
          <a:xfrm>
            <a:off x="233751" y="1123950"/>
            <a:ext cx="8452788" cy="6186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D20485-8A27-6948-8A6C-3EF06F3C1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w/ de </a:t>
            </a:r>
            <a:r>
              <a:rPr lang="en-US" dirty="0" err="1"/>
              <a:t>Bruijn</a:t>
            </a:r>
            <a:r>
              <a:rPr lang="en-US" dirty="0"/>
              <a:t>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0A48F-0B53-034E-898B-D47B9662D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t e1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???? </a:t>
            </a:r>
            <a:r>
              <a:rPr lang="en-US" sz="1800" i="1" dirty="0">
                <a:solidFill>
                  <a:srgbClr val="448C27"/>
                </a:solidFill>
                <a:latin typeface="Menlo" panose="020B0609030804020204" pitchFamily="49" charset="0"/>
              </a:rPr>
              <a:t>-- substitute e2 into e1</a:t>
            </a:r>
          </a:p>
          <a:p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3333"/>
                </a:solidFill>
              </a:rPr>
              <a:t>Simple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b="1" dirty="0">
                <a:solidFill>
                  <a:srgbClr val="333333"/>
                </a:solidFill>
              </a:rPr>
              <a:t>case</a:t>
            </a:r>
            <a:r>
              <a:rPr lang="en-US" dirty="0">
                <a:solidFill>
                  <a:srgbClr val="333333"/>
                </a:solidFill>
              </a:rPr>
              <a:t>: no lambdas in e1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</a:rPr>
              <a:t>… replace occurrence</a:t>
            </a:r>
            <a:r>
              <a:rPr lang="en-US" sz="2100" dirty="0">
                <a:solidFill>
                  <a:srgbClr val="333333"/>
                </a:solidFill>
              </a:rPr>
              <a:t>s of  "Var 0" with e2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</a:rPr>
              <a:t>… if e1 is not closed, decrement </a:t>
            </a:r>
            <a:r>
              <a:rPr lang="en-US" sz="1950" i="1" dirty="0">
                <a:solidFill>
                  <a:srgbClr val="333333"/>
                </a:solidFill>
              </a:rPr>
              <a:t>all</a:t>
            </a:r>
            <a:r>
              <a:rPr lang="en-US" sz="1950" dirty="0">
                <a:solidFill>
                  <a:srgbClr val="333333"/>
                </a:solidFill>
              </a:rPr>
              <a:t> other variables (we've removed a binder)</a:t>
            </a:r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3333"/>
                </a:solidFill>
              </a:rPr>
              <a:t>Towards generality</a:t>
            </a:r>
            <a:r>
              <a:rPr lang="en-US" dirty="0">
                <a:solidFill>
                  <a:srgbClr val="333333"/>
                </a:solidFill>
              </a:rPr>
              <a:t>: what if we need to traverse under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>
                <a:solidFill>
                  <a:srgbClr val="333333"/>
                </a:solidFill>
              </a:rPr>
              <a:t> binders? </a:t>
            </a:r>
          </a:p>
          <a:p>
            <a:pPr marL="342900" lvl="1" indent="0">
              <a:buNone/>
            </a:pPr>
            <a:r>
              <a:rPr lang="en-US" sz="2100" dirty="0">
                <a:solidFill>
                  <a:srgbClr val="333333"/>
                </a:solidFill>
              </a:rPr>
              <a:t>…</a:t>
            </a:r>
            <a:r>
              <a:rPr lang="en-US" sz="1950" dirty="0">
                <a:solidFill>
                  <a:srgbClr val="333333"/>
                </a:solidFill>
              </a:rPr>
              <a:t>replace occurren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ces of "Var </a:t>
            </a:r>
            <a:r>
              <a:rPr lang="en-US" sz="19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 under the binder with e2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…if e1 is not closed, decrement variables &gt;= </a:t>
            </a:r>
            <a:r>
              <a:rPr lang="en-US" sz="19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n+1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e1, but leave 0..</a:t>
            </a:r>
            <a:r>
              <a:rPr lang="en-US" sz="19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n-1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alone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…if e2 is not closed, increment free variables in e2 by </a:t>
            </a:r>
            <a:r>
              <a:rPr lang="en-US" sz="19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</a:p>
          <a:p>
            <a:pPr marL="0" indent="0">
              <a:buNone/>
            </a:pPr>
            <a:endParaRPr lang="en-US" sz="2700" i="1" dirty="0">
              <a:solidFill>
                <a:srgbClr val="333333"/>
              </a:solidFill>
              <a:latin typeface="+mj-lt"/>
            </a:endParaRPr>
          </a:p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54F56F6-362E-9C4F-B114-C5553EF794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23617" y="2032797"/>
            <a:ext cx="2208602" cy="248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321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F2E87D-ED98-994D-AFC3-D4465C0B7A29}"/>
              </a:ext>
            </a:extLst>
          </p:cNvPr>
          <p:cNvSpPr/>
          <p:nvPr/>
        </p:nvSpPr>
        <p:spPr>
          <a:xfrm>
            <a:off x="228600" y="1123949"/>
            <a:ext cx="8452788" cy="3742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D6C2E-A3F1-014F-A0AF-42D3756D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Big-step evaluation, closed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3387-D6A2-ED4E-A1A0-A1C2335E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Val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|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eval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Val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eval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eval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_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    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error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r>
              <a:rPr lang="en-US" sz="2000" dirty="0">
                <a:solidFill>
                  <a:srgbClr val="448C27"/>
                </a:solidFill>
                <a:latin typeface="Menlo" panose="020B0609030804020204" pitchFamily="49" charset="0"/>
              </a:rPr>
              <a:t>Unbound variable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eval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eval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e1 e2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  case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eval e1 </a:t>
            </a: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of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    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_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error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r>
              <a:rPr lang="en-US" sz="2000" dirty="0">
                <a:solidFill>
                  <a:srgbClr val="448C27"/>
                </a:solidFill>
                <a:latin typeface="Menlo" panose="020B0609030804020204" pitchFamily="49" charset="0"/>
              </a:rPr>
              <a:t>Type error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    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e1'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eval </a:t>
            </a:r>
            <a:r>
              <a:rPr lang="en-US" sz="2000" dirty="0">
                <a:solidFill>
                  <a:srgbClr val="FF0000"/>
                </a:solidFill>
                <a:latin typeface="Menlo" panose="020B0609030804020204" pitchFamily="49" charset="0"/>
              </a:rPr>
              <a:t>???  -- substitute e2 in e1'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175FF-6858-7943-9792-43905E39BB21}"/>
              </a:ext>
            </a:extLst>
          </p:cNvPr>
          <p:cNvSpPr txBox="1"/>
          <p:nvPr/>
        </p:nvSpPr>
        <p:spPr>
          <a:xfrm>
            <a:off x="0" y="4866501"/>
            <a:ext cx="69442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Simple.hs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278199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2FA0C53-C6E5-F344-AC64-B0B81CA8F439}"/>
              </a:ext>
            </a:extLst>
          </p:cNvPr>
          <p:cNvSpPr/>
          <p:nvPr/>
        </p:nvSpPr>
        <p:spPr>
          <a:xfrm>
            <a:off x="228600" y="1123950"/>
            <a:ext cx="8452788" cy="6186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D20485-8A27-6948-8A6C-3EF06F3C1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w/ de </a:t>
            </a:r>
            <a:r>
              <a:rPr lang="en-US" dirty="0" err="1"/>
              <a:t>Bruijn</a:t>
            </a:r>
            <a:r>
              <a:rPr lang="en-US" dirty="0"/>
              <a:t>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0A48F-0B53-034E-898B-D47B9662D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eval 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???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i="1" dirty="0">
                <a:solidFill>
                  <a:srgbClr val="448C27"/>
                </a:solidFill>
                <a:latin typeface="Menlo" panose="020B0609030804020204" pitchFamily="49" charset="0"/>
              </a:rPr>
              <a:t>-- substitute e2 into e1</a:t>
            </a:r>
          </a:p>
          <a:p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3333"/>
                </a:solidFill>
              </a:rPr>
              <a:t>Simple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b="1" dirty="0">
                <a:solidFill>
                  <a:srgbClr val="333333"/>
                </a:solidFill>
              </a:rPr>
              <a:t>case</a:t>
            </a:r>
            <a:r>
              <a:rPr lang="en-US" dirty="0">
                <a:solidFill>
                  <a:srgbClr val="333333"/>
                </a:solidFill>
              </a:rPr>
              <a:t>: no lambdas in e1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</a:rPr>
              <a:t>… replace occurrence</a:t>
            </a:r>
            <a:r>
              <a:rPr lang="en-US" sz="2100" dirty="0">
                <a:solidFill>
                  <a:srgbClr val="333333"/>
                </a:solidFill>
              </a:rPr>
              <a:t>s of  "Var 0" with e2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</a:rPr>
              <a:t>… if e1 is not closed, decrement </a:t>
            </a:r>
            <a:r>
              <a:rPr lang="en-US" sz="1950" i="1" dirty="0">
                <a:solidFill>
                  <a:srgbClr val="333333"/>
                </a:solidFill>
              </a:rPr>
              <a:t>all</a:t>
            </a:r>
            <a:r>
              <a:rPr lang="en-US" sz="1950" dirty="0">
                <a:solidFill>
                  <a:srgbClr val="333333"/>
                </a:solidFill>
              </a:rPr>
              <a:t> other variables (we've removed a binder)</a:t>
            </a:r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3333"/>
                </a:solidFill>
              </a:rPr>
              <a:t>Towards generality</a:t>
            </a:r>
            <a:r>
              <a:rPr lang="en-US" dirty="0">
                <a:solidFill>
                  <a:srgbClr val="333333"/>
                </a:solidFill>
              </a:rPr>
              <a:t>: what if we need to traverse under a binder? </a:t>
            </a:r>
          </a:p>
          <a:p>
            <a:pPr marL="342900" lvl="1" indent="0">
              <a:buNone/>
            </a:pPr>
            <a:r>
              <a:rPr lang="en-US" sz="2100" dirty="0">
                <a:solidFill>
                  <a:srgbClr val="333333"/>
                </a:solidFill>
              </a:rPr>
              <a:t>…</a:t>
            </a:r>
            <a:r>
              <a:rPr lang="en-US" sz="1950" dirty="0">
                <a:solidFill>
                  <a:srgbClr val="333333"/>
                </a:solidFill>
              </a:rPr>
              <a:t>replace occurren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ces of "Var 1" under the binder with e2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…if e1 is not closed, decrement variables &gt;= 2 in e1, but leave 0 alone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…if e2 is not closed, increment free variables in e2 by 1</a:t>
            </a:r>
          </a:p>
          <a:p>
            <a:pPr marL="0" indent="0">
              <a:buNone/>
            </a:pPr>
            <a:endParaRPr lang="en-US" sz="2700" i="1" dirty="0">
              <a:solidFill>
                <a:srgbClr val="333333"/>
              </a:solidFill>
              <a:latin typeface="+mj-lt"/>
            </a:endParaRPr>
          </a:p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10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3C6F73-E8C6-A842-A29E-FEAADFAE9A99}"/>
              </a:ext>
            </a:extLst>
          </p:cNvPr>
          <p:cNvSpPr/>
          <p:nvPr/>
        </p:nvSpPr>
        <p:spPr>
          <a:xfrm>
            <a:off x="233751" y="1123950"/>
            <a:ext cx="8452788" cy="6186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D20485-8A27-6948-8A6C-3EF06F3C1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w/ de </a:t>
            </a:r>
            <a:r>
              <a:rPr lang="en-US" dirty="0" err="1"/>
              <a:t>Bruijn</a:t>
            </a:r>
            <a:r>
              <a:rPr lang="en-US" dirty="0"/>
              <a:t>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0A48F-0B53-034E-898B-D47B9662D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-&gt; eval 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???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i="1" dirty="0">
                <a:solidFill>
                  <a:srgbClr val="448C27"/>
                </a:solidFill>
                <a:latin typeface="Menlo" panose="020B0609030804020204" pitchFamily="49" charset="0"/>
              </a:rPr>
              <a:t>-- substitute e2 into e1</a:t>
            </a:r>
          </a:p>
          <a:p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3333"/>
                </a:solidFill>
              </a:rPr>
              <a:t>Simple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b="1" dirty="0">
                <a:solidFill>
                  <a:srgbClr val="333333"/>
                </a:solidFill>
              </a:rPr>
              <a:t>case</a:t>
            </a:r>
            <a:r>
              <a:rPr lang="en-US" dirty="0">
                <a:solidFill>
                  <a:srgbClr val="333333"/>
                </a:solidFill>
              </a:rPr>
              <a:t>: no lambdas in e1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</a:rPr>
              <a:t>… replace occurrence</a:t>
            </a:r>
            <a:r>
              <a:rPr lang="en-US" sz="2100" dirty="0">
                <a:solidFill>
                  <a:srgbClr val="333333"/>
                </a:solidFill>
              </a:rPr>
              <a:t>s of  "Var 0" with e2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</a:rPr>
              <a:t>… if e1 is not closed, decrement </a:t>
            </a:r>
            <a:r>
              <a:rPr lang="en-US" sz="1950" i="1" dirty="0">
                <a:solidFill>
                  <a:srgbClr val="333333"/>
                </a:solidFill>
              </a:rPr>
              <a:t>all</a:t>
            </a:r>
            <a:r>
              <a:rPr lang="en-US" sz="1950" dirty="0">
                <a:solidFill>
                  <a:srgbClr val="333333"/>
                </a:solidFill>
              </a:rPr>
              <a:t> other variables (we've removed a binder)</a:t>
            </a:r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3333"/>
                </a:solidFill>
              </a:rPr>
              <a:t>Towards generality</a:t>
            </a:r>
            <a:r>
              <a:rPr lang="en-US" dirty="0">
                <a:solidFill>
                  <a:srgbClr val="333333"/>
                </a:solidFill>
              </a:rPr>
              <a:t>: what if we need to traverse under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>
                <a:solidFill>
                  <a:srgbClr val="333333"/>
                </a:solidFill>
              </a:rPr>
              <a:t> binders? </a:t>
            </a:r>
          </a:p>
          <a:p>
            <a:pPr marL="342900" lvl="1" indent="0">
              <a:buNone/>
            </a:pPr>
            <a:r>
              <a:rPr lang="en-US" sz="2100" dirty="0">
                <a:solidFill>
                  <a:srgbClr val="333333"/>
                </a:solidFill>
              </a:rPr>
              <a:t>…</a:t>
            </a:r>
            <a:r>
              <a:rPr lang="en-US" sz="1950" dirty="0">
                <a:solidFill>
                  <a:srgbClr val="333333"/>
                </a:solidFill>
              </a:rPr>
              <a:t>replace occurren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ces of "Var </a:t>
            </a:r>
            <a:r>
              <a:rPr lang="en-US" sz="19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 under the binder with e2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…if e1 is not closed, decrement variables &gt;= </a:t>
            </a:r>
            <a:r>
              <a:rPr lang="en-US" sz="19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n+1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e1, but leave 0..</a:t>
            </a:r>
            <a:r>
              <a:rPr lang="en-US" sz="19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n-1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alone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…if e2 is not closed, increment free variables in e2 by </a:t>
            </a:r>
            <a:r>
              <a:rPr lang="en-US" sz="19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</a:p>
          <a:p>
            <a:pPr marL="0" indent="0">
              <a:buNone/>
            </a:pPr>
            <a:endParaRPr lang="en-US" sz="2700" i="1" dirty="0">
              <a:solidFill>
                <a:srgbClr val="333333"/>
              </a:solidFill>
              <a:latin typeface="+mj-lt"/>
            </a:endParaRPr>
          </a:p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54F56F6-362E-9C4F-B114-C5553EF794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34742" y="0"/>
            <a:ext cx="2208602" cy="248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390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3EDC32D-69A0-AD44-B14C-9832A6573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1" y="0"/>
            <a:ext cx="7886700" cy="994172"/>
          </a:xfrm>
        </p:spPr>
        <p:txBody>
          <a:bodyPr/>
          <a:lstStyle/>
          <a:p>
            <a:r>
              <a:rPr lang="en-US" b="1" i="1" dirty="0"/>
              <a:t>Many</a:t>
            </a:r>
            <a:r>
              <a:rPr lang="en-US" dirty="0"/>
              <a:t> implementations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EDAA44-E4DB-9748-9C6E-2465E43EDB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1" y="1111827"/>
            <a:ext cx="3886200" cy="3263504"/>
          </a:xfrm>
        </p:spPr>
        <p:txBody>
          <a:bodyPr>
            <a:noAutofit/>
          </a:bodyPr>
          <a:lstStyle/>
          <a:p>
            <a:r>
              <a:rPr lang="en-US" sz="2000" dirty="0"/>
              <a:t>Names: simple renaming, BVC </a:t>
            </a:r>
          </a:p>
          <a:p>
            <a:r>
              <a:rPr lang="en-US" sz="2000" dirty="0"/>
              <a:t>Names: nominal</a:t>
            </a:r>
          </a:p>
          <a:p>
            <a:r>
              <a:rPr lang="en-US" sz="2000" dirty="0"/>
              <a:t>de Bruijn indices</a:t>
            </a:r>
          </a:p>
          <a:p>
            <a:r>
              <a:rPr lang="en-US" sz="2000" dirty="0"/>
              <a:t>de Bruijn levels</a:t>
            </a:r>
          </a:p>
          <a:p>
            <a:r>
              <a:rPr lang="en-US" sz="2000" dirty="0"/>
              <a:t>co-de Bruijn representation</a:t>
            </a:r>
          </a:p>
          <a:p>
            <a:r>
              <a:rPr lang="en-US" sz="2000" dirty="0"/>
              <a:t>HOAS</a:t>
            </a:r>
          </a:p>
          <a:p>
            <a:r>
              <a:rPr lang="en-US" sz="2000" dirty="0"/>
              <a:t>Weak HOAS / PHOAS</a:t>
            </a:r>
          </a:p>
          <a:p>
            <a:r>
              <a:rPr lang="en-US" sz="2000" dirty="0"/>
              <a:t>Locally Nameless</a:t>
            </a:r>
          </a:p>
          <a:p>
            <a:r>
              <a:rPr lang="en-US" sz="2000" dirty="0"/>
              <a:t>Locally Named</a:t>
            </a:r>
          </a:p>
          <a:p>
            <a:r>
              <a:rPr lang="en-US" sz="2000" dirty="0"/>
              <a:t>Canonically Named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CDA210-AF74-554C-85CD-94BDC18F4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1" y="1111827"/>
            <a:ext cx="3886200" cy="32635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These implementations differ in</a:t>
            </a:r>
          </a:p>
          <a:p>
            <a:r>
              <a:rPr lang="en-US" dirty="0"/>
              <a:t>Representation of syntax, esp. variables and binders</a:t>
            </a:r>
          </a:p>
          <a:p>
            <a:r>
              <a:rPr lang="en-US" dirty="0"/>
              <a:t>Implementation of alpha-equivalence, capture-avoiding substitution functions</a:t>
            </a:r>
          </a:p>
          <a:p>
            <a:r>
              <a:rPr lang="en-US" dirty="0"/>
              <a:t>Invariants &amp; approach when implementing </a:t>
            </a:r>
            <a:r>
              <a:rPr lang="en-US" i="1" dirty="0"/>
              <a:t>other</a:t>
            </a:r>
            <a:r>
              <a:rPr lang="en-US" dirty="0"/>
              <a:t> operations</a:t>
            </a:r>
          </a:p>
        </p:txBody>
      </p:sp>
    </p:spTree>
    <p:extLst>
      <p:ext uri="{BB962C8B-B14F-4D97-AF65-F5344CB8AC3E}">
        <p14:creationId xmlns:p14="http://schemas.microsoft.com/office/powerpoint/2010/main" val="1033633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EFE8EA5-D997-D247-937D-036999781308}"/>
              </a:ext>
            </a:extLst>
          </p:cNvPr>
          <p:cNvSpPr/>
          <p:nvPr/>
        </p:nvSpPr>
        <p:spPr>
          <a:xfrm>
            <a:off x="228600" y="1123950"/>
            <a:ext cx="8452788" cy="1545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742DEE-E2F5-AE4F-BE72-93CF3496BC7B}"/>
              </a:ext>
            </a:extLst>
          </p:cNvPr>
          <p:cNvSpPr/>
          <p:nvPr/>
        </p:nvSpPr>
        <p:spPr>
          <a:xfrm>
            <a:off x="228600" y="3001918"/>
            <a:ext cx="8452788" cy="20352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DF8A1-BA07-6841-8A00-C8E9A1701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library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6C182FE-91FE-4E4A-B465-5D54E1571838}"/>
              </a:ext>
            </a:extLst>
          </p:cNvPr>
          <p:cNvGrpSpPr/>
          <p:nvPr/>
        </p:nvGrpSpPr>
        <p:grpSpPr>
          <a:xfrm>
            <a:off x="2355273" y="1511975"/>
            <a:ext cx="2747016" cy="843918"/>
            <a:chOff x="2395285" y="1493503"/>
            <a:chExt cx="2753184" cy="84391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CB77301-FA27-0E4B-8F1F-597DEA15A823}"/>
                </a:ext>
              </a:extLst>
            </p:cNvPr>
            <p:cNvSpPr/>
            <p:nvPr/>
          </p:nvSpPr>
          <p:spPr>
            <a:xfrm>
              <a:off x="2395285" y="1493503"/>
              <a:ext cx="576469" cy="40327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0BA6F40-C2C9-334C-BEF5-0EA8EB477F52}"/>
                </a:ext>
              </a:extLst>
            </p:cNvPr>
            <p:cNvSpPr/>
            <p:nvPr/>
          </p:nvSpPr>
          <p:spPr>
            <a:xfrm>
              <a:off x="4572000" y="1934146"/>
              <a:ext cx="576469" cy="40327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2E3EF-5059-5146-9E12-6785B03FD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943" y="1200274"/>
            <a:ext cx="8561457" cy="346379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 Sub                      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abstract type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singleSub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       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replace 0 with exp</a:t>
            </a:r>
            <a:endParaRPr lang="en-US" sz="2000" b="1" dirty="0">
              <a:solidFill>
                <a:srgbClr val="AA3731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applySub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Idx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lookup index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lift 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       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go under binder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u="sng" dirty="0" err="1">
                <a:solidFill>
                  <a:srgbClr val="FF0000"/>
                </a:solidFill>
                <a:latin typeface="Menlo" panose="020B0609030804020204" pitchFamily="49" charset="0"/>
              </a:rPr>
              <a:t>applySub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x 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   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u="sng" dirty="0">
                <a:solidFill>
                  <a:srgbClr val="FF0000"/>
                </a:solidFill>
                <a:latin typeface="Menlo" panose="020B0609030804020204" pitchFamily="49" charset="0"/>
              </a:rPr>
              <a:t>lift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e1 e2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e1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e2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777777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63DD87-AA19-ED45-BE34-D0E53F508603}"/>
              </a:ext>
            </a:extLst>
          </p:cNvPr>
          <p:cNvSpPr txBox="1"/>
          <p:nvPr/>
        </p:nvSpPr>
        <p:spPr>
          <a:xfrm>
            <a:off x="-5412" y="4895291"/>
            <a:ext cx="69442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Simple.hs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213527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0D8D6A6-011B-3B44-81B9-C062207D7213}"/>
              </a:ext>
            </a:extLst>
          </p:cNvPr>
          <p:cNvSpPr/>
          <p:nvPr/>
        </p:nvSpPr>
        <p:spPr>
          <a:xfrm>
            <a:off x="228600" y="1117790"/>
            <a:ext cx="8452788" cy="36318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DF8A1-BA07-6841-8A00-C8E9A1701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2E3EF-5059-5146-9E12-6785B03FD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 Sub a                 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abstract type </a:t>
            </a:r>
            <a:endParaRPr lang="en-US" sz="2000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singleSub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    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replace 0 with exp</a:t>
            </a:r>
            <a:endParaRPr lang="en-US" sz="2000" b="1" dirty="0">
              <a:solidFill>
                <a:srgbClr val="AA3731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applySub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SubstDB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Idx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lift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SubstDB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class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SubstDB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where         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 var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Idx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    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"var" constructor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 </a:t>
            </a: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  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AST traversal</a:t>
            </a:r>
            <a:endParaRPr lang="en-US" sz="2000" dirty="0">
              <a:solidFill>
                <a:srgbClr val="7A3E9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7A3E9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DE0F9E-A095-2A4B-A487-1A6AF93CC28A}"/>
              </a:ext>
            </a:extLst>
          </p:cNvPr>
          <p:cNvSpPr txBox="1"/>
          <p:nvPr/>
        </p:nvSpPr>
        <p:spPr>
          <a:xfrm>
            <a:off x="0" y="4866501"/>
            <a:ext cx="62869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Subst.hs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113426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97A43CE-6798-704C-874A-8755B763ECFD}"/>
              </a:ext>
            </a:extLst>
          </p:cNvPr>
          <p:cNvSpPr/>
          <p:nvPr/>
        </p:nvSpPr>
        <p:spPr>
          <a:xfrm>
            <a:off x="228600" y="1238250"/>
            <a:ext cx="8452788" cy="35337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DF8A1-BA07-6841-8A00-C8E9A1701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2E3EF-5059-5146-9E12-6785B03FD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34679"/>
            <a:ext cx="8768848" cy="3263504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import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b="1" dirty="0" err="1">
                <a:solidFill>
                  <a:srgbClr val="7A3E9D"/>
                </a:solidFill>
                <a:latin typeface="Menlo" panose="020B0609030804020204" pitchFamily="49" charset="0"/>
              </a:rPr>
              <a:t>Subst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SubstDB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var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u="sng" dirty="0" err="1">
                <a:solidFill>
                  <a:srgbClr val="FF0000"/>
                </a:solidFill>
                <a:latin typeface="Menlo" panose="020B0609030804020204" pitchFamily="49" charset="0"/>
              </a:rPr>
              <a:t>applySub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x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u="sng" dirty="0">
                <a:solidFill>
                  <a:srgbClr val="FF0000"/>
                </a:solidFill>
                <a:latin typeface="Menlo" panose="020B0609030804020204" pitchFamily="49" charset="0"/>
              </a:rPr>
              <a:t>lift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e1 e2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e1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e2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000" i="1" dirty="0">
              <a:solidFill>
                <a:srgbClr val="448C27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DE0F9E-A095-2A4B-A487-1A6AF93CC28A}"/>
              </a:ext>
            </a:extLst>
          </p:cNvPr>
          <p:cNvSpPr txBox="1"/>
          <p:nvPr/>
        </p:nvSpPr>
        <p:spPr>
          <a:xfrm>
            <a:off x="0" y="4866501"/>
            <a:ext cx="69442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Simple.hs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33642548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42E94C7-DC36-624D-8879-5BF92A7DD8DD}"/>
              </a:ext>
            </a:extLst>
          </p:cNvPr>
          <p:cNvSpPr/>
          <p:nvPr/>
        </p:nvSpPr>
        <p:spPr>
          <a:xfrm>
            <a:off x="238539" y="1123950"/>
            <a:ext cx="8452788" cy="35337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D6C2E-A3F1-014F-A0AF-42D3756D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Small-step reduction, closed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3387-D6A2-ED4E-A1A0-A1C2335E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AA3731"/>
                </a:solidFill>
                <a:latin typeface="Menlo" panose="020B0609030804020204" pitchFamily="49" charset="0"/>
              </a:rPr>
              <a:t>step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Maybe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step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Nothing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step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n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error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r>
              <a:rPr lang="en-US" sz="1800" dirty="0">
                <a:solidFill>
                  <a:srgbClr val="448C27"/>
                </a:solidFill>
                <a:latin typeface="Menlo" panose="020B0609030804020204" pitchFamily="49" charset="0"/>
              </a:rPr>
              <a:t>Unbound variable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step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t e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Nothing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step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 e2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Just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$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 e2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AA3731"/>
                </a:solidFill>
                <a:latin typeface="Menlo" panose="020B0609030804020204" pitchFamily="49" charset="0"/>
              </a:rPr>
              <a:t>  </a:t>
            </a:r>
            <a:r>
              <a:rPr lang="en-US" sz="18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error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r>
              <a:rPr lang="en-US" sz="1800" dirty="0">
                <a:solidFill>
                  <a:srgbClr val="448C27"/>
                </a:solidFill>
                <a:latin typeface="Menlo" panose="020B0609030804020204" pitchFamily="49" charset="0"/>
              </a:rPr>
              <a:t>Type error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n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error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r>
              <a:rPr lang="en-US" sz="1800" dirty="0">
                <a:solidFill>
                  <a:srgbClr val="448C27"/>
                </a:solidFill>
                <a:latin typeface="Menlo" panose="020B0609030804020204" pitchFamily="49" charset="0"/>
              </a:rPr>
              <a:t>Unbound variable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t e1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e2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u="sng" dirty="0" err="1">
                <a:solidFill>
                  <a:srgbClr val="FF0000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 (</a:t>
            </a:r>
            <a:r>
              <a:rPr lang="en-US" sz="1800" u="sng" dirty="0" err="1">
                <a:solidFill>
                  <a:srgbClr val="FF0000"/>
                </a:solidFill>
                <a:latin typeface="Menlo" panose="020B0609030804020204" pitchFamily="49" charset="0"/>
              </a:rPr>
              <a:t>singleSub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 </a:t>
            </a:r>
            <a:r>
              <a:rPr lang="en-US" sz="1800" u="sng" dirty="0">
                <a:solidFill>
                  <a:srgbClr val="FF0000"/>
                </a:solidFill>
                <a:latin typeface="Menlo" panose="020B0609030804020204" pitchFamily="49" charset="0"/>
              </a:rPr>
              <a:t>e2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) </a:t>
            </a:r>
            <a:r>
              <a:rPr lang="en-US" sz="1800" u="sng" dirty="0">
                <a:solidFill>
                  <a:srgbClr val="FF0000"/>
                </a:solidFill>
                <a:latin typeface="Menlo" panose="020B0609030804020204" pitchFamily="49" charset="0"/>
              </a:rPr>
              <a:t>e1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e1' e2'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e1' e2'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175FF-6858-7943-9792-43905E39BB21}"/>
              </a:ext>
            </a:extLst>
          </p:cNvPr>
          <p:cNvSpPr txBox="1"/>
          <p:nvPr/>
        </p:nvSpPr>
        <p:spPr>
          <a:xfrm>
            <a:off x="0" y="4866501"/>
            <a:ext cx="69442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Simple.hs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19075874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F2E87D-ED98-994D-AFC3-D4465C0B7A29}"/>
              </a:ext>
            </a:extLst>
          </p:cNvPr>
          <p:cNvSpPr/>
          <p:nvPr/>
        </p:nvSpPr>
        <p:spPr>
          <a:xfrm>
            <a:off x="228600" y="1123949"/>
            <a:ext cx="8452788" cy="3742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D6C2E-A3F1-014F-A0AF-42D3756D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Big-step evaluation, closed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3387-D6A2-ED4E-A1A0-A1C2335E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Val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|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Ty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eval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Val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eval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eval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_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    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error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r>
              <a:rPr lang="en-US" sz="2000" dirty="0">
                <a:solidFill>
                  <a:srgbClr val="448C27"/>
                </a:solidFill>
                <a:latin typeface="Menlo" panose="020B0609030804020204" pitchFamily="49" charset="0"/>
              </a:rPr>
              <a:t>Unbound variable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eval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eval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e1 e2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  case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eval e1 </a:t>
            </a: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of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    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_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error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r>
              <a:rPr lang="en-US" sz="2000" dirty="0">
                <a:solidFill>
                  <a:srgbClr val="448C27"/>
                </a:solidFill>
                <a:latin typeface="Menlo" panose="020B0609030804020204" pitchFamily="49" charset="0"/>
              </a:rPr>
              <a:t>Type error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    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e1'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eval </a:t>
            </a:r>
            <a:r>
              <a:rPr lang="en-US" sz="2000" dirty="0">
                <a:solidFill>
                  <a:srgbClr val="FF0000"/>
                </a:solidFill>
                <a:latin typeface="Menlo" panose="020B0609030804020204" pitchFamily="49" charset="0"/>
              </a:rPr>
              <a:t>(</a:t>
            </a:r>
            <a:r>
              <a:rPr lang="en-US" sz="2000" u="sng" dirty="0" err="1">
                <a:solidFill>
                  <a:srgbClr val="FF0000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FF0000"/>
                </a:solidFill>
                <a:latin typeface="Menlo" panose="020B0609030804020204" pitchFamily="49" charset="0"/>
              </a:rPr>
              <a:t> (</a:t>
            </a:r>
            <a:r>
              <a:rPr lang="en-US" sz="2000" u="sng" dirty="0" err="1">
                <a:solidFill>
                  <a:srgbClr val="FF0000"/>
                </a:solidFill>
                <a:latin typeface="Menlo" panose="020B0609030804020204" pitchFamily="49" charset="0"/>
              </a:rPr>
              <a:t>singleSub</a:t>
            </a:r>
            <a:r>
              <a:rPr lang="en-US" sz="2000" dirty="0">
                <a:solidFill>
                  <a:srgbClr val="FF0000"/>
                </a:solidFill>
                <a:latin typeface="Menlo" panose="020B0609030804020204" pitchFamily="49" charset="0"/>
              </a:rPr>
              <a:t> </a:t>
            </a:r>
            <a:r>
              <a:rPr lang="en-US" sz="2000" u="sng" dirty="0">
                <a:solidFill>
                  <a:srgbClr val="FF0000"/>
                </a:solidFill>
                <a:latin typeface="Menlo" panose="020B0609030804020204" pitchFamily="49" charset="0"/>
              </a:rPr>
              <a:t>e2</a:t>
            </a:r>
            <a:r>
              <a:rPr lang="en-US" sz="2000" dirty="0">
                <a:solidFill>
                  <a:srgbClr val="FF0000"/>
                </a:solidFill>
                <a:latin typeface="Menlo" panose="020B0609030804020204" pitchFamily="49" charset="0"/>
              </a:rPr>
              <a:t>) </a:t>
            </a:r>
            <a:r>
              <a:rPr lang="en-US" sz="2000" u="sng" dirty="0">
                <a:solidFill>
                  <a:srgbClr val="FF0000"/>
                </a:solidFill>
                <a:latin typeface="Menlo" panose="020B0609030804020204" pitchFamily="49" charset="0"/>
              </a:rPr>
              <a:t>e1)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175FF-6858-7943-9792-43905E39BB21}"/>
              </a:ext>
            </a:extLst>
          </p:cNvPr>
          <p:cNvSpPr txBox="1"/>
          <p:nvPr/>
        </p:nvSpPr>
        <p:spPr>
          <a:xfrm>
            <a:off x="0" y="4866501"/>
            <a:ext cx="69442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Simple.hs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401380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35ACC-F5EA-E34D-BE8C-DD6081B11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– Random terms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CAC024-73A8-EA47-B13A-F56C0A2BFD8B}"/>
              </a:ext>
            </a:extLst>
          </p:cNvPr>
          <p:cNvSpPr txBox="1"/>
          <p:nvPr/>
        </p:nvSpPr>
        <p:spPr>
          <a:xfrm>
            <a:off x="375152" y="4745845"/>
            <a:ext cx="4360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https://github.com/sweirich/lennart-lambda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A481E3-5EFB-5942-8A75-BCF7A9680849}"/>
              </a:ext>
            </a:extLst>
          </p:cNvPr>
          <p:cNvSpPr txBox="1"/>
          <p:nvPr/>
        </p:nvSpPr>
        <p:spPr>
          <a:xfrm>
            <a:off x="375152" y="3093782"/>
            <a:ext cx="64894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DB_F:  represent substitutions with functions, as in Benton et 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DB_FB: above, but delay substitutions at binders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DB_P: defunctionalize substitutions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DB_B: defunctionalize, delay at binders, &amp; "smart" composition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Scoped: same as DB_B, but types ensure well-scoped terms</a:t>
            </a:r>
          </a:p>
        </p:txBody>
      </p:sp>
      <p:pic>
        <p:nvPicPr>
          <p:cNvPr id="12" name="Picture 11" descr="A close up of a building&#10;&#10;Description automatically generated">
            <a:extLst>
              <a:ext uri="{FF2B5EF4-FFF2-40B4-BE49-F238E27FC236}">
                <a16:creationId xmlns:a16="http://schemas.microsoft.com/office/drawing/2014/main" id="{1518817B-616D-1647-9E4C-DFA7E91E9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1460258"/>
            <a:ext cx="8915400" cy="15073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FBAFB55-C318-D74B-945F-7A232F8B6DCB}"/>
              </a:ext>
            </a:extLst>
          </p:cNvPr>
          <p:cNvSpPr txBox="1"/>
          <p:nvPr/>
        </p:nvSpPr>
        <p:spPr>
          <a:xfrm>
            <a:off x="375152" y="1128125"/>
            <a:ext cx="8246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normalization of  25 randomly generated, closed lambda terms (26-36 </a:t>
            </a:r>
            <a:r>
              <a:rPr lang="en-US" dirty="0" err="1"/>
              <a:t>subst</a:t>
            </a:r>
            <a:r>
              <a:rPr lang="en-US" dirty="0"/>
              <a:t> each)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6E471F-9475-B849-A810-FF8E1985273A}"/>
              </a:ext>
            </a:extLst>
          </p:cNvPr>
          <p:cNvSpPr txBox="1"/>
          <p:nvPr/>
        </p:nvSpPr>
        <p:spPr>
          <a:xfrm>
            <a:off x="7782339" y="2962977"/>
            <a:ext cx="7825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time in </a:t>
            </a:r>
            <a:r>
              <a:rPr lang="en-US" sz="1100" dirty="0" err="1"/>
              <a:t>ms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91581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35ACC-F5EA-E34D-BE8C-DD6081B11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– Pathological term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CAC024-73A8-EA47-B13A-F56C0A2BFD8B}"/>
              </a:ext>
            </a:extLst>
          </p:cNvPr>
          <p:cNvSpPr txBox="1"/>
          <p:nvPr/>
        </p:nvSpPr>
        <p:spPr>
          <a:xfrm>
            <a:off x="375152" y="4745845"/>
            <a:ext cx="4360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https://github.com/sweirich/lennart-lambda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7674D4-575B-B845-8DD5-E2B080A012C8}"/>
              </a:ext>
            </a:extLst>
          </p:cNvPr>
          <p:cNvSpPr txBox="1"/>
          <p:nvPr/>
        </p:nvSpPr>
        <p:spPr>
          <a:xfrm>
            <a:off x="375152" y="3131455"/>
            <a:ext cx="64894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DB_F:  represent substitutions with functions, as in Benton et 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DB_FB: above, but delay substitutions at binders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DB_P: defunctionalize substitutions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DB_B: defunctionalize, delay at binders, &amp; "smart" composition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Scoped: same as DB_B, but types ensure well-scoped terms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CFF332-471B-9E46-92FD-04A080075C7C}"/>
              </a:ext>
            </a:extLst>
          </p:cNvPr>
          <p:cNvSpPr txBox="1"/>
          <p:nvPr/>
        </p:nvSpPr>
        <p:spPr>
          <a:xfrm>
            <a:off x="375152" y="1145259"/>
            <a:ext cx="8317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normalization of `factorial 6 == sum [1..37] + 17`, Church encoded (119,697 </a:t>
            </a:r>
            <a:r>
              <a:rPr lang="en-US" dirty="0" err="1"/>
              <a:t>substs</a:t>
            </a:r>
            <a:r>
              <a:rPr lang="en-US" dirty="0"/>
              <a:t>)</a:t>
            </a:r>
          </a:p>
        </p:txBody>
      </p:sp>
      <p:pic>
        <p:nvPicPr>
          <p:cNvPr id="16" name="Picture 1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568C5A68-F758-5944-9EA0-CB6874D11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152" y="1514591"/>
            <a:ext cx="8768848" cy="154914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93CE3A5-4A95-4F42-8D65-8638A0ADADDD}"/>
              </a:ext>
            </a:extLst>
          </p:cNvPr>
          <p:cNvSpPr txBox="1"/>
          <p:nvPr/>
        </p:nvSpPr>
        <p:spPr>
          <a:xfrm>
            <a:off x="7603435" y="3000650"/>
            <a:ext cx="1075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time in seconds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0CAAC5-F837-6141-9363-390E7D99937A}"/>
              </a:ext>
            </a:extLst>
          </p:cNvPr>
          <p:cNvSpPr txBox="1"/>
          <p:nvPr/>
        </p:nvSpPr>
        <p:spPr>
          <a:xfrm>
            <a:off x="7541559" y="1881240"/>
            <a:ext cx="692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14 secs!!</a:t>
            </a:r>
          </a:p>
        </p:txBody>
      </p:sp>
    </p:spTree>
    <p:extLst>
      <p:ext uri="{BB962C8B-B14F-4D97-AF65-F5344CB8AC3E}">
        <p14:creationId xmlns:p14="http://schemas.microsoft.com/office/powerpoint/2010/main" val="3262126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41988-994D-264C-9283-236C33036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50A31-EFA1-0240-B786-93C8EF567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33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57861-34CD-8547-9AAE-99F4CB6C8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340D8-8E5A-B044-B90B-BD6BFD72B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2" y="1168924"/>
            <a:ext cx="8353212" cy="3463799"/>
          </a:xfrm>
        </p:spPr>
        <p:txBody>
          <a:bodyPr>
            <a:normAutofit/>
          </a:bodyPr>
          <a:lstStyle/>
          <a:p>
            <a:r>
              <a:rPr lang="en-US" sz="2400" dirty="0"/>
              <a:t>Different goals: compiler vs. type checker vs. didactic explanation vs. proofs</a:t>
            </a:r>
          </a:p>
          <a:p>
            <a:pPr lvl="1"/>
            <a:r>
              <a:rPr lang="en-US" sz="2000" dirty="0"/>
              <a:t>Subtle bugs are common, some designed to be "easier to use"</a:t>
            </a:r>
          </a:p>
          <a:p>
            <a:pPr lvl="1"/>
            <a:r>
              <a:rPr lang="en-US" sz="2000" dirty="0"/>
              <a:t>Proofs are important, some designed to be "easier to reason about" </a:t>
            </a:r>
          </a:p>
          <a:p>
            <a:pPr lvl="1"/>
            <a:r>
              <a:rPr lang="en-US" sz="2000" dirty="0"/>
              <a:t>Performance is important, some designed to be "faster"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r>
              <a:rPr lang="en-US" sz="2400" dirty="0"/>
              <a:t>But …</a:t>
            </a:r>
          </a:p>
          <a:p>
            <a:r>
              <a:rPr lang="en-US" sz="2400" b="1" dirty="0"/>
              <a:t>Which is the fastest?</a:t>
            </a:r>
            <a:r>
              <a:rPr lang="en-US" sz="2400" dirty="0"/>
              <a:t> </a:t>
            </a:r>
          </a:p>
          <a:p>
            <a:r>
              <a:rPr lang="en-US" sz="2400" dirty="0"/>
              <a:t>caveat: of the "pure"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3526415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32DAA-5F46-7C45-9BEB-5E380510A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"Pure" implementation (Haskell)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3A6F2-93C8-8748-B392-904F7F252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2" y="1168924"/>
            <a:ext cx="8561457" cy="3273767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= Var Var          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Lam (Bind Exp)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App Exp Exp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Var  -- some way to represent variables</a:t>
            </a:r>
          </a:p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Bind t -- some way to represent binding/scope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aeq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Exp -&gt; Exp -&gt; Bool</a:t>
            </a:r>
          </a:p>
          <a:p>
            <a:pPr marL="0" indent="0">
              <a:buNone/>
            </a:pP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subst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Var -&gt; Exp -&gt; Exp -&gt; Exp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990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5A6A9-D52D-4444-A831-060D7869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work (in progress)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7DC23-4B6F-3D40-B562-787C47C7C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168924"/>
            <a:ext cx="7967570" cy="3463799"/>
          </a:xfrm>
        </p:spPr>
        <p:txBody>
          <a:bodyPr/>
          <a:lstStyle/>
          <a:p>
            <a:r>
              <a:rPr lang="en-US" dirty="0"/>
              <a:t>Gather implementations &amp; construct variations for comparison</a:t>
            </a:r>
          </a:p>
          <a:p>
            <a:pPr lvl="1"/>
            <a:r>
              <a:rPr lang="en-US" dirty="0"/>
              <a:t>de Bruijn (15 + 15)</a:t>
            </a:r>
          </a:p>
          <a:p>
            <a:pPr lvl="1"/>
            <a:r>
              <a:rPr lang="en-US" dirty="0"/>
              <a:t>named/nominal representations (5)</a:t>
            </a:r>
          </a:p>
          <a:p>
            <a:pPr lvl="1"/>
            <a:r>
              <a:rPr lang="en-US" dirty="0"/>
              <a:t>locally nameless (8)</a:t>
            </a:r>
          </a:p>
          <a:p>
            <a:pPr lvl="1"/>
            <a:r>
              <a:rPr lang="en-US" dirty="0"/>
              <a:t>other (2)</a:t>
            </a:r>
          </a:p>
          <a:p>
            <a:r>
              <a:rPr lang="en-US" dirty="0"/>
              <a:t>Test suite </a:t>
            </a:r>
          </a:p>
          <a:p>
            <a:pPr lvl="1"/>
            <a:r>
              <a:rPr lang="en-US" dirty="0"/>
              <a:t>Testing is challenging: every language is different, so no common test suites</a:t>
            </a:r>
          </a:p>
          <a:p>
            <a:pPr lvl="1"/>
            <a:r>
              <a:rPr lang="en-US" dirty="0"/>
              <a:t>(Project opportunity: use mutation testing to evaluate QC properties and shrink the unit test suite)</a:t>
            </a:r>
          </a:p>
          <a:p>
            <a:r>
              <a:rPr lang="en-US" dirty="0"/>
              <a:t>Benchmark suite &amp; harness</a:t>
            </a:r>
          </a:p>
          <a:p>
            <a:pPr lvl="1"/>
            <a:r>
              <a:rPr lang="en-US" dirty="0"/>
              <a:t>Benchmarking is challenging: every language is used for a different purpose, so no common benchmark suites</a:t>
            </a:r>
          </a:p>
          <a:p>
            <a:pPr lvl="1"/>
            <a:r>
              <a:rPr lang="en-US" dirty="0"/>
              <a:t>Identify trade-offs (not based on "real world" applications)</a:t>
            </a:r>
          </a:p>
          <a:p>
            <a:pPr lvl="1"/>
            <a:r>
              <a:rPr lang="en-US" dirty="0"/>
              <a:t>Not a benchmark for reduction, or abstract machines, etc.</a:t>
            </a:r>
          </a:p>
          <a:p>
            <a:pPr marL="3429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062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14583-AC43-0F4C-8287-12976AFF7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DADDB-77ED-E546-8F17-959DFE57D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3 most common approaches (de Bruijn, Locally Nameless, Named)</a:t>
            </a:r>
          </a:p>
          <a:p>
            <a:r>
              <a:rPr lang="en-US" dirty="0"/>
              <a:t>Are they easy to define?</a:t>
            </a:r>
          </a:p>
          <a:p>
            <a:r>
              <a:rPr lang="en-US" dirty="0"/>
              <a:t>Are they easy to use?</a:t>
            </a:r>
          </a:p>
          <a:p>
            <a:r>
              <a:rPr lang="en-US" dirty="0"/>
              <a:t>Are they fast?</a:t>
            </a:r>
          </a:p>
          <a:p>
            <a:r>
              <a:rPr lang="en-US" dirty="0"/>
              <a:t>Spoiler alert --- considerable overlap in performance </a:t>
            </a:r>
          </a:p>
          <a:p>
            <a:r>
              <a:rPr lang="en-US" dirty="0"/>
              <a:t>Common ways to optimize</a:t>
            </a:r>
          </a:p>
        </p:txBody>
      </p:sp>
    </p:spTree>
    <p:extLst>
      <p:ext uri="{BB962C8B-B14F-4D97-AF65-F5344CB8AC3E}">
        <p14:creationId xmlns:p14="http://schemas.microsoft.com/office/powerpoint/2010/main" val="2148088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11134</TotalTime>
  <Words>4382</Words>
  <Application>Microsoft Macintosh PowerPoint</Application>
  <PresentationFormat>On-screen Show (16:9)</PresentationFormat>
  <Paragraphs>554</Paragraphs>
  <Slides>57</Slides>
  <Notes>28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Arial</vt:lpstr>
      <vt:lpstr>Calibri</vt:lpstr>
      <vt:lpstr>Calibri Light</vt:lpstr>
      <vt:lpstr>Menlo</vt:lpstr>
      <vt:lpstr>Office Theme</vt:lpstr>
      <vt:lpstr>Talk goals</vt:lpstr>
      <vt:lpstr>How to Implement the Lambda Calculus,  Quickly  </vt:lpstr>
      <vt:lpstr>Let's talk about the untyped lambda calculus</vt:lpstr>
      <vt:lpstr>Key Operations on Lambda Calculus Terms</vt:lpstr>
      <vt:lpstr>Many implementations </vt:lpstr>
      <vt:lpstr>Why? </vt:lpstr>
      <vt:lpstr>"Pure" implementation (Haskell) </vt:lpstr>
      <vt:lpstr>This work (in progress)</vt:lpstr>
      <vt:lpstr>This talk</vt:lpstr>
      <vt:lpstr>de Bruijn indices</vt:lpstr>
      <vt:lpstr>de Bruijn implementations</vt:lpstr>
      <vt:lpstr>TAPL definition of substitution</vt:lpstr>
      <vt:lpstr>TAPL definition of substitution (Quick!)</vt:lpstr>
      <vt:lpstr>TAPL definition of substitution</vt:lpstr>
      <vt:lpstr>Variations</vt:lpstr>
      <vt:lpstr>Laziness is an optimization</vt:lpstr>
      <vt:lpstr>Parallel/Simultaneous Substitutions</vt:lpstr>
      <vt:lpstr>Parallel substitution variations</vt:lpstr>
      <vt:lpstr>Variation – Well-scoped representations</vt:lpstr>
      <vt:lpstr>Stop implementing de Bruijn substitution!</vt:lpstr>
      <vt:lpstr>Summary – de Bruijn indices</vt:lpstr>
      <vt:lpstr>PowerPoint Presentation</vt:lpstr>
      <vt:lpstr>So which is fastest?</vt:lpstr>
      <vt:lpstr>Normal-order full-reduction</vt:lpstr>
      <vt:lpstr>Normal order full reduction</vt:lpstr>
      <vt:lpstr>Benchmark: Random terms</vt:lpstr>
      <vt:lpstr>de Bruijn: random</vt:lpstr>
      <vt:lpstr>Laziness is an optimization</vt:lpstr>
      <vt:lpstr>de Bruijn: random, lazy</vt:lpstr>
      <vt:lpstr>Lennart's term</vt:lpstr>
      <vt:lpstr>de Bruijn: Lennart</vt:lpstr>
      <vt:lpstr>de Bruijn: Lennart, lazy</vt:lpstr>
      <vt:lpstr>Takeaways</vt:lpstr>
      <vt:lpstr>Locally Nameless</vt:lpstr>
      <vt:lpstr>Locally Nameless implementations</vt:lpstr>
      <vt:lpstr>LN definition of (bound var) substitution</vt:lpstr>
      <vt:lpstr>Locally Nameless Normalization</vt:lpstr>
      <vt:lpstr>Well scoped LN </vt:lpstr>
      <vt:lpstr>Locally Nameless variations</vt:lpstr>
      <vt:lpstr>LN: lennart</vt:lpstr>
      <vt:lpstr>LN: lennart, lazy</vt:lpstr>
      <vt:lpstr>LN: random</vt:lpstr>
      <vt:lpstr>LN: random, lazy</vt:lpstr>
      <vt:lpstr>What makes a good implementation?</vt:lpstr>
      <vt:lpstr>Substitution w/ de Bruijn indices</vt:lpstr>
      <vt:lpstr>Substitution w/ de Bruijn indices</vt:lpstr>
      <vt:lpstr>Big-step evaluation, closed terms</vt:lpstr>
      <vt:lpstr>Substitution w/ de Bruijn indices</vt:lpstr>
      <vt:lpstr>Substitution w/ de Bruijn indices</vt:lpstr>
      <vt:lpstr>Substitution library</vt:lpstr>
      <vt:lpstr>Substitution library</vt:lpstr>
      <vt:lpstr>Using the library</vt:lpstr>
      <vt:lpstr>Small-step reduction, closed terms</vt:lpstr>
      <vt:lpstr>Big-step evaluation, closed terms</vt:lpstr>
      <vt:lpstr>Benchmark – Random terms</vt:lpstr>
      <vt:lpstr>Benchmark – Pathological term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Strongly-typed  System F  in GHC</dc:title>
  <dc:creator>Weirich, Stephanie C</dc:creator>
  <cp:lastModifiedBy>Eleanor Zdancewic</cp:lastModifiedBy>
  <cp:revision>90</cp:revision>
  <dcterms:created xsi:type="dcterms:W3CDTF">2020-06-20T20:48:48Z</dcterms:created>
  <dcterms:modified xsi:type="dcterms:W3CDTF">2021-08-02T18:12:30Z</dcterms:modified>
</cp:coreProperties>
</file>