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9"/>
  </p:notesMasterIdLst>
  <p:sldIdLst>
    <p:sldId id="256" r:id="rId2"/>
    <p:sldId id="310" r:id="rId3"/>
    <p:sldId id="362" r:id="rId4"/>
    <p:sldId id="363" r:id="rId5"/>
    <p:sldId id="361" r:id="rId6"/>
    <p:sldId id="364" r:id="rId7"/>
    <p:sldId id="365" r:id="rId8"/>
    <p:sldId id="366" r:id="rId9"/>
    <p:sldId id="370" r:id="rId10"/>
    <p:sldId id="371" r:id="rId11"/>
    <p:sldId id="369" r:id="rId12"/>
    <p:sldId id="368" r:id="rId13"/>
    <p:sldId id="291" r:id="rId14"/>
    <p:sldId id="360" r:id="rId15"/>
    <p:sldId id="294" r:id="rId16"/>
    <p:sldId id="367" r:id="rId17"/>
    <p:sldId id="372" r:id="rId18"/>
    <p:sldId id="373" r:id="rId19"/>
    <p:sldId id="375" r:id="rId20"/>
    <p:sldId id="376" r:id="rId21"/>
    <p:sldId id="374" r:id="rId22"/>
    <p:sldId id="379" r:id="rId23"/>
    <p:sldId id="377" r:id="rId24"/>
    <p:sldId id="378" r:id="rId25"/>
    <p:sldId id="295" r:id="rId26"/>
    <p:sldId id="330" r:id="rId27"/>
    <p:sldId id="350" r:id="rId28"/>
    <p:sldId id="351" r:id="rId29"/>
    <p:sldId id="352" r:id="rId30"/>
    <p:sldId id="316" r:id="rId31"/>
    <p:sldId id="326" r:id="rId32"/>
    <p:sldId id="332" r:id="rId33"/>
    <p:sldId id="331" r:id="rId34"/>
    <p:sldId id="353" r:id="rId35"/>
    <p:sldId id="345" r:id="rId36"/>
    <p:sldId id="346" r:id="rId37"/>
    <p:sldId id="35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73239"/>
  </p:normalViewPr>
  <p:slideViewPr>
    <p:cSldViewPr snapToGrid="0" snapToObjects="1" showGuides="1">
      <p:cViewPr varScale="1">
        <p:scale>
          <a:sx n="135" d="100"/>
          <a:sy n="135" d="100"/>
        </p:scale>
        <p:origin x="176" y="216"/>
      </p:cViewPr>
      <p:guideLst>
        <p:guide orient="horz" pos="7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9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reduce the leftmost outermost </a:t>
            </a:r>
            <a:r>
              <a:rPr lang="en-US" dirty="0" err="1"/>
              <a:t>redex</a:t>
            </a:r>
            <a:r>
              <a:rPr lang="en-US" dirty="0"/>
              <a:t> at each step.</a:t>
            </a:r>
          </a:p>
          <a:p>
            <a:r>
              <a:rPr lang="en-US" dirty="0"/>
              <a:t>Whenever possible the arguments are substituted into the body of an abstraction </a:t>
            </a:r>
            <a:r>
              <a:rPr lang="en-US" i="1" dirty="0"/>
              <a:t>before</a:t>
            </a:r>
            <a:r>
              <a:rPr lang="en-US" dirty="0"/>
              <a:t> the arguments are reduced.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endParaRPr lang="en-US" dirty="0"/>
          </a:p>
          <a:p>
            <a:r>
              <a:rPr lang="en-US" dirty="0"/>
              <a:t>Some expressions terminate under normal-order reduction, but not under applicative-order. For example, this expression: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 has two </a:t>
            </a:r>
            <a:r>
              <a:rPr lang="en-US" dirty="0" err="1"/>
              <a:t>redexes</a:t>
            </a:r>
            <a:r>
              <a:rPr lang="en-US" dirty="0"/>
              <a:t>. If we choose the right-most one (applicative-order), it will not terminate. But if we choose the left-most one, it will reduce in one step to the expression y.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5" y="129778"/>
            <a:ext cx="7886700" cy="994172"/>
          </a:xfrm>
        </p:spPr>
        <p:txBody>
          <a:bodyPr/>
          <a:lstStyle/>
          <a:p>
            <a:r>
              <a:rPr lang="en-US" dirty="0"/>
              <a:t>Normal 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3950"/>
            <a:ext cx="612313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Bind Exp</a:t>
            </a: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123950"/>
            <a:ext cx="4394777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f' -&gt; App f'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from "Lambda Calculus Cooked 4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((3 + 3) + ((3 + 3) + (2 + 3))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bind depth: 25</a:t>
            </a:r>
          </a:p>
          <a:p>
            <a:r>
              <a:rPr lang="en-US" dirty="0"/>
              <a:t>depth: 53</a:t>
            </a:r>
          </a:p>
          <a:p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different de Bruijn implementations?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Int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t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dirty="0" err="1">
                <a:latin typeface="Menlo" panose="020B0609030804020204" pitchFamily="49" charset="0"/>
              </a:rPr>
              <a:t>termShift</a:t>
            </a:r>
            <a:r>
              <a:rPr lang="en-US" sz="1400" dirty="0">
                <a:latin typeface="Menlo" panose="020B0609030804020204" pitchFamily="49" charset="0"/>
              </a:rPr>
              <a:t> c 0 b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:: Int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tmShift</a:t>
            </a:r>
            <a:r>
              <a:rPr lang="en-US" sz="1800" dirty="0">
                <a:latin typeface="Menlo" panose="020B0609030804020204" pitchFamily="49" charset="0"/>
              </a:rPr>
              <a:t>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(-1) (</a:t>
            </a:r>
            <a:r>
              <a:rPr lang="en-US" sz="1800" dirty="0" err="1">
                <a:latin typeface="Menlo" panose="020B0609030804020204" pitchFamily="49" charset="0"/>
              </a:rPr>
              <a:t>termSubst</a:t>
            </a:r>
            <a:r>
              <a:rPr lang="en-US" sz="1800" dirty="0">
                <a:latin typeface="Menlo" panose="020B0609030804020204" pitchFamily="49" charset="0"/>
              </a:rPr>
              <a:t> 0 (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1 b) a)</a:t>
            </a:r>
          </a:p>
          <a:p>
            <a:endParaRPr lang="en-US" dirty="0"/>
          </a:p>
          <a:p>
            <a:r>
              <a:rPr lang="en-US" dirty="0"/>
              <a:t>In instantiation,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the term b</a:t>
            </a:r>
            <a:br>
              <a:rPr lang="en-US" dirty="0"/>
            </a:br>
            <a:r>
              <a:rPr lang="en-US" dirty="0"/>
              <a:t>but the rest of a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b</a:t>
            </a:r>
          </a:p>
          <a:p>
            <a:r>
              <a:rPr lang="en-US" dirty="0"/>
              <a:t>Running time for instantiate 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>
            <a:off x="864158" y="2215418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4844979" y="2201777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AF6DD9-51E1-254D-A79D-C98E532D7822}"/>
              </a:ext>
            </a:extLst>
          </p:cNvPr>
          <p:cNvCxnSpPr>
            <a:cxnSpLocks/>
          </p:cNvCxnSpPr>
          <p:nvPr/>
        </p:nvCxnSpPr>
        <p:spPr>
          <a:xfrm>
            <a:off x="3056373" y="2211824"/>
            <a:ext cx="154577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Lennart.hs</a:t>
            </a:r>
            <a:r>
              <a:rPr lang="en-US" dirty="0"/>
              <a:t>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Cornell.hs</a:t>
            </a:r>
            <a:r>
              <a:rPr lang="en-US" dirty="0"/>
              <a:t>:  shift b by once at every binder, instead of at each variable occurrence</a:t>
            </a:r>
            <a:br>
              <a:rPr lang="en-US" dirty="0"/>
            </a:br>
            <a:r>
              <a:rPr lang="en-US" dirty="0"/>
              <a:t>O(|a|*|b|)  </a:t>
            </a:r>
          </a:p>
          <a:p>
            <a:r>
              <a:rPr lang="en-US" dirty="0" err="1"/>
              <a:t>Lift.hs</a:t>
            </a:r>
            <a:r>
              <a:rPr lang="en-US" dirty="0"/>
              <a:t>: incorporate pre/post &amp; shift at binders (</a:t>
            </a:r>
            <a:r>
              <a:rPr lang="en-US" dirty="0" err="1"/>
              <a:t>Cornell+Lennart</a:t>
            </a:r>
            <a:r>
              <a:rPr lang="en-US" dirty="0"/>
              <a:t>)</a:t>
            </a:r>
          </a:p>
          <a:p>
            <a:r>
              <a:rPr lang="en-US" dirty="0" err="1"/>
              <a:t>List.hs</a:t>
            </a:r>
            <a:r>
              <a:rPr lang="en-US" dirty="0"/>
              <a:t>: Like Lift, but </a:t>
            </a:r>
            <a:r>
              <a:rPr lang="en-US" dirty="0" err="1"/>
              <a:t>memoize</a:t>
            </a:r>
            <a:r>
              <a:rPr lang="en-US" dirty="0"/>
              <a:t> shifting b at binders so result can be shared (SCW: is this really different than Lift???)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tmShift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</a:t>
            </a:r>
          </a:p>
          <a:p>
            <a:r>
              <a:rPr lang="en-US" dirty="0"/>
              <a:t>Laziness optimization (Cornell/Lift): don't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s'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6050883" y="1279456"/>
            <a:ext cx="2885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[Var 0, Var 1, ..] is </a:t>
            </a:r>
          </a:p>
          <a:p>
            <a:r>
              <a:rPr lang="en-US" dirty="0"/>
              <a:t>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Untyped Lambda Calculus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857FF-A577-714B-B7F0-F538C658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61" y="3473370"/>
            <a:ext cx="2678858" cy="116949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operations: </a:t>
            </a:r>
          </a:p>
          <a:p>
            <a:pPr defTabSz="914400">
              <a:spcBef>
                <a:spcPts val="1000"/>
              </a:spcBef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alpha-equivalence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capture-avoiding substitution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13">
                <a:hlinkClick r:id="rId3"/>
              </a:rPr>
              <a:t>https://en.wikipedia.org/wiki/Simply_typed_lambda_calculus</a:t>
            </a:r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L.hs</a:t>
            </a:r>
            <a:r>
              <a:rPr lang="en-US" dirty="0"/>
              <a:t> -- infinite lists</a:t>
            </a:r>
          </a:p>
          <a:p>
            <a:r>
              <a:rPr lang="en-US" dirty="0" err="1"/>
              <a:t>F.hs</a:t>
            </a:r>
            <a:r>
              <a:rPr lang="en-US" dirty="0"/>
              <a:t> -- functions (Nat -&gt; Exp), with an algebra of operations</a:t>
            </a:r>
          </a:p>
          <a:p>
            <a:r>
              <a:rPr lang="en-US" dirty="0" err="1"/>
              <a:t>P.hs</a:t>
            </a:r>
            <a:r>
              <a:rPr lang="en-US" dirty="0"/>
              <a:t> – defunctionalized</a:t>
            </a:r>
          </a:p>
          <a:p>
            <a:r>
              <a:rPr lang="en-US" dirty="0" err="1"/>
              <a:t>B.hs</a:t>
            </a:r>
            <a:r>
              <a:rPr lang="en-US" dirty="0"/>
              <a:t> – delay substitutions at binders so that multiple defunctionalized substitutions can be fused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</a:t>
            </a:r>
          </a:p>
          <a:p>
            <a:pPr lvl="1"/>
            <a:r>
              <a:rPr lang="en-US" dirty="0"/>
              <a:t>Bound</a:t>
            </a:r>
          </a:p>
          <a:p>
            <a:pPr lvl="1"/>
            <a:r>
              <a:rPr lang="en-US" dirty="0"/>
              <a:t>CPDT</a:t>
            </a:r>
          </a:p>
          <a:p>
            <a:pPr lvl="1"/>
            <a:r>
              <a:rPr lang="en-US" dirty="0"/>
              <a:t>Kit </a:t>
            </a:r>
          </a:p>
          <a:p>
            <a:pPr lvl="1"/>
            <a:r>
              <a:rPr lang="en-US" dirty="0"/>
              <a:t>Scoped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Bound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GHC.Generics</a:t>
            </a:r>
            <a:r>
              <a:rPr lang="en-US" dirty="0"/>
              <a:t> or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 (similar to unbound library)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71352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TAPL, Lennart, Cornell,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Nested, Bound, 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L, F,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Kit (like F), Scoped (like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1794-4A18-4B4B-853A-F63251D7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for de Bruijn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1226-1144-A444-823A-45FCCE0C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aeq</a:t>
            </a:r>
            <a:r>
              <a:rPr lang="en-US" dirty="0"/>
              <a:t> :: Exp -&gt; Exp -&gt; Bool</a:t>
            </a:r>
          </a:p>
          <a:p>
            <a:pPr marL="0" indent="0">
              <a:buNone/>
            </a:pPr>
            <a:r>
              <a:rPr lang="en-US" dirty="0" err="1"/>
              <a:t>aeq</a:t>
            </a:r>
            <a:r>
              <a:rPr lang="en-US" dirty="0"/>
              <a:t> a b =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subst</a:t>
            </a:r>
            <a:r>
              <a:rPr lang="en-US" dirty="0"/>
              <a:t> :: Var -&gt; Exp -&gt; Exp -&gt; Exp</a:t>
            </a:r>
            <a:br>
              <a:rPr lang="en-US" dirty="0"/>
            </a:br>
            <a:r>
              <a:rPr lang="en-US" dirty="0" err="1"/>
              <a:t>subst</a:t>
            </a:r>
            <a:r>
              <a:rPr lang="en-US" dirty="0"/>
              <a:t> x a b = …</a:t>
            </a:r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154563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Simple Names</a:t>
            </a:r>
          </a:p>
          <a:p>
            <a:r>
              <a:rPr lang="en-US" sz="2000" dirty="0" err="1"/>
              <a:t>Barandregt</a:t>
            </a:r>
            <a:r>
              <a:rPr lang="en-US" sz="2000" dirty="0"/>
              <a:t> Convention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binding implementations involve</a:t>
            </a:r>
          </a:p>
          <a:p>
            <a:r>
              <a:rPr lang="en-US" dirty="0"/>
              <a:t>Representation of variables and binders</a:t>
            </a:r>
          </a:p>
          <a:p>
            <a:r>
              <a:rPr lang="en-US" dirty="0"/>
              <a:t>Implementation of alpha-equivalence, capture-avoiding substitution</a:t>
            </a:r>
          </a:p>
          <a:p>
            <a:r>
              <a:rPr lang="en-US" dirty="0"/>
              <a:t>Invariants to keep track of when implementing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confidence</a:t>
            </a:r>
          </a:p>
          <a:p>
            <a:pPr lvl="1"/>
            <a:r>
              <a:rPr lang="en-US" dirty="0"/>
              <a:t>No matter what our language really is, because it is probably not actually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 though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Why is this difficult?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533937" cy="3463799"/>
          </a:xfrm>
        </p:spPr>
        <p:txBody>
          <a:bodyPr/>
          <a:lstStyle/>
          <a:p>
            <a:r>
              <a:rPr lang="en-US" dirty="0"/>
              <a:t>Different goals: implementation vs. proofs</a:t>
            </a:r>
          </a:p>
          <a:p>
            <a:r>
              <a:rPr lang="en-US" dirty="0"/>
              <a:t>Subtle bugs in alpha-equivalence and capture-avoiding substitution are common, some designed to be "easier" </a:t>
            </a:r>
          </a:p>
          <a:p>
            <a:r>
              <a:rPr lang="en-US" dirty="0"/>
              <a:t>Testing is challenging: every language is different, so no common test suites</a:t>
            </a:r>
          </a:p>
          <a:p>
            <a:r>
              <a:rPr lang="en-US" dirty="0"/>
              <a:t>Benchmarking is challenging: every language is used for a different purpose, so no common benchmark suites</a:t>
            </a:r>
          </a:p>
          <a:p>
            <a:r>
              <a:rPr lang="en-US" dirty="0"/>
              <a:t>Performance of substitution operation often tangled with "optimal reduction</a:t>
            </a:r>
            <a:r>
              <a:rPr lang="en-US"/>
              <a:t>" (a </a:t>
            </a:r>
            <a:r>
              <a:rPr lang="en-US" dirty="0"/>
              <a:t>separate problem)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Extensive test suite </a:t>
            </a:r>
          </a:p>
          <a:p>
            <a:pPr lvl="1"/>
            <a:r>
              <a:rPr lang="en-US" dirty="0"/>
              <a:t>Project opportunity: use mutation testing to evaluate QC properties and shrink the unit test suite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Substitution --- use normal-order reduction of terms to generate many calls to substitution operation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 -- some way to represent variables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t -- some way to represent binding/scope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3322</Words>
  <Application>Microsoft Macintosh PowerPoint</Application>
  <PresentationFormat>On-screen Show (16:9)</PresentationFormat>
  <Paragraphs>404</Paragraphs>
  <Slides>37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The Untyped Lambda Calculus </vt:lpstr>
      <vt:lpstr>Key Operations on Lambda Calculus Terms</vt:lpstr>
      <vt:lpstr>Many implementations </vt:lpstr>
      <vt:lpstr>What makes a good implementation?</vt:lpstr>
      <vt:lpstr>Why so many? Why is this difficult?</vt:lpstr>
      <vt:lpstr>This work (in progress)</vt:lpstr>
      <vt:lpstr>Benchmarks</vt:lpstr>
      <vt:lpstr>General Datatype</vt:lpstr>
      <vt:lpstr>Normal-order evaluation</vt:lpstr>
      <vt:lpstr>Normal order evaluation</vt:lpstr>
      <vt:lpstr>Lennart's term</vt:lpstr>
      <vt:lpstr>15 different de Bruijn implementations?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Benchmark results for de Bruijn indices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52</cp:revision>
  <dcterms:created xsi:type="dcterms:W3CDTF">2020-06-20T20:48:48Z</dcterms:created>
  <dcterms:modified xsi:type="dcterms:W3CDTF">2021-07-28T19:12:52Z</dcterms:modified>
</cp:coreProperties>
</file>