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9"/>
  </p:notesMasterIdLst>
  <p:sldIdLst>
    <p:sldId id="381" r:id="rId2"/>
    <p:sldId id="256" r:id="rId3"/>
    <p:sldId id="382" r:id="rId4"/>
    <p:sldId id="362" r:id="rId5"/>
    <p:sldId id="363" r:id="rId6"/>
    <p:sldId id="364" r:id="rId7"/>
    <p:sldId id="370" r:id="rId8"/>
    <p:sldId id="365" r:id="rId9"/>
    <p:sldId id="380" r:id="rId10"/>
    <p:sldId id="400" r:id="rId11"/>
    <p:sldId id="291" r:id="rId12"/>
    <p:sldId id="360" r:id="rId13"/>
    <p:sldId id="294" r:id="rId14"/>
    <p:sldId id="367" r:id="rId15"/>
    <p:sldId id="372" r:id="rId16"/>
    <p:sldId id="377" r:id="rId17"/>
    <p:sldId id="374" r:id="rId18"/>
    <p:sldId id="375" r:id="rId19"/>
    <p:sldId id="376" r:id="rId20"/>
    <p:sldId id="379" r:id="rId21"/>
    <p:sldId id="373" r:id="rId22"/>
    <p:sldId id="389" r:id="rId23"/>
    <p:sldId id="366" r:id="rId24"/>
    <p:sldId id="371" r:id="rId25"/>
    <p:sldId id="369" r:id="rId26"/>
    <p:sldId id="383" r:id="rId27"/>
    <p:sldId id="401" r:id="rId28"/>
    <p:sldId id="392" r:id="rId29"/>
    <p:sldId id="391" r:id="rId30"/>
    <p:sldId id="368" r:id="rId31"/>
    <p:sldId id="390" r:id="rId32"/>
    <p:sldId id="394" r:id="rId33"/>
    <p:sldId id="402" r:id="rId34"/>
    <p:sldId id="399" r:id="rId35"/>
    <p:sldId id="385" r:id="rId36"/>
    <p:sldId id="386" r:id="rId37"/>
    <p:sldId id="384" r:id="rId38"/>
    <p:sldId id="388" r:id="rId39"/>
    <p:sldId id="387" r:id="rId40"/>
    <p:sldId id="397" r:id="rId41"/>
    <p:sldId id="396" r:id="rId42"/>
    <p:sldId id="398" r:id="rId43"/>
    <p:sldId id="395" r:id="rId44"/>
    <p:sldId id="361" r:id="rId45"/>
    <p:sldId id="295" r:id="rId46"/>
    <p:sldId id="330" r:id="rId47"/>
    <p:sldId id="350" r:id="rId48"/>
    <p:sldId id="351" r:id="rId49"/>
    <p:sldId id="352" r:id="rId50"/>
    <p:sldId id="316" r:id="rId51"/>
    <p:sldId id="326" r:id="rId52"/>
    <p:sldId id="332" r:id="rId53"/>
    <p:sldId id="331" r:id="rId54"/>
    <p:sldId id="353" r:id="rId55"/>
    <p:sldId id="345" r:id="rId56"/>
    <p:sldId id="346" r:id="rId57"/>
    <p:sldId id="359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1248" y="184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early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</a:t>
            </a:r>
            <a:r>
              <a:rPr lang="en-US" i="1" dirty="0"/>
              <a:t>immediately</a:t>
            </a:r>
            <a:r>
              <a:rPr lang="en-US" dirty="0"/>
              <a:t>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replacing bound variable at index 0 in a with "b"</a:t>
            </a:r>
          </a:p>
          <a:p>
            <a:pPr lvl="1"/>
            <a:r>
              <a:rPr lang="en-US" dirty="0"/>
              <a:t>but the rest of "a" loses a binder, so we need to decrement the results</a:t>
            </a:r>
          </a:p>
          <a:p>
            <a:pPr lvl="1"/>
            <a:r>
              <a:rPr lang="en-US" dirty="0"/>
              <a:t>but not the free variables that were originally from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Cornell+Lennart</a:t>
            </a:r>
            <a:r>
              <a:rPr lang="en-US" dirty="0"/>
              <a:t>): incorporate post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c x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  --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shift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 j + c = Var (x - 1)  -- post shift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 = Var x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 a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95608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468922" y="4256662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 -- delayed substitutions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--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</a:t>
            </a:r>
            <a:r>
              <a:rPr lang="en-US" dirty="0"/>
              <a:t>  (</a:t>
            </a:r>
            <a:r>
              <a:rPr lang="en-US" dirty="0" err="1"/>
              <a:t>Agda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Scoped -- My version of "B"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1" y="1154778"/>
            <a:ext cx="8644751" cy="3012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shift vars in bs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5959474" y="1146497"/>
            <a:ext cx="31845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"bs" is  </a:t>
            </a:r>
            <a:br>
              <a:rPr lang="en-US" dirty="0"/>
            </a:br>
            <a:r>
              <a:rPr lang="en-US" dirty="0"/>
              <a:t>an infinite list, mapping every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 identity substitution.</a:t>
            </a:r>
          </a:p>
          <a:p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shifts free variables by 1.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(Nat -&gt; Exp)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  <a:br>
              <a:rPr lang="en-US" dirty="0"/>
            </a:br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= Inc Int   -- "id/shift"     [Var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Var i+1, …]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Cons Exp Sub     -- "cons"         e : s 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Sub :&lt;&gt; Sub      -- "composition"  map s2 12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Par.B.hs</a:t>
            </a:r>
            <a:r>
              <a:rPr lang="en-US" dirty="0"/>
              <a:t> – delay substitutions at binders to optimize compositions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Haskell "bound"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information, which we don't have in this representation.</a:t>
            </a:r>
          </a:p>
          <a:p>
            <a:r>
              <a:rPr lang="en-US" dirty="0"/>
              <a:t>Laziness optimization (Cornell/Lift): doesn't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923-160F-A344-A410-25474BA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1B80-5607-1040-8C62-51EEE94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151991" cy="3463799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Most use the same definition of alpha-equivalence</a:t>
            </a:r>
          </a:p>
          <a:p>
            <a:r>
              <a:rPr lang="en-US" dirty="0"/>
              <a:t>Main difference is substitution, so look there</a:t>
            </a:r>
          </a:p>
          <a:p>
            <a:r>
              <a:rPr lang="en-US" dirty="0"/>
              <a:t>Use normal-order full reduction of terms to generate many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Benchmark using "criterion" tool</a:t>
            </a:r>
          </a:p>
          <a:p>
            <a:r>
              <a:rPr lang="en-US" dirty="0"/>
              <a:t>Be super careful about when things are evaluated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reduction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 those that need at least 15 substitutions during normalization</a:t>
            </a:r>
          </a:p>
          <a:p>
            <a:pPr lvl="1"/>
            <a:r>
              <a:rPr lang="en-US" dirty="0"/>
              <a:t>(start with 4 lambdas, deliberately generate beta-reductions)</a:t>
            </a:r>
          </a:p>
          <a:p>
            <a:r>
              <a:rPr lang="en-US" dirty="0"/>
              <a:t>random15.lam statistics:</a:t>
            </a:r>
          </a:p>
          <a:p>
            <a:pPr lvl="1"/>
            <a:r>
              <a:rPr lang="en-US" dirty="0"/>
              <a:t>num substitutions per term: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median average # of variable uses in each substitution: </a:t>
            </a:r>
            <a:r>
              <a:rPr lang="en-US" i="1" dirty="0"/>
              <a:t>1.4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C8E-0E0E-CA4E-ACD4-05A451C5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about the untyped lambda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94E0-CE56-C744-AA4E-B465F415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5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helps, sometimes it slows things down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r>
              <a:rPr lang="en-US" dirty="0"/>
              <a:t>Complex invariants: must remember to shift, or fight type checker with well-scoped versions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Int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2061029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should not reach this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667829" y="1882844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38221"/>
              <a:gd name="adj4" fmla="val -81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667829" y="2417989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57303"/>
              <a:gd name="adj4" fmla="val -14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354267"/>
          </a:xfrm>
          <a:prstGeom prst="accentBorderCallout1">
            <a:avLst>
              <a:gd name="adj1" fmla="val 13687"/>
              <a:gd name="adj2" fmla="val -4349"/>
              <a:gd name="adj3" fmla="val -59518"/>
              <a:gd name="adj4" fmla="val -4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--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--- well-scoped version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versions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--  optimized Ott version, delays open/close at binders</a:t>
            </a:r>
          </a:p>
          <a:p>
            <a:r>
              <a:rPr lang="en-US" dirty="0" err="1"/>
              <a:t>TypedOpt</a:t>
            </a:r>
            <a:r>
              <a:rPr lang="en-US" dirty="0"/>
              <a:t> --- well-scoped version of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unbound --- generic programming library</a:t>
            </a:r>
          </a:p>
          <a:p>
            <a:r>
              <a:rPr lang="en-US" dirty="0"/>
              <a:t>unbound-generics – revision + opt </a:t>
            </a:r>
          </a:p>
          <a:p>
            <a:r>
              <a:rPr lang="en-US" dirty="0"/>
              <a:t>ug-</a:t>
            </a:r>
            <a:r>
              <a:rPr lang="en-US" dirty="0" err="1"/>
              <a:t>substbind</a:t>
            </a:r>
            <a:r>
              <a:rPr lang="en-US" dirty="0"/>
              <a:t> – revision + opt + </a:t>
            </a:r>
            <a:r>
              <a:rPr lang="en-US" dirty="0" err="1"/>
              <a:t>substbind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/>
              <a:t>=&gt; </a:t>
            </a:r>
          </a:p>
          <a:p>
            <a:pPr marL="0" indent="0" algn="ctr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</a:t>
            </a:r>
          </a:p>
          <a:p>
            <a:pPr marL="0" indent="0" algn="ctr">
              <a:buNone/>
            </a:pPr>
            <a:r>
              <a:rPr lang="en-US" dirty="0"/>
              <a:t>=&gt; </a:t>
            </a:r>
          </a:p>
          <a:p>
            <a:pPr marL="0" indent="0" algn="ctr">
              <a:buNone/>
            </a:pPr>
            <a:r>
              <a:rPr lang="en-US" dirty="0"/>
              <a:t>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Many, 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Invariants &amp; approach when implementing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is the fastest?</a:t>
            </a:r>
            <a:r>
              <a:rPr lang="en-US" sz="2400" dirty="0"/>
              <a:t> </a:t>
            </a:r>
          </a:p>
          <a:p>
            <a:r>
              <a:rPr lang="en-US" sz="2400" dirty="0"/>
              <a:t>caveat: of the "pure"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construct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Create a test suite </a:t>
            </a:r>
          </a:p>
          <a:p>
            <a:pPr lvl="1"/>
            <a:r>
              <a:rPr lang="en-US" dirty="0"/>
              <a:t>Testing is challenging: every language is different, so no common test suites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Benchmarking is challenging: every language is used for a different purpose, so no common benchmark suites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3 most common approaches (de Bruijn, Locally Nameless, Named)</a:t>
            </a:r>
          </a:p>
          <a:p>
            <a:r>
              <a:rPr lang="en-US" dirty="0"/>
              <a:t>Are they easy to define?</a:t>
            </a:r>
          </a:p>
          <a:p>
            <a:r>
              <a:rPr lang="en-US" dirty="0"/>
              <a:t>Are they easy to use?</a:t>
            </a:r>
          </a:p>
          <a:p>
            <a:r>
              <a:rPr lang="en-US" dirty="0"/>
              <a:t>Are they fast?</a:t>
            </a:r>
          </a:p>
          <a:p>
            <a:r>
              <a:rPr lang="en-US" dirty="0"/>
              <a:t>Spoiler alert --- considerable overlap in performance </a:t>
            </a:r>
          </a:p>
          <a:p>
            <a:r>
              <a:rPr lang="en-US" dirty="0"/>
              <a:t>Common ways to optimize: suspend substitutions at binders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12747</TotalTime>
  <Words>4465</Words>
  <Application>Microsoft Macintosh PowerPoint</Application>
  <PresentationFormat>On-screen Show (16:9)</PresentationFormat>
  <Paragraphs>572</Paragraphs>
  <Slides>57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Let's talk about the untyped lambda calculus</vt:lpstr>
      <vt:lpstr>Key Operations on Lambda Calculus Terms</vt:lpstr>
      <vt:lpstr>Many, many implementations </vt:lpstr>
      <vt:lpstr>Why? </vt:lpstr>
      <vt:lpstr>"Pure" implementation (Haskell) </vt:lpstr>
      <vt:lpstr>This work (in progress)</vt:lpstr>
      <vt:lpstr>This talk</vt:lpstr>
      <vt:lpstr>de Bruijn indices</vt:lpstr>
      <vt:lpstr>de Bruijn implementations</vt:lpstr>
      <vt:lpstr>TAPL definition of substitution</vt:lpstr>
      <vt:lpstr>TAPL definition of substitution</vt:lpstr>
      <vt:lpstr>TAPL definition of substitution</vt:lpstr>
      <vt:lpstr>Variations</vt:lpstr>
      <vt:lpstr>Summary – de Bruijn indices</vt:lpstr>
      <vt:lpstr>Variation – Well-scoped representations</vt:lpstr>
      <vt:lpstr>Parallel/Simultaneous Substitutions</vt:lpstr>
      <vt:lpstr>Parallel substitution variations</vt:lpstr>
      <vt:lpstr>Stop implementing de Bruijn substitution!</vt:lpstr>
      <vt:lpstr>Laziness is an optimization</vt:lpstr>
      <vt:lpstr>PowerPoint Presentation</vt:lpstr>
      <vt:lpstr>So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Well scoped LN </vt:lpstr>
      <vt:lpstr>Locally Nameless variations</vt:lpstr>
      <vt:lpstr>LN: lennart</vt:lpstr>
      <vt:lpstr>LN: lennart, lazy</vt:lpstr>
      <vt:lpstr>LN: random</vt:lpstr>
      <vt:lpstr>LN: random, lazy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97</cp:revision>
  <dcterms:created xsi:type="dcterms:W3CDTF">2020-06-20T20:48:48Z</dcterms:created>
  <dcterms:modified xsi:type="dcterms:W3CDTF">2021-08-03T23:26:49Z</dcterms:modified>
</cp:coreProperties>
</file>