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8"/>
  </p:notesMasterIdLst>
  <p:sldIdLst>
    <p:sldId id="256" r:id="rId2"/>
    <p:sldId id="362" r:id="rId3"/>
    <p:sldId id="370" r:id="rId4"/>
    <p:sldId id="363" r:id="rId5"/>
    <p:sldId id="364" r:id="rId6"/>
    <p:sldId id="426" r:id="rId7"/>
    <p:sldId id="380" r:id="rId8"/>
    <p:sldId id="428" r:id="rId9"/>
    <p:sldId id="429" r:id="rId10"/>
    <p:sldId id="430" r:id="rId11"/>
    <p:sldId id="431" r:id="rId12"/>
    <p:sldId id="455" r:id="rId13"/>
    <p:sldId id="369" r:id="rId14"/>
    <p:sldId id="436" r:id="rId15"/>
    <p:sldId id="432" r:id="rId16"/>
    <p:sldId id="441" r:id="rId17"/>
    <p:sldId id="368" r:id="rId18"/>
    <p:sldId id="442" r:id="rId19"/>
    <p:sldId id="456" r:id="rId20"/>
    <p:sldId id="433" r:id="rId21"/>
    <p:sldId id="434" r:id="rId22"/>
    <p:sldId id="445" r:id="rId23"/>
    <p:sldId id="446" r:id="rId24"/>
    <p:sldId id="439" r:id="rId25"/>
    <p:sldId id="447" r:id="rId26"/>
    <p:sldId id="448" r:id="rId27"/>
    <p:sldId id="450" r:id="rId28"/>
    <p:sldId id="451" r:id="rId29"/>
    <p:sldId id="452" r:id="rId30"/>
    <p:sldId id="457" r:id="rId31"/>
    <p:sldId id="453" r:id="rId32"/>
    <p:sldId id="440" r:id="rId33"/>
    <p:sldId id="454" r:id="rId34"/>
    <p:sldId id="449" r:id="rId35"/>
    <p:sldId id="443" r:id="rId36"/>
    <p:sldId id="427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4"/>
    <p:restoredTop sz="73197"/>
  </p:normalViewPr>
  <p:slideViewPr>
    <p:cSldViewPr snapToGrid="0" snapToObjects="1" showGuides="1">
      <p:cViewPr varScale="1">
        <p:scale>
          <a:sx n="204" d="100"/>
          <a:sy n="204" d="100"/>
        </p:scale>
        <p:origin x="480" y="192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9-4F43-BB6C-26C403408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561903"/>
        <c:axId val="1920133023"/>
      </c:barChart>
      <c:catAx>
        <c:axId val="19205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133023"/>
        <c:crosses val="autoZero"/>
        <c:auto val="1"/>
        <c:lblAlgn val="ctr"/>
        <c:lblOffset val="100"/>
        <c:noMultiLvlLbl val="0"/>
      </c:catAx>
      <c:valAx>
        <c:axId val="19201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56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6-D145-99F5-38723F7900CD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6-D145-99F5-38723F790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Normalization time  (milliseconds)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charts!$H$1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charts!$H$2:$H$4</c:f>
              <c:numCache>
                <c:formatCode>0</c:formatCode>
                <c:ptCount val="3"/>
                <c:pt idx="0">
                  <c:v>1009.24967006843</c:v>
                </c:pt>
                <c:pt idx="1">
                  <c:v>276.80940735929897</c:v>
                </c:pt>
                <c:pt idx="2">
                  <c:v>114.418391641586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E-134A-B473-497BF80105C9}"/>
            </c:ext>
          </c:extLst>
        </c:ser>
        <c:ser>
          <c:idx val="1"/>
          <c:order val="1"/>
          <c:tx>
            <c:strRef>
              <c:f>charts!$I$1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charts!$I$2:$I$4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E-134A-B473-497BF8010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823568"/>
        <c:axId val="964825216"/>
      </c:barChart>
      <c:catAx>
        <c:axId val="9648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5216"/>
        <c:crosses val="autoZero"/>
        <c:auto val="1"/>
        <c:lblAlgn val="ctr"/>
        <c:lblOffset val="100"/>
        <c:noMultiLvlLbl val="0"/>
      </c:catAx>
      <c:valAx>
        <c:axId val="964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  <a:r>
              <a:rPr lang="en-US" baseline="0"/>
              <a:t> </a:t>
            </a:r>
            <a:r>
              <a:rPr lang="en-US" baseline="0" dirty="0"/>
              <a:t>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charts!$L$1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charts!$L$2:$L$4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A643-A1F8-1AE2EAFF04C2}"/>
            </c:ext>
          </c:extLst>
        </c:ser>
        <c:ser>
          <c:idx val="1"/>
          <c:order val="1"/>
          <c:tx>
            <c:strRef>
              <c:f>charts!$M$1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charts!$M$2:$M$4</c:f>
              <c:numCache>
                <c:formatCode>0.0</c:formatCode>
                <c:ptCount val="3"/>
                <c:pt idx="0">
                  <c:v>134.06362075837899</c:v>
                </c:pt>
                <c:pt idx="1">
                  <c:v>8.6473917659104291</c:v>
                </c:pt>
                <c:pt idx="2">
                  <c:v>4.81253688401278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FF-A643-A1F8-1AE2EAFF0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270559"/>
        <c:axId val="1486272207"/>
      </c:barChart>
      <c:catAx>
        <c:axId val="14862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2207"/>
        <c:crosses val="autoZero"/>
        <c:auto val="1"/>
        <c:lblAlgn val="ctr"/>
        <c:lblOffset val="100"/>
        <c:noMultiLvlLbl val="0"/>
      </c:catAx>
      <c:valAx>
        <c:axId val="148627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5-194C-8356-7D9B37347103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194C-8356-7D9B37347103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charts!$D$2:$D$4</c:f>
              <c:numCache>
                <c:formatCode>0.000</c:formatCode>
                <c:ptCount val="3"/>
                <c:pt idx="0">
                  <c:v>6.8947509387163305E-2</c:v>
                </c:pt>
                <c:pt idx="1">
                  <c:v>6.2456156565579403E-3</c:v>
                </c:pt>
                <c:pt idx="2">
                  <c:v>2.7904579448768401E-3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5-194C-8356-7D9B37347103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charts!$E$2:$E$4</c:f>
              <c:numCache>
                <c:formatCode>0.000</c:formatCode>
                <c:ptCount val="3"/>
                <c:pt idx="0">
                  <c:v>0.13406362075837899</c:v>
                </c:pt>
                <c:pt idx="1">
                  <c:v>8.6473917659104296E-3</c:v>
                </c:pt>
                <c:pt idx="2">
                  <c:v>4.8125368840127797E-3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5-194C-8356-7D9B37347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861071"/>
        <c:axId val="1332326671"/>
      </c:barChart>
      <c:catAx>
        <c:axId val="13318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26671"/>
        <c:crosses val="autoZero"/>
        <c:auto val="1"/>
        <c:lblAlgn val="ctr"/>
        <c:lblOffset val="100"/>
        <c:noMultiLvlLbl val="0"/>
      </c:catAx>
      <c:valAx>
        <c:axId val="13323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6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64716665568815"/>
          <c:y val="0.89409667541557303"/>
          <c:w val="0.3757478387023699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https://</a:t>
            </a:r>
            <a:r>
              <a:rPr lang="en-US" sz="900" dirty="0" err="1"/>
              <a:t>github.com</a:t>
            </a:r>
            <a:r>
              <a:rPr lang="en-US" sz="900" dirty="0"/>
              <a:t>/</a:t>
            </a:r>
            <a:r>
              <a:rPr lang="en-US" sz="900" dirty="0" err="1"/>
              <a:t>sweirich</a:t>
            </a:r>
            <a:r>
              <a:rPr lang="en-US" sz="900" dirty="0"/>
              <a:t>/lambda-n-ways/</a:t>
            </a:r>
          </a:p>
          <a:p>
            <a:r>
              <a:rPr lang="en-US" sz="900" dirty="0" err="1"/>
              <a:t>Lennart.Simple</a:t>
            </a:r>
            <a:r>
              <a:rPr lang="en-US" sz="900" dirty="0"/>
              <a:t>: named implementation from "Lambda Calculus Cooked Four Ways"</a:t>
            </a:r>
          </a:p>
          <a:p>
            <a:r>
              <a:rPr lang="en-US" sz="900" dirty="0" err="1"/>
              <a:t>Lennart.DeBruijn</a:t>
            </a:r>
            <a:r>
              <a:rPr lang="en-US" sz="900" dirty="0"/>
              <a:t>: index implementation from "Lambda Calculus Cooked Four Ways"</a:t>
            </a:r>
          </a:p>
          <a:p>
            <a:r>
              <a:rPr lang="en-US" sz="900" dirty="0" err="1"/>
              <a:t>LocallyNameless.Ott</a:t>
            </a:r>
            <a:r>
              <a:rPr lang="en-US" sz="900" dirty="0"/>
              <a:t>: Implementation generated by Ott tool, translated to Haskell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NOTE: We aren't trying to make </a:t>
            </a:r>
            <a:r>
              <a:rPr lang="en-US" sz="900" i="1" dirty="0"/>
              <a:t>normalization</a:t>
            </a:r>
            <a:r>
              <a:rPr lang="en-US" sz="900" dirty="0"/>
              <a:t> fast, just create a lot of repeated calls to substitution.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6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4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4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2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6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"little paper" </a:t>
            </a:r>
          </a:p>
          <a:p>
            <a:r>
              <a:rPr lang="en-US" dirty="0"/>
              <a:t>really a literate Haskell implementation</a:t>
            </a:r>
          </a:p>
          <a:p>
            <a:r>
              <a:rPr lang="en-US" dirty="0"/>
              <a:t>Stand on the shoulders of giants</a:t>
            </a:r>
          </a:p>
          <a:p>
            <a:endParaRPr lang="en-US" dirty="0"/>
          </a:p>
          <a:p>
            <a:r>
              <a:rPr lang="en-US" dirty="0"/>
              <a:t>focusses on capture-avoiding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IFL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3,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Locally nameless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961" y="1210869"/>
            <a:ext cx="7049105" cy="346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x.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n-US" sz="3200" dirty="0"/>
              <a:t>      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l-GR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(λ.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200" dirty="0"/>
              <a:t>) (λ.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))</a:t>
            </a:r>
            <a:r>
              <a:rPr lang="en-US" sz="3200" dirty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155A-3C70-9A4D-A653-E3FD0DED8630}"/>
              </a:ext>
            </a:extLst>
          </p:cNvPr>
          <p:cNvSpPr txBox="1"/>
          <p:nvPr/>
        </p:nvSpPr>
        <p:spPr>
          <a:xfrm>
            <a:off x="3725746" y="2865235"/>
            <a:ext cx="330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53E8-6F4A-9644-B386-76E65D6A64F2}"/>
              </a:ext>
            </a:extLst>
          </p:cNvPr>
          <p:cNvSpPr txBox="1"/>
          <p:nvPr/>
        </p:nvSpPr>
        <p:spPr>
          <a:xfrm>
            <a:off x="245591" y="1736539"/>
            <a:ext cx="256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name outermost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variables to expose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beta-reduction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A8756-E296-744D-BFB3-8C2EECBF0AA0}"/>
              </a:ext>
            </a:extLst>
          </p:cNvPr>
          <p:cNvSpPr txBox="1"/>
          <p:nvPr/>
        </p:nvSpPr>
        <p:spPr>
          <a:xfrm>
            <a:off x="262419" y="3332466"/>
            <a:ext cx="267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replace names with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indices when finished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D19D0-97EC-804E-9F02-5A8E91931162}"/>
              </a:ext>
            </a:extLst>
          </p:cNvPr>
          <p:cNvCxnSpPr>
            <a:cxnSpLocks/>
          </p:cNvCxnSpPr>
          <p:nvPr/>
        </p:nvCxnSpPr>
        <p:spPr>
          <a:xfrm>
            <a:off x="2813473" y="2206632"/>
            <a:ext cx="61239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55C80A-84B4-4F40-8F74-96BE84AD5A8D}"/>
              </a:ext>
            </a:extLst>
          </p:cNvPr>
          <p:cNvCxnSpPr>
            <a:cxnSpLocks/>
          </p:cNvCxnSpPr>
          <p:nvPr/>
        </p:nvCxnSpPr>
        <p:spPr>
          <a:xfrm>
            <a:off x="3320776" y="2848859"/>
            <a:ext cx="4994753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EBB3-78CB-3B48-B6EE-8071C9E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Bookkeeping </a:t>
            </a:r>
            <a:r>
              <a:rPr lang="en-US" dirty="0"/>
              <a:t>during  b {a/x}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3D7C-8515-F34E-9ABF-7C6B607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Names:  </a:t>
            </a:r>
            <a:r>
              <a:rPr lang="en-US" sz="2400" b="1" dirty="0"/>
              <a:t>rename bound variables to avoid capture</a:t>
            </a:r>
          </a:p>
          <a:p>
            <a:pPr lvl="1"/>
            <a:r>
              <a:rPr lang="en-US" dirty="0"/>
              <a:t>calculate free variables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1"/>
            <a:r>
              <a:rPr lang="en-US" dirty="0"/>
              <a:t>rename bound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with a "fresh" name</a:t>
            </a:r>
          </a:p>
          <a:p>
            <a:r>
              <a:rPr lang="en-US" sz="2400" dirty="0"/>
              <a:t>de Bruijn: </a:t>
            </a:r>
            <a:r>
              <a:rPr lang="en-US" sz="2400" b="1" dirty="0"/>
              <a:t>adjust indices</a:t>
            </a:r>
          </a:p>
          <a:p>
            <a:pPr lvl="1"/>
            <a:r>
              <a:rPr lang="en-US" dirty="0"/>
              <a:t>shift free indices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depending on binding depth</a:t>
            </a:r>
          </a:p>
          <a:p>
            <a:pPr lvl="1"/>
            <a:r>
              <a:rPr lang="en-US" dirty="0"/>
              <a:t>decrement indices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because we lost a binder</a:t>
            </a:r>
          </a:p>
          <a:p>
            <a:r>
              <a:rPr lang="en-US" sz="2400" dirty="0"/>
              <a:t>Locally nameless: </a:t>
            </a:r>
            <a:r>
              <a:rPr lang="en-US" sz="2400" b="1" dirty="0"/>
              <a:t>exchange names/indices</a:t>
            </a:r>
          </a:p>
          <a:p>
            <a:pPr lvl="1"/>
            <a:r>
              <a:rPr lang="en-US" dirty="0"/>
              <a:t>invariant: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has no "free" indices, only free names</a:t>
            </a:r>
          </a:p>
          <a:p>
            <a:pPr lvl="1"/>
            <a:r>
              <a:rPr lang="en-US" dirty="0"/>
              <a:t>exchange happens during traversal, not substitution</a:t>
            </a:r>
          </a:p>
          <a:p>
            <a:pPr lvl="1"/>
            <a:r>
              <a:rPr lang="en-US" dirty="0"/>
              <a:t>need to choose "fresh" names</a:t>
            </a:r>
          </a:p>
        </p:txBody>
      </p:sp>
    </p:spTree>
    <p:extLst>
      <p:ext uri="{BB962C8B-B14F-4D97-AF65-F5344CB8AC3E}">
        <p14:creationId xmlns:p14="http://schemas.microsoft.com/office/powerpoint/2010/main" val="3362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40747"/>
            <a:ext cx="7886700" cy="2139553"/>
          </a:xfrm>
        </p:spPr>
        <p:txBody>
          <a:bodyPr/>
          <a:lstStyle/>
          <a:p>
            <a:r>
              <a:rPr lang="en-US" dirty="0"/>
              <a:t>How to implement reduction?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9EDB-246A-5E4C-AAFD-8B4EACB1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80300"/>
            <a:ext cx="8138068" cy="1125140"/>
          </a:xfrm>
        </p:spPr>
        <p:txBody>
          <a:bodyPr/>
          <a:lstStyle/>
          <a:p>
            <a:r>
              <a:rPr lang="en-US" dirty="0"/>
              <a:t>How difficult is it to use these three approaches?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A63C9A-2855-4B41-81E4-015988797013}"/>
              </a:ext>
            </a:extLst>
          </p:cNvPr>
          <p:cNvSpPr txBox="1">
            <a:spLocks/>
          </p:cNvSpPr>
          <p:nvPr/>
        </p:nvSpPr>
        <p:spPr>
          <a:xfrm>
            <a:off x="3312507" y="760030"/>
            <a:ext cx="2950508" cy="20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3" y="240508"/>
            <a:ext cx="7886700" cy="767932"/>
          </a:xfrm>
        </p:spPr>
        <p:txBody>
          <a:bodyPr/>
          <a:lstStyle/>
          <a:p>
            <a:r>
              <a:rPr lang="en-US" dirty="0"/>
              <a:t>Normal-order full reduction w/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0245" y="10096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don't recurse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head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 reduction w/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x is an Int (index)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no Var stored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-- shift indices during </a:t>
            </a:r>
            <a:r>
              <a:rPr lang="en-US" sz="1800" dirty="0" err="1">
                <a:solidFill>
                  <a:srgbClr val="777777"/>
                </a:solidFill>
                <a:latin typeface="Menlo" panose="020B0609030804020204" pitchFamily="49" charset="0"/>
              </a:rPr>
              <a:t>subst</a:t>
            </a:r>
            <a:endParaRPr lang="en-US" sz="18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206785" cy="815295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694483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     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invariant, no free indices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Var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let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=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fresh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find var not free in b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b' =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index to name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close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 to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shifting (from invariant)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is faster?</a:t>
            </a:r>
          </a:p>
        </p:txBody>
      </p:sp>
    </p:spTree>
    <p:extLst>
      <p:ext uri="{BB962C8B-B14F-4D97-AF65-F5344CB8AC3E}">
        <p14:creationId xmlns:p14="http://schemas.microsoft.com/office/powerpoint/2010/main" val="376366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315842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Normal-order reduction of the Church encoding of   </a:t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6! == sum [1 .. 37] + 17</a:t>
            </a:r>
          </a:p>
          <a:p>
            <a:pPr marL="342900" lvl="1" indent="0">
              <a:buNone/>
            </a:pPr>
            <a:r>
              <a:rPr lang="en-US" sz="2800" dirty="0"/>
              <a:t>i.e.  720 == 719</a:t>
            </a:r>
          </a:p>
          <a:p>
            <a:pPr marL="0" indent="0">
              <a:buNone/>
            </a:pPr>
            <a:r>
              <a:rPr lang="en-US" sz="2800" dirty="0"/>
              <a:t>Benchmark statistics</a:t>
            </a:r>
          </a:p>
          <a:p>
            <a:pPr lvl="1"/>
            <a:r>
              <a:rPr lang="en-US" sz="2000" dirty="0"/>
              <a:t>Number of substitutions required for normalization: </a:t>
            </a:r>
            <a:r>
              <a:rPr lang="en-US" sz="2000" b="1" dirty="0"/>
              <a:t>119,697</a:t>
            </a:r>
          </a:p>
          <a:p>
            <a:pPr lvl="1"/>
            <a:r>
              <a:rPr lang="en-US" sz="2000" dirty="0"/>
              <a:t>AST depth: 53, binding depth: 25</a:t>
            </a:r>
          </a:p>
          <a:p>
            <a:pPr lvl="1"/>
            <a:r>
              <a:rPr lang="en-US" sz="2000" dirty="0"/>
              <a:t>Average # of variable occurrences during each beta-reduction: 1.15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head-to-head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F9B7-D024-A643-AC04-57A4C4E1E7F8}"/>
              </a:ext>
            </a:extLst>
          </p:cNvPr>
          <p:cNvSpPr txBox="1"/>
          <p:nvPr/>
        </p:nvSpPr>
        <p:spPr>
          <a:xfrm>
            <a:off x="0" y="4795562"/>
            <a:ext cx="6455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MacBook pro, 2.4 GHz 8-Core Intel Core i9, 64 GB, measured using criterion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58A189-D45A-F448-B384-7DC63A4AE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428751"/>
              </p:ext>
            </p:extLst>
          </p:nvPr>
        </p:nvGraphicFramePr>
        <p:xfrm>
          <a:off x="732773" y="1200149"/>
          <a:ext cx="7390356" cy="329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826-DBD6-A540-B927-A23D51EF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7805-40F6-B744-819A-B181D3E0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5079933" cy="3463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058294-6931-054C-8342-103082D33296}"/>
              </a:ext>
            </a:extLst>
          </p:cNvPr>
          <p:cNvSpPr txBox="1">
            <a:spLocks/>
          </p:cNvSpPr>
          <p:nvPr/>
        </p:nvSpPr>
        <p:spPr>
          <a:xfrm>
            <a:off x="4466989" y="1166664"/>
            <a:ext cx="4232338" cy="34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UNPACK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#-}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lambda-calculus operation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9937" y="1368907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(z (</a:t>
            </a:r>
            <a:r>
              <a:rPr lang="en-US" sz="3200" dirty="0" err="1"/>
              <a:t>λy.z</a:t>
            </a:r>
            <a:r>
              <a:rPr lang="en-US" sz="3200" dirty="0"/>
              <a:t>)) { y / z }  </a:t>
            </a:r>
          </a:p>
          <a:p>
            <a:pPr marL="0" indent="0" algn="ctr">
              <a:buNone/>
            </a:pPr>
            <a:r>
              <a:rPr lang="en-US" sz="3200" dirty="0"/>
              <a:t>⟾ </a:t>
            </a:r>
          </a:p>
          <a:p>
            <a:pPr marL="0" indent="0" algn="ctr">
              <a:buNone/>
            </a:pPr>
            <a:r>
              <a:rPr lang="en-US" sz="3200" dirty="0"/>
              <a:t>y (</a:t>
            </a:r>
            <a:r>
              <a:rPr lang="en-US" sz="3200" dirty="0" err="1"/>
              <a:t>λw</a:t>
            </a:r>
            <a:r>
              <a:rPr lang="en-US" sz="32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strictness annotations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704011"/>
              </p:ext>
            </p:extLst>
          </p:nvPr>
        </p:nvGraphicFramePr>
        <p:xfrm>
          <a:off x="995818" y="1133605"/>
          <a:ext cx="6889315" cy="349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10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Names</a:t>
            </a:r>
            <a:endParaRPr lang="en-US" sz="2400" dirty="0"/>
          </a:p>
          <a:p>
            <a:pPr lvl="1"/>
            <a:r>
              <a:rPr lang="en-US" sz="2000" dirty="0"/>
              <a:t>Multi-substitution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Var a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free vars   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VarSet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Find fresh variables quickly</a:t>
            </a:r>
          </a:p>
          <a:p>
            <a:pPr lvl="1"/>
            <a:r>
              <a:rPr lang="en-US" sz="2000" dirty="0"/>
              <a:t>Can cut off substitution early if domain doesn't affect free variables</a:t>
            </a:r>
          </a:p>
          <a:p>
            <a:pPr lvl="1"/>
            <a:r>
              <a:rPr lang="en-US" sz="2000" dirty="0"/>
              <a:t>Fuse renaming substitutions with normal substitutions</a:t>
            </a:r>
          </a:p>
        </p:txBody>
      </p:sp>
    </p:spTree>
    <p:extLst>
      <p:ext uri="{BB962C8B-B14F-4D97-AF65-F5344CB8AC3E}">
        <p14:creationId xmlns:p14="http://schemas.microsoft.com/office/powerpoint/2010/main" val="1617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de Bruijn indices</a:t>
            </a:r>
            <a:endParaRPr lang="en-US" sz="2400" dirty="0"/>
          </a:p>
          <a:p>
            <a:pPr lvl="1"/>
            <a:r>
              <a:rPr lang="en-US" sz="2000" dirty="0"/>
              <a:t>Multi-substitution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 Int | Cons a (Sub a)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	  | Compose (Sub a) 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Compose substitutions using smart constructors</a:t>
            </a:r>
          </a:p>
          <a:p>
            <a:pPr lvl="1"/>
            <a:r>
              <a:rPr lang="en-US" sz="2100" dirty="0"/>
              <a:t>Fewer traversals: multiple indices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484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b="1" dirty="0"/>
              <a:t>For Locally Nameless</a:t>
            </a:r>
            <a:endParaRPr lang="en-US" sz="2400" dirty="0"/>
          </a:p>
          <a:p>
            <a:pPr lvl="1"/>
            <a:r>
              <a:rPr lang="en-US" sz="2000" dirty="0"/>
              <a:t>Multi-</a:t>
            </a:r>
            <a:r>
              <a:rPr lang="en-US" sz="2000" dirty="0" err="1"/>
              <a:t>subst</a:t>
            </a:r>
            <a:r>
              <a:rPr lang="en-US" sz="2000" dirty="0"/>
              <a:t>/close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[Exp])</a:t>
            </a:r>
          </a:p>
          <a:p>
            <a:pPr lvl="1"/>
            <a:r>
              <a:rPr lang="en-US" sz="2000" dirty="0"/>
              <a:t>Cache last traversal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data Info a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NoInfo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[a]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   | Close Int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indices/names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6898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632-2B69-FD4E-ADC0-7BB5F4D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462"/>
            <a:ext cx="7886700" cy="815295"/>
          </a:xfrm>
        </p:spPr>
        <p:txBody>
          <a:bodyPr/>
          <a:lstStyle/>
          <a:p>
            <a:r>
              <a:rPr lang="en-US" dirty="0"/>
              <a:t>Comparison: Strict vs. Optimized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EF1DBF-40F1-1B45-B50F-B4166BD8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010830"/>
              </p:ext>
            </p:extLst>
          </p:nvPr>
        </p:nvGraphicFramePr>
        <p:xfrm>
          <a:off x="526093" y="1216025"/>
          <a:ext cx="8104340" cy="375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23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implement substitution more quickly?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9615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4C029-5EDC-E646-B4D3-B57D760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913BF-4A42-6F48-B07F-616B1A3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Idea: isolate the tricky code into a library</a:t>
            </a:r>
          </a:p>
          <a:p>
            <a:r>
              <a:rPr lang="en-US" sz="2400" dirty="0"/>
              <a:t>Interface of the library depends on the approach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Name-based binding library</a:t>
            </a:r>
            <a:br>
              <a:rPr lang="en-US" b="1" dirty="0"/>
            </a:br>
            <a:endParaRPr lang="en-US" b="1" dirty="0"/>
          </a:p>
          <a:p>
            <a:pPr marL="342900" lvl="1" indent="0">
              <a:buNone/>
            </a:pPr>
            <a:r>
              <a:rPr lang="en-US" sz="2000" dirty="0" err="1">
                <a:solidFill>
                  <a:srgbClr val="4B69C6"/>
                </a:solidFill>
                <a:latin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IdInt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concrete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abstract, hides cached var set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a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plus functions to create &amp; destruct Bind/Sub types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Name-based library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needed for renaming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needed to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        -- avoid capture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FFC5-2E71-F647-B976-FA4DBB27135A}"/>
              </a:ext>
            </a:extLst>
          </p:cNvPr>
          <p:cNvSpPr txBox="1"/>
          <p:nvPr/>
        </p:nvSpPr>
        <p:spPr>
          <a:xfrm>
            <a:off x="538272" y="4401890"/>
            <a:ext cx="657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Instances for Var and Bind types provided by library</a:t>
            </a:r>
          </a:p>
        </p:txBody>
      </p:sp>
    </p:spTree>
    <p:extLst>
      <p:ext uri="{BB962C8B-B14F-4D97-AF65-F5344CB8AC3E}">
        <p14:creationId xmlns:p14="http://schemas.microsoft.com/office/powerpoint/2010/main" val="134157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client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Var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`union`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v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library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solidFill>
                  <a:schemeClr val="accent2"/>
                </a:solidFill>
              </a:rPr>
              <a:t>and Generic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676560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a little more info about vars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b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sz="18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 …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default definition using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GHC.Generics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-- and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isvar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λx.a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(a b)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 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65DCD-9271-BC41-ADA6-50B4411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Optimized vs. Generic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F9455-5569-3543-93B9-6B08B2933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92610"/>
              </p:ext>
            </p:extLst>
          </p:nvPr>
        </p:nvGraphicFramePr>
        <p:xfrm>
          <a:off x="613775" y="1200149"/>
          <a:ext cx="7496828" cy="370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15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BAB-4161-8C44-9F3C-A0FF73A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807D49-6B9B-134B-8E47-4B946EBAD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345288"/>
              </p:ext>
            </p:extLst>
          </p:nvPr>
        </p:nvGraphicFramePr>
        <p:xfrm>
          <a:off x="263047" y="1200149"/>
          <a:ext cx="8517698" cy="378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21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D35-34C7-E544-9E11-83949D8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binding libraries,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CFFF-AD3E-0846-938F-8BAC33F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Libraries for optimized named, locally nameless and de Bruijn representations available on </a:t>
            </a:r>
            <a:r>
              <a:rPr lang="en-US" sz="2400" dirty="0" err="1"/>
              <a:t>github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https://github.com/sweirich/lambda-n-ways</a:t>
            </a:r>
            <a:endParaRPr lang="en-US" sz="2100" dirty="0"/>
          </a:p>
          <a:p>
            <a:r>
              <a:rPr lang="en-US" sz="2400" dirty="0"/>
              <a:t>Other binding libraries available on </a:t>
            </a:r>
            <a:r>
              <a:rPr lang="en-US" sz="2400" dirty="0" err="1"/>
              <a:t>Hackage</a:t>
            </a:r>
            <a:r>
              <a:rPr lang="en-US" sz="2400" dirty="0"/>
              <a:t> &amp; provide more</a:t>
            </a:r>
          </a:p>
          <a:p>
            <a:pPr lvl="1"/>
            <a:r>
              <a:rPr lang="en-US" sz="2000" dirty="0"/>
              <a:t>Unbound (Weirich &amp; </a:t>
            </a:r>
            <a:r>
              <a:rPr lang="en-US" sz="2000" dirty="0" err="1"/>
              <a:t>Yorgey</a:t>
            </a:r>
            <a:r>
              <a:rPr lang="en-US" sz="2000" dirty="0"/>
              <a:t>), </a:t>
            </a:r>
            <a:r>
              <a:rPr lang="en-US" dirty="0"/>
              <a:t>GHC version &lt;= 8.8.3</a:t>
            </a:r>
            <a:endParaRPr lang="en-US" sz="2000" dirty="0"/>
          </a:p>
          <a:p>
            <a:pPr lvl="1"/>
            <a:r>
              <a:rPr lang="en-US" sz="2000" b="1" dirty="0"/>
              <a:t>unbound-generics (</a:t>
            </a:r>
            <a:r>
              <a:rPr lang="en-US" sz="2000" b="1" dirty="0" err="1"/>
              <a:t>Kliger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bound (</a:t>
            </a:r>
            <a:r>
              <a:rPr lang="en-US" sz="2000" b="1" dirty="0" err="1"/>
              <a:t>Kmett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nominal (Selinger)</a:t>
            </a:r>
          </a:p>
          <a:p>
            <a:pPr lvl="1"/>
            <a:r>
              <a:rPr lang="en-US" sz="2000" dirty="0"/>
              <a:t>nom (</a:t>
            </a:r>
            <a:r>
              <a:rPr lang="en-US" sz="2000" dirty="0" err="1"/>
              <a:t>Gabbay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7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is </a:t>
            </a:r>
            <a:r>
              <a:rPr lang="en-US" sz="2800" b="1" dirty="0"/>
              <a:t>one</a:t>
            </a:r>
            <a:r>
              <a:rPr lang="en-US" sz="2800" dirty="0"/>
              <a:t> benchmark, so don't read </a:t>
            </a:r>
            <a:r>
              <a:rPr lang="en-US" sz="2800" i="1" dirty="0"/>
              <a:t>too</a:t>
            </a:r>
            <a:r>
              <a:rPr lang="en-US" sz="2800" dirty="0"/>
              <a:t> much into it</a:t>
            </a:r>
          </a:p>
          <a:p>
            <a:r>
              <a:rPr lang="en-US" sz="2800" dirty="0"/>
              <a:t>Optimizations more significant than representation</a:t>
            </a:r>
          </a:p>
          <a:p>
            <a:r>
              <a:rPr lang="en-US" sz="2800" dirty="0"/>
              <a:t>Class-based library and generic programming worth it (caveat: compilation time)</a:t>
            </a:r>
          </a:p>
          <a:p>
            <a:r>
              <a:rPr lang="en-US" sz="2800" dirty="0"/>
              <a:t>More implementations and benchmarks available in repository: </a:t>
            </a:r>
            <a:r>
              <a:rPr lang="en-US" sz="2800" dirty="0">
                <a:hlinkClick r:id="rId3"/>
              </a:rPr>
              <a:t>https://github.com/sweirich/lambda-n-ways</a:t>
            </a:r>
            <a:br>
              <a:rPr lang="en-US" sz="2800" dirty="0"/>
            </a:br>
            <a:r>
              <a:rPr lang="en-US" sz="2800" dirty="0"/>
              <a:t>Contributions welcome!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20E9-816A-064E-9882-48AF4C0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8BC-E4AB-044B-9EDD-E7AE46A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Too many approaches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co-de-Bruijn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the representation of variables and binders</a:t>
            </a:r>
          </a:p>
          <a:p>
            <a:r>
              <a:rPr lang="en-US" dirty="0"/>
              <a:t>the 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009650"/>
            <a:ext cx="8048857" cy="34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Different goals: compiler vs. type checker vs. didactic explanation vs. proofs</a:t>
            </a:r>
          </a:p>
          <a:p>
            <a:pPr lvl="1"/>
            <a:r>
              <a:rPr lang="en-US" sz="2200" dirty="0"/>
              <a:t>Proofs are important, some designed to be "easier to reason about" </a:t>
            </a:r>
          </a:p>
          <a:p>
            <a:pPr lvl="1"/>
            <a:r>
              <a:rPr lang="en-US" sz="2200" dirty="0"/>
              <a:t>Subtle bugs are common, some designed to be "easier to implement"</a:t>
            </a:r>
          </a:p>
          <a:p>
            <a:pPr lvl="1"/>
            <a:r>
              <a:rPr lang="en-US" sz="2200" dirty="0"/>
              <a:t>Subtle bugs are common, some designed to be "easier to use"</a:t>
            </a:r>
          </a:p>
          <a:p>
            <a:pPr lvl="1"/>
            <a:r>
              <a:rPr lang="en-US" sz="2200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sz="2800" dirty="0"/>
              <a:t>But … </a:t>
            </a:r>
            <a:r>
              <a:rPr lang="en-US" sz="2800" b="1" dirty="0"/>
              <a:t>which should you use if you care about all of these things?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7496-102F-2C46-902A-D75013A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3" y="240507"/>
            <a:ext cx="7886700" cy="3791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77574-32D5-7B4D-B335-027AF30A8684}"/>
              </a:ext>
            </a:extLst>
          </p:cNvPr>
          <p:cNvSpPr txBox="1"/>
          <p:nvPr/>
        </p:nvSpPr>
        <p:spPr>
          <a:xfrm>
            <a:off x="3535481" y="4718327"/>
            <a:ext cx="54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2005-2006, 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steshaw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lennart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F80B9-FC08-8F47-8F39-C1052BF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02032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three common approaches </a:t>
            </a:r>
          </a:p>
          <a:p>
            <a:pPr lvl="1"/>
            <a:r>
              <a:rPr lang="en-US" sz="2400" dirty="0"/>
              <a:t>Names and simple renaming</a:t>
            </a:r>
          </a:p>
          <a:p>
            <a:pPr lvl="1"/>
            <a:r>
              <a:rPr lang="en-US" sz="2400" dirty="0"/>
              <a:t>de Bruijn indices</a:t>
            </a:r>
          </a:p>
          <a:p>
            <a:pPr lvl="1"/>
            <a:r>
              <a:rPr lang="en-US" sz="2400" dirty="0"/>
              <a:t>Locally nameless (mix of names and indices)</a:t>
            </a:r>
          </a:p>
          <a:p>
            <a:r>
              <a:rPr lang="en-US" sz="2400" dirty="0"/>
              <a:t> Compare their implementations </a:t>
            </a:r>
            <a:endParaRPr lang="en-US" sz="2100" dirty="0"/>
          </a:p>
          <a:p>
            <a:pPr lvl="1"/>
            <a:r>
              <a:rPr lang="en-US" sz="2000" dirty="0"/>
              <a:t>Considerable overlap in performance </a:t>
            </a:r>
          </a:p>
          <a:p>
            <a:pPr lvl="1"/>
            <a:r>
              <a:rPr lang="en-US" sz="2000" dirty="0"/>
              <a:t>Can make implementation faster by caching information at binders</a:t>
            </a:r>
          </a:p>
          <a:p>
            <a:pPr lvl="1"/>
            <a:r>
              <a:rPr lang="en-US" sz="2000" dirty="0"/>
              <a:t>Can make implementation easier by generic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normal form with </a:t>
            </a:r>
            <a:r>
              <a:rPr lang="en-US" b="1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/>
              <a:t>λ</a:t>
            </a:r>
            <a:r>
              <a:rPr lang="en-US" sz="3600" dirty="0"/>
              <a:t>z.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11CBA-C637-DC43-97C6-8C6A79412A15}"/>
              </a:ext>
            </a:extLst>
          </p:cNvPr>
          <p:cNvCxnSpPr>
            <a:cxnSpLocks/>
          </p:cNvCxnSpPr>
          <p:nvPr/>
        </p:nvCxnSpPr>
        <p:spPr>
          <a:xfrm>
            <a:off x="2444012" y="2254219"/>
            <a:ext cx="5817841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AED850-3B0C-2744-A7B3-9311AC8A9638}"/>
              </a:ext>
            </a:extLst>
          </p:cNvPr>
          <p:cNvSpPr txBox="1"/>
          <p:nvPr/>
        </p:nvSpPr>
        <p:spPr>
          <a:xfrm>
            <a:off x="2514600" y="2269273"/>
            <a:ext cx="328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y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B3D57-8BE8-8E43-A92C-CB879C9C847F}"/>
              </a:ext>
            </a:extLst>
          </p:cNvPr>
          <p:cNvCxnSpPr>
            <a:cxnSpLocks/>
          </p:cNvCxnSpPr>
          <p:nvPr/>
        </p:nvCxnSpPr>
        <p:spPr>
          <a:xfrm>
            <a:off x="4223343" y="3778923"/>
            <a:ext cx="558837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96CC5F-E643-0542-B6A1-53D9C3129E0F}"/>
              </a:ext>
            </a:extLst>
          </p:cNvPr>
          <p:cNvSpPr txBox="1"/>
          <p:nvPr/>
        </p:nvSpPr>
        <p:spPr>
          <a:xfrm>
            <a:off x="853209" y="3894171"/>
            <a:ext cx="399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rename </a:t>
            </a:r>
            <a:r>
              <a:rPr lang="en-US" sz="2800" dirty="0"/>
              <a:t>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to avoid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F4E5B-8962-C744-A0A3-0AA5D496CB2F}"/>
              </a:ext>
            </a:extLst>
          </p:cNvPr>
          <p:cNvSpPr txBox="1"/>
          <p:nvPr/>
        </p:nvSpPr>
        <p:spPr>
          <a:xfrm>
            <a:off x="5614202" y="3892685"/>
            <a:ext cx="315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stop when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not free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C7176-00E0-A849-8824-C59B2A49B5FD}"/>
              </a:ext>
            </a:extLst>
          </p:cNvPr>
          <p:cNvCxnSpPr>
            <a:cxnSpLocks/>
          </p:cNvCxnSpPr>
          <p:nvPr/>
        </p:nvCxnSpPr>
        <p:spPr>
          <a:xfrm flipV="1">
            <a:off x="6631880" y="3778923"/>
            <a:ext cx="1281698" cy="4255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de 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0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l-GR" sz="3600" dirty="0"/>
              <a:t>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600" dirty="0"/>
              <a:t>) (λ.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600" dirty="0"/>
              <a:t>.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600" dirty="0"/>
              <a:t>))</a:t>
            </a:r>
            <a:endParaRPr lang="en-US" sz="36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9D8F9-B8A3-DA4B-B7C8-85F113C2FD46}"/>
              </a:ext>
            </a:extLst>
          </p:cNvPr>
          <p:cNvCxnSpPr>
            <a:cxnSpLocks/>
          </p:cNvCxnSpPr>
          <p:nvPr/>
        </p:nvCxnSpPr>
        <p:spPr>
          <a:xfrm>
            <a:off x="2514600" y="2357306"/>
            <a:ext cx="516971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444A-654D-7549-9E4C-87EE1F59EE05}"/>
              </a:ext>
            </a:extLst>
          </p:cNvPr>
          <p:cNvSpPr/>
          <p:nvPr/>
        </p:nvSpPr>
        <p:spPr>
          <a:xfrm>
            <a:off x="2514600" y="2387084"/>
            <a:ext cx="611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37AE8-9343-5147-82C8-9ABEC2142242}"/>
              </a:ext>
            </a:extLst>
          </p:cNvPr>
          <p:cNvCxnSpPr>
            <a:cxnSpLocks/>
          </p:cNvCxnSpPr>
          <p:nvPr/>
        </p:nvCxnSpPr>
        <p:spPr>
          <a:xfrm>
            <a:off x="2442324" y="3467451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EAA31-964A-AB41-B802-059E5A0BB089}"/>
              </a:ext>
            </a:extLst>
          </p:cNvPr>
          <p:cNvCxnSpPr>
            <a:cxnSpLocks/>
          </p:cNvCxnSpPr>
          <p:nvPr/>
        </p:nvCxnSpPr>
        <p:spPr>
          <a:xfrm flipV="1">
            <a:off x="5099458" y="3519341"/>
            <a:ext cx="1046097" cy="1399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DC605-784D-4644-93C9-D840D1B89FC7}"/>
              </a:ext>
            </a:extLst>
          </p:cNvPr>
          <p:cNvSpPr/>
          <p:nvPr/>
        </p:nvSpPr>
        <p:spPr>
          <a:xfrm>
            <a:off x="4365167" y="3554834"/>
            <a:ext cx="4269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increment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under binders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01C6E-9C54-0643-AB17-9477ECBCAFB2}"/>
              </a:ext>
            </a:extLst>
          </p:cNvPr>
          <p:cNvSpPr/>
          <p:nvPr/>
        </p:nvSpPr>
        <p:spPr>
          <a:xfrm>
            <a:off x="767195" y="3559077"/>
            <a:ext cx="349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decrement other variables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after reduction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4F71C-CF33-E843-987E-7D720BA02A24}"/>
              </a:ext>
            </a:extLst>
          </p:cNvPr>
          <p:cNvCxnSpPr>
            <a:cxnSpLocks/>
          </p:cNvCxnSpPr>
          <p:nvPr/>
        </p:nvCxnSpPr>
        <p:spPr>
          <a:xfrm>
            <a:off x="4617677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12A11-ECF7-BC4F-AB23-A77ED52E3AB8}"/>
              </a:ext>
            </a:extLst>
          </p:cNvPr>
          <p:cNvCxnSpPr>
            <a:cxnSpLocks/>
          </p:cNvCxnSpPr>
          <p:nvPr/>
        </p:nvCxnSpPr>
        <p:spPr>
          <a:xfrm>
            <a:off x="6809732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VS COd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7B389E"/>
      </a:accent2>
      <a:accent3>
        <a:srgbClr val="A5A5A5"/>
      </a:accent3>
      <a:accent4>
        <a:srgbClr val="9C5E22"/>
      </a:accent4>
      <a:accent5>
        <a:srgbClr val="AB372E"/>
      </a:accent5>
      <a:accent6>
        <a:srgbClr val="DEE1E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34464</TotalTime>
  <Words>2285</Words>
  <Application>Microsoft Macintosh PowerPoint</Application>
  <PresentationFormat>On-screen Show (16:9)</PresentationFormat>
  <Paragraphs>332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Key lambda-calculus operation </vt:lpstr>
      <vt:lpstr>Haskell implementation?</vt:lpstr>
      <vt:lpstr>Too many approaches</vt:lpstr>
      <vt:lpstr>Why so many? </vt:lpstr>
      <vt:lpstr>Inspiration</vt:lpstr>
      <vt:lpstr>Today</vt:lpstr>
      <vt:lpstr>Example: Computing normal form with names</vt:lpstr>
      <vt:lpstr>Example: with de Bruijn indices</vt:lpstr>
      <vt:lpstr>Example: with Locally nameless</vt:lpstr>
      <vt:lpstr>Bookkeeping during  b {a/x}</vt:lpstr>
      <vt:lpstr>How to implement reduction?</vt:lpstr>
      <vt:lpstr>Normal-order full reduction w/ names</vt:lpstr>
      <vt:lpstr>Normal-order full reduction w/ indices</vt:lpstr>
      <vt:lpstr>Reduction w/ locally nameless terms</vt:lpstr>
      <vt:lpstr>But which is faster?</vt:lpstr>
      <vt:lpstr>Lennart's benchmark</vt:lpstr>
      <vt:lpstr>Benchmark results: head-to-head</vt:lpstr>
      <vt:lpstr>Strictness  annotations</vt:lpstr>
      <vt:lpstr>Benchmark results: strictness annotations</vt:lpstr>
      <vt:lpstr>Can we do better? Yes!  </vt:lpstr>
      <vt:lpstr>Can we do better? Yes!  </vt:lpstr>
      <vt:lpstr>Can we do better? Yes!  </vt:lpstr>
      <vt:lpstr>Comparison: Strict vs. Optimized </vt:lpstr>
      <vt:lpstr>Can we implement substitution more quickly?</vt:lpstr>
      <vt:lpstr>Binding libraries</vt:lpstr>
      <vt:lpstr>Name-based library operations</vt:lpstr>
      <vt:lpstr>Straightforward client instances</vt:lpstr>
      <vt:lpstr>Overloaded and Generic operations</vt:lpstr>
      <vt:lpstr>Generic client instances, virtually no code</vt:lpstr>
      <vt:lpstr>Generic client instances, virtually no code</vt:lpstr>
      <vt:lpstr>Comparison: Optimized vs. Generic</vt:lpstr>
      <vt:lpstr>Benchmark summary</vt:lpstr>
      <vt:lpstr>Use binding libraries, people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218</cp:revision>
  <dcterms:created xsi:type="dcterms:W3CDTF">2020-06-20T20:48:48Z</dcterms:created>
  <dcterms:modified xsi:type="dcterms:W3CDTF">2021-09-03T12:28:51Z</dcterms:modified>
</cp:coreProperties>
</file>