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</p:sldMasterIdLst>
  <p:notesMasterIdLst>
    <p:notesMasterId r:id="rId54"/>
  </p:notesMasterIdLst>
  <p:sldIdLst>
    <p:sldId id="381" r:id="rId2"/>
    <p:sldId id="256" r:id="rId3"/>
    <p:sldId id="362" r:id="rId4"/>
    <p:sldId id="363" r:id="rId5"/>
    <p:sldId id="364" r:id="rId6"/>
    <p:sldId id="370" r:id="rId7"/>
    <p:sldId id="380" r:id="rId8"/>
    <p:sldId id="365" r:id="rId9"/>
    <p:sldId id="400" r:id="rId10"/>
    <p:sldId id="291" r:id="rId11"/>
    <p:sldId id="360" r:id="rId12"/>
    <p:sldId id="294" r:id="rId13"/>
    <p:sldId id="367" r:id="rId14"/>
    <p:sldId id="372" r:id="rId15"/>
    <p:sldId id="404" r:id="rId16"/>
    <p:sldId id="375" r:id="rId17"/>
    <p:sldId id="376" r:id="rId18"/>
    <p:sldId id="408" r:id="rId19"/>
    <p:sldId id="405" r:id="rId20"/>
    <p:sldId id="379" r:id="rId21"/>
    <p:sldId id="374" r:id="rId22"/>
    <p:sldId id="377" r:id="rId23"/>
    <p:sldId id="406" r:id="rId24"/>
    <p:sldId id="366" r:id="rId25"/>
    <p:sldId id="371" r:id="rId26"/>
    <p:sldId id="369" r:id="rId27"/>
    <p:sldId id="383" r:id="rId28"/>
    <p:sldId id="391" r:id="rId29"/>
    <p:sldId id="392" r:id="rId30"/>
    <p:sldId id="401" r:id="rId31"/>
    <p:sldId id="368" r:id="rId32"/>
    <p:sldId id="394" r:id="rId33"/>
    <p:sldId id="390" r:id="rId34"/>
    <p:sldId id="402" r:id="rId35"/>
    <p:sldId id="409" r:id="rId36"/>
    <p:sldId id="415" r:id="rId37"/>
    <p:sldId id="413" r:id="rId38"/>
    <p:sldId id="411" r:id="rId39"/>
    <p:sldId id="417" r:id="rId40"/>
    <p:sldId id="418" r:id="rId41"/>
    <p:sldId id="399" r:id="rId42"/>
    <p:sldId id="385" r:id="rId43"/>
    <p:sldId id="386" r:id="rId44"/>
    <p:sldId id="384" r:id="rId45"/>
    <p:sldId id="387" r:id="rId46"/>
    <p:sldId id="388" r:id="rId47"/>
    <p:sldId id="397" r:id="rId48"/>
    <p:sldId id="396" r:id="rId49"/>
    <p:sldId id="398" r:id="rId50"/>
    <p:sldId id="395" r:id="rId51"/>
    <p:sldId id="407" r:id="rId52"/>
    <p:sldId id="361" r:id="rId5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36" userDrawn="1">
          <p15:clr>
            <a:srgbClr val="A4A3A4"/>
          </p15:clr>
        </p15:guide>
        <p15:guide id="2" pos="15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3"/>
    <p:restoredTop sz="73163"/>
  </p:normalViewPr>
  <p:slideViewPr>
    <p:cSldViewPr snapToGrid="0" snapToObjects="1" showGuides="1">
      <p:cViewPr>
        <p:scale>
          <a:sx n="134" d="100"/>
          <a:sy n="134" d="100"/>
        </p:scale>
        <p:origin x="1072" y="1288"/>
      </p:cViewPr>
      <p:guideLst>
        <p:guide orient="horz" pos="636"/>
        <p:guide pos="15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DCA05-7818-8249-9B7A-72DA32C1DFB1}" type="datetimeFigureOut">
              <a:rPr lang="en-US" smtClean="0"/>
              <a:t>8/5/21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0D43F-ACE1-D140-AD95-9AB5F0193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4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54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80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02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07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16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 </a:t>
            </a:r>
            <a:r>
              <a:rPr lang="en-US" dirty="0" err="1"/>
              <a:t>subst</a:t>
            </a:r>
            <a:r>
              <a:rPr lang="en-US" dirty="0"/>
              <a:t> is </a:t>
            </a:r>
          </a:p>
          <a:p>
            <a:r>
              <a:rPr lang="en-US" dirty="0"/>
              <a:t>compose bs with </a:t>
            </a:r>
            <a:r>
              <a:rPr lang="en-US" dirty="0" err="1"/>
              <a:t>incr</a:t>
            </a:r>
            <a:r>
              <a:rPr lang="en-US" dirty="0"/>
              <a:t> substitution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87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768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can be, with the right library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2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can be, with the right library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39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155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24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8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4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554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32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scale change. Slowest is now under a second.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938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implementations are slower, some significantly so. (</a:t>
            </a:r>
            <a:r>
              <a:rPr lang="en-US" dirty="0" err="1"/>
              <a:t>cf</a:t>
            </a:r>
            <a:r>
              <a:rPr lang="en-US" dirty="0"/>
              <a:t> Kit/CPDT)</a:t>
            </a:r>
          </a:p>
          <a:p>
            <a:r>
              <a:rPr lang="en-US" dirty="0"/>
              <a:t>BUT: Nested went from 63 to 47 </a:t>
            </a:r>
            <a:r>
              <a:rPr lang="en-US" dirty="0" err="1"/>
              <a:t>miliseconds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628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626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runs lead to differences of .5 seconds. </a:t>
            </a:r>
          </a:p>
          <a:p>
            <a:endParaRPr lang="en-US" dirty="0"/>
          </a:p>
          <a:p>
            <a:r>
              <a:rPr lang="en-US" dirty="0"/>
              <a:t>Strictness helps this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851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297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only the fastest versions, both strict and lazy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255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30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733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58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83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45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Warning: Some implementations "in the wild" have bugs!</a:t>
            </a:r>
          </a:p>
          <a:p>
            <a:r>
              <a:rPr lang="en-US" dirty="0"/>
              <a:t>Project opportunity: use mutation testing to evaluate QC properties and shrink the unit test suite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46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46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98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69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18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9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6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53" y="240507"/>
            <a:ext cx="7886700" cy="815295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152" y="1168924"/>
            <a:ext cx="8561457" cy="34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8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7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3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3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5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1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39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3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9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journal/13857258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iencedirect.com/science/journal/13857258/75/5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2EDDD-1334-674C-80E8-60B44EA7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84A70-AD2F-AB46-997A-FA439663A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practice talk for IFL keynote in early September</a:t>
            </a:r>
          </a:p>
          <a:p>
            <a:endParaRPr lang="en-US" dirty="0"/>
          </a:p>
          <a:p>
            <a:r>
              <a:rPr lang="en-US" dirty="0"/>
              <a:t>Overall talk goals: part new ideas, part tutorial, part invitation for collaboration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Stop me with questions</a:t>
            </a:r>
          </a:p>
          <a:p>
            <a:endParaRPr lang="en-US" dirty="0"/>
          </a:p>
          <a:p>
            <a:r>
              <a:rPr lang="en-US" dirty="0"/>
              <a:t>… I'm assuming you did your homework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10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3F4FAE-19D2-DA47-9236-0FABB005904C}"/>
              </a:ext>
            </a:extLst>
          </p:cNvPr>
          <p:cNvSpPr/>
          <p:nvPr/>
        </p:nvSpPr>
        <p:spPr>
          <a:xfrm>
            <a:off x="375152" y="1123950"/>
            <a:ext cx="8473284" cy="2352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DEB66-8E44-A74C-8209-8B66DAA8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582F-65C4-7F40-A366-C68B93823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9" y="1123950"/>
            <a:ext cx="8768848" cy="3463799"/>
          </a:xfr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Var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Exp Exp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	deriving (Eq)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Var = </a:t>
            </a:r>
            <a:r>
              <a:rPr lang="en-US" b="1" dirty="0">
                <a:solidFill>
                  <a:srgbClr val="333333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-- variables are indices</a:t>
            </a: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 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Bind t = </a:t>
            </a:r>
            <a:r>
              <a:rPr lang="en-US" b="1" dirty="0">
                <a:solidFill>
                  <a:srgbClr val="333333"/>
                </a:solidFill>
                <a:latin typeface="Menlo" panose="020B0609030804020204" pitchFamily="49" charset="0"/>
              </a:rPr>
              <a:t>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-- no info at binders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00206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\x -&gt;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</a:rPr>
              <a:t>\y -&gt;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y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Menlo" panose="020B0609030804020204" pitchFamily="49" charset="0"/>
              </a:rPr>
              <a:t>Lam 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(Var 0) 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00B0F0"/>
                </a:solidFill>
                <a:latin typeface="Menlo" panose="020B0609030804020204" pitchFamily="49" charset="0"/>
              </a:rPr>
              <a:t>Lam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Menlo" panose="020B0609030804020204" pitchFamily="49" charset="0"/>
              </a:rPr>
              <a:t>(Var 1)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Menlo" panose="020B0609030804020204" pitchFamily="49" charset="0"/>
              </a:rPr>
              <a:t>(Var 0)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9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50"/>
            <a:ext cx="8540248" cy="39098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52" y="240507"/>
            <a:ext cx="8393695" cy="815295"/>
          </a:xfrm>
        </p:spPr>
        <p:txBody>
          <a:bodyPr>
            <a:normAutofit/>
          </a:bodyPr>
          <a:lstStyle/>
          <a:p>
            <a:r>
              <a:rPr lang="en-US" dirty="0"/>
              <a:t>TAPL definition of substitution (Homework)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j b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walk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j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c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then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shift c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b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else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t1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c t1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c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shift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shift d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walk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&gt;=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c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then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x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d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else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t1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c t1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c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7484522" y="4830583"/>
            <a:ext cx="12843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lib/</a:t>
            </a:r>
            <a:r>
              <a:rPr lang="en-US" sz="1013" dirty="0" err="1"/>
              <a:t>DeBruijn</a:t>
            </a:r>
            <a:r>
              <a:rPr lang="en-US" sz="1013" dirty="0"/>
              <a:t>/</a:t>
            </a:r>
            <a:r>
              <a:rPr lang="en-US" sz="1013" dirty="0" err="1"/>
              <a:t>TAPL.hs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020075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50"/>
            <a:ext cx="8452788" cy="3533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TAPL definition of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tmMap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tmMap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onvar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walk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  where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  walk c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onvar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c x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  walk c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walk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c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  walk c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t1 t2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walk c t1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walk c t2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</a:rPr>
              <a:t>shift d = </a:t>
            </a:r>
            <a:r>
              <a:rPr lang="en-US" sz="1600" dirty="0" err="1">
                <a:latin typeface="Menlo" panose="020B0609030804020204" pitchFamily="49" charset="0"/>
              </a:rPr>
              <a:t>tmMap</a:t>
            </a:r>
            <a:r>
              <a:rPr lang="en-US" sz="1600" dirty="0">
                <a:latin typeface="Menlo" panose="020B0609030804020204" pitchFamily="49" charset="0"/>
              </a:rPr>
              <a:t> f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f c x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&gt;=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c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then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x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d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else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600" dirty="0" err="1">
                <a:latin typeface="Menlo" panose="020B0609030804020204" pitchFamily="49" charset="0"/>
              </a:rPr>
              <a:t>subst</a:t>
            </a:r>
            <a:r>
              <a:rPr lang="en-US" sz="1600" dirty="0">
                <a:latin typeface="Menlo" panose="020B0609030804020204" pitchFamily="49" charset="0"/>
              </a:rPr>
              <a:t> j b = </a:t>
            </a:r>
            <a:r>
              <a:rPr lang="en-US" sz="1600" dirty="0" err="1">
                <a:latin typeface="Menlo" panose="020B0609030804020204" pitchFamily="49" charset="0"/>
              </a:rPr>
              <a:t>tmMap</a:t>
            </a:r>
            <a:r>
              <a:rPr lang="en-US" sz="1600" dirty="0">
                <a:latin typeface="Menlo" panose="020B0609030804020204" pitchFamily="49" charset="0"/>
              </a:rPr>
              <a:t> f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f c x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j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c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then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shift c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b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else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8F7E8B-49BA-8848-95E4-A04CA76FB172}"/>
              </a:ext>
            </a:extLst>
          </p:cNvPr>
          <p:cNvSpPr txBox="1"/>
          <p:nvPr/>
        </p:nvSpPr>
        <p:spPr>
          <a:xfrm>
            <a:off x="7859674" y="4895291"/>
            <a:ext cx="12843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lib/</a:t>
            </a:r>
            <a:r>
              <a:rPr lang="en-US" sz="1013" dirty="0" err="1"/>
              <a:t>DeBruijn</a:t>
            </a:r>
            <a:r>
              <a:rPr lang="en-US" sz="1013" dirty="0"/>
              <a:t>/</a:t>
            </a:r>
            <a:r>
              <a:rPr lang="en-US" sz="1013" dirty="0" err="1"/>
              <a:t>TAPL.hs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88978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50"/>
            <a:ext cx="8452788" cy="11771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TAPL definition of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instantiate ::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800" dirty="0"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instantiate a b =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   shift (-1) (</a:t>
            </a:r>
            <a:r>
              <a:rPr lang="en-US" sz="1800" dirty="0" err="1">
                <a:latin typeface="Menlo" panose="020B0609030804020204" pitchFamily="49" charset="0"/>
              </a:rPr>
              <a:t>subst</a:t>
            </a:r>
            <a:r>
              <a:rPr lang="en-US" sz="1800" dirty="0">
                <a:latin typeface="Menlo" panose="020B0609030804020204" pitchFamily="49" charset="0"/>
              </a:rPr>
              <a:t> 0 (shift 1 b) a)</a:t>
            </a:r>
          </a:p>
          <a:p>
            <a:endParaRPr lang="en-US" dirty="0"/>
          </a:p>
          <a:p>
            <a:r>
              <a:rPr lang="en-US" dirty="0"/>
              <a:t>Instantiation used for beta reduction, i.e.  (</a:t>
            </a:r>
            <a:r>
              <a:rPr lang="en-US" sz="2000" dirty="0" err="1"/>
              <a:t>λ</a:t>
            </a:r>
            <a:r>
              <a:rPr lang="en-US" dirty="0" err="1"/>
              <a:t>x.a</a:t>
            </a:r>
            <a:r>
              <a:rPr lang="en-US" dirty="0"/>
              <a:t>)b  </a:t>
            </a:r>
            <a:r>
              <a:rPr lang="en-US" sz="2000" dirty="0"/>
              <a:t>⟾</a:t>
            </a:r>
            <a:r>
              <a:rPr lang="en-US" dirty="0"/>
              <a:t> a {b/x}  </a:t>
            </a:r>
          </a:p>
          <a:p>
            <a:pPr lvl="1"/>
            <a:r>
              <a:rPr lang="en-US" dirty="0"/>
              <a:t>substitute variable at index 0 in a with "b"</a:t>
            </a:r>
          </a:p>
          <a:p>
            <a:pPr lvl="1"/>
            <a:r>
              <a:rPr lang="en-US" dirty="0"/>
              <a:t>the rest of "a" loses a binder, so decrement the output</a:t>
            </a:r>
          </a:p>
          <a:p>
            <a:pPr lvl="1"/>
            <a:r>
              <a:rPr lang="en-US" dirty="0"/>
              <a:t>but first increment free variables in "b" because they can appear in the output</a:t>
            </a:r>
          </a:p>
          <a:p>
            <a:r>
              <a:rPr lang="en-US" dirty="0"/>
              <a:t>Running time is O(|a|*|b|)  </a:t>
            </a:r>
            <a:br>
              <a:rPr lang="en-US" dirty="0"/>
            </a:br>
            <a:r>
              <a:rPr lang="en-US" dirty="0"/>
              <a:t>i.e. proportional to size of output term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34114B-98A9-8747-A0D2-DA7E0446FF13}"/>
              </a:ext>
            </a:extLst>
          </p:cNvPr>
          <p:cNvCxnSpPr>
            <a:cxnSpLocks/>
          </p:cNvCxnSpPr>
          <p:nvPr/>
        </p:nvCxnSpPr>
        <p:spPr>
          <a:xfrm flipV="1">
            <a:off x="864158" y="2201777"/>
            <a:ext cx="1426460" cy="13641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E6BD2B-6F64-2D43-A875-15A99EC94387}"/>
              </a:ext>
            </a:extLst>
          </p:cNvPr>
          <p:cNvCxnSpPr>
            <a:cxnSpLocks/>
          </p:cNvCxnSpPr>
          <p:nvPr/>
        </p:nvCxnSpPr>
        <p:spPr>
          <a:xfrm>
            <a:off x="3699670" y="2201777"/>
            <a:ext cx="1454221" cy="0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0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D128-DAC9-6B45-8C9D-D6EF256E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– Single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5E128-7170-2741-85BC-BD98343C9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Lennart: incorporate </a:t>
            </a:r>
            <a:r>
              <a:rPr lang="en-US" dirty="0" err="1"/>
              <a:t>arg</a:t>
            </a:r>
            <a:r>
              <a:rPr lang="en-US" dirty="0"/>
              <a:t>/post shifting into substitution operation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Cornell lecture notes:  shift b when going under each binder, instead of at each variable occurrence</a:t>
            </a:r>
          </a:p>
          <a:p>
            <a:r>
              <a:rPr lang="en-US" dirty="0"/>
              <a:t>Lift  (</a:t>
            </a:r>
            <a:r>
              <a:rPr lang="en-US" dirty="0" err="1"/>
              <a:t>Lennart+Cornell</a:t>
            </a:r>
            <a:r>
              <a:rPr lang="en-US" dirty="0"/>
              <a:t>): incorporate post shifting into substitution &amp; shift at binders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B5B223-4257-6742-99C8-8382697518D7}"/>
              </a:ext>
            </a:extLst>
          </p:cNvPr>
          <p:cNvSpPr/>
          <p:nvPr/>
        </p:nvSpPr>
        <p:spPr>
          <a:xfrm>
            <a:off x="616314" y="1583023"/>
            <a:ext cx="6769226" cy="1728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j b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tmMap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f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f c x</a:t>
            </a:r>
          </a:p>
          <a:p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   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j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c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shift c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b </a:t>
            </a:r>
            <a:r>
              <a:rPr lang="en-US" i="1" dirty="0">
                <a:solidFill>
                  <a:srgbClr val="AAAAAA"/>
                </a:solidFill>
                <a:latin typeface="Menlo" panose="020B0609030804020204" pitchFamily="49" charset="0"/>
              </a:rPr>
              <a:t>-- </a:t>
            </a:r>
            <a:r>
              <a:rPr lang="en-US" i="1" dirty="0" err="1">
                <a:solidFill>
                  <a:srgbClr val="AAAAAA"/>
                </a:solidFill>
                <a:latin typeface="Menlo" panose="020B0609030804020204" pitchFamily="49" charset="0"/>
              </a:rPr>
              <a:t>arg</a:t>
            </a:r>
            <a:r>
              <a:rPr lang="en-US" i="1" dirty="0">
                <a:solidFill>
                  <a:srgbClr val="AAAAAA"/>
                </a:solidFill>
                <a:latin typeface="Menlo" panose="020B0609030804020204" pitchFamily="49" charset="0"/>
              </a:rPr>
              <a:t> shift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   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j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c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x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i="1" dirty="0">
                <a:solidFill>
                  <a:srgbClr val="AAAAAA"/>
                </a:solidFill>
                <a:latin typeface="Menlo" panose="020B0609030804020204" pitchFamily="49" charset="0"/>
              </a:rPr>
              <a:t>-- post shift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   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otherwise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instantiate a b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b a</a:t>
            </a:r>
          </a:p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588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F922F3-2413-1F44-B98B-5471E4501F0F}"/>
              </a:ext>
            </a:extLst>
          </p:cNvPr>
          <p:cNvSpPr/>
          <p:nvPr/>
        </p:nvSpPr>
        <p:spPr>
          <a:xfrm>
            <a:off x="375152" y="1154778"/>
            <a:ext cx="3643176" cy="3300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FF6BB-E7F4-E348-A54C-5B9C47BE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Variations - Parallel Substitutions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7CF7E-4A72-5B49-A172-5D66401C3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</a:p>
          <a:p>
            <a:pPr marL="0" indent="0">
              <a:buNone/>
            </a:pP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br>
              <a:rPr lang="en-US" sz="1400" dirty="0"/>
            </a:br>
            <a:endParaRPr lang="en-US" sz="1400" dirty="0"/>
          </a:p>
          <a:p>
            <a:pPr marL="0" indent="0">
              <a:buNone/>
            </a:pPr>
            <a:r>
              <a:rPr lang="en-US" sz="1400" dirty="0"/>
              <a:t>N.G. de Bruijn. </a:t>
            </a:r>
            <a:r>
              <a:rPr lang="en-US" sz="1400" i="1" dirty="0"/>
              <a:t>Lambda calculus notation with nameless dummies, a tool for automatic formula manipulation, with application to the Church-Rosser theorem. </a:t>
            </a:r>
            <a:r>
              <a:rPr lang="en-US" sz="1400" dirty="0"/>
              <a:t> </a:t>
            </a:r>
            <a:r>
              <a:rPr lang="en-US" sz="1400" dirty="0">
                <a:hlinkClick r:id="rId3" tooltip="Go to Indagationes Mathematicae (Proceedings) on ScienceDirect"/>
              </a:rPr>
              <a:t>Indagationes Mathematicae (Proceedings)</a:t>
            </a:r>
            <a:r>
              <a:rPr lang="en-US" sz="1400" dirty="0"/>
              <a:t>, </a:t>
            </a:r>
            <a:r>
              <a:rPr lang="en-US" sz="1400" dirty="0">
                <a:hlinkClick r:id="rId4" tooltip="Go to table of contents for this volume/issue"/>
              </a:rPr>
              <a:t>Volume 75, Issue 5</a:t>
            </a:r>
            <a:r>
              <a:rPr lang="en-US" sz="1400" dirty="0"/>
              <a:t>, 1972, Pages 381-392.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BB5A62-142E-E445-BB47-F56EDCACEE7B}"/>
              </a:ext>
            </a:extLst>
          </p:cNvPr>
          <p:cNvSpPr txBox="1"/>
          <p:nvPr/>
        </p:nvSpPr>
        <p:spPr>
          <a:xfrm>
            <a:off x="375152" y="1597973"/>
            <a:ext cx="75887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substitution is an infinite list, mapping every index to an expression.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[Var 0, Var 1, ..]</a:t>
            </a:r>
            <a:r>
              <a:rPr lang="en-US" sz="2000" dirty="0"/>
              <a:t> is the identity substitution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[a, Var 0, Var 1, ..] </a:t>
            </a:r>
            <a:r>
              <a:rPr lang="en-US" sz="2000" dirty="0"/>
              <a:t>replaces 0 by a, decrements rest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[Var 1, Var 2, ..]</a:t>
            </a:r>
            <a:r>
              <a:rPr lang="en-US" sz="2000" dirty="0"/>
              <a:t> shifts all free variables by 1 </a:t>
            </a:r>
          </a:p>
          <a:p>
            <a:r>
              <a:rPr lang="en-US" sz="2000" dirty="0"/>
              <a:t>All free variables in the output come from this substitution</a:t>
            </a:r>
          </a:p>
        </p:txBody>
      </p:sp>
    </p:spTree>
    <p:extLst>
      <p:ext uri="{BB962C8B-B14F-4D97-AF65-F5344CB8AC3E}">
        <p14:creationId xmlns:p14="http://schemas.microsoft.com/office/powerpoint/2010/main" val="4113017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F922F3-2413-1F44-B98B-5471E4501F0F}"/>
              </a:ext>
            </a:extLst>
          </p:cNvPr>
          <p:cNvSpPr/>
          <p:nvPr/>
        </p:nvSpPr>
        <p:spPr>
          <a:xfrm>
            <a:off x="375152" y="1154778"/>
            <a:ext cx="8458456" cy="3477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FF6BB-E7F4-E348-A54C-5B9C47BE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Variations - Parallel Substitutions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7CF7E-4A72-5B49-A172-5D66401C3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bs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walk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walk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bs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!!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walk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 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lift bs) e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walk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f a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walk f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walk a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600" dirty="0"/>
          </a:p>
          <a:p>
            <a:pPr marL="0" indent="0">
              <a:buNone/>
            </a:pPr>
            <a:endParaRPr lang="en-US" sz="16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AA3731"/>
                </a:solidFill>
                <a:latin typeface="Menlo" panose="020B0609030804020204" pitchFamily="49" charset="0"/>
              </a:rPr>
              <a:t>lift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[Exp]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lift bs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bs'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                     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</a:rPr>
              <a:t>-- leave 0 alone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bs'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map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([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1, Var 2,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..]))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bs 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</a:rPr>
              <a:t>-- 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</a:rPr>
              <a:t>incr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</a:rPr>
              <a:t> vars in bs</a:t>
            </a:r>
          </a:p>
        </p:txBody>
      </p:sp>
    </p:spTree>
    <p:extLst>
      <p:ext uri="{BB962C8B-B14F-4D97-AF65-F5344CB8AC3E}">
        <p14:creationId xmlns:p14="http://schemas.microsoft.com/office/powerpoint/2010/main" val="2959770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A11ED7-E1E9-F14F-AC7E-4D5E46CE9217}"/>
              </a:ext>
            </a:extLst>
          </p:cNvPr>
          <p:cNvSpPr/>
          <p:nvPr/>
        </p:nvSpPr>
        <p:spPr>
          <a:xfrm>
            <a:off x="714285" y="2334138"/>
            <a:ext cx="8222324" cy="1336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4660F2-E4FA-414B-886C-A539FB3FB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- Parallel substitutions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2CDAE-7A52-9D42-966E-BA0FF5C37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DeBruijn.Par.L.hs</a:t>
            </a:r>
            <a:r>
              <a:rPr lang="en-US" dirty="0"/>
              <a:t> – represent substitutions by infinite lists (ala de Bruijn)</a:t>
            </a:r>
          </a:p>
          <a:p>
            <a:r>
              <a:rPr lang="en-US" dirty="0" err="1"/>
              <a:t>DeBruin.Par.Fun.hs</a:t>
            </a:r>
            <a:r>
              <a:rPr lang="en-US" dirty="0"/>
              <a:t> – represent substitutions by functions (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Nat -&gt; Exp</a:t>
            </a:r>
            <a:r>
              <a:rPr lang="en-US" dirty="0"/>
              <a:t>)</a:t>
            </a:r>
          </a:p>
          <a:p>
            <a:r>
              <a:rPr lang="en-US" dirty="0" err="1"/>
              <a:t>DeBruijn.Par.P.hs</a:t>
            </a:r>
            <a:r>
              <a:rPr lang="en-US" dirty="0"/>
              <a:t> – defunctionalized version of Fun</a:t>
            </a:r>
          </a:p>
          <a:p>
            <a:pPr marL="342900" lvl="1" indent="0">
              <a:buNone/>
            </a:pPr>
            <a:endParaRPr lang="en-US" sz="17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342900" lvl="1" indent="0">
              <a:buNone/>
            </a:pPr>
            <a:r>
              <a:rPr lang="en-US" sz="17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9C5D27"/>
                </a:solidFill>
                <a:latin typeface="Menlo" panose="020B0609030804020204" pitchFamily="49" charset="0"/>
              </a:rPr>
              <a:t>Inc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-US" sz="1700" i="1" dirty="0">
                <a:solidFill>
                  <a:srgbClr val="AAAAAA"/>
                </a:solidFill>
                <a:latin typeface="Menlo" panose="020B0609030804020204" pitchFamily="49" charset="0"/>
              </a:rPr>
              <a:t>-- "id/shift" [Var </a:t>
            </a:r>
            <a:r>
              <a:rPr lang="en-US" sz="1700" i="1" dirty="0" err="1">
                <a:solidFill>
                  <a:srgbClr val="AAAAAA"/>
                </a:solidFill>
                <a:latin typeface="Menlo" panose="020B0609030804020204" pitchFamily="49" charset="0"/>
              </a:rPr>
              <a:t>i</a:t>
            </a:r>
            <a:r>
              <a:rPr lang="en-US" sz="1700" i="1" dirty="0">
                <a:solidFill>
                  <a:srgbClr val="AAAAAA"/>
                </a:solidFill>
                <a:latin typeface="Menlo" panose="020B0609030804020204" pitchFamily="49" charset="0"/>
              </a:rPr>
              <a:t>, Var i+1, …]</a:t>
            </a:r>
            <a:endParaRPr lang="en-US" sz="17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342900" lvl="1" indent="0">
              <a:buNone/>
            </a:pPr>
            <a:r>
              <a:rPr lang="en-US" sz="1700" dirty="0">
                <a:solidFill>
                  <a:srgbClr val="777777"/>
                </a:solidFill>
                <a:latin typeface="Menlo" panose="020B0609030804020204" pitchFamily="49" charset="0"/>
              </a:rPr>
              <a:t>         |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9C5D27"/>
                </a:solidFill>
                <a:latin typeface="Menlo" panose="020B0609030804020204" pitchFamily="49" charset="0"/>
              </a:rPr>
              <a:t>Cons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i="1" dirty="0">
                <a:solidFill>
                  <a:srgbClr val="AAAAAA"/>
                </a:solidFill>
                <a:latin typeface="Menlo" panose="020B0609030804020204" pitchFamily="49" charset="0"/>
              </a:rPr>
              <a:t>-- "cons" e : s </a:t>
            </a:r>
            <a:endParaRPr lang="en-US" sz="17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342900" lvl="1" indent="0">
              <a:buNone/>
            </a:pPr>
            <a:r>
              <a:rPr lang="en-US" sz="1700" dirty="0">
                <a:solidFill>
                  <a:srgbClr val="777777"/>
                </a:solidFill>
                <a:latin typeface="Menlo" panose="020B0609030804020204" pitchFamily="49" charset="0"/>
              </a:rPr>
              <a:t>         |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9C5D27"/>
                </a:solidFill>
                <a:latin typeface="Menlo" panose="020B0609030804020204" pitchFamily="49" charset="0"/>
              </a:rPr>
              <a:t>:&lt;&gt;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700" i="1" dirty="0">
                <a:solidFill>
                  <a:srgbClr val="AAAAAA"/>
                </a:solidFill>
                <a:latin typeface="Menlo" panose="020B0609030804020204" pitchFamily="49" charset="0"/>
              </a:rPr>
              <a:t>-- "composition" map (</a:t>
            </a:r>
            <a:r>
              <a:rPr lang="en-US" sz="1700" i="1" dirty="0" err="1">
                <a:solidFill>
                  <a:srgbClr val="AAAAAA"/>
                </a:solidFill>
                <a:latin typeface="Menlo" panose="020B0609030804020204" pitchFamily="49" charset="0"/>
              </a:rPr>
              <a:t>subst</a:t>
            </a:r>
            <a:r>
              <a:rPr lang="en-US" sz="1700" i="1" dirty="0">
                <a:solidFill>
                  <a:srgbClr val="AAAAAA"/>
                </a:solidFill>
                <a:latin typeface="Menlo" panose="020B0609030804020204" pitchFamily="49" charset="0"/>
              </a:rPr>
              <a:t> s2) s1</a:t>
            </a:r>
            <a:endParaRPr lang="en-US" sz="17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 err="1"/>
              <a:t>DeBruijn.Par.</a:t>
            </a:r>
            <a:r>
              <a:rPr lang="en-US" b="1" dirty="0" err="1"/>
              <a:t>B</a:t>
            </a:r>
            <a:r>
              <a:rPr lang="en-US" dirty="0" err="1"/>
              <a:t>.hs</a:t>
            </a:r>
            <a:r>
              <a:rPr lang="en-US" dirty="0"/>
              <a:t> – delay substitutions at binders to optimize composition</a:t>
            </a:r>
          </a:p>
          <a:p>
            <a:r>
              <a:rPr lang="en-US" dirty="0" err="1"/>
              <a:t>DeBruijn.Par.</a:t>
            </a:r>
            <a:r>
              <a:rPr lang="en-US" b="1" dirty="0" err="1"/>
              <a:t>GB</a:t>
            </a:r>
            <a:r>
              <a:rPr lang="en-US" dirty="0" err="1"/>
              <a:t>.hs</a:t>
            </a:r>
            <a:r>
              <a:rPr lang="en-US" dirty="0"/>
              <a:t> – and then use generic programming to make it easy to define </a:t>
            </a:r>
          </a:p>
          <a:p>
            <a:pPr marL="0" indent="0">
              <a:buNone/>
            </a:pPr>
            <a:r>
              <a:rPr lang="en-US" dirty="0"/>
              <a:t>  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37170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D932-965E-1B49-B9E9-0FB5FFCB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de Bruijn variants easy to define?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3A71D-6BBF-B744-8671-26E4A09E9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423213"/>
            <a:ext cx="4045845" cy="3463799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         |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         |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deriving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Eq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Generic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var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s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applySub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b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s b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f a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s f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s a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 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832948-D943-1A43-BADD-0E1C67B06DD4}"/>
              </a:ext>
            </a:extLst>
          </p:cNvPr>
          <p:cNvSpPr txBox="1">
            <a:spLocks/>
          </p:cNvSpPr>
          <p:nvPr/>
        </p:nvSpPr>
        <p:spPr>
          <a:xfrm>
            <a:off x="4572000" y="1423212"/>
            <a:ext cx="3341171" cy="34637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 Int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Bind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 = …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  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1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  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197E2-7E64-1D41-8F17-7D20F30022ED}"/>
              </a:ext>
            </a:extLst>
          </p:cNvPr>
          <p:cNvSpPr txBox="1"/>
          <p:nvPr/>
        </p:nvSpPr>
        <p:spPr>
          <a:xfrm>
            <a:off x="4572000" y="988145"/>
            <a:ext cx="159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Binding library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6E4CD3-1A4A-6941-A7DD-226397E98BAF}"/>
              </a:ext>
            </a:extLst>
          </p:cNvPr>
          <p:cNvSpPr txBox="1"/>
          <p:nvPr/>
        </p:nvSpPr>
        <p:spPr>
          <a:xfrm>
            <a:off x="257707" y="988145"/>
            <a:ext cx="3316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Lambda Calculus Implementation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D6CCC-A342-454A-8629-39EEB2CF80E4}"/>
              </a:ext>
            </a:extLst>
          </p:cNvPr>
          <p:cNvSpPr txBox="1"/>
          <p:nvPr/>
        </p:nvSpPr>
        <p:spPr>
          <a:xfrm>
            <a:off x="7177681" y="4866501"/>
            <a:ext cx="1470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lib/Support/</a:t>
            </a:r>
            <a:r>
              <a:rPr lang="en-US" sz="1200" dirty="0" err="1"/>
              <a:t>Subst.hs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19E9D9-7EF3-4E46-A5D4-7A2347E16404}"/>
              </a:ext>
            </a:extLst>
          </p:cNvPr>
          <p:cNvSpPr txBox="1"/>
          <p:nvPr/>
        </p:nvSpPr>
        <p:spPr>
          <a:xfrm>
            <a:off x="3241917" y="4894420"/>
            <a:ext cx="1519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lib/</a:t>
            </a:r>
            <a:r>
              <a:rPr lang="en-US" sz="1200" dirty="0" err="1"/>
              <a:t>DeBruijn</a:t>
            </a:r>
            <a:r>
              <a:rPr lang="en-US" sz="1200" dirty="0"/>
              <a:t>/Par/</a:t>
            </a:r>
            <a:r>
              <a:rPr lang="en-US" sz="1200" dirty="0" err="1"/>
              <a:t>B.hs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98357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D932-965E-1B49-B9E9-0FB5FFCB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de Bruijn variants easy to define?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3A71D-6BBF-B744-8671-26E4A09E9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423213"/>
            <a:ext cx="4045845" cy="3463799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         |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         |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deriving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Eq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Generic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var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isvar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Just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isvar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_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b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 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832948-D943-1A43-BADD-0E1C67B06DD4}"/>
              </a:ext>
            </a:extLst>
          </p:cNvPr>
          <p:cNvSpPr txBox="1">
            <a:spLocks/>
          </p:cNvSpPr>
          <p:nvPr/>
        </p:nvSpPr>
        <p:spPr>
          <a:xfrm>
            <a:off x="4572000" y="1423212"/>
            <a:ext cx="3341171" cy="34637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 Int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Bind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 = …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  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1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isvar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Maybe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1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  </a:t>
            </a:r>
            <a:r>
              <a:rPr lang="en-US" sz="1300" dirty="0">
                <a:solidFill>
                  <a:srgbClr val="4B69C6"/>
                </a:solidFill>
                <a:latin typeface="Menlo" panose="020B0609030804020204" pitchFamily="49" charset="0"/>
              </a:rPr>
              <a:t>default</a:t>
            </a:r>
            <a:r>
              <a:rPr lang="en-US" sz="13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3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3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3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300" dirty="0">
                <a:solidFill>
                  <a:srgbClr val="333333"/>
                </a:solidFill>
                <a:latin typeface="Menlo" panose="020B0609030804020204" pitchFamily="49" charset="0"/>
              </a:rPr>
              <a:t> (</a:t>
            </a:r>
            <a:r>
              <a:rPr lang="en-US" sz="1300" dirty="0" err="1">
                <a:solidFill>
                  <a:srgbClr val="333333"/>
                </a:solidFill>
                <a:latin typeface="Menlo" panose="020B0609030804020204" pitchFamily="49" charset="0"/>
              </a:rPr>
              <a:t>VarC</a:t>
            </a:r>
            <a:r>
              <a:rPr lang="en-US" sz="1300" dirty="0">
                <a:solidFill>
                  <a:srgbClr val="333333"/>
                </a:solidFill>
                <a:latin typeface="Menlo" panose="020B0609030804020204" pitchFamily="49" charset="0"/>
              </a:rPr>
              <a:t> a, …) 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s x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 …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197E2-7E64-1D41-8F17-7D20F30022ED}"/>
              </a:ext>
            </a:extLst>
          </p:cNvPr>
          <p:cNvSpPr txBox="1"/>
          <p:nvPr/>
        </p:nvSpPr>
        <p:spPr>
          <a:xfrm>
            <a:off x="4572000" y="988145"/>
            <a:ext cx="291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Binding library (w / Generics)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6E4CD3-1A4A-6941-A7DD-226397E98BAF}"/>
              </a:ext>
            </a:extLst>
          </p:cNvPr>
          <p:cNvSpPr txBox="1"/>
          <p:nvPr/>
        </p:nvSpPr>
        <p:spPr>
          <a:xfrm>
            <a:off x="257707" y="988145"/>
            <a:ext cx="3316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Lambda Calculus Implementation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F00AB0-16A2-DF49-A3C3-1227BEDCBA3F}"/>
              </a:ext>
            </a:extLst>
          </p:cNvPr>
          <p:cNvSpPr txBox="1"/>
          <p:nvPr/>
        </p:nvSpPr>
        <p:spPr>
          <a:xfrm>
            <a:off x="6834820" y="4866501"/>
            <a:ext cx="1470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lib/Support/</a:t>
            </a:r>
            <a:r>
              <a:rPr lang="en-US" sz="1200" dirty="0" err="1"/>
              <a:t>Subst.hs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AC922B-EAAC-D64F-BC62-EC20A04507C0}"/>
              </a:ext>
            </a:extLst>
          </p:cNvPr>
          <p:cNvSpPr txBox="1"/>
          <p:nvPr/>
        </p:nvSpPr>
        <p:spPr>
          <a:xfrm>
            <a:off x="2954378" y="4873040"/>
            <a:ext cx="1617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lib/</a:t>
            </a:r>
            <a:r>
              <a:rPr lang="en-US" sz="1200" dirty="0" err="1"/>
              <a:t>DeBruijn</a:t>
            </a:r>
            <a:r>
              <a:rPr lang="en-US" sz="1200" dirty="0"/>
              <a:t>/Par/</a:t>
            </a:r>
            <a:r>
              <a:rPr lang="en-US" sz="1200" dirty="0" err="1"/>
              <a:t>GB.hs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10097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6E2F-6897-5645-9EBE-CE7782EF0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538" y="799397"/>
            <a:ext cx="5260443" cy="3544707"/>
          </a:xfrm>
        </p:spPr>
        <p:txBody>
          <a:bodyPr vert="horz" lIns="68580" tIns="34290" rIns="68580" bIns="34290" rtlCol="0" anchor="ctr">
            <a:normAutofit fontScale="90000"/>
          </a:bodyPr>
          <a:lstStyle/>
          <a:p>
            <a:pPr algn="r"/>
            <a: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  <a:t>How to Implement the Lambda Calculus, </a:t>
            </a:r>
            <a:b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</a:br>
            <a: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  <a:t>Quickly </a:t>
            </a:r>
            <a:b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</a:br>
            <a:endParaRPr lang="en-US" sz="6000" dirty="0">
              <a:ln w="22225">
                <a:solidFill>
                  <a:srgbClr val="FFFFFF"/>
                </a:solidFill>
              </a:ln>
              <a:noFill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54B0D-D3D5-7F43-AED9-71C2478C6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1998" y="799396"/>
            <a:ext cx="2895002" cy="3544707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Stephanie Weirich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University of Pennsylvania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Penn PLCLUB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August 6,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8BB931-C3D1-7C48-AA28-65F9356B639F}"/>
              </a:ext>
            </a:extLst>
          </p:cNvPr>
          <p:cNvSpPr txBox="1"/>
          <p:nvPr/>
        </p:nvSpPr>
        <p:spPr>
          <a:xfrm>
            <a:off x="1591407" y="4612731"/>
            <a:ext cx="58380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https://</a:t>
            </a:r>
            <a:r>
              <a:rPr lang="en-US" sz="2100" dirty="0" err="1"/>
              <a:t>github.com</a:t>
            </a:r>
            <a:r>
              <a:rPr lang="en-US" sz="2100" dirty="0"/>
              <a:t>/</a:t>
            </a:r>
            <a:r>
              <a:rPr lang="en-US" sz="2100" dirty="0" err="1"/>
              <a:t>sweirich</a:t>
            </a:r>
            <a:r>
              <a:rPr lang="en-US" sz="2100" dirty="0"/>
              <a:t>/lambda-n-ways/</a:t>
            </a:r>
          </a:p>
        </p:txBody>
      </p:sp>
    </p:spTree>
    <p:extLst>
      <p:ext uri="{BB962C8B-B14F-4D97-AF65-F5344CB8AC3E}">
        <p14:creationId xmlns:p14="http://schemas.microsoft.com/office/powerpoint/2010/main" val="689406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B1D40-F57D-8844-B21A-8223249D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Stop implementing de Bruijn substitution!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6CF90-9EE3-D243-8BA5-66D6852F7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168924"/>
            <a:ext cx="7050580" cy="3463799"/>
          </a:xfrm>
        </p:spPr>
        <p:txBody>
          <a:bodyPr/>
          <a:lstStyle/>
          <a:p>
            <a:r>
              <a:rPr lang="en-US" i="1" dirty="0"/>
              <a:t>All</a:t>
            </a:r>
            <a:r>
              <a:rPr lang="en-US" dirty="0"/>
              <a:t> variations can be automated</a:t>
            </a:r>
          </a:p>
          <a:p>
            <a:pPr lvl="1"/>
            <a:r>
              <a:rPr lang="en-US" dirty="0"/>
              <a:t>Alpha-equivalence already for free </a:t>
            </a:r>
          </a:p>
          <a:p>
            <a:pPr lvl="1"/>
            <a:r>
              <a:rPr lang="en-US" dirty="0"/>
              <a:t>Users need only implement "</a:t>
            </a:r>
            <a:r>
              <a:rPr lang="en-US" dirty="0" err="1"/>
              <a:t>tmMap</a:t>
            </a:r>
            <a:r>
              <a:rPr lang="en-US" dirty="0"/>
              <a:t>" or something similar</a:t>
            </a:r>
          </a:p>
          <a:p>
            <a:pPr lvl="1"/>
            <a:r>
              <a:rPr lang="en-US" dirty="0" err="1"/>
              <a:t>GHC.Generics</a:t>
            </a:r>
            <a:r>
              <a:rPr lang="en-US" dirty="0"/>
              <a:t>/</a:t>
            </a:r>
            <a:r>
              <a:rPr lang="en-US" dirty="0" err="1"/>
              <a:t>TemplateHaskell</a:t>
            </a:r>
            <a:r>
              <a:rPr lang="en-US" dirty="0"/>
              <a:t> can automate even that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 in the wild: Haskell "bound" library</a:t>
            </a:r>
          </a:p>
          <a:p>
            <a:pPr lvl="1"/>
            <a:r>
              <a:rPr lang="en-US" dirty="0"/>
              <a:t>parameterize exp by type for variables, uses </a:t>
            </a:r>
            <a:r>
              <a:rPr lang="en-US" dirty="0" err="1"/>
              <a:t>DeriveFunctor</a:t>
            </a:r>
            <a:endParaRPr lang="en-US" dirty="0"/>
          </a:p>
          <a:p>
            <a:pPr lvl="1"/>
            <a:r>
              <a:rPr lang="en-US" dirty="0"/>
              <a:t>cost: only a single variable sort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Common in Coq: </a:t>
            </a:r>
            <a:r>
              <a:rPr lang="en-US" dirty="0" err="1"/>
              <a:t>Dblib</a:t>
            </a:r>
            <a:r>
              <a:rPr lang="en-US" dirty="0"/>
              <a:t>, </a:t>
            </a:r>
            <a:r>
              <a:rPr lang="en-US" dirty="0" err="1"/>
              <a:t>Autosubst</a:t>
            </a:r>
            <a:r>
              <a:rPr lang="en-US" dirty="0"/>
              <a:t>, Needle &amp; Knot, Tealeaves </a:t>
            </a:r>
          </a:p>
        </p:txBody>
      </p:sp>
    </p:spTree>
    <p:extLst>
      <p:ext uri="{BB962C8B-B14F-4D97-AF65-F5344CB8AC3E}">
        <p14:creationId xmlns:p14="http://schemas.microsoft.com/office/powerpoint/2010/main" val="2173328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3C96D-A589-8041-A366-2D0197C3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de Bruijn indices easy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4E71A-62B6-1E47-AF4C-26BF63FEC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7627945" cy="3463799"/>
          </a:xfrm>
        </p:spPr>
        <p:txBody>
          <a:bodyPr/>
          <a:lstStyle/>
          <a:p>
            <a:r>
              <a:rPr lang="en-US" dirty="0"/>
              <a:t>Not really. Need to shift!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Solution(?): use well-scoped expressions, track scopes in types</a:t>
            </a:r>
          </a:p>
          <a:p>
            <a:pPr lvl="1"/>
            <a:r>
              <a:rPr lang="en-US" dirty="0"/>
              <a:t>Nested – Bird and Patterson</a:t>
            </a:r>
          </a:p>
          <a:p>
            <a:pPr lvl="1"/>
            <a:r>
              <a:rPr lang="en-US" dirty="0"/>
              <a:t>Bound – </a:t>
            </a:r>
            <a:r>
              <a:rPr lang="en-US" dirty="0" err="1"/>
              <a:t>Kmett's</a:t>
            </a:r>
            <a:r>
              <a:rPr lang="en-US" dirty="0"/>
              <a:t> take on Bird and Patterson</a:t>
            </a:r>
          </a:p>
          <a:p>
            <a:pPr lvl="1"/>
            <a:r>
              <a:rPr lang="en-US" dirty="0"/>
              <a:t>CPDT – From </a:t>
            </a:r>
            <a:r>
              <a:rPr lang="en-US" dirty="0" err="1"/>
              <a:t>Chlipala's</a:t>
            </a:r>
            <a:r>
              <a:rPr lang="en-US" dirty="0"/>
              <a:t> Coq textbook</a:t>
            </a:r>
          </a:p>
          <a:p>
            <a:pPr lvl="1"/>
            <a:r>
              <a:rPr lang="en-US" dirty="0"/>
              <a:t>Kit – From </a:t>
            </a:r>
            <a:r>
              <a:rPr lang="en-US" dirty="0" err="1"/>
              <a:t>Allias</a:t>
            </a:r>
            <a:r>
              <a:rPr lang="en-US" dirty="0"/>
              <a:t>, Atkey, Chapman, McBride, </a:t>
            </a:r>
            <a:r>
              <a:rPr lang="en-US" dirty="0" err="1"/>
              <a:t>McKinna's</a:t>
            </a:r>
            <a:r>
              <a:rPr lang="en-US" dirty="0"/>
              <a:t> </a:t>
            </a:r>
            <a:r>
              <a:rPr lang="en-US" dirty="0" err="1"/>
              <a:t>Agda</a:t>
            </a:r>
            <a:r>
              <a:rPr lang="en-US" dirty="0"/>
              <a:t> version (Fun)</a:t>
            </a:r>
          </a:p>
          <a:p>
            <a:pPr lvl="1"/>
            <a:r>
              <a:rPr lang="en-US" dirty="0"/>
              <a:t>Scoped – Strongly-typed version of "B"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 Haskell, these can be difficult to work with, but they can help eliminate bugs </a:t>
            </a:r>
          </a:p>
        </p:txBody>
      </p:sp>
    </p:spTree>
    <p:extLst>
      <p:ext uri="{BB962C8B-B14F-4D97-AF65-F5344CB8AC3E}">
        <p14:creationId xmlns:p14="http://schemas.microsoft.com/office/powerpoint/2010/main" val="765534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31AE-D610-4844-8B58-4926BBBEA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– de Bruijn indices – 14 variations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4EE6BB-93F9-1A4E-82CD-C9887E123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930697"/>
              </p:ext>
            </p:extLst>
          </p:nvPr>
        </p:nvGraphicFramePr>
        <p:xfrm>
          <a:off x="468922" y="1123950"/>
          <a:ext cx="7886700" cy="30159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4625">
                  <a:extLst>
                    <a:ext uri="{9D8B030D-6E8A-4147-A177-3AD203B41FA5}">
                      <a16:colId xmlns:a16="http://schemas.microsoft.com/office/drawing/2014/main" val="1170218546"/>
                    </a:ext>
                  </a:extLst>
                </a:gridCol>
                <a:gridCol w="2641983">
                  <a:extLst>
                    <a:ext uri="{9D8B030D-6E8A-4147-A177-3AD203B41FA5}">
                      <a16:colId xmlns:a16="http://schemas.microsoft.com/office/drawing/2014/main" val="1611866283"/>
                    </a:ext>
                  </a:extLst>
                </a:gridCol>
                <a:gridCol w="3050092">
                  <a:extLst>
                    <a:ext uri="{9D8B030D-6E8A-4147-A177-3AD203B41FA5}">
                      <a16:colId xmlns:a16="http://schemas.microsoft.com/office/drawing/2014/main" val="1837911558"/>
                    </a:ext>
                  </a:extLst>
                </a:gridCol>
              </a:tblGrid>
              <a:tr h="100532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Simply-typed expressions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Well-scoped expressions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493521"/>
                  </a:ext>
                </a:extLst>
              </a:tr>
              <a:tr h="1005324">
                <a:tc>
                  <a:txBody>
                    <a:bodyPr/>
                    <a:lstStyle/>
                    <a:p>
                      <a:r>
                        <a:rPr lang="en-US" sz="2400" dirty="0"/>
                        <a:t>Single substitutions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TAPL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Lennart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Cornell</a:t>
                      </a:r>
                      <a:r>
                        <a:rPr lang="en-US" sz="2400" dirty="0"/>
                        <a:t>, Lift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Nested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Bound*+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CPDT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19422"/>
                  </a:ext>
                </a:extLst>
              </a:tr>
              <a:tr h="1005324">
                <a:tc>
                  <a:txBody>
                    <a:bodyPr/>
                    <a:lstStyle/>
                    <a:p>
                      <a:r>
                        <a:rPr lang="en-US" sz="2400" dirty="0"/>
                        <a:t>Parallel substitutions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L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Fun</a:t>
                      </a:r>
                      <a:r>
                        <a:rPr lang="en-US" sz="2400" dirty="0"/>
                        <a:t>, P, B*, GB*+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Kit</a:t>
                      </a:r>
                      <a:r>
                        <a:rPr lang="en-US" sz="2400" dirty="0"/>
                        <a:t>, Scoped*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43413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A8B8E43-D898-404E-B502-3FDF04FAC66B}"/>
              </a:ext>
            </a:extLst>
          </p:cNvPr>
          <p:cNvSpPr txBox="1"/>
          <p:nvPr/>
        </p:nvSpPr>
        <p:spPr>
          <a:xfrm>
            <a:off x="375153" y="4139922"/>
            <a:ext cx="35157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Orange</a:t>
            </a:r>
            <a:r>
              <a:rPr lang="en-US" dirty="0"/>
              <a:t> – adapted from elsewhere</a:t>
            </a:r>
            <a:br>
              <a:rPr lang="en-US" dirty="0"/>
            </a:br>
            <a:r>
              <a:rPr lang="en-US" dirty="0"/>
              <a:t>Black -- new variants</a:t>
            </a:r>
          </a:p>
          <a:p>
            <a:r>
              <a:rPr lang="en-US" dirty="0"/>
              <a:t>*optimized,  +generic</a:t>
            </a:r>
          </a:p>
        </p:txBody>
      </p:sp>
    </p:spTree>
    <p:extLst>
      <p:ext uri="{BB962C8B-B14F-4D97-AF65-F5344CB8AC3E}">
        <p14:creationId xmlns:p14="http://schemas.microsoft.com/office/powerpoint/2010/main" val="3259098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2008"/>
            <a:ext cx="9144000" cy="2671492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3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D66ECB-F7BE-0041-8999-39ECC00A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840507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Benchmarks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5715A-F333-7C44-BE06-4BD8A6733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268" y="2857499"/>
            <a:ext cx="5269314" cy="75958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for de Bruijn variations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00A71B-BA1B-744E-AD61-59725AFDE348}"/>
              </a:ext>
            </a:extLst>
          </p:cNvPr>
          <p:cNvSpPr txBox="1"/>
          <p:nvPr/>
        </p:nvSpPr>
        <p:spPr>
          <a:xfrm>
            <a:off x="6391772" y="4764174"/>
            <a:ext cx="2752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results/</a:t>
            </a:r>
            <a:r>
              <a:rPr lang="en-US" dirty="0" err="1">
                <a:solidFill>
                  <a:schemeClr val="bg1"/>
                </a:solidFill>
              </a:rPr>
              <a:t>sixteen.local</a:t>
            </a:r>
            <a:r>
              <a:rPr lang="en-US" dirty="0">
                <a:solidFill>
                  <a:schemeClr val="bg1"/>
                </a:solidFill>
              </a:rPr>
              <a:t>/*.html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62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74519-AB07-354B-89FF-A89A018A4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which is fastest?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C340-EB43-9B4C-B963-C8EBCA72A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7351109" cy="3463799"/>
          </a:xfrm>
        </p:spPr>
        <p:txBody>
          <a:bodyPr/>
          <a:lstStyle/>
          <a:p>
            <a:r>
              <a:rPr lang="en-US" dirty="0"/>
              <a:t>Benchmark using </a:t>
            </a:r>
            <a:r>
              <a:rPr lang="en-US" b="1" dirty="0"/>
              <a:t>criterion</a:t>
            </a:r>
            <a:r>
              <a:rPr lang="en-US" dirty="0"/>
              <a:t> tool</a:t>
            </a:r>
          </a:p>
          <a:p>
            <a:r>
              <a:rPr lang="en-US" dirty="0"/>
              <a:t>This laptop (MacBook Pro 2019)  MacOS Catalina</a:t>
            </a:r>
            <a:br>
              <a:rPr lang="en-US" dirty="0"/>
            </a:br>
            <a:r>
              <a:rPr lang="en-US" dirty="0"/>
              <a:t>	2.4 GHz 8-Core Intel Core i9, 64 GB 2667 MHz DDR4</a:t>
            </a:r>
          </a:p>
          <a:p>
            <a:r>
              <a:rPr lang="en-US" dirty="0"/>
              <a:t>Use normal-order full reduction to generate calls to the substitution function</a:t>
            </a:r>
          </a:p>
          <a:p>
            <a:pPr lvl="1"/>
            <a:r>
              <a:rPr lang="en-US" dirty="0"/>
              <a:t>Random terms </a:t>
            </a:r>
          </a:p>
          <a:p>
            <a:pPr lvl="1"/>
            <a:r>
              <a:rPr lang="en-US" dirty="0"/>
              <a:t>Lennart's term  ("Lambda calculus cooked four ways")</a:t>
            </a:r>
          </a:p>
          <a:p>
            <a:r>
              <a:rPr lang="en-US" dirty="0"/>
              <a:t>In Haskell, need to be super careful about evaluation order</a:t>
            </a:r>
          </a:p>
        </p:txBody>
      </p:sp>
    </p:spTree>
    <p:extLst>
      <p:ext uri="{BB962C8B-B14F-4D97-AF65-F5344CB8AC3E}">
        <p14:creationId xmlns:p14="http://schemas.microsoft.com/office/powerpoint/2010/main" val="91782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E90A3-F3ED-8A4B-BE9B-89C47878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Normal-order full-reduction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6846D-76C8-AC41-ABB4-89529BF58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168924"/>
            <a:ext cx="7263898" cy="3463799"/>
          </a:xfrm>
        </p:spPr>
        <p:txBody>
          <a:bodyPr/>
          <a:lstStyle/>
          <a:p>
            <a:r>
              <a:rPr lang="en-US" dirty="0"/>
              <a:t>Reduce everywhere, including under binders</a:t>
            </a:r>
          </a:p>
          <a:p>
            <a:r>
              <a:rPr lang="en-US" dirty="0"/>
              <a:t>Arguments are substituted into the body of a binder </a:t>
            </a:r>
            <a:r>
              <a:rPr lang="en-US" i="1" dirty="0"/>
              <a:t>before</a:t>
            </a:r>
            <a:r>
              <a:rPr lang="en-US" dirty="0"/>
              <a:t> they are reduced (i.e. leftmost, outermost reduction)</a:t>
            </a:r>
          </a:p>
          <a:p>
            <a:r>
              <a:rPr lang="en-US" dirty="0"/>
              <a:t>If an expression has a normal form, then normal order evaluation will always find it.</a:t>
            </a:r>
          </a:p>
          <a:p>
            <a:pPr lvl="1"/>
            <a:r>
              <a:rPr lang="en-US" dirty="0"/>
              <a:t>Example: (</a:t>
            </a:r>
            <a:r>
              <a:rPr lang="el-GR" dirty="0"/>
              <a:t>λ</a:t>
            </a:r>
            <a:r>
              <a:rPr lang="en-US" dirty="0"/>
              <a:t>x. y) ((</a:t>
            </a:r>
            <a:r>
              <a:rPr lang="el-GR" dirty="0"/>
              <a:t>λ</a:t>
            </a:r>
            <a:r>
              <a:rPr lang="en-US" dirty="0"/>
              <a:t>x. x x) (</a:t>
            </a:r>
            <a:r>
              <a:rPr lang="el-GR" dirty="0"/>
              <a:t>λ</a:t>
            </a:r>
            <a:r>
              <a:rPr lang="en-US" dirty="0"/>
              <a:t>x. x x))</a:t>
            </a:r>
          </a:p>
          <a:p>
            <a:pPr lvl="1"/>
            <a:endParaRPr lang="en-US" dirty="0"/>
          </a:p>
          <a:p>
            <a:r>
              <a:rPr lang="en-US" dirty="0"/>
              <a:t>NOTE: We aren't trying to make </a:t>
            </a:r>
            <a:r>
              <a:rPr lang="en-US" i="1" dirty="0"/>
              <a:t>reduction</a:t>
            </a:r>
            <a:r>
              <a:rPr lang="en-US" dirty="0"/>
              <a:t> fast, just create a lot of calls to substitution. "Optimal reduction" is a separate problem.</a:t>
            </a:r>
          </a:p>
        </p:txBody>
      </p:sp>
    </p:spTree>
    <p:extLst>
      <p:ext uri="{BB962C8B-B14F-4D97-AF65-F5344CB8AC3E}">
        <p14:creationId xmlns:p14="http://schemas.microsoft.com/office/powerpoint/2010/main" val="715104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2A16-C2E0-F44B-B173-6A53DBB6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order full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DC282-9CD0-9D44-9D0B-D233CDEF3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071" y="1055802"/>
            <a:ext cx="8561457" cy="3463799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Exp -&gt; Exp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a@(Var _) = a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(Lam b) = Lam (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nfb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b)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(App a b) =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case 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 of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Lam a0 -&gt; 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(instantiate a0 b)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a' -&gt; App (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a') (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b)</a:t>
            </a:r>
          </a:p>
          <a:p>
            <a:pPr marL="0" indent="0">
              <a:buNone/>
            </a:pPr>
            <a:endParaRPr lang="en-US" sz="1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nfb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 Bind Exp -&gt; Bind Exp</a:t>
            </a:r>
          </a:p>
          <a:p>
            <a:pPr marL="0" indent="0">
              <a:buNone/>
            </a:pP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nfb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bind . 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. unbind </a:t>
            </a:r>
            <a:endParaRPr lang="en-US" sz="18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F2267-3EDB-0448-B997-C7466131E6D9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749800" y="1123950"/>
            <a:ext cx="4394200" cy="32639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Exp -&gt; Exp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a@(Var _) = a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a@(Lam _) = a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(App a b) =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case 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 of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Lam a0 -&gt; 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 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(instantiate a0 b)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a' -&gt; App a' 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04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2E1D2-D9E0-F947-A29D-E4171B72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Random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961C0-47FB-5144-8AE3-B6CCBF974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168924"/>
            <a:ext cx="8088128" cy="3463799"/>
          </a:xfrm>
        </p:spPr>
        <p:txBody>
          <a:bodyPr/>
          <a:lstStyle/>
          <a:p>
            <a:r>
              <a:rPr lang="en-US" dirty="0"/>
              <a:t>Generate 100 random terms, keeping those that need at least 15 substitutions during normalization</a:t>
            </a:r>
          </a:p>
          <a:p>
            <a:r>
              <a:rPr lang="en-US" dirty="0"/>
              <a:t>lams/random15.lam</a:t>
            </a:r>
          </a:p>
          <a:p>
            <a:pPr marL="342900" lvl="1" indent="0">
              <a:buNone/>
            </a:pPr>
            <a:r>
              <a:rPr lang="en-US" dirty="0"/>
              <a:t>\x0.\x1.\x2.\x3.\x4.x0 ((\x1.\x2.\x3.x3) x4 x0 x1) ((\x1.\x2.\x3.x1 (\x4.(\x5.\x6.\x7.\x8.(\x9.\x10.\x11.\x12.x12) x1 x2 x3) x4 x2 x1)) (\x1.(\x2.\x3.\x4.(\x5.\x6.x5 x6) x2 x3) x1 x2 x0) (x0 x0) (x1 x2))</a:t>
            </a:r>
          </a:p>
          <a:p>
            <a:r>
              <a:rPr lang="en-US" dirty="0"/>
              <a:t>Statistics about these terms</a:t>
            </a:r>
          </a:p>
          <a:p>
            <a:pPr lvl="1"/>
            <a:r>
              <a:rPr lang="en-US" sz="2000" dirty="0"/>
              <a:t>num substitutions required for full normalization: 15 – 158</a:t>
            </a:r>
          </a:p>
          <a:p>
            <a:pPr lvl="1"/>
            <a:r>
              <a:rPr lang="en-US" sz="2000" dirty="0"/>
              <a:t>depth: 19 – 95</a:t>
            </a:r>
          </a:p>
          <a:p>
            <a:pPr lvl="1"/>
            <a:r>
              <a:rPr lang="en-US" sz="2000" dirty="0"/>
              <a:t>binding depth: 12-52</a:t>
            </a:r>
          </a:p>
          <a:p>
            <a:pPr lvl="1"/>
            <a:r>
              <a:rPr lang="en-US" sz="2000" dirty="0"/>
              <a:t>average # of variable occurrences in each substitution: 1.4</a:t>
            </a:r>
          </a:p>
        </p:txBody>
      </p:sp>
    </p:spTree>
    <p:extLst>
      <p:ext uri="{BB962C8B-B14F-4D97-AF65-F5344CB8AC3E}">
        <p14:creationId xmlns:p14="http://schemas.microsoft.com/office/powerpoint/2010/main" val="1850317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DA244-C453-714E-89DE-9E4A22CFA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Bruijn: random, lazy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26D032C8-6527-234A-AB43-625F3B5CE839}"/>
              </a:ext>
            </a:extLst>
          </p:cNvPr>
          <p:cNvSpPr/>
          <p:nvPr/>
        </p:nvSpPr>
        <p:spPr>
          <a:xfrm>
            <a:off x="1985172" y="1148724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AE002A6-0803-B64A-B2A8-0C0B8A9053CC}"/>
              </a:ext>
            </a:extLst>
          </p:cNvPr>
          <p:cNvSpPr/>
          <p:nvPr/>
        </p:nvSpPr>
        <p:spPr>
          <a:xfrm>
            <a:off x="1975776" y="2120064"/>
            <a:ext cx="240632" cy="97957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BC85E7C-02BC-1749-B521-AC278237585F}"/>
              </a:ext>
            </a:extLst>
          </p:cNvPr>
          <p:cNvSpPr/>
          <p:nvPr/>
        </p:nvSpPr>
        <p:spPr>
          <a:xfrm>
            <a:off x="1985172" y="3354482"/>
            <a:ext cx="240632" cy="46685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BC95E50-004A-3848-9A1D-9C3D2CCE08B3}"/>
              </a:ext>
            </a:extLst>
          </p:cNvPr>
          <p:cNvSpPr/>
          <p:nvPr/>
        </p:nvSpPr>
        <p:spPr>
          <a:xfrm>
            <a:off x="1983965" y="4009511"/>
            <a:ext cx="240632" cy="33207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4CBEB0-6453-2747-B8DD-F4CFD24B4F2F}"/>
              </a:ext>
            </a:extLst>
          </p:cNvPr>
          <p:cNvSpPr txBox="1"/>
          <p:nvPr/>
        </p:nvSpPr>
        <p:spPr>
          <a:xfrm>
            <a:off x="441870" y="1186824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348979-6837-3142-9DE8-D47025AF6202}"/>
              </a:ext>
            </a:extLst>
          </p:cNvPr>
          <p:cNvSpPr txBox="1"/>
          <p:nvPr/>
        </p:nvSpPr>
        <p:spPr>
          <a:xfrm>
            <a:off x="397558" y="2148639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EF0027-DB5D-0C45-A5A3-5713FB25348D}"/>
              </a:ext>
            </a:extLst>
          </p:cNvPr>
          <p:cNvSpPr txBox="1"/>
          <p:nvPr/>
        </p:nvSpPr>
        <p:spPr>
          <a:xfrm>
            <a:off x="397558" y="3397111"/>
            <a:ext cx="151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single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4F5CF3-571E-3F4E-98DD-C057C9195CA2}"/>
              </a:ext>
            </a:extLst>
          </p:cNvPr>
          <p:cNvSpPr txBox="1"/>
          <p:nvPr/>
        </p:nvSpPr>
        <p:spPr>
          <a:xfrm>
            <a:off x="356664" y="3944558"/>
            <a:ext cx="161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parallel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1F1B78-1E1F-AD41-84DE-D6AF859D12FA}"/>
              </a:ext>
            </a:extLst>
          </p:cNvPr>
          <p:cNvSpPr txBox="1"/>
          <p:nvPr/>
        </p:nvSpPr>
        <p:spPr>
          <a:xfrm>
            <a:off x="769257" y="4760686"/>
            <a:ext cx="603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Fastest:  Scoped (288 microseconds),   Slowest: Nested (63.1s)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6C1991-5C20-4F44-A2B2-D9D9C0AEF5EE}"/>
              </a:ext>
            </a:extLst>
          </p:cNvPr>
          <p:cNvSpPr txBox="1"/>
          <p:nvPr/>
        </p:nvSpPr>
        <p:spPr>
          <a:xfrm>
            <a:off x="7706291" y="4596477"/>
            <a:ext cx="13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milliseconds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AB44C1-9BDC-5343-B92E-A77D287EC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975" y="1019175"/>
            <a:ext cx="6500802" cy="35773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37E94B-11DE-604F-BB5C-C6C1ED740F48}"/>
              </a:ext>
            </a:extLst>
          </p:cNvPr>
          <p:cNvSpPr txBox="1"/>
          <p:nvPr/>
        </p:nvSpPr>
        <p:spPr>
          <a:xfrm>
            <a:off x="6022068" y="0"/>
            <a:ext cx="47053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results/</a:t>
            </a:r>
            <a:r>
              <a:rPr lang="en-US" sz="1100" dirty="0" err="1"/>
              <a:t>sixteen.local</a:t>
            </a:r>
            <a:r>
              <a:rPr lang="en-US" sz="1100" dirty="0"/>
              <a:t>/db_lazy_random15_bench.html</a:t>
            </a:r>
          </a:p>
        </p:txBody>
      </p:sp>
    </p:spTree>
    <p:extLst>
      <p:ext uri="{BB962C8B-B14F-4D97-AF65-F5344CB8AC3E}">
        <p14:creationId xmlns:p14="http://schemas.microsoft.com/office/powerpoint/2010/main" val="2221641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8B3C-1F1E-5F4F-8028-F5394E0ED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Laziness is an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F781E-8AA7-3046-A4A7-6C81DB9FD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Data definition is "lazy" 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Var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Exp Exp</a:t>
            </a:r>
          </a:p>
          <a:p>
            <a:endParaRPr lang="en-US" dirty="0"/>
          </a:p>
          <a:p>
            <a:r>
              <a:rPr lang="en-US" dirty="0"/>
              <a:t>What if we make it "strict" </a:t>
            </a:r>
          </a:p>
          <a:p>
            <a:pPr marL="0" indent="0">
              <a:spcBef>
                <a:spcPts val="300"/>
              </a:spcBef>
              <a:buNone/>
            </a:pPr>
            <a:b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 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{-# unpack #-} !Var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!(Bind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!Exp !Exp</a:t>
            </a: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79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AD2B03-A1DD-9048-886F-02DAC751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Two Key Operations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D33DFE-A792-7145-9E38-1B9D9ED807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b="1" dirty="0"/>
              <a:t>Alpha-equivalence     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</a:p>
          <a:p>
            <a:pPr marL="0" indent="0" algn="ctr">
              <a:buNone/>
            </a:pPr>
            <a:r>
              <a:rPr lang="en-US" sz="2400" dirty="0"/>
              <a:t>a ≡</a:t>
            </a:r>
            <a:r>
              <a:rPr lang="en-US" sz="2400" baseline="-25000" dirty="0"/>
              <a:t>𝛼</a:t>
            </a:r>
            <a:r>
              <a:rPr lang="en-US" sz="2400" dirty="0"/>
              <a:t> b</a:t>
            </a:r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/>
              <a:t>Example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dirty="0" err="1"/>
              <a:t>λx.x</a:t>
            </a:r>
            <a:r>
              <a:rPr lang="en-US" sz="2400" dirty="0"/>
              <a:t>  ≡</a:t>
            </a:r>
            <a:r>
              <a:rPr lang="en-US" sz="2400" baseline="-25000" dirty="0"/>
              <a:t>𝛼</a:t>
            </a:r>
            <a:r>
              <a:rPr lang="en-US" sz="2400" dirty="0"/>
              <a:t> </a:t>
            </a:r>
            <a:r>
              <a:rPr lang="en-US" sz="2400" dirty="0" err="1"/>
              <a:t>λy.y</a:t>
            </a:r>
            <a:r>
              <a:rPr lang="en-US" sz="2400" dirty="0"/>
              <a:t>  </a:t>
            </a:r>
          </a:p>
          <a:p>
            <a:pPr marL="0" indent="0" algn="ctr">
              <a:buNone/>
            </a:pPr>
            <a:r>
              <a:rPr lang="en-US" sz="2400" dirty="0"/>
              <a:t>⟾</a:t>
            </a:r>
          </a:p>
          <a:p>
            <a:pPr marL="0" indent="0" algn="ctr">
              <a:buNone/>
            </a:pPr>
            <a:r>
              <a:rPr lang="en-US" sz="2400" dirty="0"/>
              <a:t>True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CC830-BBFE-ED40-867F-B6491F338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364125" cy="3263504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dirty="0"/>
              <a:t>Capture-avoiding substitution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 algn="ctr">
              <a:buNone/>
            </a:pPr>
            <a:r>
              <a:rPr lang="en-US" sz="2400" dirty="0"/>
              <a:t>a { b / x 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/>
              <a:t>Example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(</a:t>
            </a:r>
            <a:r>
              <a:rPr lang="en-US" sz="2400" dirty="0" err="1"/>
              <a:t>λy.z</a:t>
            </a:r>
            <a:r>
              <a:rPr lang="en-US" sz="2400" dirty="0"/>
              <a:t>) { y / z }  </a:t>
            </a:r>
          </a:p>
          <a:p>
            <a:pPr marL="0" indent="0" algn="ctr">
              <a:buNone/>
            </a:pPr>
            <a:r>
              <a:rPr lang="en-US" sz="2400" dirty="0"/>
              <a:t>⟾ </a:t>
            </a:r>
          </a:p>
          <a:p>
            <a:pPr marL="0" indent="0" algn="ctr">
              <a:buNone/>
            </a:pPr>
            <a:r>
              <a:rPr lang="en-US" sz="2400" dirty="0" err="1"/>
              <a:t>λw</a:t>
            </a:r>
            <a:r>
              <a:rPr lang="en-US" sz="2400" dirty="0"/>
              <a:t>. 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3420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521B5-3420-4E4F-8D0A-99B80527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Bruijn: random, strict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2CB55163-8B7D-A542-8D07-6436B4E91E3D}"/>
              </a:ext>
            </a:extLst>
          </p:cNvPr>
          <p:cNvSpPr/>
          <p:nvPr/>
        </p:nvSpPr>
        <p:spPr>
          <a:xfrm>
            <a:off x="1971890" y="1129809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38EEF2FF-A0DF-C043-BCA5-DD96DB99EF35}"/>
              </a:ext>
            </a:extLst>
          </p:cNvPr>
          <p:cNvSpPr/>
          <p:nvPr/>
        </p:nvSpPr>
        <p:spPr>
          <a:xfrm>
            <a:off x="1975775" y="2097527"/>
            <a:ext cx="267871" cy="85923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2BF887E-EB50-E24F-85A0-7B8E985DA9D5}"/>
              </a:ext>
            </a:extLst>
          </p:cNvPr>
          <p:cNvSpPr/>
          <p:nvPr/>
        </p:nvSpPr>
        <p:spPr>
          <a:xfrm>
            <a:off x="1985172" y="3154457"/>
            <a:ext cx="240632" cy="46685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6AFEC468-C7B8-8A42-8027-09F5E8FB9206}"/>
              </a:ext>
            </a:extLst>
          </p:cNvPr>
          <p:cNvSpPr/>
          <p:nvPr/>
        </p:nvSpPr>
        <p:spPr>
          <a:xfrm>
            <a:off x="2003015" y="3819011"/>
            <a:ext cx="240632" cy="33207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AC67F3-B34C-6544-A40F-83D5146BAA21}"/>
              </a:ext>
            </a:extLst>
          </p:cNvPr>
          <p:cNvSpPr txBox="1"/>
          <p:nvPr/>
        </p:nvSpPr>
        <p:spPr>
          <a:xfrm>
            <a:off x="441870" y="1253499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86A675-A1DB-E043-91FF-938215F652AE}"/>
              </a:ext>
            </a:extLst>
          </p:cNvPr>
          <p:cNvSpPr txBox="1"/>
          <p:nvPr/>
        </p:nvSpPr>
        <p:spPr>
          <a:xfrm>
            <a:off x="397558" y="2186739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DEF204-A353-E34F-BE12-D76DA5D0E1FF}"/>
              </a:ext>
            </a:extLst>
          </p:cNvPr>
          <p:cNvSpPr txBox="1"/>
          <p:nvPr/>
        </p:nvSpPr>
        <p:spPr>
          <a:xfrm>
            <a:off x="397558" y="3197086"/>
            <a:ext cx="151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single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12617-3F92-E540-BCF8-E73B81EA18BA}"/>
              </a:ext>
            </a:extLst>
          </p:cNvPr>
          <p:cNvSpPr txBox="1"/>
          <p:nvPr/>
        </p:nvSpPr>
        <p:spPr>
          <a:xfrm>
            <a:off x="375714" y="3754058"/>
            <a:ext cx="161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parallel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B5CBDB-BE1D-3947-A46E-1982D0D3B6E6}"/>
              </a:ext>
            </a:extLst>
          </p:cNvPr>
          <p:cNvSpPr txBox="1"/>
          <p:nvPr/>
        </p:nvSpPr>
        <p:spPr>
          <a:xfrm>
            <a:off x="743222" y="4531650"/>
            <a:ext cx="5868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Fastest:  Scoped (969 microseconds),   Slowest: CPDT (6.77s)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8020D9-DB59-9840-8B8D-36837E93F754}"/>
              </a:ext>
            </a:extLst>
          </p:cNvPr>
          <p:cNvSpPr txBox="1"/>
          <p:nvPr/>
        </p:nvSpPr>
        <p:spPr>
          <a:xfrm>
            <a:off x="8106557" y="4300558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BEC0150-999C-104B-8A56-1960D5104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163" y="923928"/>
            <a:ext cx="6501037" cy="34760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182B855-C04E-B74C-8B34-AE39FB850E1F}"/>
              </a:ext>
            </a:extLst>
          </p:cNvPr>
          <p:cNvSpPr txBox="1"/>
          <p:nvPr/>
        </p:nvSpPr>
        <p:spPr>
          <a:xfrm>
            <a:off x="6236734" y="0"/>
            <a:ext cx="47053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results/</a:t>
            </a:r>
            <a:r>
              <a:rPr lang="en-US" sz="1100" dirty="0" err="1"/>
              <a:t>sixteen.local</a:t>
            </a:r>
            <a:r>
              <a:rPr lang="en-US" sz="1100" dirty="0"/>
              <a:t>/db_random15_bench.html</a:t>
            </a:r>
          </a:p>
        </p:txBody>
      </p:sp>
    </p:spTree>
    <p:extLst>
      <p:ext uri="{BB962C8B-B14F-4D97-AF65-F5344CB8AC3E}">
        <p14:creationId xmlns:p14="http://schemas.microsoft.com/office/powerpoint/2010/main" val="10195285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9ADA-FFF5-C342-B3B4-8ED1C857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Lennart's 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E089C-E95B-F142-8CDD-7D5D2F0D8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Benchmark term from "Lambda Calculus Cooked Four Ways"</a:t>
            </a:r>
          </a:p>
          <a:p>
            <a:r>
              <a:rPr lang="en-US" dirty="0"/>
              <a:t>Church encoding of: </a:t>
            </a:r>
          </a:p>
          <a:p>
            <a:pPr marL="342900" lvl="1" indent="0">
              <a:buNone/>
            </a:pPr>
            <a:r>
              <a:rPr lang="en-US" dirty="0"/>
              <a:t>6! == sum [1 .. 37] + 17</a:t>
            </a:r>
          </a:p>
          <a:p>
            <a:pPr marL="342900" lvl="1" indent="0">
              <a:buNone/>
            </a:pPr>
            <a:r>
              <a:rPr lang="en-US" dirty="0"/>
              <a:t>i.e.  720 == 719</a:t>
            </a:r>
          </a:p>
          <a:p>
            <a:pPr marL="342900" lvl="1" indent="0">
              <a:buNone/>
            </a:pPr>
            <a:r>
              <a:rPr lang="en-US" dirty="0"/>
              <a:t>i.e.  False</a:t>
            </a:r>
          </a:p>
          <a:p>
            <a:r>
              <a:rPr lang="en-US" dirty="0"/>
              <a:t>Statistics</a:t>
            </a:r>
          </a:p>
          <a:p>
            <a:pPr lvl="1"/>
            <a:r>
              <a:rPr lang="en-US" dirty="0"/>
              <a:t>number of substitutions required for normalization: 119,697</a:t>
            </a:r>
          </a:p>
          <a:p>
            <a:pPr lvl="1"/>
            <a:r>
              <a:rPr lang="en-US" dirty="0"/>
              <a:t>depth: 53</a:t>
            </a:r>
          </a:p>
          <a:p>
            <a:pPr lvl="1"/>
            <a:r>
              <a:rPr lang="en-US" dirty="0"/>
              <a:t>binding depth: 25</a:t>
            </a:r>
          </a:p>
          <a:p>
            <a:pPr lvl="1"/>
            <a:r>
              <a:rPr lang="en-US" dirty="0"/>
              <a:t>average # of variable occurrences in each substitution: 1.15</a:t>
            </a:r>
          </a:p>
        </p:txBody>
      </p:sp>
    </p:spTree>
    <p:extLst>
      <p:ext uri="{BB962C8B-B14F-4D97-AF65-F5344CB8AC3E}">
        <p14:creationId xmlns:p14="http://schemas.microsoft.com/office/powerpoint/2010/main" val="16044777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8F98-55E3-A447-B938-D8C355E6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Bruijn: Lennart, lazy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50C60596-DB3D-7843-A1D4-1A1EEAD86C47}"/>
              </a:ext>
            </a:extLst>
          </p:cNvPr>
          <p:cNvSpPr/>
          <p:nvPr/>
        </p:nvSpPr>
        <p:spPr>
          <a:xfrm>
            <a:off x="1393855" y="1081901"/>
            <a:ext cx="240632" cy="95344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AB9AB3B8-9EA5-0841-B72B-C050064E94B7}"/>
              </a:ext>
            </a:extLst>
          </p:cNvPr>
          <p:cNvSpPr/>
          <p:nvPr/>
        </p:nvSpPr>
        <p:spPr>
          <a:xfrm>
            <a:off x="1405076" y="2206143"/>
            <a:ext cx="240632" cy="95344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BC67F22-B60D-5B43-A2D8-5DA7F391D987}"/>
              </a:ext>
            </a:extLst>
          </p:cNvPr>
          <p:cNvSpPr/>
          <p:nvPr/>
        </p:nvSpPr>
        <p:spPr>
          <a:xfrm>
            <a:off x="1439225" y="3383489"/>
            <a:ext cx="240632" cy="46685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E559B96-634F-A34E-9062-6AE21F0D68D7}"/>
              </a:ext>
            </a:extLst>
          </p:cNvPr>
          <p:cNvSpPr/>
          <p:nvPr/>
        </p:nvSpPr>
        <p:spPr>
          <a:xfrm>
            <a:off x="1439620" y="4111290"/>
            <a:ext cx="240632" cy="33207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7F7C67-4272-B34D-BF6C-B3F333F5AB24}"/>
              </a:ext>
            </a:extLst>
          </p:cNvPr>
          <p:cNvSpPr txBox="1"/>
          <p:nvPr/>
        </p:nvSpPr>
        <p:spPr>
          <a:xfrm>
            <a:off x="67413" y="1337582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3BA3F-9B97-AD43-BA4F-66404A9121C5}"/>
              </a:ext>
            </a:extLst>
          </p:cNvPr>
          <p:cNvSpPr txBox="1"/>
          <p:nvPr/>
        </p:nvSpPr>
        <p:spPr>
          <a:xfrm>
            <a:off x="104296" y="2384996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0CC69D-794C-DD49-85E4-28FB0B510C9B}"/>
              </a:ext>
            </a:extLst>
          </p:cNvPr>
          <p:cNvSpPr txBox="1"/>
          <p:nvPr/>
        </p:nvSpPr>
        <p:spPr>
          <a:xfrm>
            <a:off x="279053" y="3256416"/>
            <a:ext cx="92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</a:t>
            </a:r>
            <a:br>
              <a:rPr lang="en-US" dirty="0"/>
            </a:br>
            <a:r>
              <a:rPr lang="en-US" dirty="0"/>
              <a:t>single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60B85-1B04-4E42-B4B1-CEDD9383CE1C}"/>
              </a:ext>
            </a:extLst>
          </p:cNvPr>
          <p:cNvSpPr txBox="1"/>
          <p:nvPr/>
        </p:nvSpPr>
        <p:spPr>
          <a:xfrm>
            <a:off x="279053" y="3989778"/>
            <a:ext cx="92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</a:t>
            </a:r>
            <a:br>
              <a:rPr lang="en-US" dirty="0"/>
            </a:br>
            <a:r>
              <a:rPr lang="en-US" dirty="0"/>
              <a:t>parallel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175B55-5797-A142-806B-423A48F9C853}"/>
              </a:ext>
            </a:extLst>
          </p:cNvPr>
          <p:cNvSpPr txBox="1"/>
          <p:nvPr/>
        </p:nvSpPr>
        <p:spPr>
          <a:xfrm>
            <a:off x="400451" y="4774168"/>
            <a:ext cx="5079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Fastest:  Scoped (5.59ms),   Slowest: Nested (14.6s)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E8D9AA-F713-344A-BBCD-887358E157D0}"/>
              </a:ext>
            </a:extLst>
          </p:cNvPr>
          <p:cNvSpPr txBox="1"/>
          <p:nvPr/>
        </p:nvSpPr>
        <p:spPr>
          <a:xfrm>
            <a:off x="7975479" y="4727334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DD5ACC-033E-9F4A-A206-1D74F52C9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054" y="1004420"/>
            <a:ext cx="7103646" cy="371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190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8F98-55E3-A447-B938-D8C355E6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Bruijn: Lennart, strict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50C60596-DB3D-7843-A1D4-1A1EEAD86C47}"/>
              </a:ext>
            </a:extLst>
          </p:cNvPr>
          <p:cNvSpPr/>
          <p:nvPr/>
        </p:nvSpPr>
        <p:spPr>
          <a:xfrm>
            <a:off x="1484660" y="1243874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AB9AB3B8-9EA5-0841-B72B-C050064E94B7}"/>
              </a:ext>
            </a:extLst>
          </p:cNvPr>
          <p:cNvSpPr/>
          <p:nvPr/>
        </p:nvSpPr>
        <p:spPr>
          <a:xfrm>
            <a:off x="1475264" y="2177114"/>
            <a:ext cx="240632" cy="95249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BC67F22-B60D-5B43-A2D8-5DA7F391D987}"/>
              </a:ext>
            </a:extLst>
          </p:cNvPr>
          <p:cNvSpPr/>
          <p:nvPr/>
        </p:nvSpPr>
        <p:spPr>
          <a:xfrm>
            <a:off x="1484660" y="3363028"/>
            <a:ext cx="240632" cy="46685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E559B96-634F-A34E-9062-6AE21F0D68D7}"/>
              </a:ext>
            </a:extLst>
          </p:cNvPr>
          <p:cNvSpPr/>
          <p:nvPr/>
        </p:nvSpPr>
        <p:spPr>
          <a:xfrm>
            <a:off x="1502503" y="3999886"/>
            <a:ext cx="240632" cy="33207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7F7C67-4272-B34D-BF6C-B3F333F5AB24}"/>
              </a:ext>
            </a:extLst>
          </p:cNvPr>
          <p:cNvSpPr txBox="1"/>
          <p:nvPr/>
        </p:nvSpPr>
        <p:spPr>
          <a:xfrm>
            <a:off x="160433" y="1275299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3BA3F-9B97-AD43-BA4F-66404A9121C5}"/>
              </a:ext>
            </a:extLst>
          </p:cNvPr>
          <p:cNvSpPr txBox="1"/>
          <p:nvPr/>
        </p:nvSpPr>
        <p:spPr>
          <a:xfrm>
            <a:off x="116121" y="2208539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0CC69D-794C-DD49-85E4-28FB0B510C9B}"/>
              </a:ext>
            </a:extLst>
          </p:cNvPr>
          <p:cNvSpPr txBox="1"/>
          <p:nvPr/>
        </p:nvSpPr>
        <p:spPr>
          <a:xfrm>
            <a:off x="103665" y="3251121"/>
            <a:ext cx="151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single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60B85-1B04-4E42-B4B1-CEDD9383CE1C}"/>
              </a:ext>
            </a:extLst>
          </p:cNvPr>
          <p:cNvSpPr txBox="1"/>
          <p:nvPr/>
        </p:nvSpPr>
        <p:spPr>
          <a:xfrm>
            <a:off x="52101" y="3821237"/>
            <a:ext cx="161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parallel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175B55-5797-A142-806B-423A48F9C853}"/>
              </a:ext>
            </a:extLst>
          </p:cNvPr>
          <p:cNvSpPr txBox="1"/>
          <p:nvPr/>
        </p:nvSpPr>
        <p:spPr>
          <a:xfrm>
            <a:off x="769257" y="4760686"/>
            <a:ext cx="4962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Fastest:  Scoped (3.2ms),   Slowest: Nested (12.1s)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4C50BE-8E11-1344-BB65-DD18566500FA}"/>
              </a:ext>
            </a:extLst>
          </p:cNvPr>
          <p:cNvSpPr txBox="1"/>
          <p:nvPr/>
        </p:nvSpPr>
        <p:spPr>
          <a:xfrm>
            <a:off x="8099372" y="4727952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0DBD4A-3A50-A84E-95CE-C7E0FE2DB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503" y="1009650"/>
            <a:ext cx="7148832" cy="356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80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1544F-F3EB-1940-8203-60181213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3320A-057E-204F-A26E-3DE6BC295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Orders of magnitude difference between fastest and slowest versions</a:t>
            </a:r>
          </a:p>
          <a:p>
            <a:r>
              <a:rPr lang="en-US" dirty="0"/>
              <a:t>Well-scoped implementations generally do not slow down terms</a:t>
            </a:r>
          </a:p>
          <a:p>
            <a:r>
              <a:rPr lang="en-US" dirty="0"/>
              <a:t>Sometimes laziness helps significantly, sometimes it doesn't</a:t>
            </a:r>
          </a:p>
          <a:p>
            <a:r>
              <a:rPr lang="en-US" dirty="0"/>
              <a:t>"bound" library comes out very well</a:t>
            </a:r>
          </a:p>
          <a:p>
            <a:r>
              <a:rPr lang="en-US" dirty="0"/>
              <a:t>No implementation provides linear performance in worst case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3469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2008"/>
            <a:ext cx="9144000" cy="2671492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D66ECB-F7BE-0041-8999-39ECC00A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840507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Comparison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B9DF3B-BF5A-4A4F-9DA4-A48578F6FE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159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176DB-E811-3F46-9DE0-731381FA6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can do similar things with LN &amp; Named reps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8FF6A-E5B8-2A4C-8BD8-A3490A0E9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idea of library interface / code generation applies broadly</a:t>
            </a:r>
          </a:p>
          <a:p>
            <a:pPr lvl="1"/>
            <a:r>
              <a:rPr lang="en-US" dirty="0"/>
              <a:t>Scrap Your Nameplate [Cheney, ICFP 2005]</a:t>
            </a:r>
          </a:p>
          <a:p>
            <a:pPr lvl="1"/>
            <a:r>
              <a:rPr lang="en-US" dirty="0"/>
              <a:t>Unbound library [Weirich, </a:t>
            </a:r>
            <a:r>
              <a:rPr lang="en-US" dirty="0" err="1"/>
              <a:t>Yorgey</a:t>
            </a:r>
            <a:r>
              <a:rPr lang="en-US" dirty="0"/>
              <a:t>, Sheard, ICFP 2011]</a:t>
            </a:r>
          </a:p>
          <a:p>
            <a:pPr lvl="1"/>
            <a:r>
              <a:rPr lang="en-US" dirty="0"/>
              <a:t>more versions in repo</a:t>
            </a:r>
            <a:br>
              <a:rPr lang="en-US" dirty="0"/>
            </a:br>
            <a:endParaRPr lang="en-US" dirty="0"/>
          </a:p>
          <a:p>
            <a:r>
              <a:rPr lang="en-US" dirty="0"/>
              <a:t>General idea of delaying work at binders applies broadly</a:t>
            </a:r>
          </a:p>
          <a:p>
            <a:pPr lvl="1"/>
            <a:r>
              <a:rPr lang="en-US" dirty="0"/>
              <a:t>Locally nameless: aggregate open and close operations</a:t>
            </a:r>
          </a:p>
          <a:p>
            <a:pPr lvl="1"/>
            <a:r>
              <a:rPr lang="en-US" dirty="0"/>
              <a:t>Named:  multi-substitutions &amp; cache free variables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Are these easier to use? Opinions vary</a:t>
            </a:r>
          </a:p>
          <a:p>
            <a:r>
              <a:rPr lang="en-US" dirty="0"/>
              <a:t>Are they faster/slower?</a:t>
            </a:r>
          </a:p>
        </p:txBody>
      </p:sp>
    </p:spTree>
    <p:extLst>
      <p:ext uri="{BB962C8B-B14F-4D97-AF65-F5344CB8AC3E}">
        <p14:creationId xmlns:p14="http://schemas.microsoft.com/office/powerpoint/2010/main" val="13367006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C09B77-DE30-AE4A-ADBC-6E5BD21567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0" t="30" b="3"/>
          <a:stretch/>
        </p:blipFill>
        <p:spPr>
          <a:xfrm>
            <a:off x="3409949" y="194014"/>
            <a:ext cx="5325748" cy="4789680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1F45B7C1-58E3-DE4D-B37E-E8D3F97757DE}"/>
              </a:ext>
            </a:extLst>
          </p:cNvPr>
          <p:cNvSpPr/>
          <p:nvPr/>
        </p:nvSpPr>
        <p:spPr>
          <a:xfrm>
            <a:off x="2978093" y="637563"/>
            <a:ext cx="360725" cy="1510019"/>
          </a:xfrm>
          <a:prstGeom prst="leftBrace">
            <a:avLst>
              <a:gd name="adj1" fmla="val 3391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26AA67B4-053F-654A-B263-5B77F59E2147}"/>
              </a:ext>
            </a:extLst>
          </p:cNvPr>
          <p:cNvSpPr/>
          <p:nvPr/>
        </p:nvSpPr>
        <p:spPr>
          <a:xfrm>
            <a:off x="2978092" y="2308371"/>
            <a:ext cx="360725" cy="1510019"/>
          </a:xfrm>
          <a:prstGeom prst="leftBrace">
            <a:avLst>
              <a:gd name="adj1" fmla="val 3391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BB9DFDC4-3D01-B345-9E28-3653871C15E7}"/>
              </a:ext>
            </a:extLst>
          </p:cNvPr>
          <p:cNvSpPr/>
          <p:nvPr/>
        </p:nvSpPr>
        <p:spPr>
          <a:xfrm>
            <a:off x="2978092" y="3917659"/>
            <a:ext cx="360725" cy="824918"/>
          </a:xfrm>
          <a:prstGeom prst="leftBrace">
            <a:avLst>
              <a:gd name="adj1" fmla="val 3391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AAE350-2B4F-6846-AF5E-F9D9FA4D5D70}"/>
              </a:ext>
            </a:extLst>
          </p:cNvPr>
          <p:cNvSpPr txBox="1"/>
          <p:nvPr/>
        </p:nvSpPr>
        <p:spPr>
          <a:xfrm>
            <a:off x="1197155" y="1200150"/>
            <a:ext cx="1780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Locally Nameless</a:t>
            </a:r>
          </a:p>
          <a:p>
            <a:r>
              <a:rPr lang="en-US" dirty="0"/>
              <a:t>Fastest: 375 </a:t>
            </a:r>
            <a:r>
              <a:rPr lang="en-US" dirty="0" err="1"/>
              <a:t>μs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783D85-8938-CC46-AB2B-4B2488848E89}"/>
              </a:ext>
            </a:extLst>
          </p:cNvPr>
          <p:cNvSpPr txBox="1"/>
          <p:nvPr/>
        </p:nvSpPr>
        <p:spPr>
          <a:xfrm>
            <a:off x="1343734" y="2750759"/>
            <a:ext cx="1624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 Bruijn</a:t>
            </a:r>
          </a:p>
          <a:p>
            <a:r>
              <a:rPr lang="en-US" dirty="0"/>
              <a:t>Fastest: 293 </a:t>
            </a:r>
            <a:r>
              <a:rPr lang="en-US" dirty="0" err="1"/>
              <a:t>μs</a:t>
            </a:r>
            <a:r>
              <a:rPr lang="en-US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0D9AE6-6CB0-2C49-8435-DBCC7FBB34C7}"/>
              </a:ext>
            </a:extLst>
          </p:cNvPr>
          <p:cNvSpPr txBox="1"/>
          <p:nvPr/>
        </p:nvSpPr>
        <p:spPr>
          <a:xfrm>
            <a:off x="2087623" y="4145452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8C4F16-57CB-434F-86BF-151FE56FF6B7}"/>
              </a:ext>
            </a:extLst>
          </p:cNvPr>
          <p:cNvSpPr txBox="1"/>
          <p:nvPr/>
        </p:nvSpPr>
        <p:spPr>
          <a:xfrm>
            <a:off x="2530450" y="194013"/>
            <a:ext cx="717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HOAS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77C97F-49FF-8644-BE06-63F9EF5B4BFD}"/>
              </a:ext>
            </a:extLst>
          </p:cNvPr>
          <p:cNvSpPr txBox="1"/>
          <p:nvPr/>
        </p:nvSpPr>
        <p:spPr>
          <a:xfrm>
            <a:off x="218114" y="134027"/>
            <a:ext cx="1406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Random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8CEA50-1EBC-ED44-AA2D-1EAC237A470E}"/>
              </a:ext>
            </a:extLst>
          </p:cNvPr>
          <p:cNvSpPr txBox="1"/>
          <p:nvPr/>
        </p:nvSpPr>
        <p:spPr>
          <a:xfrm>
            <a:off x="7877262" y="4783605"/>
            <a:ext cx="13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milliseconds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D67AE6-E911-6542-BE23-F549E7DC35DA}"/>
              </a:ext>
            </a:extLst>
          </p:cNvPr>
          <p:cNvSpPr txBox="1"/>
          <p:nvPr/>
        </p:nvSpPr>
        <p:spPr>
          <a:xfrm>
            <a:off x="22605" y="4795598"/>
            <a:ext cx="3747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results/</a:t>
            </a:r>
            <a:r>
              <a:rPr lang="en-US" sz="1400" dirty="0" err="1"/>
              <a:t>sixteen.local</a:t>
            </a:r>
            <a:r>
              <a:rPr lang="en-US" sz="1400" dirty="0"/>
              <a:t>/fast_random15_bench.html</a:t>
            </a:r>
          </a:p>
        </p:txBody>
      </p:sp>
    </p:spTree>
    <p:extLst>
      <p:ext uri="{BB962C8B-B14F-4D97-AF65-F5344CB8AC3E}">
        <p14:creationId xmlns:p14="http://schemas.microsoft.com/office/powerpoint/2010/main" val="8517524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9EF312-D67A-0D49-B719-F35F7B3686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3"/>
          <a:stretch/>
        </p:blipFill>
        <p:spPr>
          <a:xfrm>
            <a:off x="3431096" y="218114"/>
            <a:ext cx="5599928" cy="4707272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3F682F01-DF43-9843-9359-D6C407CC39DC}"/>
              </a:ext>
            </a:extLst>
          </p:cNvPr>
          <p:cNvSpPr/>
          <p:nvPr/>
        </p:nvSpPr>
        <p:spPr>
          <a:xfrm>
            <a:off x="2978093" y="637563"/>
            <a:ext cx="360725" cy="1510019"/>
          </a:xfrm>
          <a:prstGeom prst="leftBrace">
            <a:avLst>
              <a:gd name="adj1" fmla="val 3391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E9EA9810-F9C5-3645-9C34-C766F9803A9B}"/>
              </a:ext>
            </a:extLst>
          </p:cNvPr>
          <p:cNvSpPr/>
          <p:nvPr/>
        </p:nvSpPr>
        <p:spPr>
          <a:xfrm>
            <a:off x="2978092" y="2308371"/>
            <a:ext cx="360725" cy="1510019"/>
          </a:xfrm>
          <a:prstGeom prst="leftBrace">
            <a:avLst>
              <a:gd name="adj1" fmla="val 3391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4334826-6333-AE46-AF32-D61DDC924A2F}"/>
              </a:ext>
            </a:extLst>
          </p:cNvPr>
          <p:cNvSpPr/>
          <p:nvPr/>
        </p:nvSpPr>
        <p:spPr>
          <a:xfrm>
            <a:off x="2978092" y="3917659"/>
            <a:ext cx="360725" cy="824918"/>
          </a:xfrm>
          <a:prstGeom prst="leftBrace">
            <a:avLst>
              <a:gd name="adj1" fmla="val 3391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D1B4FA-96A1-3E49-B580-2AFF4F57A261}"/>
              </a:ext>
            </a:extLst>
          </p:cNvPr>
          <p:cNvSpPr txBox="1"/>
          <p:nvPr/>
        </p:nvSpPr>
        <p:spPr>
          <a:xfrm>
            <a:off x="1197154" y="1057671"/>
            <a:ext cx="1780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Locally Nameless</a:t>
            </a:r>
          </a:p>
          <a:p>
            <a:r>
              <a:rPr lang="en-US" dirty="0"/>
              <a:t>Fastest: 2.74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547CCD-7573-C14B-AA42-03328688DE3F}"/>
              </a:ext>
            </a:extLst>
          </p:cNvPr>
          <p:cNvSpPr txBox="1"/>
          <p:nvPr/>
        </p:nvSpPr>
        <p:spPr>
          <a:xfrm>
            <a:off x="1343734" y="2750759"/>
            <a:ext cx="1634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 Bruijn</a:t>
            </a:r>
          </a:p>
          <a:p>
            <a:r>
              <a:rPr lang="en-US" dirty="0"/>
              <a:t>Fastest: 3.13ms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9944F5-2B0A-5146-BDE6-2CE52FDA93E8}"/>
              </a:ext>
            </a:extLst>
          </p:cNvPr>
          <p:cNvSpPr txBox="1"/>
          <p:nvPr/>
        </p:nvSpPr>
        <p:spPr>
          <a:xfrm>
            <a:off x="2087623" y="4145452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67216D-1693-3A45-9736-9212A3AC089A}"/>
              </a:ext>
            </a:extLst>
          </p:cNvPr>
          <p:cNvSpPr txBox="1"/>
          <p:nvPr/>
        </p:nvSpPr>
        <p:spPr>
          <a:xfrm>
            <a:off x="7877262" y="4783605"/>
            <a:ext cx="13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milliseconds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A0247C-D727-9847-987D-8E5FB0531D06}"/>
              </a:ext>
            </a:extLst>
          </p:cNvPr>
          <p:cNvSpPr txBox="1"/>
          <p:nvPr/>
        </p:nvSpPr>
        <p:spPr>
          <a:xfrm>
            <a:off x="2530450" y="194013"/>
            <a:ext cx="717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C301EB-8C39-284F-B1AE-AF8161462314}"/>
              </a:ext>
            </a:extLst>
          </p:cNvPr>
          <p:cNvSpPr txBox="1"/>
          <p:nvPr/>
        </p:nvSpPr>
        <p:spPr>
          <a:xfrm>
            <a:off x="218114" y="134027"/>
            <a:ext cx="1308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Lennart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0D40F3-44AF-A34F-BF7C-3F55B00A7B62}"/>
              </a:ext>
            </a:extLst>
          </p:cNvPr>
          <p:cNvSpPr txBox="1"/>
          <p:nvPr/>
        </p:nvSpPr>
        <p:spPr>
          <a:xfrm>
            <a:off x="22605" y="4795598"/>
            <a:ext cx="3141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results/</a:t>
            </a:r>
            <a:r>
              <a:rPr lang="en-US" sz="1400" dirty="0" err="1"/>
              <a:t>sixteen.local</a:t>
            </a:r>
            <a:r>
              <a:rPr lang="en-US" sz="1400" dirty="0"/>
              <a:t>/</a:t>
            </a:r>
            <a:r>
              <a:rPr lang="en-US" sz="1400" dirty="0" err="1"/>
              <a:t>fast_nf_bench.html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400672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6ECB-F7BE-0041-8999-39ECC00AC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pPr defTabSz="914400"/>
            <a:r>
              <a:rPr lang="en-US" sz="5400" kern="1200" dirty="0">
                <a:latin typeface="+mj-lt"/>
                <a:ea typeface="+mj-ea"/>
                <a:cs typeface="+mj-cs"/>
              </a:rPr>
              <a:t>Conclusions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4A8A8-836E-5E4D-9FF2-449BFDC9E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There is a lot more to learn here and I can't explore the space on my own.</a:t>
            </a:r>
          </a:p>
          <a:p>
            <a:r>
              <a:rPr lang="en-US" sz="3200" dirty="0"/>
              <a:t>Opportunity for more libraries, would be good to have a common abstract-binding interface. </a:t>
            </a:r>
          </a:p>
        </p:txBody>
      </p:sp>
    </p:spTree>
    <p:extLst>
      <p:ext uri="{BB962C8B-B14F-4D97-AF65-F5344CB8AC3E}">
        <p14:creationId xmlns:p14="http://schemas.microsoft.com/office/powerpoint/2010/main" val="3547711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EDC32D-69A0-AD44-B14C-9832A657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1" y="0"/>
            <a:ext cx="7886700" cy="994172"/>
          </a:xfrm>
        </p:spPr>
        <p:txBody>
          <a:bodyPr/>
          <a:lstStyle/>
          <a:p>
            <a:r>
              <a:rPr lang="en-US" b="1" i="1" dirty="0">
                <a:solidFill>
                  <a:schemeClr val="accent1"/>
                </a:solidFill>
              </a:rPr>
              <a:t>Many </a:t>
            </a:r>
            <a:r>
              <a:rPr lang="en-US" b="1" dirty="0">
                <a:solidFill>
                  <a:schemeClr val="accent1"/>
                </a:solidFill>
              </a:rPr>
              <a:t>implementations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EDAA44-E4DB-9748-9C6E-2465E43ED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1" y="994172"/>
            <a:ext cx="3886200" cy="3263504"/>
          </a:xfrm>
        </p:spPr>
        <p:txBody>
          <a:bodyPr>
            <a:noAutofit/>
          </a:bodyPr>
          <a:lstStyle/>
          <a:p>
            <a:r>
              <a:rPr lang="en-US" sz="2000" dirty="0"/>
              <a:t>Names: simple renaming, BVC </a:t>
            </a:r>
          </a:p>
          <a:p>
            <a:r>
              <a:rPr lang="en-US" sz="2000" dirty="0"/>
              <a:t>Names: nominal</a:t>
            </a:r>
          </a:p>
          <a:p>
            <a:r>
              <a:rPr lang="en-US" sz="2000" dirty="0"/>
              <a:t>de Bruijn indices</a:t>
            </a:r>
          </a:p>
          <a:p>
            <a:r>
              <a:rPr lang="en-US" sz="2000" dirty="0"/>
              <a:t>de Bruijn levels</a:t>
            </a:r>
          </a:p>
          <a:p>
            <a:r>
              <a:rPr lang="en-US" sz="2000" dirty="0"/>
              <a:t>co-de Bruijn representation</a:t>
            </a:r>
          </a:p>
          <a:p>
            <a:r>
              <a:rPr lang="en-US" sz="2000" dirty="0"/>
              <a:t>HOAS</a:t>
            </a:r>
          </a:p>
          <a:p>
            <a:r>
              <a:rPr lang="en-US" sz="2000" dirty="0"/>
              <a:t>Weak HOAS / PHOAS</a:t>
            </a:r>
          </a:p>
          <a:p>
            <a:r>
              <a:rPr lang="en-US" sz="2000" dirty="0"/>
              <a:t>Locally Nameless</a:t>
            </a:r>
          </a:p>
          <a:p>
            <a:r>
              <a:rPr lang="en-US" sz="2000" dirty="0"/>
              <a:t>Locally Named</a:t>
            </a:r>
          </a:p>
          <a:p>
            <a:r>
              <a:rPr lang="en-US" sz="2000" dirty="0"/>
              <a:t>Canonically Named</a:t>
            </a:r>
          </a:p>
          <a:p>
            <a:r>
              <a:rPr lang="en-US" sz="2000" dirty="0"/>
              <a:t>…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CDA210-AF74-554C-85CD-94BDC18F4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6299" y="1548054"/>
            <a:ext cx="3886200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These implementations differ in</a:t>
            </a:r>
          </a:p>
          <a:p>
            <a:r>
              <a:rPr lang="en-US" dirty="0"/>
              <a:t>Representation of syntax, esp. variables and binders</a:t>
            </a:r>
          </a:p>
          <a:p>
            <a:r>
              <a:rPr lang="en-US" dirty="0"/>
              <a:t>Implementation of alpha-equivalence, capture-avoiding substitution functions</a:t>
            </a:r>
          </a:p>
          <a:p>
            <a:r>
              <a:rPr lang="en-US" dirty="0"/>
              <a:t>What you need to do to implement </a:t>
            </a:r>
            <a:r>
              <a:rPr lang="en-US" i="1" dirty="0"/>
              <a:t>other</a:t>
            </a:r>
            <a:r>
              <a:rPr lang="en-US" dirty="0"/>
              <a:t> operations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D149DDB5-C371-5D42-A629-6C14F580B9EA}"/>
              </a:ext>
            </a:extLst>
          </p:cNvPr>
          <p:cNvSpPr/>
          <p:nvPr/>
        </p:nvSpPr>
        <p:spPr>
          <a:xfrm>
            <a:off x="4258986" y="1200150"/>
            <a:ext cx="397429" cy="3522852"/>
          </a:xfrm>
          <a:prstGeom prst="rightBrace">
            <a:avLst>
              <a:gd name="adj1" fmla="val 39351"/>
              <a:gd name="adj2" fmla="val 50000"/>
            </a:avLst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33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DD3B8C-CFCE-FD49-9215-DC75C2658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slides, probably wont have time for them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93C7A-C5FA-8D4F-BD7E-A885E9B242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361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2008"/>
            <a:ext cx="9144000" cy="2671492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D66ECB-F7BE-0041-8999-39ECC00A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840507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Locally Nameless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5715A-F333-7C44-BE06-4BD8A6733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268" y="2857499"/>
            <a:ext cx="5269314" cy="75958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and variations</a:t>
            </a:r>
          </a:p>
        </p:txBody>
      </p:sp>
    </p:spTree>
    <p:extLst>
      <p:ext uri="{BB962C8B-B14F-4D97-AF65-F5344CB8AC3E}">
        <p14:creationId xmlns:p14="http://schemas.microsoft.com/office/powerpoint/2010/main" val="2481434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3F4FAE-19D2-DA47-9236-0FABB005904C}"/>
              </a:ext>
            </a:extLst>
          </p:cNvPr>
          <p:cNvSpPr/>
          <p:nvPr/>
        </p:nvSpPr>
        <p:spPr>
          <a:xfrm>
            <a:off x="375152" y="1123950"/>
            <a:ext cx="8473284" cy="2352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DEB66-8E44-A74C-8209-8B66DAA8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 Nameless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582F-65C4-7F40-A366-C68B93823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9" y="1123950"/>
            <a:ext cx="8768848" cy="3463799"/>
          </a:xfr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Var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Exp Exp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	deriving (Eq)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Var = B </a:t>
            </a:r>
            <a:r>
              <a:rPr lang="en-US" b="1" dirty="0">
                <a:solidFill>
                  <a:srgbClr val="333333"/>
                </a:solidFill>
                <a:latin typeface="Menlo" panose="020B0609030804020204" pitchFamily="49" charset="0"/>
              </a:rPr>
              <a:t>Int | F Id    -- distinguish bound/free</a:t>
            </a: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 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Bind t = </a:t>
            </a:r>
            <a:r>
              <a:rPr lang="en-US" b="1" dirty="0">
                <a:solidFill>
                  <a:srgbClr val="333333"/>
                </a:solidFill>
                <a:latin typeface="Menlo" panose="020B0609030804020204" pitchFamily="49" charset="0"/>
              </a:rPr>
              <a:t>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   -- no info at binders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00206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\x -&gt;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</a:rPr>
              <a:t>\y -&gt;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z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Menlo" panose="020B0609030804020204" pitchFamily="49" charset="0"/>
              </a:rPr>
              <a:t>Lam 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(Var (B 0)) 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00B0F0"/>
                </a:solidFill>
                <a:latin typeface="Menlo" panose="020B0609030804020204" pitchFamily="49" charset="0"/>
              </a:rPr>
              <a:t>Lam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Menlo" panose="020B0609030804020204" pitchFamily="49" charset="0"/>
              </a:rPr>
              <a:t>(Var (B 1))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Menlo" panose="020B0609030804020204" pitchFamily="49" charset="0"/>
              </a:rPr>
              <a:t>(Var (F "z"))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85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50"/>
            <a:ext cx="8540248" cy="39098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 definition of (bound var)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open :: Int -&gt; Exp -&gt; Int -&gt; Exp -&gt; Exp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open j b = walk j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where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(Var (B x))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       | x == c = </a:t>
            </a:r>
            <a:r>
              <a:rPr lang="en-US" sz="1400" b="1" dirty="0">
                <a:latin typeface="Menlo" panose="020B0609030804020204" pitchFamily="49" charset="0"/>
              </a:rPr>
              <a:t>b</a:t>
            </a:r>
            <a:r>
              <a:rPr lang="en-US" sz="1400" dirty="0">
                <a:latin typeface="Menlo" panose="020B0609030804020204" pitchFamily="49" charset="0"/>
              </a:rPr>
              <a:t> </a:t>
            </a:r>
            <a:br>
              <a:rPr lang="en-US" sz="1400" dirty="0">
                <a:latin typeface="Menlo" panose="020B0609030804020204" pitchFamily="49" charset="0"/>
              </a:rPr>
            </a:br>
            <a:r>
              <a:rPr lang="en-US" sz="1400" dirty="0">
                <a:latin typeface="Menlo" panose="020B0609030804020204" pitchFamily="49" charset="0"/>
              </a:rPr>
              <a:t>       | x &lt;  c = Var (B x)</a:t>
            </a:r>
            <a:br>
              <a:rPr lang="en-US" sz="1400" dirty="0">
                <a:latin typeface="Menlo" panose="020B0609030804020204" pitchFamily="49" charset="0"/>
              </a:rPr>
            </a:br>
            <a:r>
              <a:rPr lang="en-US" sz="1400" dirty="0">
                <a:latin typeface="Menlo" panose="020B0609030804020204" pitchFamily="49" charset="0"/>
              </a:rPr>
              <a:t>       | otherwise = Var (B (x – 1))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    walk c (Var (F x)) = Var (F x)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(Lam t2) = Lam (walk (c + 1) t2)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(App t1 t2) = App (walk c t1) (walk c t2)</a:t>
            </a:r>
          </a:p>
          <a:p>
            <a:pPr marL="0" indent="0">
              <a:buNone/>
            </a:pP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instantiate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Bind 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instantiate a b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open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b 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7484522" y="4830583"/>
            <a:ext cx="12843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lib/</a:t>
            </a:r>
            <a:r>
              <a:rPr lang="en-US" sz="1013" dirty="0" err="1"/>
              <a:t>DeBruijn</a:t>
            </a:r>
            <a:r>
              <a:rPr lang="en-US" sz="1013" dirty="0"/>
              <a:t>/</a:t>
            </a:r>
            <a:r>
              <a:rPr lang="en-US" sz="1013" dirty="0" err="1"/>
              <a:t>TAPL.hs</a:t>
            </a:r>
            <a:endParaRPr lang="en-US" sz="1013" dirty="0"/>
          </a:p>
        </p:txBody>
      </p:sp>
      <p:sp>
        <p:nvSpPr>
          <p:cNvPr id="6" name="Line Callout 1 (Accent Bar) 5">
            <a:extLst>
              <a:ext uri="{FF2B5EF4-FFF2-40B4-BE49-F238E27FC236}">
                <a16:creationId xmlns:a16="http://schemas.microsoft.com/office/drawing/2014/main" id="{75D67C52-AD46-D442-A738-8AC8CD82D96C}"/>
              </a:ext>
            </a:extLst>
          </p:cNvPr>
          <p:cNvSpPr/>
          <p:nvPr/>
        </p:nvSpPr>
        <p:spPr>
          <a:xfrm>
            <a:off x="5591959" y="1512989"/>
            <a:ext cx="2395532" cy="923636"/>
          </a:xfrm>
          <a:prstGeom prst="accentCallout1">
            <a:avLst>
              <a:gd name="adj1" fmla="val 18750"/>
              <a:gd name="adj2" fmla="val -8333"/>
              <a:gd name="adj3" fmla="val 99911"/>
              <a:gd name="adj4" fmla="val -1238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free indices means no need to shift</a:t>
            </a:r>
          </a:p>
        </p:txBody>
      </p:sp>
    </p:spTree>
    <p:extLst>
      <p:ext uri="{BB962C8B-B14F-4D97-AF65-F5344CB8AC3E}">
        <p14:creationId xmlns:p14="http://schemas.microsoft.com/office/powerpoint/2010/main" val="415324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B1E7AB-764C-DD4C-BFF8-F09FDAC098D6}"/>
              </a:ext>
            </a:extLst>
          </p:cNvPr>
          <p:cNvSpPr/>
          <p:nvPr/>
        </p:nvSpPr>
        <p:spPr>
          <a:xfrm>
            <a:off x="375153" y="1742237"/>
            <a:ext cx="4937076" cy="1146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F6D52-F1EE-6D4E-88FD-C6A09604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 Nameless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4CF76-5A79-5447-8AAB-5B481E6E7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42" y="1168924"/>
            <a:ext cx="8561457" cy="3463799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nf</a:t>
            </a: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'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N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e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@(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_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return e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Abs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  scope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$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\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x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do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     b'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&lt;-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instantiate e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 (F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     return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$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Abs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close x b'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a b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do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  a'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&lt;-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a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     case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a'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        Abs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a0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instantiate a0 b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     _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&lt;$&gt;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a'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&lt;*&gt;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b</a:t>
            </a:r>
          </a:p>
          <a:p>
            <a:endParaRPr lang="en-US" dirty="0"/>
          </a:p>
        </p:txBody>
      </p:sp>
      <p:sp>
        <p:nvSpPr>
          <p:cNvPr id="5" name="Line Callout 1 (Border and Accent Bar) 4">
            <a:extLst>
              <a:ext uri="{FF2B5EF4-FFF2-40B4-BE49-F238E27FC236}">
                <a16:creationId xmlns:a16="http://schemas.microsoft.com/office/drawing/2014/main" id="{5B71F2BD-6129-1B40-AE26-97BC531DACEC}"/>
              </a:ext>
            </a:extLst>
          </p:cNvPr>
          <p:cNvSpPr/>
          <p:nvPr/>
        </p:nvSpPr>
        <p:spPr>
          <a:xfrm>
            <a:off x="5700061" y="1693812"/>
            <a:ext cx="3377638" cy="432707"/>
          </a:xfrm>
          <a:prstGeom prst="accentBorderCallout1">
            <a:avLst>
              <a:gd name="adj1" fmla="val 82674"/>
              <a:gd name="adj2" fmla="val -4134"/>
              <a:gd name="adj3" fmla="val 111079"/>
              <a:gd name="adj4" fmla="val -818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Need to generate a fresh variable name for the binder.</a:t>
            </a:r>
          </a:p>
        </p:txBody>
      </p:sp>
      <p:sp>
        <p:nvSpPr>
          <p:cNvPr id="6" name="Line Callout 1 (Border and Accent Bar) 5">
            <a:extLst>
              <a:ext uri="{FF2B5EF4-FFF2-40B4-BE49-F238E27FC236}">
                <a16:creationId xmlns:a16="http://schemas.microsoft.com/office/drawing/2014/main" id="{B98A6B0E-3AE5-1744-976E-8D51D3A3C7CC}"/>
              </a:ext>
            </a:extLst>
          </p:cNvPr>
          <p:cNvSpPr/>
          <p:nvPr/>
        </p:nvSpPr>
        <p:spPr>
          <a:xfrm>
            <a:off x="5700061" y="2295980"/>
            <a:ext cx="3377638" cy="432707"/>
          </a:xfrm>
          <a:prstGeom prst="accentBorderCallout1">
            <a:avLst>
              <a:gd name="adj1" fmla="val 13687"/>
              <a:gd name="adj2" fmla="val -4349"/>
              <a:gd name="adj3" fmla="val 35977"/>
              <a:gd name="adj4" fmla="val -11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Replace bound variable with fresh name</a:t>
            </a:r>
          </a:p>
        </p:txBody>
      </p:sp>
      <p:sp>
        <p:nvSpPr>
          <p:cNvPr id="7" name="Line Callout 1 (Border and Accent Bar) 6">
            <a:extLst>
              <a:ext uri="{FF2B5EF4-FFF2-40B4-BE49-F238E27FC236}">
                <a16:creationId xmlns:a16="http://schemas.microsoft.com/office/drawing/2014/main" id="{628E616E-169D-0848-8987-6E1F82FAA7AF}"/>
              </a:ext>
            </a:extLst>
          </p:cNvPr>
          <p:cNvSpPr/>
          <p:nvPr/>
        </p:nvSpPr>
        <p:spPr>
          <a:xfrm>
            <a:off x="5667829" y="3245276"/>
            <a:ext cx="3377638" cy="571715"/>
          </a:xfrm>
          <a:prstGeom prst="accentBorderCallout1">
            <a:avLst>
              <a:gd name="adj1" fmla="val 13687"/>
              <a:gd name="adj2" fmla="val -4349"/>
              <a:gd name="adj3" fmla="val -55724"/>
              <a:gd name="adj4" fmla="val -68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Replace fresh name with a bound variable,</a:t>
            </a:r>
          </a:p>
          <a:p>
            <a:pPr algn="ctr"/>
            <a:r>
              <a:rPr lang="en-US" sz="1400" dirty="0"/>
              <a:t>inverse of open</a:t>
            </a:r>
          </a:p>
        </p:txBody>
      </p:sp>
      <p:sp>
        <p:nvSpPr>
          <p:cNvPr id="8" name="Line Callout 1 (Border and Accent Bar) 7">
            <a:extLst>
              <a:ext uri="{FF2B5EF4-FFF2-40B4-BE49-F238E27FC236}">
                <a16:creationId xmlns:a16="http://schemas.microsoft.com/office/drawing/2014/main" id="{0DA7DED8-741E-EB45-AB40-A10AD84D1EA9}"/>
              </a:ext>
            </a:extLst>
          </p:cNvPr>
          <p:cNvSpPr/>
          <p:nvPr/>
        </p:nvSpPr>
        <p:spPr>
          <a:xfrm>
            <a:off x="5700061" y="1177223"/>
            <a:ext cx="3377638" cy="432707"/>
          </a:xfrm>
          <a:prstGeom prst="accentBorderCallout1">
            <a:avLst>
              <a:gd name="adj1" fmla="val 82674"/>
              <a:gd name="adj2" fmla="val -4134"/>
              <a:gd name="adj3" fmla="val 30883"/>
              <a:gd name="adj4" fmla="val -88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Work in Reader or State monad</a:t>
            </a:r>
          </a:p>
        </p:txBody>
      </p:sp>
    </p:spTree>
    <p:extLst>
      <p:ext uri="{BB962C8B-B14F-4D97-AF65-F5344CB8AC3E}">
        <p14:creationId xmlns:p14="http://schemas.microsoft.com/office/powerpoint/2010/main" val="29582048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46948-DEE5-C740-8D5F-CD3FE477A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 Nameless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6E22-1305-8441-89EF-E9E507D32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921274"/>
            <a:ext cx="8561457" cy="3463799"/>
          </a:xfrm>
        </p:spPr>
        <p:txBody>
          <a:bodyPr/>
          <a:lstStyle/>
          <a:p>
            <a:r>
              <a:rPr lang="en-US" dirty="0"/>
              <a:t>Ott  – generated by Ott tool, translated to Haskell</a:t>
            </a:r>
          </a:p>
          <a:p>
            <a:r>
              <a:rPr lang="en-US" dirty="0" err="1"/>
              <a:t>TypedOtt</a:t>
            </a:r>
            <a:r>
              <a:rPr lang="en-US" dirty="0"/>
              <a:t> – well-scoped version of Ott</a:t>
            </a:r>
          </a:p>
          <a:p>
            <a:r>
              <a:rPr lang="en-US" dirty="0" err="1"/>
              <a:t>ParOpt</a:t>
            </a:r>
            <a:r>
              <a:rPr lang="en-US" dirty="0"/>
              <a:t> – well-scoped version with parallel substitutions (cf. </a:t>
            </a:r>
            <a:r>
              <a:rPr lang="en-US" dirty="0" err="1"/>
              <a:t>DeBruijn.Scoped</a:t>
            </a:r>
            <a:r>
              <a:rPr lang="en-US" dirty="0"/>
              <a:t>)</a:t>
            </a:r>
          </a:p>
          <a:p>
            <a:r>
              <a:rPr lang="en-US" dirty="0" err="1"/>
              <a:t>Opt</a:t>
            </a:r>
            <a:r>
              <a:rPr lang="en-US" dirty="0"/>
              <a:t> – optimized Ott version, delays open &amp; close at binders</a:t>
            </a:r>
          </a:p>
          <a:p>
            <a:r>
              <a:rPr lang="en-US" dirty="0" err="1"/>
              <a:t>GenericOpt</a:t>
            </a:r>
            <a:r>
              <a:rPr lang="en-US" dirty="0"/>
              <a:t> – optimized Ott version, with Generic Programming=</a:t>
            </a:r>
          </a:p>
          <a:p>
            <a:r>
              <a:rPr lang="en-US" dirty="0" err="1"/>
              <a:t>UnboundRep</a:t>
            </a:r>
            <a:r>
              <a:rPr lang="en-US" dirty="0"/>
              <a:t> – generic programming (</a:t>
            </a:r>
            <a:r>
              <a:rPr lang="en-US" dirty="0" err="1"/>
              <a:t>RepLib</a:t>
            </a:r>
            <a:r>
              <a:rPr lang="en-US" dirty="0"/>
              <a:t>) (</a:t>
            </a:r>
            <a:r>
              <a:rPr lang="en-US" dirty="0" err="1"/>
              <a:t>Yorgey</a:t>
            </a:r>
            <a:r>
              <a:rPr lang="en-US" dirty="0"/>
              <a:t>, Sheard, Weirich)</a:t>
            </a:r>
          </a:p>
          <a:p>
            <a:r>
              <a:rPr lang="en-US" dirty="0" err="1"/>
              <a:t>UnboundGenerics</a:t>
            </a:r>
            <a:r>
              <a:rPr lang="en-US" dirty="0"/>
              <a:t> – unbound ported to </a:t>
            </a:r>
            <a:r>
              <a:rPr lang="en-US" dirty="0" err="1"/>
              <a:t>GHC.Generics</a:t>
            </a:r>
            <a:r>
              <a:rPr lang="en-US" dirty="0"/>
              <a:t> (Alexey </a:t>
            </a:r>
            <a:r>
              <a:rPr lang="en-US" dirty="0" err="1"/>
              <a:t>Klieger</a:t>
            </a:r>
            <a:r>
              <a:rPr lang="en-US" dirty="0"/>
              <a:t>)</a:t>
            </a:r>
          </a:p>
          <a:p>
            <a:r>
              <a:rPr lang="en-US" dirty="0" err="1"/>
              <a:t>UGEBind</a:t>
            </a:r>
            <a:r>
              <a:rPr lang="en-US" dirty="0"/>
              <a:t> – opt ported to UG</a:t>
            </a:r>
          </a:p>
          <a:p>
            <a:r>
              <a:rPr lang="en-US" dirty="0" err="1"/>
              <a:t>UGSubstBind</a:t>
            </a:r>
            <a:r>
              <a:rPr lang="en-US" dirty="0"/>
              <a:t> –  </a:t>
            </a:r>
            <a:r>
              <a:rPr lang="en-US" dirty="0" err="1"/>
              <a:t>substbind</a:t>
            </a:r>
            <a:endParaRPr lang="en-US" dirty="0"/>
          </a:p>
          <a:p>
            <a:r>
              <a:rPr lang="en-US" dirty="0" err="1"/>
              <a:t>UGSubstBind</a:t>
            </a:r>
            <a:r>
              <a:rPr lang="en-US" dirty="0"/>
              <a:t> – opt + </a:t>
            </a:r>
            <a:r>
              <a:rPr lang="en-US" dirty="0" err="1"/>
              <a:t>substbind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0667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6D52-F1EE-6D4E-88FD-C6A09604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 scoped LN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4CF76-5A79-5447-8AAB-5B481E6E7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 Bruijn index usage is "hidden" by the library so clients don't need to think about indices</a:t>
            </a:r>
          </a:p>
          <a:p>
            <a:r>
              <a:rPr lang="en-US" dirty="0"/>
              <a:t>Clients only work with "locally-closed" expressions</a:t>
            </a:r>
          </a:p>
          <a:p>
            <a:r>
              <a:rPr lang="en-US" dirty="0"/>
              <a:t>If expression types track bound variables, this is type "Exp 'Z".</a:t>
            </a:r>
          </a:p>
          <a:p>
            <a:endParaRPr lang="en-US" dirty="0"/>
          </a:p>
          <a:p>
            <a:r>
              <a:rPr lang="en-US" dirty="0"/>
              <a:t>As a tradeoff, clients need to make sure that all binders are opened with sufficiently fresh "free" variables. </a:t>
            </a:r>
          </a:p>
          <a:p>
            <a:r>
              <a:rPr lang="en-US" dirty="0"/>
              <a:t>Monads are good for this, and types can ensure clients don't forget</a:t>
            </a:r>
          </a:p>
        </p:txBody>
      </p:sp>
    </p:spTree>
    <p:extLst>
      <p:ext uri="{BB962C8B-B14F-4D97-AF65-F5344CB8AC3E}">
        <p14:creationId xmlns:p14="http://schemas.microsoft.com/office/powerpoint/2010/main" val="681927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FC238-8601-B54A-B632-8366D01AA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LN: </a:t>
            </a:r>
            <a:r>
              <a:rPr lang="en-US" dirty="0" err="1"/>
              <a:t>lennart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6DD09F-A2E8-2B47-BA3F-81CFB8237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5" y="1200150"/>
            <a:ext cx="7968395" cy="26889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BCD7C1-82DA-034E-AA8E-8357E059852B}"/>
              </a:ext>
            </a:extLst>
          </p:cNvPr>
          <p:cNvSpPr txBox="1"/>
          <p:nvPr/>
        </p:nvSpPr>
        <p:spPr>
          <a:xfrm>
            <a:off x="731520" y="4215865"/>
            <a:ext cx="4574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 </a:t>
            </a:r>
            <a:r>
              <a:rPr lang="en-US" dirty="0" err="1"/>
              <a:t>Opt</a:t>
            </a:r>
            <a:r>
              <a:rPr lang="en-US" dirty="0"/>
              <a:t>: 2.96 </a:t>
            </a:r>
            <a:r>
              <a:rPr lang="en-US" dirty="0" err="1"/>
              <a:t>ms</a:t>
            </a:r>
            <a:r>
              <a:rPr lang="en-US" dirty="0"/>
              <a:t>,  Slowest: Unbound 5.12s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E71FE4-E983-5A4C-A3B2-78B5AFDE771F}"/>
              </a:ext>
            </a:extLst>
          </p:cNvPr>
          <p:cNvSpPr txBox="1"/>
          <p:nvPr/>
        </p:nvSpPr>
        <p:spPr>
          <a:xfrm>
            <a:off x="7941998" y="3846533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</p:spTree>
    <p:extLst>
      <p:ext uri="{BB962C8B-B14F-4D97-AF65-F5344CB8AC3E}">
        <p14:creationId xmlns:p14="http://schemas.microsoft.com/office/powerpoint/2010/main" val="23036547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A6DD-574E-234B-BE62-4901070DF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LN: </a:t>
            </a:r>
            <a:r>
              <a:rPr lang="en-US" dirty="0" err="1"/>
              <a:t>lennart</a:t>
            </a:r>
            <a:r>
              <a:rPr lang="en-US" dirty="0"/>
              <a:t>, lazy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CAAA80-BA00-1A47-A9FD-321F39195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53" y="1200150"/>
            <a:ext cx="8302396" cy="28292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CB57F3-0784-7A4E-8C02-2855CB09D664}"/>
              </a:ext>
            </a:extLst>
          </p:cNvPr>
          <p:cNvSpPr txBox="1"/>
          <p:nvPr/>
        </p:nvSpPr>
        <p:spPr>
          <a:xfrm>
            <a:off x="731520" y="4215865"/>
            <a:ext cx="466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 </a:t>
            </a:r>
            <a:r>
              <a:rPr lang="en-US" dirty="0" err="1"/>
              <a:t>Opt</a:t>
            </a:r>
            <a:r>
              <a:rPr lang="en-US" dirty="0"/>
              <a:t>: 6.02 </a:t>
            </a:r>
            <a:r>
              <a:rPr lang="en-US" dirty="0" err="1"/>
              <a:t>ms</a:t>
            </a:r>
            <a:r>
              <a:rPr lang="en-US" dirty="0"/>
              <a:t>,  Slowest: Unbound 5.41s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A2A40-84FC-1047-A548-A8470A66ECB1}"/>
              </a:ext>
            </a:extLst>
          </p:cNvPr>
          <p:cNvSpPr txBox="1"/>
          <p:nvPr/>
        </p:nvSpPr>
        <p:spPr>
          <a:xfrm>
            <a:off x="7941998" y="3989071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</p:spTree>
    <p:extLst>
      <p:ext uri="{BB962C8B-B14F-4D97-AF65-F5344CB8AC3E}">
        <p14:creationId xmlns:p14="http://schemas.microsoft.com/office/powerpoint/2010/main" val="7212906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E95C7-4BC3-6846-8068-5EE84C987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LN: random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5091BB-DD0C-794D-801F-439E5AB9A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21" y="1481582"/>
            <a:ext cx="7122763" cy="25214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54C4EA-6B54-6640-B5A2-DC98AC0E2E6A}"/>
              </a:ext>
            </a:extLst>
          </p:cNvPr>
          <p:cNvSpPr txBox="1"/>
          <p:nvPr/>
        </p:nvSpPr>
        <p:spPr>
          <a:xfrm>
            <a:off x="731520" y="4215865"/>
            <a:ext cx="564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 </a:t>
            </a:r>
            <a:r>
              <a:rPr lang="en-US" dirty="0" err="1"/>
              <a:t>Opt</a:t>
            </a:r>
            <a:r>
              <a:rPr lang="en-US" dirty="0"/>
              <a:t>: 444 microseconds,  Slowest: </a:t>
            </a:r>
            <a:r>
              <a:rPr lang="en-US" dirty="0" err="1"/>
              <a:t>ParScoped</a:t>
            </a:r>
            <a:r>
              <a:rPr lang="en-US" dirty="0"/>
              <a:t> 5.25s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E6B87-DE02-DA4C-AB77-A89C71ED423F}"/>
              </a:ext>
            </a:extLst>
          </p:cNvPr>
          <p:cNvSpPr txBox="1"/>
          <p:nvPr/>
        </p:nvSpPr>
        <p:spPr>
          <a:xfrm>
            <a:off x="6938921" y="3846533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</p:spTree>
    <p:extLst>
      <p:ext uri="{BB962C8B-B14F-4D97-AF65-F5344CB8AC3E}">
        <p14:creationId xmlns:p14="http://schemas.microsoft.com/office/powerpoint/2010/main" val="2832275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7861-34CD-8547-9AAE-99F4CB6C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 many?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340D8-8E5A-B044-B90B-BD6BFD72B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8353212" cy="3463799"/>
          </a:xfrm>
        </p:spPr>
        <p:txBody>
          <a:bodyPr>
            <a:normAutofit/>
          </a:bodyPr>
          <a:lstStyle/>
          <a:p>
            <a:r>
              <a:rPr lang="en-US" sz="2400" dirty="0"/>
              <a:t>Different goals: compiler vs. type checker vs. didactic explanation vs. proofs</a:t>
            </a:r>
          </a:p>
          <a:p>
            <a:pPr lvl="1"/>
            <a:r>
              <a:rPr lang="en-US" sz="2000" dirty="0"/>
              <a:t>Subtle bugs are common, some designed to be "easier to implement"</a:t>
            </a:r>
          </a:p>
          <a:p>
            <a:pPr lvl="1"/>
            <a:r>
              <a:rPr lang="en-US" sz="2000" dirty="0"/>
              <a:t>Subtle bugs are common, some designed to be "easier to use"</a:t>
            </a:r>
          </a:p>
          <a:p>
            <a:pPr lvl="1"/>
            <a:r>
              <a:rPr lang="en-US" sz="2000" dirty="0"/>
              <a:t>Proofs are important, some designed to be "easier to reason about" </a:t>
            </a:r>
          </a:p>
          <a:p>
            <a:pPr lvl="1"/>
            <a:r>
              <a:rPr lang="en-US" sz="2000" dirty="0"/>
              <a:t>Performance is important, some designed to be "faster"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dirty="0"/>
              <a:t>But …</a:t>
            </a:r>
          </a:p>
          <a:p>
            <a:r>
              <a:rPr lang="en-US" sz="2400" b="1" dirty="0"/>
              <a:t>Which should you use?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   (caveat: of the "pure" implementations)</a:t>
            </a:r>
          </a:p>
        </p:txBody>
      </p:sp>
    </p:spTree>
    <p:extLst>
      <p:ext uri="{BB962C8B-B14F-4D97-AF65-F5344CB8AC3E}">
        <p14:creationId xmlns:p14="http://schemas.microsoft.com/office/powerpoint/2010/main" val="35264153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2507E-B91C-9D4F-8386-91C0E4A54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LN: random, lazy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383096-659B-2442-B7BD-C61765773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649" y="1123950"/>
            <a:ext cx="7660345" cy="28127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77ABEA-5874-5C4F-83AB-BAEAC7CFEDE4}"/>
              </a:ext>
            </a:extLst>
          </p:cNvPr>
          <p:cNvSpPr txBox="1"/>
          <p:nvPr/>
        </p:nvSpPr>
        <p:spPr>
          <a:xfrm>
            <a:off x="731520" y="4215865"/>
            <a:ext cx="5769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 </a:t>
            </a:r>
            <a:r>
              <a:rPr lang="en-US" dirty="0" err="1"/>
              <a:t>Opt</a:t>
            </a:r>
            <a:r>
              <a:rPr lang="en-US" dirty="0"/>
              <a:t>: 393 microseconds,  Slowest: Unbound 31.7 </a:t>
            </a:r>
            <a:r>
              <a:rPr lang="en-US" dirty="0" err="1"/>
              <a:t>ms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A0D50F-94D9-C640-BF8E-C5E85B8B75FF}"/>
              </a:ext>
            </a:extLst>
          </p:cNvPr>
          <p:cNvSpPr txBox="1"/>
          <p:nvPr/>
        </p:nvSpPr>
        <p:spPr>
          <a:xfrm>
            <a:off x="7593401" y="3834884"/>
            <a:ext cx="13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milliseconds</a:t>
            </a:r>
          </a:p>
        </p:txBody>
      </p:sp>
    </p:spTree>
    <p:extLst>
      <p:ext uri="{BB962C8B-B14F-4D97-AF65-F5344CB8AC3E}">
        <p14:creationId xmlns:p14="http://schemas.microsoft.com/office/powerpoint/2010/main" val="443282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2008"/>
            <a:ext cx="9144000" cy="2671492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D66ECB-F7BE-0041-8999-39ECC00A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840507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Named / Nominal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5715A-F333-7C44-BE06-4BD8A6733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268" y="2857499"/>
            <a:ext cx="5269314" cy="75958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and variations</a:t>
            </a:r>
          </a:p>
        </p:txBody>
      </p:sp>
    </p:spTree>
    <p:extLst>
      <p:ext uri="{BB962C8B-B14F-4D97-AF65-F5344CB8AC3E}">
        <p14:creationId xmlns:p14="http://schemas.microsoft.com/office/powerpoint/2010/main" val="17549578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3A13B1-8BA1-C642-9161-244BF4A0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makes a good implementation?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B28975-1768-A543-9D02-1BB9329C7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7703723" cy="3463799"/>
          </a:xfrm>
        </p:spPr>
        <p:txBody>
          <a:bodyPr/>
          <a:lstStyle/>
          <a:p>
            <a:r>
              <a:rPr lang="en-US" dirty="0"/>
              <a:t>Quick implementation of key operations, with high confidence</a:t>
            </a:r>
          </a:p>
          <a:p>
            <a:pPr lvl="1"/>
            <a:r>
              <a:rPr lang="en-US" dirty="0"/>
              <a:t>No matter what language, because we are probably not actually implementing the untyped lambda calculus</a:t>
            </a:r>
          </a:p>
          <a:p>
            <a:pPr lvl="1"/>
            <a:r>
              <a:rPr lang="en-US" dirty="0"/>
              <a:t>i.e. could have multiple binders, patterns,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Minimal invariants to keep track of</a:t>
            </a:r>
          </a:p>
          <a:p>
            <a:pPr lvl="1"/>
            <a:r>
              <a:rPr lang="en-US" dirty="0"/>
              <a:t>Or at least help with them</a:t>
            </a:r>
          </a:p>
          <a:p>
            <a:pPr lvl="1"/>
            <a:r>
              <a:rPr lang="en-US" dirty="0"/>
              <a:t>example invariants:  BVC, shifting indices when changing scopes, </a:t>
            </a:r>
          </a:p>
          <a:p>
            <a:r>
              <a:rPr lang="en-US" dirty="0"/>
              <a:t>Reasonably fast runtime execution</a:t>
            </a:r>
          </a:p>
          <a:p>
            <a:pPr lvl="1"/>
            <a:r>
              <a:rPr lang="en-US" dirty="0"/>
              <a:t>Very easy to end up with quadratic execution times</a:t>
            </a:r>
          </a:p>
          <a:p>
            <a:pPr lvl="1"/>
            <a:r>
              <a:rPr lang="en-US" dirty="0"/>
              <a:t>Opportunity for early cut-off  (\</a:t>
            </a:r>
            <a:r>
              <a:rPr lang="en-US" dirty="0" err="1"/>
              <a:t>x.a</a:t>
            </a:r>
            <a:r>
              <a:rPr lang="en-US" dirty="0"/>
              <a:t>) {b/x}</a:t>
            </a:r>
          </a:p>
          <a:p>
            <a:pPr lvl="1"/>
            <a:r>
              <a:rPr lang="en-US" dirty="0"/>
              <a:t>Constant factors dominate</a:t>
            </a:r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89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2DAA-5F46-7C45-9BEB-5E380510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"Pure" implementation (Haskell)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3A6F2-93C8-8748-B392-904F7F25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8561457" cy="3273767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Var          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Exp Exp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Var  -- some way to represent variables</a:t>
            </a: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Bind t -- some way to represent binding/scope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aeq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Exp -&gt; Exp -&gt; Bool</a:t>
            </a:r>
          </a:p>
          <a:p>
            <a:pPr marL="0" indent="0"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Var -&gt; Exp -&gt; Exp -&gt; Exp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90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14583-AC43-0F4C-8287-12976AFF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DADDB-77ED-E546-8F17-959DFE57D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7930648" cy="3463799"/>
          </a:xfrm>
        </p:spPr>
        <p:txBody>
          <a:bodyPr>
            <a:normAutofit/>
          </a:bodyPr>
          <a:lstStyle/>
          <a:p>
            <a:r>
              <a:rPr lang="en-US" sz="2400" dirty="0"/>
              <a:t>Overview of common approaches (</a:t>
            </a:r>
            <a:r>
              <a:rPr lang="en-US" sz="2400" b="1" dirty="0"/>
              <a:t>de Bruijn</a:t>
            </a:r>
            <a:r>
              <a:rPr lang="en-US" sz="2400" dirty="0"/>
              <a:t>, Locally Nameless, Named)</a:t>
            </a:r>
          </a:p>
          <a:p>
            <a:pPr lvl="1"/>
            <a:r>
              <a:rPr lang="en-US" sz="2000" dirty="0"/>
              <a:t>Are they easy to define?</a:t>
            </a:r>
          </a:p>
          <a:p>
            <a:pPr lvl="1"/>
            <a:r>
              <a:rPr lang="en-US" sz="2000" dirty="0"/>
              <a:t>Are they easy to use?</a:t>
            </a:r>
          </a:p>
          <a:p>
            <a:pPr lvl="1"/>
            <a:r>
              <a:rPr lang="en-US" sz="2000" dirty="0"/>
              <a:t>Are they fast?</a:t>
            </a:r>
          </a:p>
          <a:p>
            <a:r>
              <a:rPr lang="en-US" sz="2400" dirty="0"/>
              <a:t>Spoiler alert </a:t>
            </a:r>
          </a:p>
          <a:p>
            <a:pPr lvl="1"/>
            <a:r>
              <a:rPr lang="en-US" sz="2000" dirty="0"/>
              <a:t>Can make them all easy to define (via generic programming)</a:t>
            </a:r>
          </a:p>
          <a:p>
            <a:pPr lvl="1"/>
            <a:r>
              <a:rPr lang="en-US" sz="2000" dirty="0"/>
              <a:t>Trade-offs in ease of use, but I'm not going to talk much about that</a:t>
            </a:r>
          </a:p>
          <a:p>
            <a:pPr lvl="1"/>
            <a:r>
              <a:rPr lang="en-US" sz="2000" dirty="0"/>
              <a:t>Can make them all faster by suspending work at binders</a:t>
            </a:r>
          </a:p>
          <a:p>
            <a:pPr lvl="1"/>
            <a:r>
              <a:rPr lang="en-US" sz="2000" dirty="0"/>
              <a:t>Considerable overlap in performance </a:t>
            </a:r>
          </a:p>
        </p:txBody>
      </p:sp>
    </p:spTree>
    <p:extLst>
      <p:ext uri="{BB962C8B-B14F-4D97-AF65-F5344CB8AC3E}">
        <p14:creationId xmlns:p14="http://schemas.microsoft.com/office/powerpoint/2010/main" val="2148088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A6A9-D52D-4444-A831-060D7869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work (in progress)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7DC23-4B6F-3D40-B562-787C47C7C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168924"/>
            <a:ext cx="7468553" cy="3463799"/>
          </a:xfrm>
        </p:spPr>
        <p:txBody>
          <a:bodyPr/>
          <a:lstStyle/>
          <a:p>
            <a:r>
              <a:rPr lang="en-US" dirty="0"/>
              <a:t>Gather implementations &amp; variations for comparison</a:t>
            </a:r>
          </a:p>
          <a:p>
            <a:pPr lvl="1"/>
            <a:r>
              <a:rPr lang="en-US" dirty="0"/>
              <a:t>de Bruijn (14 variations)</a:t>
            </a:r>
          </a:p>
          <a:p>
            <a:pPr lvl="1"/>
            <a:r>
              <a:rPr lang="en-US" dirty="0"/>
              <a:t>named/nominal representations (6)</a:t>
            </a:r>
          </a:p>
          <a:p>
            <a:pPr lvl="1"/>
            <a:r>
              <a:rPr lang="en-US" dirty="0"/>
              <a:t>locally nameless (12)</a:t>
            </a:r>
          </a:p>
          <a:p>
            <a:r>
              <a:rPr lang="en-US" dirty="0"/>
              <a:t>Common test suite </a:t>
            </a:r>
          </a:p>
          <a:p>
            <a:r>
              <a:rPr lang="en-US" dirty="0"/>
              <a:t>Benchmarks </a:t>
            </a:r>
          </a:p>
          <a:p>
            <a:pPr lvl="1"/>
            <a:r>
              <a:rPr lang="en-US" dirty="0"/>
              <a:t>Challenge: implementations used for differing purposes, so no "typical" workload</a:t>
            </a:r>
          </a:p>
          <a:p>
            <a:pPr lvl="1"/>
            <a:r>
              <a:rPr lang="en-US" dirty="0"/>
              <a:t>Language is impoverished, but don't want to over emphasize Church encodings</a:t>
            </a:r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062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2008"/>
            <a:ext cx="9144000" cy="2671492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3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FED818-1FCA-F547-8E66-EE6260C5C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840507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 Bruijn indices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84E35-AB1D-C14D-8F29-D01185F5D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268" y="2857499"/>
            <a:ext cx="5269314" cy="75958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and variations</a:t>
            </a:r>
          </a:p>
        </p:txBody>
      </p:sp>
    </p:spTree>
    <p:extLst>
      <p:ext uri="{BB962C8B-B14F-4D97-AF65-F5344CB8AC3E}">
        <p14:creationId xmlns:p14="http://schemas.microsoft.com/office/powerpoint/2010/main" val="728401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14395</TotalTime>
  <Words>3817</Words>
  <Application>Microsoft Macintosh PowerPoint</Application>
  <PresentationFormat>On-screen Show (16:9)</PresentationFormat>
  <Paragraphs>547</Paragraphs>
  <Slides>52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Menlo</vt:lpstr>
      <vt:lpstr>Office Theme</vt:lpstr>
      <vt:lpstr>Talk context</vt:lpstr>
      <vt:lpstr>How to Implement the Lambda Calculus,  Quickly  </vt:lpstr>
      <vt:lpstr>Two Key Operations </vt:lpstr>
      <vt:lpstr>Many implementations</vt:lpstr>
      <vt:lpstr>Why so many? </vt:lpstr>
      <vt:lpstr>"Pure" implementation (Haskell) </vt:lpstr>
      <vt:lpstr>This talk</vt:lpstr>
      <vt:lpstr>This work (in progress)</vt:lpstr>
      <vt:lpstr>de Bruijn indices</vt:lpstr>
      <vt:lpstr>de Bruijn implementations</vt:lpstr>
      <vt:lpstr>TAPL definition of substitution (Homework)</vt:lpstr>
      <vt:lpstr>TAPL definition of substitution</vt:lpstr>
      <vt:lpstr>TAPL definition of substitution</vt:lpstr>
      <vt:lpstr>Variations – Single substitution</vt:lpstr>
      <vt:lpstr>Variations - Parallel Substitutions</vt:lpstr>
      <vt:lpstr>Variations - Parallel Substitutions</vt:lpstr>
      <vt:lpstr>Variations - Parallel substitutions</vt:lpstr>
      <vt:lpstr>Are de Bruijn variants easy to define?</vt:lpstr>
      <vt:lpstr>Are de Bruijn variants easy to define?</vt:lpstr>
      <vt:lpstr>Stop implementing de Bruijn substitution!</vt:lpstr>
      <vt:lpstr>Are de Bruijn indices easy to use?</vt:lpstr>
      <vt:lpstr>Summary – de Bruijn indices – 14 variations</vt:lpstr>
      <vt:lpstr>Benchmarks</vt:lpstr>
      <vt:lpstr>So, which is fastest?</vt:lpstr>
      <vt:lpstr>Normal-order full-reduction</vt:lpstr>
      <vt:lpstr>Normal order full reduction</vt:lpstr>
      <vt:lpstr>Benchmark: Random terms</vt:lpstr>
      <vt:lpstr>de Bruijn: random, lazy</vt:lpstr>
      <vt:lpstr>Laziness is an optimization</vt:lpstr>
      <vt:lpstr>de Bruijn: random, strict</vt:lpstr>
      <vt:lpstr>Lennart's term</vt:lpstr>
      <vt:lpstr>de Bruijn: Lennart, lazy</vt:lpstr>
      <vt:lpstr>de Bruijn: Lennart, strict</vt:lpstr>
      <vt:lpstr>Takeaways</vt:lpstr>
      <vt:lpstr>Comparison</vt:lpstr>
      <vt:lpstr>We can do similar things with LN &amp; Named reps</vt:lpstr>
      <vt:lpstr>PowerPoint Presentation</vt:lpstr>
      <vt:lpstr>PowerPoint Presentation</vt:lpstr>
      <vt:lpstr>Conclusions</vt:lpstr>
      <vt:lpstr>Extra slides, probably wont have time for them</vt:lpstr>
      <vt:lpstr>Locally Nameless</vt:lpstr>
      <vt:lpstr>Locally Nameless implementations</vt:lpstr>
      <vt:lpstr>LN definition of (bound var) substitution</vt:lpstr>
      <vt:lpstr>Locally Nameless Normalization</vt:lpstr>
      <vt:lpstr>Locally Nameless variations</vt:lpstr>
      <vt:lpstr>Well scoped LN </vt:lpstr>
      <vt:lpstr>LN: lennart</vt:lpstr>
      <vt:lpstr>LN: lennart, lazy</vt:lpstr>
      <vt:lpstr>LN: random</vt:lpstr>
      <vt:lpstr>LN: random, lazy</vt:lpstr>
      <vt:lpstr>Named / Nominal</vt:lpstr>
      <vt:lpstr>What makes a good implementation?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Strongly-typed  System F  in GHC</dc:title>
  <dc:creator>Weirich, Stephanie C</dc:creator>
  <cp:lastModifiedBy>Eleanor Zdancewic</cp:lastModifiedBy>
  <cp:revision>137</cp:revision>
  <dcterms:created xsi:type="dcterms:W3CDTF">2020-06-20T20:48:48Z</dcterms:created>
  <dcterms:modified xsi:type="dcterms:W3CDTF">2021-08-05T19:18:57Z</dcterms:modified>
</cp:coreProperties>
</file>