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82"/>
  </p:notesMasterIdLst>
  <p:sldIdLst>
    <p:sldId id="256" r:id="rId2"/>
    <p:sldId id="362" r:id="rId3"/>
    <p:sldId id="370" r:id="rId4"/>
    <p:sldId id="363" r:id="rId5"/>
    <p:sldId id="364" r:id="rId6"/>
    <p:sldId id="380" r:id="rId7"/>
    <p:sldId id="426" r:id="rId8"/>
    <p:sldId id="428" r:id="rId9"/>
    <p:sldId id="429" r:id="rId10"/>
    <p:sldId id="430" r:id="rId11"/>
    <p:sldId id="431" r:id="rId12"/>
    <p:sldId id="441" r:id="rId13"/>
    <p:sldId id="368" r:id="rId14"/>
    <p:sldId id="369" r:id="rId15"/>
    <p:sldId id="436" r:id="rId16"/>
    <p:sldId id="432" r:id="rId17"/>
    <p:sldId id="442" r:id="rId18"/>
    <p:sldId id="433" r:id="rId19"/>
    <p:sldId id="434" r:id="rId20"/>
    <p:sldId id="445" r:id="rId21"/>
    <p:sldId id="446" r:id="rId22"/>
    <p:sldId id="439" r:id="rId23"/>
    <p:sldId id="447" r:id="rId24"/>
    <p:sldId id="448" r:id="rId25"/>
    <p:sldId id="450" r:id="rId26"/>
    <p:sldId id="451" r:id="rId27"/>
    <p:sldId id="452" r:id="rId28"/>
    <p:sldId id="453" r:id="rId29"/>
    <p:sldId id="440" r:id="rId30"/>
    <p:sldId id="449" r:id="rId31"/>
    <p:sldId id="454" r:id="rId32"/>
    <p:sldId id="443" r:id="rId33"/>
    <p:sldId id="427" r:id="rId34"/>
    <p:sldId id="365" r:id="rId35"/>
    <p:sldId id="420" r:id="rId36"/>
    <p:sldId id="400" r:id="rId37"/>
    <p:sldId id="291" r:id="rId38"/>
    <p:sldId id="360" r:id="rId39"/>
    <p:sldId id="294" r:id="rId40"/>
    <p:sldId id="367" r:id="rId41"/>
    <p:sldId id="372" r:id="rId42"/>
    <p:sldId id="404" r:id="rId43"/>
    <p:sldId id="375" r:id="rId44"/>
    <p:sldId id="376" r:id="rId45"/>
    <p:sldId id="408" r:id="rId46"/>
    <p:sldId id="405" r:id="rId47"/>
    <p:sldId id="379" r:id="rId48"/>
    <p:sldId id="374" r:id="rId49"/>
    <p:sldId id="377" r:id="rId50"/>
    <p:sldId id="421" r:id="rId51"/>
    <p:sldId id="406" r:id="rId52"/>
    <p:sldId id="366" r:id="rId53"/>
    <p:sldId id="383" r:id="rId54"/>
    <p:sldId id="391" r:id="rId55"/>
    <p:sldId id="392" r:id="rId56"/>
    <p:sldId id="401" r:id="rId57"/>
    <p:sldId id="394" r:id="rId58"/>
    <p:sldId id="390" r:id="rId59"/>
    <p:sldId id="402" r:id="rId60"/>
    <p:sldId id="422" r:id="rId61"/>
    <p:sldId id="409" r:id="rId62"/>
    <p:sldId id="415" r:id="rId63"/>
    <p:sldId id="413" r:id="rId64"/>
    <p:sldId id="411" r:id="rId65"/>
    <p:sldId id="419" r:id="rId66"/>
    <p:sldId id="417" r:id="rId67"/>
    <p:sldId id="424" r:id="rId68"/>
    <p:sldId id="418" r:id="rId69"/>
    <p:sldId id="399" r:id="rId70"/>
    <p:sldId id="385" r:id="rId71"/>
    <p:sldId id="386" r:id="rId72"/>
    <p:sldId id="384" r:id="rId73"/>
    <p:sldId id="387" r:id="rId74"/>
    <p:sldId id="388" r:id="rId75"/>
    <p:sldId id="397" r:id="rId76"/>
    <p:sldId id="396" r:id="rId77"/>
    <p:sldId id="398" r:id="rId78"/>
    <p:sldId id="395" r:id="rId79"/>
    <p:sldId id="407" r:id="rId80"/>
    <p:sldId id="361" r:id="rId8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688" y="184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Sheet1!$B$2:$B$4</c:f>
              <c:numCache>
                <c:formatCode>0.000</c:formatCode>
                <c:ptCount val="3"/>
                <c:pt idx="0">
                  <c:v>1.2150891515831601</c:v>
                </c:pt>
                <c:pt idx="1">
                  <c:v>2.1983944512095701</c:v>
                </c:pt>
                <c:pt idx="2">
                  <c:v>0.972355181458472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64-F44F-84B3-1621C7284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Sheet1!$B$2:$B$4</c:f>
              <c:numCache>
                <c:formatCode>0.000</c:formatCode>
                <c:ptCount val="3"/>
                <c:pt idx="0">
                  <c:v>1.2150891515831601</c:v>
                </c:pt>
                <c:pt idx="1">
                  <c:v>2.1983944512095701</c:v>
                </c:pt>
                <c:pt idx="2">
                  <c:v>0.972355181458472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64-F44F-84B3-1621C7284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Sheet1!$C$2:$C$4</c:f>
              <c:numCache>
                <c:formatCode>0.000</c:formatCode>
                <c:ptCount val="3"/>
                <c:pt idx="0">
                  <c:v>0.91124560114834197</c:v>
                </c:pt>
                <c:pt idx="1">
                  <c:v>0.30252701119544001</c:v>
                </c:pt>
                <c:pt idx="2">
                  <c:v>0.130062090361557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64-F44F-84B3-1621C7284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Sheet1!$H$2:$H$4</c:f>
              <c:numCache>
                <c:formatCode>0</c:formatCode>
                <c:ptCount val="3"/>
                <c:pt idx="0">
                  <c:v>911.24560114834196</c:v>
                </c:pt>
                <c:pt idx="1">
                  <c:v>302.52701119544002</c:v>
                </c:pt>
                <c:pt idx="2">
                  <c:v>130.06209036155701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8-A944-B4E8-E4151519039B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Sheet1!$I$2:$I$4</c:f>
              <c:numCache>
                <c:formatCode>0.0</c:formatCode>
                <c:ptCount val="3"/>
                <c:pt idx="0">
                  <c:v>89.194326148255698</c:v>
                </c:pt>
                <c:pt idx="1">
                  <c:v>7.8917490820739689</c:v>
                </c:pt>
                <c:pt idx="2">
                  <c:v>2.8202687308209202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E8-A944-B4E8-E41515190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823568"/>
        <c:axId val="964825216"/>
      </c:barChart>
      <c:catAx>
        <c:axId val="9648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5216"/>
        <c:crosses val="autoZero"/>
        <c:auto val="1"/>
        <c:lblAlgn val="ctr"/>
        <c:lblOffset val="100"/>
        <c:noMultiLvlLbl val="0"/>
      </c:catAx>
      <c:valAx>
        <c:axId val="964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228009828642662E-2"/>
          <c:y val="0.13963862788765397"/>
          <c:w val="0.9191946037764035"/>
          <c:h val="0.69514821591790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Sheet1!$L$2:$L$4</c:f>
              <c:numCache>
                <c:formatCode>0.0</c:formatCode>
                <c:ptCount val="3"/>
                <c:pt idx="0">
                  <c:v>89.194326148255698</c:v>
                </c:pt>
                <c:pt idx="1">
                  <c:v>7.8917490820739689</c:v>
                </c:pt>
                <c:pt idx="2">
                  <c:v>2.8202687308209202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92-0F4E-8F4C-6EA6FA3882A5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Sheet1!$M$2:$M$4</c:f>
              <c:numCache>
                <c:formatCode>0.0</c:formatCode>
                <c:ptCount val="3"/>
                <c:pt idx="0">
                  <c:v>146.100855812503</c:v>
                </c:pt>
                <c:pt idx="1">
                  <c:v>9.4408926345706909</c:v>
                </c:pt>
                <c:pt idx="2">
                  <c:v>3.2484204049828098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92-0F4E-8F4C-6EA6FA388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270559"/>
        <c:axId val="1486272207"/>
      </c:barChart>
      <c:catAx>
        <c:axId val="14862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2207"/>
        <c:crosses val="autoZero"/>
        <c:auto val="1"/>
        <c:lblAlgn val="ctr"/>
        <c:lblOffset val="100"/>
        <c:noMultiLvlLbl val="0"/>
      </c:catAx>
      <c:valAx>
        <c:axId val="148627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Named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Original</c:v>
                </c:pt>
                <c:pt idx="1">
                  <c:v>Strict</c:v>
                </c:pt>
                <c:pt idx="2">
                  <c:v>Optimized</c:v>
                </c:pt>
                <c:pt idx="3">
                  <c:v>Generic</c:v>
                </c:pt>
              </c:strCache>
            </c:strRef>
          </c:cat>
          <c:val>
            <c:numRef>
              <c:f>Sheet1!$B$2:$E$2</c:f>
              <c:numCache>
                <c:formatCode>0.000</c:formatCode>
                <c:ptCount val="4"/>
                <c:pt idx="0">
                  <c:v>1.2150891515831601</c:v>
                </c:pt>
                <c:pt idx="1">
                  <c:v>0.91124560114834197</c:v>
                </c:pt>
                <c:pt idx="2">
                  <c:v>8.9194326148255704E-2</c:v>
                </c:pt>
                <c:pt idx="3">
                  <c:v>0.14610085581250301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1-C748-8CEB-F4D9D29CBBD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DeBruijn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Original</c:v>
                </c:pt>
                <c:pt idx="1">
                  <c:v>Strict</c:v>
                </c:pt>
                <c:pt idx="2">
                  <c:v>Optimized</c:v>
                </c:pt>
                <c:pt idx="3">
                  <c:v>Generic</c:v>
                </c:pt>
              </c:strCache>
            </c:strRef>
          </c:cat>
          <c:val>
            <c:numRef>
              <c:f>Sheet1!$B$3:$E$3</c:f>
              <c:numCache>
                <c:formatCode>0.000</c:formatCode>
                <c:ptCount val="4"/>
                <c:pt idx="0">
                  <c:v>2.1983944512095701</c:v>
                </c:pt>
                <c:pt idx="1">
                  <c:v>0.30252701119544001</c:v>
                </c:pt>
                <c:pt idx="2">
                  <c:v>7.8917490820739691E-3</c:v>
                </c:pt>
                <c:pt idx="3">
                  <c:v>9.4408926345706905E-3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1-C748-8CEB-F4D9D29CBBD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LocallyNameless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Original</c:v>
                </c:pt>
                <c:pt idx="1">
                  <c:v>Strict</c:v>
                </c:pt>
                <c:pt idx="2">
                  <c:v>Optimized</c:v>
                </c:pt>
                <c:pt idx="3">
                  <c:v>Generic</c:v>
                </c:pt>
              </c:strCache>
            </c:strRef>
          </c:cat>
          <c:val>
            <c:numRef>
              <c:f>Sheet1!$B$4:$E$4</c:f>
              <c:numCache>
                <c:formatCode>0.000</c:formatCode>
                <c:ptCount val="4"/>
                <c:pt idx="0">
                  <c:v>0.972355181458472</c:v>
                </c:pt>
                <c:pt idx="1">
                  <c:v>0.130062090361557</c:v>
                </c:pt>
                <c:pt idx="2">
                  <c:v>2.8202687308209202E-3</c:v>
                </c:pt>
                <c:pt idx="3">
                  <c:v>3.24842040498281E-3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E1-C748-8CEB-F4D9D29CB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861071"/>
        <c:axId val="1332326671"/>
      </c:barChart>
      <c:catAx>
        <c:axId val="13318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26671"/>
        <c:crosses val="autoZero"/>
        <c:auto val="1"/>
        <c:lblAlgn val="ctr"/>
        <c:lblOffset val="100"/>
        <c:noMultiLvlLbl val="0"/>
      </c:catAx>
      <c:valAx>
        <c:axId val="13323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6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3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6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9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4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4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2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3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5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there is commonality. And the general idea of "walk over the term and do something special at variables and binders"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Lennart: "Lambda Calculus Cooked Four Ways"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subst</a:t>
            </a:r>
            <a:r>
              <a:rPr lang="en-US" dirty="0"/>
              <a:t> is </a:t>
            </a:r>
          </a:p>
          <a:p>
            <a:r>
              <a:rPr lang="en-US" dirty="0"/>
              <a:t>compose bs with </a:t>
            </a:r>
            <a:r>
              <a:rPr lang="en-US" dirty="0" err="1"/>
              <a:t>incr</a:t>
            </a:r>
            <a:r>
              <a:rPr lang="en-US" dirty="0"/>
              <a:t>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9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02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implementations are slower, some significantly so. (</a:t>
            </a:r>
            <a:r>
              <a:rPr lang="en-US" dirty="0" err="1"/>
              <a:t>cf</a:t>
            </a:r>
            <a:r>
              <a:rPr lang="en-US" dirty="0"/>
              <a:t> Kit/CPDT)</a:t>
            </a:r>
          </a:p>
          <a:p>
            <a:r>
              <a:rPr lang="en-US" dirty="0"/>
              <a:t>BUT: Nested went from 63 to 47 </a:t>
            </a:r>
            <a:r>
              <a:rPr lang="en-US" dirty="0" err="1"/>
              <a:t>miliseconds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runs lead to differences of .5 seconds. </a:t>
            </a:r>
          </a:p>
          <a:p>
            <a:endParaRPr lang="en-US" dirty="0"/>
          </a:p>
          <a:p>
            <a:r>
              <a:rPr lang="en-US" dirty="0"/>
              <a:t>Strictness helps this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51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09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6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only the fastest versions, both strict and lazy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9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only the fastest versions, both strict and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55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59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"little paper" </a:t>
            </a:r>
          </a:p>
          <a:p>
            <a:r>
              <a:rPr lang="en-US" dirty="0"/>
              <a:t>really a literate Haskell implementation</a:t>
            </a:r>
          </a:p>
          <a:p>
            <a:r>
              <a:rPr lang="en-US" dirty="0"/>
              <a:t>Stand on the shoulders of giants</a:t>
            </a:r>
          </a:p>
          <a:p>
            <a:endParaRPr lang="en-US" dirty="0"/>
          </a:p>
          <a:p>
            <a:r>
              <a:rPr lang="en-US" dirty="0"/>
              <a:t>focusses on capture-avoiding substitution</a:t>
            </a:r>
          </a:p>
          <a:p>
            <a:r>
              <a:rPr lang="en-US" dirty="0"/>
              <a:t>we'll make sure that we can also calculate alpha-</a:t>
            </a:r>
            <a:r>
              <a:rPr lang="en-US" dirty="0" err="1"/>
              <a:t>equiavalence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irich/lambda-n-ways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IFL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3,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Locally nameless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961" y="1210869"/>
            <a:ext cx="7049105" cy="346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dirty="0"/>
              <a:t>. </a:t>
            </a:r>
            <a:r>
              <a:rPr lang="el-GR" sz="28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800" dirty="0"/>
              <a:t>. (</a:t>
            </a:r>
            <a:r>
              <a:rPr lang="el-GR" sz="2800" dirty="0">
                <a:solidFill>
                  <a:schemeClr val="accent1"/>
                </a:solidFill>
              </a:rPr>
              <a:t>λ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dirty="0"/>
              <a:t> (</a:t>
            </a:r>
            <a:r>
              <a:rPr lang="el-GR" sz="2800" dirty="0"/>
              <a:t>λ</a:t>
            </a:r>
            <a:r>
              <a:rPr lang="en-US" sz="2800" dirty="0"/>
              <a:t>x.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dirty="0"/>
              <a:t> (</a:t>
            </a:r>
            <a:r>
              <a:rPr lang="el-GR" sz="28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2800" dirty="0"/>
              <a:t>)))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dirty="0"/>
              <a:t>)</a:t>
            </a:r>
          </a:p>
          <a:p>
            <a:pPr marL="0" indent="0" algn="ctr">
              <a:buNone/>
            </a:pP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2800" dirty="0"/>
              <a:t>. </a:t>
            </a:r>
            <a:r>
              <a:rPr lang="el-GR" sz="28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2800" dirty="0"/>
              <a:t>. (</a:t>
            </a:r>
            <a:r>
              <a:rPr lang="el-GR" sz="2800" dirty="0">
                <a:solidFill>
                  <a:schemeClr val="accent1"/>
                </a:solidFill>
              </a:rPr>
              <a:t>λ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0</a:t>
            </a:r>
            <a:r>
              <a:rPr lang="en-US" sz="2800" dirty="0"/>
              <a:t> (</a:t>
            </a:r>
            <a:r>
              <a:rPr lang="el-GR" sz="2800" dirty="0"/>
              <a:t>λ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(</a:t>
            </a:r>
            <a:r>
              <a:rPr lang="el-GR" sz="28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2800" dirty="0"/>
              <a:t>)))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800" dirty="0"/>
              <a:t>)</a:t>
            </a:r>
          </a:p>
          <a:p>
            <a:pPr marL="0" indent="0" algn="ctr">
              <a:buNone/>
            </a:pPr>
            <a:r>
              <a:rPr lang="en-US" sz="2800" dirty="0"/>
              <a:t>(</a:t>
            </a:r>
            <a:r>
              <a:rPr lang="el-GR" sz="2800" dirty="0">
                <a:solidFill>
                  <a:schemeClr val="accent1"/>
                </a:solidFill>
              </a:rPr>
              <a:t>λ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0</a:t>
            </a:r>
            <a:r>
              <a:rPr lang="en-US" sz="2800" dirty="0"/>
              <a:t> (</a:t>
            </a:r>
            <a:r>
              <a:rPr lang="el-GR" sz="2800" dirty="0"/>
              <a:t>λ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(</a:t>
            </a:r>
            <a:r>
              <a:rPr lang="el-GR" sz="28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2800" dirty="0"/>
              <a:t>)))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dirty="0"/>
              <a:t>)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2800" dirty="0"/>
              <a:t>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2800" dirty="0"/>
              <a:t>) (λ.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2800" dirty="0"/>
              <a:t>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2800" dirty="0"/>
              <a:t>) (</a:t>
            </a:r>
            <a:r>
              <a:rPr lang="el-GR" sz="28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2800" dirty="0"/>
              <a:t>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2800" dirty="0"/>
              <a:t>)</a:t>
            </a:r>
            <a:r>
              <a:rPr lang="en-US" sz="2800" dirty="0"/>
              <a:t>)</a:t>
            </a:r>
          </a:p>
          <a:p>
            <a:pPr marL="0" indent="0" algn="ctr">
              <a:buNone/>
            </a:pP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2800" dirty="0"/>
              <a:t>. </a:t>
            </a:r>
            <a:r>
              <a:rPr lang="el-GR" sz="28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2800" dirty="0"/>
              <a:t>. 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2800" dirty="0"/>
              <a:t> (</a:t>
            </a:r>
            <a:r>
              <a:rPr lang="el-GR" sz="28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2800" dirty="0"/>
              <a:t>) (λ. 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2800" dirty="0"/>
              <a:t> (</a:t>
            </a:r>
            <a:r>
              <a:rPr lang="el-GR" sz="28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2800" dirty="0"/>
              <a:t>) (</a:t>
            </a:r>
            <a:r>
              <a:rPr lang="el-GR" sz="28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2800" dirty="0"/>
              <a:t>.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2800" dirty="0"/>
              <a:t>))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155A-3C70-9A4D-A653-E3FD0DED8630}"/>
              </a:ext>
            </a:extLst>
          </p:cNvPr>
          <p:cNvSpPr txBox="1"/>
          <p:nvPr/>
        </p:nvSpPr>
        <p:spPr>
          <a:xfrm>
            <a:off x="3494015" y="2706073"/>
            <a:ext cx="4317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400" i="1" dirty="0">
                <a:solidFill>
                  <a:schemeClr val="accent1"/>
                </a:solidFill>
              </a:rPr>
              <a:t>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in the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53E8-6F4A-9644-B386-76E65D6A64F2}"/>
              </a:ext>
            </a:extLst>
          </p:cNvPr>
          <p:cNvSpPr txBox="1"/>
          <p:nvPr/>
        </p:nvSpPr>
        <p:spPr>
          <a:xfrm>
            <a:off x="477322" y="1679214"/>
            <a:ext cx="256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name outermost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variables to expose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beta-reduction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A8756-E296-744D-BFB3-8C2EECBF0AA0}"/>
              </a:ext>
            </a:extLst>
          </p:cNvPr>
          <p:cNvSpPr txBox="1"/>
          <p:nvPr/>
        </p:nvSpPr>
        <p:spPr>
          <a:xfrm>
            <a:off x="375153" y="3474339"/>
            <a:ext cx="267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replace names with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indices when finished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D19D0-97EC-804E-9F02-5A8E91931162}"/>
              </a:ext>
            </a:extLst>
          </p:cNvPr>
          <p:cNvCxnSpPr>
            <a:cxnSpLocks/>
          </p:cNvCxnSpPr>
          <p:nvPr/>
        </p:nvCxnSpPr>
        <p:spPr>
          <a:xfrm>
            <a:off x="3045204" y="2125213"/>
            <a:ext cx="61239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1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EBB3-78CB-3B48-B6EE-8071C9E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Bookkeeping during substitution  b {a/x}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3D7C-8515-F34E-9ABF-7C6B607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 rename terms to avoid capture</a:t>
            </a:r>
          </a:p>
          <a:p>
            <a:pPr lvl="1"/>
            <a:r>
              <a:rPr lang="en-US" dirty="0"/>
              <a:t>calculate free variables of a</a:t>
            </a:r>
          </a:p>
          <a:p>
            <a:pPr lvl="1"/>
            <a:r>
              <a:rPr lang="en-US" dirty="0"/>
              <a:t>rename bound variables in b with a "fresh" name</a:t>
            </a:r>
          </a:p>
          <a:p>
            <a:pPr lvl="1"/>
            <a:r>
              <a:rPr lang="en-US" dirty="0"/>
              <a:t>to find a fresh name, need to track variables of b &amp; what names have been used </a:t>
            </a:r>
          </a:p>
          <a:p>
            <a:r>
              <a:rPr lang="en-US" dirty="0"/>
              <a:t>de Bruijn: adjust indices</a:t>
            </a:r>
          </a:p>
          <a:p>
            <a:pPr lvl="1"/>
            <a:r>
              <a:rPr lang="en-US" dirty="0"/>
              <a:t>need to shift free indices in a depending on binding depth</a:t>
            </a:r>
          </a:p>
          <a:p>
            <a:pPr lvl="1"/>
            <a:r>
              <a:rPr lang="en-US" dirty="0"/>
              <a:t>in beta-reduction, free variables of b need to be decremented b/c we lose a binder</a:t>
            </a:r>
          </a:p>
          <a:p>
            <a:r>
              <a:rPr lang="en-US" dirty="0"/>
              <a:t>Locally nameless: </a:t>
            </a:r>
          </a:p>
          <a:p>
            <a:pPr lvl="1"/>
            <a:r>
              <a:rPr lang="en-US" dirty="0"/>
              <a:t>invariant: a has no "free" indices, only free names</a:t>
            </a:r>
          </a:p>
          <a:p>
            <a:pPr lvl="1"/>
            <a:r>
              <a:rPr lang="en-US" dirty="0"/>
              <a:t>maintaining invariant means need to exchange free / bound variables in b as we look for reductions</a:t>
            </a:r>
          </a:p>
        </p:txBody>
      </p:sp>
    </p:spTree>
    <p:extLst>
      <p:ext uri="{BB962C8B-B14F-4D97-AF65-F5344CB8AC3E}">
        <p14:creationId xmlns:p14="http://schemas.microsoft.com/office/powerpoint/2010/main" val="336245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is faster?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9EDB-246A-5E4C-AAFD-8B4EACB1F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Named: "Simple" implementation from Lambda Calculus Cooked Four Ways</a:t>
            </a:r>
          </a:p>
          <a:p>
            <a:r>
              <a:rPr lang="en-US" dirty="0" err="1"/>
              <a:t>deBruijn</a:t>
            </a:r>
            <a:r>
              <a:rPr lang="en-US" dirty="0"/>
              <a:t>: "</a:t>
            </a:r>
            <a:r>
              <a:rPr lang="en-US" dirty="0" err="1"/>
              <a:t>DeBruijn</a:t>
            </a:r>
            <a:r>
              <a:rPr lang="en-US" dirty="0"/>
              <a:t>" implementation from Lambda Calculus Cooked Four Ways</a:t>
            </a:r>
          </a:p>
          <a:p>
            <a:r>
              <a:rPr lang="en-US" dirty="0"/>
              <a:t>Locally Nameless: Implementation generated by Ott tool, translated to Haskell</a:t>
            </a:r>
          </a:p>
        </p:txBody>
      </p:sp>
    </p:spTree>
    <p:extLst>
      <p:ext uri="{BB962C8B-B14F-4D97-AF65-F5344CB8AC3E}">
        <p14:creationId xmlns:p14="http://schemas.microsoft.com/office/powerpoint/2010/main" val="376366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315842" cy="3463799"/>
          </a:xfrm>
        </p:spPr>
        <p:txBody>
          <a:bodyPr/>
          <a:lstStyle/>
          <a:p>
            <a:r>
              <a:rPr lang="en-US" sz="2800" dirty="0"/>
              <a:t>Time normal-order reduction of the Church encoding of 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6! == sum [1 .. 37] + 17</a:t>
            </a:r>
          </a:p>
          <a:p>
            <a:pPr marL="342900" lvl="1" indent="0">
              <a:buNone/>
            </a:pPr>
            <a:r>
              <a:rPr lang="en-US" sz="2800" dirty="0"/>
              <a:t>i.e.  720 == 719</a:t>
            </a:r>
          </a:p>
          <a:p>
            <a:r>
              <a:rPr lang="en-US" sz="2800" dirty="0"/>
              <a:t>Benchmark statistics</a:t>
            </a:r>
          </a:p>
          <a:p>
            <a:pPr lvl="1"/>
            <a:r>
              <a:rPr lang="en-US" sz="2000" dirty="0"/>
              <a:t>Number of substitutions required for normalization: </a:t>
            </a:r>
            <a:r>
              <a:rPr lang="en-US" sz="2000" b="1" dirty="0"/>
              <a:t>119,697</a:t>
            </a:r>
          </a:p>
          <a:p>
            <a:pPr lvl="1"/>
            <a:r>
              <a:rPr lang="en-US" sz="2000" dirty="0"/>
              <a:t>AST depth: 53</a:t>
            </a:r>
          </a:p>
          <a:p>
            <a:pPr lvl="1"/>
            <a:r>
              <a:rPr lang="en-US" sz="2000" dirty="0"/>
              <a:t>Binding depth: 25</a:t>
            </a:r>
          </a:p>
          <a:p>
            <a:pPr lvl="1"/>
            <a:r>
              <a:rPr lang="en-US" sz="2000" dirty="0"/>
              <a:t>Average # of variable occurrences during each beta-reduction: 1.15</a:t>
            </a:r>
          </a:p>
          <a:p>
            <a:r>
              <a:rPr lang="en-US" sz="2300" dirty="0"/>
              <a:t>NOTE: We aren't trying to make </a:t>
            </a:r>
            <a:r>
              <a:rPr lang="en-US" sz="2300" i="1" dirty="0"/>
              <a:t>normalization</a:t>
            </a:r>
            <a:r>
              <a:rPr lang="en-US" sz="2300" dirty="0"/>
              <a:t> fast, just create a lot of calls to substitution. 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 w/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(Var x) =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(Bind x b))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(Bind x (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(Bind x a0)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 x a0)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(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argument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0245" y="10096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(Var _) =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b) =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don't recurse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b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(Bind x a0)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 x a0)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a' -&gt; App a'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head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 w/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(Var x) =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(Bind b))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(Bind (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(Bind a0)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 (-1)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(shift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 b) 0 a0)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(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argument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206785" cy="815295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Fresh Exp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"freshness monad"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(Var x) = pure (Var x)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b) = do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x &lt;- fresh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b' &lt;-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b (Var x)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open: convert index to exp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&lt;$&gt;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close x b' 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close: convert name to index</a:t>
            </a: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b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b a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&lt;$&gt;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 &lt;*&gt;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head-to-head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045643"/>
              </p:ext>
            </p:extLst>
          </p:nvPr>
        </p:nvGraphicFramePr>
        <p:xfrm>
          <a:off x="750815" y="1133037"/>
          <a:ext cx="7579454" cy="354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DEF9B7-D024-A643-AC04-57A4C4E1E7F8}"/>
              </a:ext>
            </a:extLst>
          </p:cNvPr>
          <p:cNvSpPr txBox="1"/>
          <p:nvPr/>
        </p:nvSpPr>
        <p:spPr>
          <a:xfrm>
            <a:off x="0" y="4795562"/>
            <a:ext cx="4289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MacBook pro, 2.4 GHz 8-Core Intel Core i9, 64 GB</a:t>
            </a:r>
          </a:p>
        </p:txBody>
      </p:sp>
    </p:spTree>
    <p:extLst>
      <p:ext uri="{BB962C8B-B14F-4D97-AF65-F5344CB8AC3E}">
        <p14:creationId xmlns:p14="http://schemas.microsoft.com/office/powerpoint/2010/main" val="305034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strictness annotations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4195"/>
              </p:ext>
            </p:extLst>
          </p:nvPr>
        </p:nvGraphicFramePr>
        <p:xfrm>
          <a:off x="780175" y="1133037"/>
          <a:ext cx="7642371" cy="376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10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Names</a:t>
            </a:r>
            <a:endParaRPr lang="en-US" sz="2400" dirty="0"/>
          </a:p>
          <a:p>
            <a:pPr lvl="1"/>
            <a:r>
              <a:rPr lang="en-US" sz="2000" dirty="0"/>
              <a:t>Multi-substitution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Var a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free vars   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Bind a = Bind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VarSet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Can cut off substitution early if domain doesn't affect free variables</a:t>
            </a:r>
          </a:p>
          <a:p>
            <a:pPr lvl="1"/>
            <a:r>
              <a:rPr lang="en-US" sz="2000" dirty="0"/>
              <a:t>Fuse renaming substitutions with normal substitutions</a:t>
            </a:r>
          </a:p>
          <a:p>
            <a:pPr lvl="1"/>
            <a:r>
              <a:rPr lang="en-US" sz="2000" dirty="0"/>
              <a:t>Find fresh variables quickly</a:t>
            </a:r>
          </a:p>
        </p:txBody>
      </p:sp>
    </p:spTree>
    <p:extLst>
      <p:ext uri="{BB962C8B-B14F-4D97-AF65-F5344CB8AC3E}">
        <p14:creationId xmlns:p14="http://schemas.microsoft.com/office/powerpoint/2010/main" val="16175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Core lambda-calculus: two key operations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Alpha-equivalence    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 ≡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</a:rPr>
              <a:t>𝛼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b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 err="1"/>
              <a:t>λx.x</a:t>
            </a:r>
            <a:r>
              <a:rPr lang="en-US" sz="3200" dirty="0"/>
              <a:t>  ≡</a:t>
            </a:r>
            <a:r>
              <a:rPr lang="en-US" sz="3200" baseline="-25000" dirty="0"/>
              <a:t>𝛼</a:t>
            </a:r>
            <a:r>
              <a:rPr lang="en-US" sz="3200" dirty="0"/>
              <a:t> </a:t>
            </a:r>
            <a:r>
              <a:rPr lang="en-US" sz="3200" dirty="0" err="1"/>
              <a:t>λy.y</a:t>
            </a:r>
            <a:r>
              <a:rPr lang="en-US" sz="3200" dirty="0"/>
              <a:t>  </a:t>
            </a:r>
          </a:p>
          <a:p>
            <a:pPr marL="0" indent="0" algn="ctr">
              <a:buNone/>
            </a:pPr>
            <a:r>
              <a:rPr lang="en-US" sz="3200" dirty="0"/>
              <a:t>⟾</a:t>
            </a:r>
          </a:p>
          <a:p>
            <a:pPr marL="0" indent="0" algn="ctr">
              <a:buNone/>
            </a:pPr>
            <a:r>
              <a:rPr lang="en-US" sz="32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1225" y="1362644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(z (</a:t>
            </a:r>
            <a:r>
              <a:rPr lang="en-US" sz="3200" dirty="0" err="1"/>
              <a:t>λy.z</a:t>
            </a:r>
            <a:r>
              <a:rPr lang="en-US" sz="3200" dirty="0"/>
              <a:t>)) { y / z }  </a:t>
            </a:r>
          </a:p>
          <a:p>
            <a:pPr marL="0" indent="0" algn="ctr">
              <a:buNone/>
            </a:pPr>
            <a:r>
              <a:rPr lang="en-US" sz="3200" dirty="0"/>
              <a:t>⟾ </a:t>
            </a:r>
          </a:p>
          <a:p>
            <a:pPr marL="0" indent="0" algn="ctr">
              <a:buNone/>
            </a:pPr>
            <a:r>
              <a:rPr lang="en-US" sz="3200" dirty="0"/>
              <a:t>y (</a:t>
            </a:r>
            <a:r>
              <a:rPr lang="en-US" sz="3200" dirty="0" err="1"/>
              <a:t>λw</a:t>
            </a:r>
            <a:r>
              <a:rPr lang="en-US" sz="32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de Bruijn indices</a:t>
            </a:r>
            <a:endParaRPr lang="en-US" sz="2400" dirty="0"/>
          </a:p>
          <a:p>
            <a:pPr lvl="1"/>
            <a:r>
              <a:rPr lang="en-US" sz="2000" dirty="0"/>
              <a:t>Multi-substitution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 Int | Cons a (Sub a)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	  | Compose (Sub a) 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 replaced simultaneously</a:t>
            </a:r>
          </a:p>
          <a:p>
            <a:pPr lvl="1"/>
            <a:r>
              <a:rPr lang="en-US" sz="2100" dirty="0"/>
              <a:t>Compose substitutions using smart constructors</a:t>
            </a:r>
          </a:p>
        </p:txBody>
      </p:sp>
    </p:spTree>
    <p:extLst>
      <p:ext uri="{BB962C8B-B14F-4D97-AF65-F5344CB8AC3E}">
        <p14:creationId xmlns:p14="http://schemas.microsoft.com/office/powerpoint/2010/main" val="94844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b="1" dirty="0"/>
              <a:t>For Locally Nameless</a:t>
            </a:r>
            <a:endParaRPr lang="en-US" sz="2400" dirty="0"/>
          </a:p>
          <a:p>
            <a:pPr lvl="1"/>
            <a:r>
              <a:rPr lang="en-US" sz="2000" dirty="0"/>
              <a:t>Multi-</a:t>
            </a:r>
            <a:r>
              <a:rPr lang="en-US" sz="2000" dirty="0" err="1"/>
              <a:t>subst</a:t>
            </a:r>
            <a:r>
              <a:rPr lang="en-US" sz="2000" dirty="0"/>
              <a:t>/close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[Exp])</a:t>
            </a:r>
          </a:p>
          <a:p>
            <a:pPr lvl="1"/>
            <a:r>
              <a:rPr lang="en-US" sz="2000" dirty="0"/>
              <a:t>Cache last traversal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data Info a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NoInfo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[a]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   | Close Int [Name]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indices/names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6898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632-2B69-FD4E-ADC0-7BB5F4D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462"/>
            <a:ext cx="7886700" cy="815295"/>
          </a:xfrm>
        </p:spPr>
        <p:txBody>
          <a:bodyPr/>
          <a:lstStyle/>
          <a:p>
            <a:r>
              <a:rPr lang="en-US" dirty="0"/>
              <a:t>Comparison: Strict vs. Optimized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3EF1DBF-40F1-1B45-B50F-B4166BD8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855018"/>
              </p:ext>
            </p:extLst>
          </p:nvPr>
        </p:nvGraphicFramePr>
        <p:xfrm>
          <a:off x="898772" y="1009650"/>
          <a:ext cx="7515386" cy="3661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235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implement substitution more quickly?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can we reuse?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9615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4C029-5EDC-E646-B4D3-B57D760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913BF-4A42-6F48-B07F-616B1A3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Isolate the tricky code into a library</a:t>
            </a:r>
          </a:p>
          <a:p>
            <a:r>
              <a:rPr lang="en-US" sz="2400" dirty="0"/>
              <a:t>Interface of the library slightly depends on the approach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Name-based binding library</a:t>
            </a:r>
            <a:br>
              <a:rPr lang="en-US" b="1" dirty="0"/>
            </a:br>
            <a:endParaRPr lang="en-US" b="1" dirty="0"/>
          </a:p>
          <a:p>
            <a:pPr marL="342900" lvl="1" indent="0">
              <a:buNone/>
            </a:pPr>
            <a:r>
              <a:rPr lang="en-US" sz="2000" dirty="0" err="1">
                <a:solidFill>
                  <a:srgbClr val="4B69C6"/>
                </a:solidFill>
                <a:latin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IdInt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concrete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abstract, hides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fv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 set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a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0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FFC5-2E71-F647-B976-FA4DBB27135A}"/>
              </a:ext>
            </a:extLst>
          </p:cNvPr>
          <p:cNvSpPr txBox="1"/>
          <p:nvPr/>
        </p:nvSpPr>
        <p:spPr>
          <a:xfrm>
            <a:off x="1740771" y="4401890"/>
            <a:ext cx="657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Instances for Var and Bind types provided by library</a:t>
            </a:r>
          </a:p>
        </p:txBody>
      </p:sp>
    </p:spTree>
    <p:extLst>
      <p:ext uri="{BB962C8B-B14F-4D97-AF65-F5344CB8AC3E}">
        <p14:creationId xmlns:p14="http://schemas.microsoft.com/office/powerpoint/2010/main" val="1341570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instances for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`union`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v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 from library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solidFill>
                  <a:schemeClr val="accent2"/>
                </a:solidFill>
              </a:rPr>
              <a:t>and Generic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676560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sz="18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Rep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  Just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singleton v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  Nothing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gfreeVars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from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2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65DCD-9271-BC41-ADA6-50B4411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Optimized vs. Generic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F9455-5569-3543-93B9-6B08B2933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601786"/>
              </p:ext>
            </p:extLst>
          </p:nvPr>
        </p:nvGraphicFramePr>
        <p:xfrm>
          <a:off x="1333849" y="1174983"/>
          <a:ext cx="6300133" cy="3728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15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complete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λx.a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(a b)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D35-34C7-E544-9E11-83949D8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binding libraries,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CFFF-AD3E-0846-938F-8BAC33F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Libraries for named, locally nameless and de Bruijn representations available in this talk's </a:t>
            </a:r>
            <a:r>
              <a:rPr lang="en-US" sz="2400" dirty="0" err="1"/>
              <a:t>github</a:t>
            </a:r>
            <a:r>
              <a:rPr lang="en-US" sz="2400" dirty="0"/>
              <a:t> repo</a:t>
            </a:r>
            <a:br>
              <a:rPr lang="en-US" sz="2400" dirty="0"/>
            </a:br>
            <a:r>
              <a:rPr lang="en-US" sz="2100" dirty="0"/>
              <a:t> </a:t>
            </a:r>
            <a:r>
              <a:rPr lang="en-US" sz="2400" dirty="0">
                <a:hlinkClick r:id="rId3"/>
              </a:rPr>
              <a:t>https://github.com/sweirich/lambda-n-ways</a:t>
            </a:r>
            <a:br>
              <a:rPr lang="en-US" sz="2400" dirty="0"/>
            </a:br>
            <a:endParaRPr lang="en-US" sz="2100" dirty="0"/>
          </a:p>
          <a:p>
            <a:r>
              <a:rPr lang="en-US" sz="2400" dirty="0"/>
              <a:t>Multiple binding libraries available on </a:t>
            </a:r>
            <a:r>
              <a:rPr lang="en-US" sz="2400" dirty="0" err="1"/>
              <a:t>Hackage</a:t>
            </a:r>
            <a:r>
              <a:rPr lang="en-US" sz="2400" dirty="0"/>
              <a:t> &amp; provide more</a:t>
            </a:r>
          </a:p>
          <a:p>
            <a:pPr lvl="1"/>
            <a:r>
              <a:rPr lang="en-US" sz="2000" dirty="0"/>
              <a:t>Unbound (Weirich, </a:t>
            </a:r>
            <a:r>
              <a:rPr lang="en-US" sz="2000" dirty="0" err="1"/>
              <a:t>Yorgey</a:t>
            </a:r>
            <a:r>
              <a:rPr lang="en-US" sz="2000" dirty="0"/>
              <a:t>), deprecated</a:t>
            </a:r>
          </a:p>
          <a:p>
            <a:pPr lvl="1"/>
            <a:r>
              <a:rPr lang="en-US" sz="2000" b="1" dirty="0"/>
              <a:t>unbound-generics (</a:t>
            </a:r>
            <a:r>
              <a:rPr lang="en-US" sz="2000" b="1" dirty="0" err="1"/>
              <a:t>Kliger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bound (</a:t>
            </a:r>
            <a:r>
              <a:rPr lang="en-US" sz="2000" b="1" dirty="0" err="1"/>
              <a:t>Kmett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nominal (Selinger)</a:t>
            </a:r>
          </a:p>
          <a:p>
            <a:pPr lvl="1"/>
            <a:r>
              <a:rPr lang="en-US" sz="2000" dirty="0"/>
              <a:t>nom (</a:t>
            </a:r>
            <a:r>
              <a:rPr lang="en-US" sz="2000" dirty="0" err="1"/>
              <a:t>Gabbay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7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BAB-4161-8C44-9F3C-A0FF73A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807D49-6B9B-134B-8E47-4B946EBAD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120164"/>
              </p:ext>
            </p:extLst>
          </p:nvPr>
        </p:nvGraphicFramePr>
        <p:xfrm>
          <a:off x="375153" y="1208538"/>
          <a:ext cx="7993405" cy="3464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210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Optimizations more significant than approach</a:t>
            </a:r>
          </a:p>
          <a:p>
            <a:r>
              <a:rPr lang="en-US" sz="2800" dirty="0"/>
              <a:t>Class-based library and generic programming worth (caveat: compilation time)</a:t>
            </a:r>
          </a:p>
          <a:p>
            <a:r>
              <a:rPr lang="en-US" sz="2800" dirty="0"/>
              <a:t>This is </a:t>
            </a:r>
            <a:r>
              <a:rPr lang="en-US" sz="2800" b="1" dirty="0"/>
              <a:t>one</a:t>
            </a:r>
            <a:r>
              <a:rPr lang="en-US" sz="2800" dirty="0"/>
              <a:t> benchmark, so don't read </a:t>
            </a:r>
            <a:r>
              <a:rPr lang="en-US" sz="2800" i="1" dirty="0"/>
              <a:t>too</a:t>
            </a:r>
            <a:r>
              <a:rPr lang="en-US" sz="2800" dirty="0"/>
              <a:t> much into it</a:t>
            </a:r>
          </a:p>
          <a:p>
            <a:r>
              <a:rPr lang="en-US" sz="2800" dirty="0"/>
              <a:t>More implementations available in repo </a:t>
            </a:r>
          </a:p>
          <a:p>
            <a:pPr marL="342900" lvl="1" indent="0">
              <a:buNone/>
            </a:pPr>
            <a:r>
              <a:rPr lang="en-US" sz="2800" dirty="0">
                <a:hlinkClick r:id="rId3"/>
              </a:rPr>
              <a:t>https://github.com/sweirich/lambda-n-ways</a:t>
            </a:r>
            <a:endParaRPr lang="en-US" sz="2800" dirty="0"/>
          </a:p>
          <a:p>
            <a:pPr marL="342900" lvl="1" indent="0">
              <a:buNone/>
            </a:pPr>
            <a:r>
              <a:rPr lang="en-US" sz="2800" dirty="0"/>
              <a:t>Contributions welcome!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20E9-816A-064E-9882-48AF4C0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8BC-E4AB-044B-9EDD-E7AE46A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239076" cy="346379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sweirich</a:t>
            </a:r>
            <a:r>
              <a:rPr lang="en-US" dirty="0"/>
              <a:t>/lambda-n-ways/</a:t>
            </a:r>
          </a:p>
          <a:p>
            <a:pPr lvl="1"/>
            <a:r>
              <a:rPr lang="en-US" dirty="0"/>
              <a:t>Inspired by Lennart </a:t>
            </a:r>
            <a:r>
              <a:rPr lang="en-US" dirty="0" err="1"/>
              <a:t>Augustsson's</a:t>
            </a:r>
            <a:r>
              <a:rPr lang="en-US" dirty="0"/>
              <a:t> "Lambda Calculus Cooked Four Ways"</a:t>
            </a:r>
          </a:p>
          <a:p>
            <a:r>
              <a:rPr lang="en-US" dirty="0"/>
              <a:t>Collection of implementations &amp; variations for comparison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DeBruijn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LocallyNameless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lib/Named</a:t>
            </a:r>
          </a:p>
          <a:p>
            <a:pPr lvl="1"/>
            <a:r>
              <a:rPr lang="en-US" dirty="0"/>
              <a:t>others…</a:t>
            </a:r>
          </a:p>
          <a:p>
            <a:r>
              <a:rPr lang="en-US" dirty="0"/>
              <a:t>Common test suite </a:t>
            </a:r>
          </a:p>
          <a:p>
            <a:r>
              <a:rPr lang="en-US" dirty="0"/>
              <a:t>Benchmarks </a:t>
            </a:r>
          </a:p>
          <a:p>
            <a:pPr lvl="1"/>
            <a:r>
              <a:rPr lang="en-US" dirty="0"/>
              <a:t>Used for differing purposes, so no "typical" workload</a:t>
            </a:r>
          </a:p>
          <a:p>
            <a:pPr lvl="1"/>
            <a:r>
              <a:rPr lang="en-US" dirty="0"/>
              <a:t>Language is impoverished, but don't want to over-emphasize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88118" y="4695824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36182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393695" cy="815295"/>
          </a:xfrm>
        </p:spPr>
        <p:txBody>
          <a:bodyPr>
            <a:normAutofit/>
          </a:bodyPr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79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Capture-avoiding substitution (TAPL)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0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c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</a:rPr>
              <a:t>shift d = </a:t>
            </a:r>
            <a:r>
              <a:rPr lang="en-US" sz="1600" dirty="0" err="1">
                <a:latin typeface="Menlo" panose="020B0609030804020204" pitchFamily="49" charset="0"/>
              </a:rPr>
              <a:t>tmap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br>
              <a:rPr lang="en-US" sz="1600" dirty="0">
                <a:latin typeface="Menlo" panose="020B0609030804020204" pitchFamily="49" charset="0"/>
              </a:rPr>
            </a:br>
            <a:r>
              <a:rPr lang="en-US" sz="1600" dirty="0" err="1">
                <a:latin typeface="Menlo" panose="020B0609030804020204" pitchFamily="49" charset="0"/>
              </a:rPr>
              <a:t>subst</a:t>
            </a:r>
            <a:r>
              <a:rPr lang="en-US" sz="1600" dirty="0">
                <a:latin typeface="Menlo" panose="020B0609030804020204" pitchFamily="49" charset="0"/>
              </a:rPr>
              <a:t> j b = </a:t>
            </a:r>
            <a:r>
              <a:rPr lang="en-US" sz="1600" dirty="0" err="1">
                <a:latin typeface="Menlo" panose="020B0609030804020204" pitchFamily="49" charset="0"/>
              </a:rPr>
              <a:t>tmap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shift c b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Too many answers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used for beta reduction, i.e.  (</a:t>
            </a:r>
            <a:r>
              <a:rPr lang="en-US" sz="2000" dirty="0" err="1"/>
              <a:t>λ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sz="2000" dirty="0"/>
              <a:t>⟾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substitute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 because they can appear in the output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66114" y="2197249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each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f c x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arg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post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otherwise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variable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[b, Var 0, Var 1, ..] </a:t>
            </a:r>
            <a:r>
              <a:rPr lang="en-US" sz="2000" dirty="0"/>
              <a:t>replaces 0 by b, decrements 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  <a:p>
            <a:r>
              <a:rPr lang="en-US" sz="2000" dirty="0"/>
              <a:t>All free variables in the output come from this input, so no post shifting.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8458456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leave 0 alone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DeBruijn.Par.L.hs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DeBruin.Par.Fun.hs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DeBruijn.Par.P.hs</a:t>
            </a:r>
            <a:r>
              <a:rPr lang="en-US" dirty="0"/>
              <a:t> – defunctionalized version of Fun</a:t>
            </a:r>
          </a:p>
          <a:p>
            <a:pPr marL="342900" lvl="1" indent="0">
              <a:buNone/>
            </a:pPr>
            <a:endParaRPr lang="en-US" sz="17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Inc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"id/shift" [Var 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, Var i+1, …]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Cons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"cons" e : s 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:&lt;&gt;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"composition" map (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subst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 s2) s1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DeBruijn.Par.</a:t>
            </a:r>
            <a:r>
              <a:rPr lang="en-US" b="1" dirty="0" err="1"/>
              <a:t>B</a:t>
            </a:r>
            <a:r>
              <a:rPr lang="en-US" dirty="0" err="1"/>
              <a:t>.hs</a:t>
            </a:r>
            <a:r>
              <a:rPr lang="en-US" dirty="0"/>
              <a:t> – delay substitutions at binders to optimize composition</a:t>
            </a:r>
          </a:p>
          <a:p>
            <a:r>
              <a:rPr lang="en-US" dirty="0" err="1"/>
              <a:t>DeBruijn.Par.</a:t>
            </a:r>
            <a:r>
              <a:rPr lang="en-US" b="1" dirty="0" err="1"/>
              <a:t>GB</a:t>
            </a:r>
            <a:r>
              <a:rPr lang="en-US" dirty="0" err="1"/>
              <a:t>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4045845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=&gt;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 (for B variant)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6CCC-A342-454A-8629-39EEB2CF80E4}"/>
              </a:ext>
            </a:extLst>
          </p:cNvPr>
          <p:cNvSpPr txBox="1"/>
          <p:nvPr/>
        </p:nvSpPr>
        <p:spPr>
          <a:xfrm>
            <a:off x="6510024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9E9D9-7EF3-4E46-A5D4-7A2347E16404}"/>
              </a:ext>
            </a:extLst>
          </p:cNvPr>
          <p:cNvSpPr txBox="1"/>
          <p:nvPr/>
        </p:nvSpPr>
        <p:spPr>
          <a:xfrm>
            <a:off x="2901158" y="4887011"/>
            <a:ext cx="15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8357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(w / Generics)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00AB0-16A2-DF49-A3C3-1227BEDCBA3F}"/>
              </a:ext>
            </a:extLst>
          </p:cNvPr>
          <p:cNvSpPr txBox="1"/>
          <p:nvPr/>
        </p:nvSpPr>
        <p:spPr>
          <a:xfrm>
            <a:off x="6834820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922B-EAAC-D64F-BC62-EC20A04507C0}"/>
              </a:ext>
            </a:extLst>
          </p:cNvPr>
          <p:cNvSpPr txBox="1"/>
          <p:nvPr/>
        </p:nvSpPr>
        <p:spPr>
          <a:xfrm>
            <a:off x="2954378" y="4873040"/>
            <a:ext cx="161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GB.hs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dirty="0"/>
              <a:t>All variations can be automated</a:t>
            </a:r>
          </a:p>
          <a:p>
            <a:pPr lvl="1"/>
            <a:r>
              <a:rPr lang="en-US" dirty="0"/>
              <a:t>Alpha-equivalence already for free (derive Eq)</a:t>
            </a:r>
          </a:p>
          <a:p>
            <a:pPr lvl="1"/>
            <a:r>
              <a:rPr lang="en-US" dirty="0"/>
              <a:t>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pPr lvl="1"/>
            <a:r>
              <a:rPr lang="en-US" dirty="0" err="1"/>
              <a:t>GHC.Generics</a:t>
            </a:r>
            <a:r>
              <a:rPr lang="en-US" dirty="0"/>
              <a:t>/</a:t>
            </a:r>
            <a:r>
              <a:rPr lang="en-US" dirty="0" err="1"/>
              <a:t>TemplateHaskell</a:t>
            </a:r>
            <a:r>
              <a:rPr lang="en-US" dirty="0"/>
              <a:t> can automate even that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lib/Support/</a:t>
            </a:r>
            <a:r>
              <a:rPr lang="en-US" dirty="0" err="1"/>
              <a:t>Subst.hs</a:t>
            </a:r>
            <a:r>
              <a:rPr lang="en-US" dirty="0"/>
              <a:t> in repo</a:t>
            </a:r>
          </a:p>
          <a:p>
            <a:r>
              <a:rPr lang="en-US" dirty="0"/>
              <a:t>Another example: Haskell's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(limitation: only a single variable sort)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really. Need to remember to shift!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Solution(?): use well-scoped expressions, track scopes in types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well-scoped version of "B"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Haskell, well-scoped expressions can be difficult to work with, but they help eliminate bugs 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51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– new variants</a:t>
            </a:r>
          </a:p>
          <a:p>
            <a:r>
              <a:rPr lang="en-US" dirty="0"/>
              <a:t>*optimized,  +generic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009650"/>
            <a:ext cx="8048857" cy="34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Different goals: compiler vs. type checker vs. didactic explanation vs. proofs</a:t>
            </a:r>
          </a:p>
          <a:p>
            <a:pPr lvl="1"/>
            <a:r>
              <a:rPr lang="en-US" sz="2200" dirty="0"/>
              <a:t>Subtle bugs are common, some designed to be "easier to implement"</a:t>
            </a:r>
          </a:p>
          <a:p>
            <a:pPr lvl="1"/>
            <a:r>
              <a:rPr lang="en-US" sz="2200" dirty="0"/>
              <a:t>Subtle bugs are common, some designed to be "easier to use"</a:t>
            </a:r>
          </a:p>
          <a:p>
            <a:pPr lvl="1"/>
            <a:r>
              <a:rPr lang="en-US" sz="2200" dirty="0"/>
              <a:t>Proofs are important, some designed to be "easier to reason about" </a:t>
            </a:r>
          </a:p>
          <a:p>
            <a:pPr lvl="1"/>
            <a:r>
              <a:rPr lang="en-US" sz="2200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sz="2800" dirty="0"/>
              <a:t>But … </a:t>
            </a:r>
            <a:r>
              <a:rPr lang="en-US" sz="2800" b="1" dirty="0"/>
              <a:t>which should you use?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for de Bruijn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9201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0A71B-BA1B-744E-AD61-59725AFDE348}"/>
              </a:ext>
            </a:extLst>
          </p:cNvPr>
          <p:cNvSpPr txBox="1"/>
          <p:nvPr/>
        </p:nvSpPr>
        <p:spPr>
          <a:xfrm>
            <a:off x="6391772" y="4764174"/>
            <a:ext cx="275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results/</a:t>
            </a:r>
            <a:r>
              <a:rPr lang="en-US" dirty="0" err="1">
                <a:solidFill>
                  <a:schemeClr val="bg1"/>
                </a:solidFill>
              </a:rPr>
              <a:t>sixteen.local</a:t>
            </a:r>
            <a:r>
              <a:rPr lang="en-US" dirty="0">
                <a:solidFill>
                  <a:schemeClr val="bg1"/>
                </a:solidFill>
              </a:rPr>
              <a:t>/*.html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Benchmark using </a:t>
            </a:r>
            <a:r>
              <a:rPr lang="en-US" b="1" dirty="0"/>
              <a:t>criterion</a:t>
            </a:r>
            <a:r>
              <a:rPr lang="en-US" dirty="0"/>
              <a:t> tool</a:t>
            </a:r>
          </a:p>
          <a:p>
            <a:r>
              <a:rPr lang="en-US" dirty="0"/>
              <a:t>This laptop (MacBook Pro 2019)  MacOS Catalina</a:t>
            </a:r>
            <a:br>
              <a:rPr lang="en-US" dirty="0"/>
            </a:br>
            <a:r>
              <a:rPr lang="en-US" dirty="0"/>
              <a:t>	2.4 GHz 8-Core Intel Core i9, 64 GB 2667 MHz DDR4</a:t>
            </a:r>
          </a:p>
          <a:p>
            <a:r>
              <a:rPr lang="en-US" dirty="0"/>
              <a:t>Use </a:t>
            </a:r>
            <a:r>
              <a:rPr lang="en-US" i="1" dirty="0"/>
              <a:t>normal-order full reduction</a:t>
            </a:r>
            <a:r>
              <a:rPr lang="en-US" dirty="0"/>
              <a:t> to generate successive calls to the substitution function</a:t>
            </a:r>
          </a:p>
          <a:p>
            <a:pPr lvl="1"/>
            <a:r>
              <a:rPr lang="en-US" dirty="0"/>
              <a:t>Random terms 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pPr lvl="1"/>
            <a:r>
              <a:rPr lang="en-US" dirty="0"/>
              <a:t>Constructed term</a:t>
            </a:r>
          </a:p>
          <a:p>
            <a:r>
              <a:rPr lang="en-US" dirty="0"/>
              <a:t>In Haskell, need to be super careful about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r>
              <a:rPr lang="en-US" dirty="0"/>
              <a:t>lams/random15.lam</a:t>
            </a:r>
          </a:p>
          <a:p>
            <a:pPr marL="342900" lvl="1" indent="0">
              <a:buNone/>
            </a:pPr>
            <a:r>
              <a:rPr lang="en-US" dirty="0"/>
              <a:t>\x0.\x1.\x2.\x3.\x4.x0 ((\x1.\x2.\x3.x3) x4 x0 x1) ((\x1.\x2.\x3.x1 (\x4.(\x5.\x6.\x7.\x8.(\x9.\x10.\x11.\x12.x12) x1 x2 x3) x4 x2 x1)) (\x1.(\x2.\x3.\x4.(\x5.\x6.x5 x6) x2 x3) x1 x2 x0) (x0 x0) (x1 x2))</a:t>
            </a:r>
          </a:p>
          <a:p>
            <a:r>
              <a:rPr lang="en-US" dirty="0"/>
              <a:t>Statistics about these terms</a:t>
            </a:r>
          </a:p>
          <a:p>
            <a:pPr lvl="1"/>
            <a:r>
              <a:rPr lang="en-US" sz="2000" dirty="0"/>
              <a:t>Num substitutions required for full normalization: 15 – 158</a:t>
            </a:r>
          </a:p>
          <a:p>
            <a:pPr lvl="1"/>
            <a:r>
              <a:rPr lang="en-US" sz="2000" dirty="0"/>
              <a:t>AST tree depth: 19 – 95</a:t>
            </a:r>
          </a:p>
          <a:p>
            <a:pPr lvl="1"/>
            <a:r>
              <a:rPr lang="en-US" sz="2000" dirty="0"/>
              <a:t>Binding depth: 12-52</a:t>
            </a:r>
          </a:p>
          <a:p>
            <a:pPr lvl="1"/>
            <a:r>
              <a:rPr lang="en-US" sz="2000" dirty="0"/>
              <a:t>Average # of variable occurrences in each substitution: 1.4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14872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20064"/>
            <a:ext cx="240632" cy="9795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35448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1983965" y="40095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18682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486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39711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56664" y="39445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3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(288 microseconds),   Slowest: Nested (63.1s)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706291" y="4596477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B44C1-9BDC-5343-B92E-A77D287E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19175"/>
            <a:ext cx="6500802" cy="3577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37E94B-11DE-604F-BB5C-C6C1ED740F48}"/>
              </a:ext>
            </a:extLst>
          </p:cNvPr>
          <p:cNvSpPr txBox="1"/>
          <p:nvPr/>
        </p:nvSpPr>
        <p:spPr>
          <a:xfrm>
            <a:off x="6022068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/db_lazy_random15_bench.html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affects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AST definition is "lazy" in Haskell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if we make it "strict" ? 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strict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71890" y="112980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5" y="2097527"/>
            <a:ext cx="267871" cy="8592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86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(969 microseconds),   Slowest: CPDT (6.77s)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C0150-999C-104B-8A56-1960D510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63" y="923928"/>
            <a:ext cx="6501037" cy="3476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82B855-C04E-B74C-8B34-AE39FB850E1F}"/>
              </a:ext>
            </a:extLst>
          </p:cNvPr>
          <p:cNvSpPr txBox="1"/>
          <p:nvPr/>
        </p:nvSpPr>
        <p:spPr>
          <a:xfrm>
            <a:off x="6236734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393855" y="1081901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206143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279053" y="3256416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(5.59ms),   Slowest: Nested (14.6s)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D5ACC-033E-9F4A-A206-1D74F52C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54" y="1004420"/>
            <a:ext cx="7103646" cy="3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strict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9524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363028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9998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160433" y="12752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16121" y="22085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03665" y="325112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52101" y="3821237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(3.2ms),   Slowest: Nested (12.1s)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DBD4A-3A50-A84E-95CE-C7E0FE2D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03" y="1009650"/>
            <a:ext cx="7148832" cy="35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de Bruijn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 significantly, 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linear performance in worst case</a:t>
            </a:r>
          </a:p>
          <a:p>
            <a:pPr marL="342900" lvl="1" indent="0">
              <a:buNone/>
            </a:pPr>
            <a:r>
              <a:rPr lang="en-US" dirty="0"/>
              <a:t>\x0.(\x1.x1) x0</a:t>
            </a:r>
          </a:p>
          <a:p>
            <a:pPr marL="342900" lvl="1" indent="0">
              <a:buNone/>
            </a:pPr>
            <a:r>
              <a:rPr lang="en-US" dirty="0"/>
              <a:t>\x0.(\x1.x1 (\x2.x1)) (x0 x0)</a:t>
            </a:r>
          </a:p>
          <a:p>
            <a:pPr marL="342900" lvl="1" indent="0">
              <a:buNone/>
            </a:pPr>
            <a:r>
              <a:rPr lang="en-US" dirty="0"/>
              <a:t>\x0.(\x1.x1 (\x2.x1 (\x3.x1))) (x0 x0 x0)</a:t>
            </a:r>
          </a:p>
          <a:p>
            <a:pPr marL="342900" lvl="1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A2772-E795-8940-A74B-24587298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09" y="3127829"/>
            <a:ext cx="2521380" cy="1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three common approaches (Names, de Bruijn indices, Locally </a:t>
            </a:r>
            <a:r>
              <a:rPr lang="en-US" sz="2400"/>
              <a:t>nameless representation)</a:t>
            </a:r>
            <a:endParaRPr lang="en-US" sz="2400" dirty="0"/>
          </a:p>
          <a:p>
            <a:pPr lvl="1"/>
            <a:r>
              <a:rPr lang="en-US" sz="2000" dirty="0"/>
              <a:t>Are they easy to implement?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 alert </a:t>
            </a:r>
          </a:p>
          <a:p>
            <a:pPr lvl="1"/>
            <a:r>
              <a:rPr lang="en-US" sz="2000" dirty="0"/>
              <a:t>Can make them all easy to implement (via generic programming)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faster by suspending work at binders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39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DF3B-BF5A-4A4F-9DA4-A48578F6F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5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76DB-E811-3F46-9DE0-731381F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do similar things with </a:t>
            </a:r>
            <a:r>
              <a:rPr lang="en-US" dirty="0" err="1"/>
              <a:t>LocallyNameless</a:t>
            </a:r>
            <a:r>
              <a:rPr lang="en-US" dirty="0"/>
              <a:t> &amp; Named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FF6A-E5B8-2A4C-8BD8-A3490A0E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 of library interface / generic code applies broadly</a:t>
            </a:r>
          </a:p>
          <a:p>
            <a:pPr lvl="1"/>
            <a:r>
              <a:rPr lang="en-US" dirty="0"/>
              <a:t>Scrap Your Nameplate [Cheney, ICFP 2005]</a:t>
            </a:r>
          </a:p>
          <a:p>
            <a:pPr lvl="1"/>
            <a:r>
              <a:rPr lang="en-US" dirty="0"/>
              <a:t>Unbound library [Weirich, </a:t>
            </a:r>
            <a:r>
              <a:rPr lang="en-US" dirty="0" err="1"/>
              <a:t>Yorgey</a:t>
            </a:r>
            <a:r>
              <a:rPr lang="en-US" dirty="0"/>
              <a:t>, Sheard, ICFP 2011]</a:t>
            </a:r>
          </a:p>
          <a:p>
            <a:pPr lvl="1"/>
            <a:r>
              <a:rPr lang="en-US" dirty="0"/>
              <a:t>more versions in repo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 idea of delaying work at binders applies broadly</a:t>
            </a:r>
          </a:p>
          <a:p>
            <a:pPr lvl="1"/>
            <a:r>
              <a:rPr lang="en-US" dirty="0"/>
              <a:t>Locally nameless: aggregate open and close operations</a:t>
            </a:r>
          </a:p>
          <a:p>
            <a:pPr lvl="1"/>
            <a:r>
              <a:rPr lang="en-US" dirty="0"/>
              <a:t>Named:  multi-substitutions &amp; cache free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these easier to use? Opinions vary</a:t>
            </a:r>
          </a:p>
          <a:p>
            <a:r>
              <a:rPr lang="en-US" dirty="0"/>
              <a:t>Are they faster/slower?</a:t>
            </a:r>
          </a:p>
        </p:txBody>
      </p:sp>
    </p:spTree>
    <p:extLst>
      <p:ext uri="{BB962C8B-B14F-4D97-AF65-F5344CB8AC3E}">
        <p14:creationId xmlns:p14="http://schemas.microsoft.com/office/powerpoint/2010/main" val="13367006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09B77-DE30-AE4A-ADBC-6E5BD215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t="30" b="3"/>
          <a:stretch/>
        </p:blipFill>
        <p:spPr>
          <a:xfrm>
            <a:off x="3409949" y="194014"/>
            <a:ext cx="5325748" cy="47896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F45B7C1-58E3-DE4D-B37E-E8D3F97757DE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6AA67B4-053F-654A-B263-5B77F59E2147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B9DFDC4-3D01-B345-9E28-3653871C15E7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E350-2B4F-6846-AF5E-F9D9FA4D5D70}"/>
              </a:ext>
            </a:extLst>
          </p:cNvPr>
          <p:cNvSpPr txBox="1"/>
          <p:nvPr/>
        </p:nvSpPr>
        <p:spPr>
          <a:xfrm>
            <a:off x="1197155" y="1200150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375 </a:t>
            </a:r>
            <a:r>
              <a:rPr lang="en-US" dirty="0" err="1"/>
              <a:t>μs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83D85-8938-CC46-AB2B-4B2488848E89}"/>
              </a:ext>
            </a:extLst>
          </p:cNvPr>
          <p:cNvSpPr txBox="1"/>
          <p:nvPr/>
        </p:nvSpPr>
        <p:spPr>
          <a:xfrm>
            <a:off x="1343734" y="2750759"/>
            <a:ext cx="16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293 </a:t>
            </a:r>
            <a:r>
              <a:rPr lang="en-US" dirty="0" err="1"/>
              <a:t>μs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9AE6-6CB0-2C49-8435-DBCC7FBB34C7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C4F16-57CB-434F-86BF-151FE56FF6B7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7C97F-49FF-8644-BE06-63F9EF5B4BFD}"/>
              </a:ext>
            </a:extLst>
          </p:cNvPr>
          <p:cNvSpPr txBox="1"/>
          <p:nvPr/>
        </p:nvSpPr>
        <p:spPr>
          <a:xfrm>
            <a:off x="277601" y="134027"/>
            <a:ext cx="2681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Random15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EA50-1EBC-ED44-AA2D-1EAC237A470E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67AE6-E911-6542-BE23-F549E7DC35DA}"/>
              </a:ext>
            </a:extLst>
          </p:cNvPr>
          <p:cNvSpPr txBox="1"/>
          <p:nvPr/>
        </p:nvSpPr>
        <p:spPr>
          <a:xfrm>
            <a:off x="22605" y="4795598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/fast_random15_bench.html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851752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F312-D67A-0D49-B719-F35F7B368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"/>
          <a:stretch/>
        </p:blipFill>
        <p:spPr>
          <a:xfrm>
            <a:off x="3431096" y="218114"/>
            <a:ext cx="5599928" cy="470727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F682F01-DF43-9843-9359-D6C407CC39DC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EA9810-F9C5-3645-9C34-C766F9803A9B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334826-6333-AE46-AF32-D61DDC924A2F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1B4FA-96A1-3E49-B580-2AFF4F57A261}"/>
              </a:ext>
            </a:extLst>
          </p:cNvPr>
          <p:cNvSpPr txBox="1"/>
          <p:nvPr/>
        </p:nvSpPr>
        <p:spPr>
          <a:xfrm>
            <a:off x="1197154" y="1057671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2.74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47CCD-7573-C14B-AA42-03328688DE3F}"/>
              </a:ext>
            </a:extLst>
          </p:cNvPr>
          <p:cNvSpPr txBox="1"/>
          <p:nvPr/>
        </p:nvSpPr>
        <p:spPr>
          <a:xfrm>
            <a:off x="1343734" y="2750759"/>
            <a:ext cx="16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3.13ms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44F5-2B0A-5146-BDE6-2CE52FDA93E8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7216D-1693-3A45-9736-9212A3AC089A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0247C-D727-9847-987D-8E5FB0531D06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01EB-8C39-284F-B1AE-AF8161462314}"/>
              </a:ext>
            </a:extLst>
          </p:cNvPr>
          <p:cNvSpPr txBox="1"/>
          <p:nvPr/>
        </p:nvSpPr>
        <p:spPr>
          <a:xfrm>
            <a:off x="218114" y="134027"/>
            <a:ext cx="2681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Lennart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D40F3-44AF-A34F-BF7C-3F55B00A7B62}"/>
              </a:ext>
            </a:extLst>
          </p:cNvPr>
          <p:cNvSpPr txBox="1"/>
          <p:nvPr/>
        </p:nvSpPr>
        <p:spPr>
          <a:xfrm>
            <a:off x="22605" y="4795598"/>
            <a:ext cx="314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</a:t>
            </a:r>
            <a:r>
              <a:rPr lang="en-US" sz="1400" dirty="0" err="1"/>
              <a:t>fast_nf_bench.html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0672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-1123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C0BA3-7C90-2D47-A5E5-4E7355B7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607"/>
            <a:ext cx="5266135" cy="893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2611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is a lot more to learn here and I can't explore it all on my own</a:t>
            </a:r>
          </a:p>
          <a:p>
            <a:pPr lvl="1"/>
            <a:r>
              <a:rPr lang="en-US" sz="2900" dirty="0">
                <a:hlinkClick r:id="rId2"/>
              </a:rPr>
              <a:t>https://github.com/sweirich/lambda-n-ways</a:t>
            </a:r>
            <a:endParaRPr lang="en-US" sz="2900" dirty="0"/>
          </a:p>
          <a:p>
            <a:pPr lvl="1"/>
            <a:r>
              <a:rPr lang="en-US" sz="2900" dirty="0"/>
              <a:t>More implementations…</a:t>
            </a:r>
          </a:p>
          <a:p>
            <a:pPr lvl="1"/>
            <a:r>
              <a:rPr lang="en-US" sz="2900" dirty="0"/>
              <a:t>More benchmarks…</a:t>
            </a:r>
          </a:p>
          <a:p>
            <a:pPr marL="0" indent="0">
              <a:buNone/>
            </a:pPr>
            <a:r>
              <a:rPr lang="en-US" sz="3200" dirty="0"/>
              <a:t>Opportunities for new Haskell libraries, too</a:t>
            </a:r>
          </a:p>
          <a:p>
            <a:pPr lvl="1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11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C312-E922-A54F-9A61-8854F8AF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360-BC2C-0349-9F70-33CD50AC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96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D3B8C-CFCE-FD49-9215-DC75C265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slides, probably wont have time for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93C7A-C5FA-8D4F-BD7E-A885E9B24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61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7496-102F-2C46-902A-D75013A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30201"/>
            <a:ext cx="8819103" cy="4239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77574-32D5-7B4D-B335-027AF30A8684}"/>
              </a:ext>
            </a:extLst>
          </p:cNvPr>
          <p:cNvSpPr txBox="1"/>
          <p:nvPr/>
        </p:nvSpPr>
        <p:spPr>
          <a:xfrm>
            <a:off x="2840287" y="4743967"/>
            <a:ext cx="630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 2005-Nov 2006,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steshaw</a:t>
            </a:r>
            <a:r>
              <a:rPr lang="en-US" dirty="0"/>
              <a:t>/</a:t>
            </a:r>
            <a:r>
              <a:rPr lang="en-US" dirty="0" err="1"/>
              <a:t>lennart</a:t>
            </a:r>
            <a:r>
              <a:rPr lang="en-US" dirty="0"/>
              <a:t>-lambda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F80B9-FC08-8F47-8F39-C1052BF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0203258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Reader or State monad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921274"/>
            <a:ext cx="8561457" cy="3463799"/>
          </a:xfrm>
        </p:spPr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normal form with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x.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 (</a:t>
            </a:r>
            <a:r>
              <a:rPr lang="el-GR" sz="3200" dirty="0"/>
              <a:t>λ</a:t>
            </a:r>
            <a:r>
              <a:rPr lang="en-US" sz="3200" dirty="0"/>
              <a:t>z.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11CBA-C637-DC43-97C6-8C6A79412A15}"/>
              </a:ext>
            </a:extLst>
          </p:cNvPr>
          <p:cNvCxnSpPr/>
          <p:nvPr/>
        </p:nvCxnSpPr>
        <p:spPr>
          <a:xfrm>
            <a:off x="2600587" y="2189527"/>
            <a:ext cx="5301842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AED850-3B0C-2744-A7B3-9311AC8A9638}"/>
              </a:ext>
            </a:extLst>
          </p:cNvPr>
          <p:cNvSpPr txBox="1"/>
          <p:nvPr/>
        </p:nvSpPr>
        <p:spPr>
          <a:xfrm>
            <a:off x="2514600" y="2269273"/>
            <a:ext cx="436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400" i="1" dirty="0">
                <a:solidFill>
                  <a:schemeClr val="accent1"/>
                </a:solidFill>
              </a:rPr>
              <a:t>y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in the body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B3D57-8BE8-8E43-A92C-CB879C9C847F}"/>
              </a:ext>
            </a:extLst>
          </p:cNvPr>
          <p:cNvCxnSpPr>
            <a:cxnSpLocks/>
          </p:cNvCxnSpPr>
          <p:nvPr/>
        </p:nvCxnSpPr>
        <p:spPr>
          <a:xfrm>
            <a:off x="4217080" y="3663223"/>
            <a:ext cx="558837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96CC5F-E643-0542-B6A1-53D9C3129E0F}"/>
              </a:ext>
            </a:extLst>
          </p:cNvPr>
          <p:cNvSpPr txBox="1"/>
          <p:nvPr/>
        </p:nvSpPr>
        <p:spPr>
          <a:xfrm>
            <a:off x="815631" y="3671612"/>
            <a:ext cx="531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rename bound variable to avoid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F4E5B-8962-C744-A0A3-0AA5D496CB2F}"/>
              </a:ext>
            </a:extLst>
          </p:cNvPr>
          <p:cNvSpPr txBox="1"/>
          <p:nvPr/>
        </p:nvSpPr>
        <p:spPr>
          <a:xfrm>
            <a:off x="4746690" y="4081137"/>
            <a:ext cx="4277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stop substituting when y not free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C7176-00E0-A849-8824-C59B2A49B5FD}"/>
              </a:ext>
            </a:extLst>
          </p:cNvPr>
          <p:cNvCxnSpPr>
            <a:cxnSpLocks/>
          </p:cNvCxnSpPr>
          <p:nvPr/>
        </p:nvCxnSpPr>
        <p:spPr>
          <a:xfrm flipV="1">
            <a:off x="6318728" y="3671612"/>
            <a:ext cx="1281698" cy="4255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53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 Bruijn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0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l-GR" sz="3600" dirty="0"/>
              <a:t>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600" dirty="0"/>
              <a:t>) (λ.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600" dirty="0"/>
              <a:t>.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600" dirty="0"/>
              <a:t>))</a:t>
            </a:r>
            <a:endParaRPr lang="en-US" sz="36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9D8F9-B8A3-DA4B-B7C8-85F113C2FD46}"/>
              </a:ext>
            </a:extLst>
          </p:cNvPr>
          <p:cNvCxnSpPr>
            <a:cxnSpLocks/>
          </p:cNvCxnSpPr>
          <p:nvPr/>
        </p:nvCxnSpPr>
        <p:spPr>
          <a:xfrm>
            <a:off x="2514600" y="2357306"/>
            <a:ext cx="516971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444A-654D-7549-9E4C-87EE1F59EE05}"/>
              </a:ext>
            </a:extLst>
          </p:cNvPr>
          <p:cNvSpPr/>
          <p:nvPr/>
        </p:nvSpPr>
        <p:spPr>
          <a:xfrm>
            <a:off x="2514600" y="2387084"/>
            <a:ext cx="6119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400" i="1" dirty="0">
                <a:solidFill>
                  <a:schemeClr val="accent1"/>
                </a:solidFill>
              </a:rPr>
              <a:t>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in the body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37AE8-9343-5147-82C8-9ABEC2142242}"/>
              </a:ext>
            </a:extLst>
          </p:cNvPr>
          <p:cNvCxnSpPr>
            <a:cxnSpLocks/>
          </p:cNvCxnSpPr>
          <p:nvPr/>
        </p:nvCxnSpPr>
        <p:spPr>
          <a:xfrm>
            <a:off x="2442324" y="3467451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EAA31-964A-AB41-B802-059E5A0BB089}"/>
              </a:ext>
            </a:extLst>
          </p:cNvPr>
          <p:cNvCxnSpPr>
            <a:cxnSpLocks/>
          </p:cNvCxnSpPr>
          <p:nvPr/>
        </p:nvCxnSpPr>
        <p:spPr>
          <a:xfrm flipV="1">
            <a:off x="5128200" y="3491219"/>
            <a:ext cx="1046097" cy="1399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DC605-784D-4644-93C9-D840D1B89FC7}"/>
              </a:ext>
            </a:extLst>
          </p:cNvPr>
          <p:cNvSpPr/>
          <p:nvPr/>
        </p:nvSpPr>
        <p:spPr>
          <a:xfrm>
            <a:off x="4365167" y="3554834"/>
            <a:ext cx="4269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increment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under binders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01C6E-9C54-0643-AB17-9477ECBCAFB2}"/>
              </a:ext>
            </a:extLst>
          </p:cNvPr>
          <p:cNvSpPr/>
          <p:nvPr/>
        </p:nvSpPr>
        <p:spPr>
          <a:xfrm>
            <a:off x="767195" y="3559077"/>
            <a:ext cx="349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decrement other variables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after reduction </a:t>
            </a:r>
          </a:p>
        </p:txBody>
      </p:sp>
    </p:spTree>
    <p:extLst>
      <p:ext uri="{BB962C8B-B14F-4D97-AF65-F5344CB8AC3E}">
        <p14:creationId xmlns:p14="http://schemas.microsoft.com/office/powerpoint/2010/main" val="198018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33242</TotalTime>
  <Words>5488</Words>
  <Application>Microsoft Macintosh PowerPoint</Application>
  <PresentationFormat>On-screen Show (16:9)</PresentationFormat>
  <Paragraphs>767</Paragraphs>
  <Slides>80</Slides>
  <Notes>59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Core lambda-calculus: two key operations </vt:lpstr>
      <vt:lpstr>How to complete this?</vt:lpstr>
      <vt:lpstr>Too many answers</vt:lpstr>
      <vt:lpstr>Why so many? </vt:lpstr>
      <vt:lpstr>This talk</vt:lpstr>
      <vt:lpstr>Inspiration</vt:lpstr>
      <vt:lpstr>Example: Computing normal form with names</vt:lpstr>
      <vt:lpstr>Example: de Bruijn indices</vt:lpstr>
      <vt:lpstr>Example: Locally nameless</vt:lpstr>
      <vt:lpstr>Bookkeeping during substitution  b {a/x}</vt:lpstr>
      <vt:lpstr>But which is faster?</vt:lpstr>
      <vt:lpstr>Lennart's benchmark</vt:lpstr>
      <vt:lpstr>Normal order full reduction w/ names</vt:lpstr>
      <vt:lpstr>Normal order full reduction w/ indices</vt:lpstr>
      <vt:lpstr>Reduction w/ locally nameless terms</vt:lpstr>
      <vt:lpstr>Benchmark results: head-to-head</vt:lpstr>
      <vt:lpstr>Benchmark results: strictness annotations</vt:lpstr>
      <vt:lpstr>Can we do better? Yes!  </vt:lpstr>
      <vt:lpstr>Can we do better? Yes!  </vt:lpstr>
      <vt:lpstr>Can we do better? Yes!  </vt:lpstr>
      <vt:lpstr>Comparison: Strict vs. Optimized </vt:lpstr>
      <vt:lpstr>Can we implement substitution more quickly?</vt:lpstr>
      <vt:lpstr>Binding libraries</vt:lpstr>
      <vt:lpstr>Overloaded operations</vt:lpstr>
      <vt:lpstr>Quick instances for users</vt:lpstr>
      <vt:lpstr>Overloaded and Generic operations</vt:lpstr>
      <vt:lpstr>Generic instances, virtually no code</vt:lpstr>
      <vt:lpstr>Comparison: Optimized vs. Generic</vt:lpstr>
      <vt:lpstr>Use binding libraries, people</vt:lpstr>
      <vt:lpstr>Benchmark summary</vt:lpstr>
      <vt:lpstr>Conclusions</vt:lpstr>
      <vt:lpstr>PowerPoint Presentation</vt:lpstr>
      <vt:lpstr>This work (in progress)</vt:lpstr>
      <vt:lpstr>de Bruijn indices</vt:lpstr>
      <vt:lpstr>de Bruijn indices</vt:lpstr>
      <vt:lpstr>de Bruijn implementations</vt:lpstr>
      <vt:lpstr>TAPL definition of substitution</vt:lpstr>
      <vt:lpstr>Capture-avoiding substitution (TAPL)</vt:lpstr>
      <vt:lpstr>TAPL definition of substitution</vt:lpstr>
      <vt:lpstr>Variations – Single substitution</vt:lpstr>
      <vt:lpstr>Variations - Parallel Substitution</vt:lpstr>
      <vt:lpstr>Variations - Parallel Substitutions</vt:lpstr>
      <vt:lpstr>Variations - Parallel substitutions</vt:lpstr>
      <vt:lpstr>Are de Bruijn variants easy to define?</vt:lpstr>
      <vt:lpstr>Are de Bruijn variants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Benchmarks</vt:lpstr>
      <vt:lpstr>So, which is fastest?</vt:lpstr>
      <vt:lpstr>Benchmark: Random terms</vt:lpstr>
      <vt:lpstr>de Bruijn: random, lazy</vt:lpstr>
      <vt:lpstr>Laziness affects execution</vt:lpstr>
      <vt:lpstr>de Bruijn: random, strict</vt:lpstr>
      <vt:lpstr>de Bruijn: Lennart, lazy</vt:lpstr>
      <vt:lpstr>de Bruijn: Lennart, strict</vt:lpstr>
      <vt:lpstr>Takeaways from de Bruijn benchmarks</vt:lpstr>
      <vt:lpstr>Comparison</vt:lpstr>
      <vt:lpstr>Comparison</vt:lpstr>
      <vt:lpstr>We can do similar things with LocallyNameless &amp; Named representations</vt:lpstr>
      <vt:lpstr>PowerPoint Presentation</vt:lpstr>
      <vt:lpstr>PowerPoint Presentation</vt:lpstr>
      <vt:lpstr>Conclusion</vt:lpstr>
      <vt:lpstr>Conclusion</vt:lpstr>
      <vt:lpstr>PowerPoint Presentation</vt:lpstr>
      <vt:lpstr>Extra slides, probably wont have time for them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157</cp:revision>
  <dcterms:created xsi:type="dcterms:W3CDTF">2020-06-20T20:48:48Z</dcterms:created>
  <dcterms:modified xsi:type="dcterms:W3CDTF">2021-08-31T23:00:50Z</dcterms:modified>
</cp:coreProperties>
</file>