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76" r:id="rId4"/>
    <p:sldId id="279" r:id="rId5"/>
    <p:sldId id="277" r:id="rId6"/>
    <p:sldId id="266" r:id="rId7"/>
    <p:sldId id="278" r:id="rId8"/>
    <p:sldId id="280" r:id="rId9"/>
    <p:sldId id="264" r:id="rId10"/>
    <p:sldId id="259" r:id="rId11"/>
    <p:sldId id="281" r:id="rId12"/>
    <p:sldId id="263" r:id="rId13"/>
    <p:sldId id="272" r:id="rId14"/>
    <p:sldId id="261" r:id="rId15"/>
    <p:sldId id="270" r:id="rId16"/>
    <p:sldId id="285" r:id="rId17"/>
    <p:sldId id="286" r:id="rId18"/>
    <p:sldId id="287" r:id="rId19"/>
    <p:sldId id="282" r:id="rId20"/>
    <p:sldId id="284" r:id="rId21"/>
    <p:sldId id="267" r:id="rId22"/>
    <p:sldId id="288" r:id="rId23"/>
    <p:sldId id="289" r:id="rId24"/>
    <p:sldId id="27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5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8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3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1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park.apache.org/docs/2.2.0/api/python/pyspark.ml.html#module-pyspark.ml.featu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park.apache.org/docs/2.2.0/api/python/pyspark.ml.html#module-pyspark.ml.classific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ubmitting-applica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quick-start.html" TargetMode="External"/><Relationship Id="rId2" Type="http://schemas.openxmlformats.org/officeDocument/2006/relationships/hyperlink" Target="http://spark.apache.org/docs/latest/api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introduction-to-pyspark" TargetMode="External"/><Relationship Id="rId5" Type="http://schemas.openxmlformats.org/officeDocument/2006/relationships/hyperlink" Target="https://www.datacamp.com/community/tutorials/apache-spark-tutorial-machine-learning" TargetMode="External"/><Relationship Id="rId4" Type="http://schemas.openxmlformats.org/officeDocument/2006/relationships/hyperlink" Target="https://spark.apache.org/docs/latest/sql-programming-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34E-A067-4BFE-8EBA-34DFEF847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Practical Introduction </a:t>
            </a:r>
            <a:br>
              <a:rPr lang="en-US" sz="4800" dirty="0"/>
            </a:br>
            <a:r>
              <a:rPr lang="en-US" sz="4800" dirty="0"/>
              <a:t>to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34EE-F75F-4693-8BCE-C60D83B65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401189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Spark has two ways of storing data:</a:t>
            </a:r>
          </a:p>
          <a:p>
            <a:pPr lvl="1"/>
            <a:r>
              <a:rPr lang="en-US" dirty="0"/>
              <a:t>Resilient Distributed Dataset (RDDs)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(DFs)</a:t>
            </a:r>
          </a:p>
          <a:p>
            <a:r>
              <a:rPr lang="en-US" dirty="0"/>
              <a:t>RDDs:</a:t>
            </a:r>
          </a:p>
          <a:p>
            <a:pPr lvl="1"/>
            <a:r>
              <a:rPr lang="en-US" dirty="0"/>
              <a:t>Rows of unstructured data</a:t>
            </a:r>
          </a:p>
          <a:p>
            <a:pPr lvl="1"/>
            <a:r>
              <a:rPr lang="en-US" dirty="0"/>
              <a:t>Operations are done on the entire row</a:t>
            </a:r>
          </a:p>
          <a:p>
            <a:pPr lvl="1"/>
            <a:r>
              <a:rPr lang="en-US" dirty="0"/>
              <a:t>Good for functional programming like map, filter, and reduce operations</a:t>
            </a:r>
          </a:p>
          <a:p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Similar to a database table (or 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column has a type</a:t>
            </a:r>
          </a:p>
          <a:p>
            <a:pPr lvl="1"/>
            <a:r>
              <a:rPr lang="en-US" dirty="0"/>
              <a:t>Operations can be done on specific columns</a:t>
            </a:r>
          </a:p>
          <a:p>
            <a:pPr lvl="1"/>
            <a:r>
              <a:rPr lang="en-US" dirty="0"/>
              <a:t>Good for SQL-like queries</a:t>
            </a:r>
          </a:p>
          <a:p>
            <a:pPr lvl="1"/>
            <a:r>
              <a:rPr lang="en-US" dirty="0"/>
              <a:t>Faster and more optimized than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vs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is imported into Spark, it is saved into an RDD or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All subsequent Spark operations are done either the RDD or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RDDs can easily be converted in </a:t>
            </a:r>
            <a:r>
              <a:rPr lang="en-US" dirty="0" err="1"/>
              <a:t>DataFrames</a:t>
            </a:r>
            <a:r>
              <a:rPr lang="en-US" dirty="0"/>
              <a:t>, and vice versa</a:t>
            </a:r>
          </a:p>
          <a:p>
            <a:r>
              <a:rPr lang="en-US" dirty="0"/>
              <a:t>RDDs and </a:t>
            </a:r>
            <a:r>
              <a:rPr lang="en-US" dirty="0" err="1"/>
              <a:t>DataFrames</a:t>
            </a:r>
            <a:r>
              <a:rPr lang="en-US" dirty="0"/>
              <a:t> have ML different libraries</a:t>
            </a:r>
          </a:p>
          <a:p>
            <a:pPr lvl="1"/>
            <a:r>
              <a:rPr lang="en-US" dirty="0"/>
              <a:t>RDDs use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use ML</a:t>
            </a:r>
          </a:p>
          <a:p>
            <a:r>
              <a:rPr lang="en-US" dirty="0"/>
              <a:t>This tutorial will focus on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are newer than RDDs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are a bit easier to use (require less programming)</a:t>
            </a:r>
          </a:p>
        </p:txBody>
      </p:sp>
    </p:spTree>
    <p:extLst>
      <p:ext uri="{BB962C8B-B14F-4D97-AF65-F5344CB8AC3E}">
        <p14:creationId xmlns:p14="http://schemas.microsoft.com/office/powerpoint/2010/main" val="6089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PySpark</a:t>
            </a:r>
            <a:r>
              <a:rPr lang="en-US" dirty="0"/>
              <a:t> locally:</a:t>
            </a:r>
          </a:p>
          <a:p>
            <a:pPr lvl="1"/>
            <a:r>
              <a:rPr lang="en-US" dirty="0"/>
              <a:t>Install Java</a:t>
            </a:r>
          </a:p>
          <a:p>
            <a:pPr lvl="1"/>
            <a:r>
              <a:rPr lang="en-US" dirty="0"/>
              <a:t>Install Anaconda</a:t>
            </a:r>
          </a:p>
          <a:p>
            <a:pPr lvl="1"/>
            <a:r>
              <a:rPr lang="en-US" dirty="0"/>
              <a:t>Download Spark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Set environment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Setting up a cluster is a lot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38324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6404-9F13-45BB-A4F2-DC75004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9B2A-E59C-450B-8B82-1216B718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Must initiate a Spark Session before you can use anything Spark related in your script</a:t>
            </a:r>
          </a:p>
          <a:p>
            <a:pPr lvl="1"/>
            <a:r>
              <a:rPr lang="en-US" dirty="0"/>
              <a:t>Allows you to use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Not to be confused with </a:t>
            </a:r>
            <a:r>
              <a:rPr lang="en-US" dirty="0" err="1"/>
              <a:t>SparkContext</a:t>
            </a:r>
            <a:r>
              <a:rPr lang="en-US" dirty="0"/>
              <a:t>, which allows you to use RDDs</a:t>
            </a:r>
          </a:p>
          <a:p>
            <a:r>
              <a:rPr lang="en-US" dirty="0"/>
              <a:t>Configuring your Spark Session:</a:t>
            </a:r>
          </a:p>
          <a:p>
            <a:pPr lvl="1"/>
            <a:r>
              <a:rPr lang="en-US" dirty="0"/>
              <a:t>Basic requirements: name</a:t>
            </a:r>
          </a:p>
          <a:p>
            <a:pPr lvl="1"/>
            <a:r>
              <a:rPr lang="en-US" dirty="0"/>
              <a:t>Lots and lots of advanced configuration options available, see </a:t>
            </a:r>
            <a:r>
              <a:rPr lang="en-US" dirty="0" err="1"/>
              <a:t>PySpark</a:t>
            </a:r>
            <a:r>
              <a:rPr lang="en-US" dirty="0"/>
              <a:t>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AE237-D340-4C76-80C5-104D3B00F203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5C311-5831-43EB-853A-D02DDA36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81745"/>
            <a:ext cx="5296484" cy="1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directly import a wide range of data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Text</a:t>
            </a:r>
          </a:p>
          <a:p>
            <a:r>
              <a:rPr lang="en-US" dirty="0" err="1"/>
              <a:t>Spark.read</a:t>
            </a:r>
            <a:r>
              <a:rPr lang="en-US" dirty="0"/>
              <a:t> directly converts raw data into a Spark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Can infer datatypes when importing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840D3-2BB9-44C8-9068-9A5C011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65927"/>
            <a:ext cx="7879102" cy="45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98151-DF95-41EA-A6EC-0AE6D93513A3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40199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r>
              <a:rPr lang="en-US" dirty="0"/>
              <a:t> have built in commands to let you examine the contents of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BA95F-1274-460D-BF5F-13A6BD64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4872"/>
            <a:ext cx="6422674" cy="292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6E5F-380D-48D8-AE15-7ADAC11A8667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32817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doesn’t always capture the correct data types when importing data</a:t>
            </a:r>
          </a:p>
          <a:p>
            <a:r>
              <a:rPr lang="en-US" dirty="0"/>
              <a:t>You can manually cast a column from one datatype to another</a:t>
            </a:r>
          </a:p>
          <a:p>
            <a:pPr lvl="1"/>
            <a:r>
              <a:rPr lang="en-US" dirty="0"/>
              <a:t>Important because machine learning operations require integers or floats as input, not strings</a:t>
            </a:r>
          </a:p>
          <a:p>
            <a:r>
              <a:rPr lang="en-US" dirty="0"/>
              <a:t>Common Spark datatypes:</a:t>
            </a:r>
          </a:p>
          <a:p>
            <a:pPr lvl="1"/>
            <a:r>
              <a:rPr lang="en-US" dirty="0"/>
              <a:t>string, integer, float, double, Boolean, date, timestamp,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5EBD7-342B-4327-891C-2A9A21B6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6" y="4373370"/>
            <a:ext cx="11113725" cy="850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9AEEE-8BCC-4FA4-8B90-994F0F81F235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96333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df.where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allows you to filter data by criteria</a:t>
            </a:r>
          </a:p>
          <a:p>
            <a:r>
              <a:rPr lang="en-US" dirty="0"/>
              <a:t>Example usage: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 &gt; 5)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 != 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[‘column’].</a:t>
            </a:r>
            <a:r>
              <a:rPr lang="en-US" sz="1400" dirty="0" err="1">
                <a:latin typeface="Lucida Console" panose="020B0609040504020204" pitchFamily="49" charset="0"/>
              </a:rPr>
              <a:t>isNull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[‘column’].</a:t>
            </a:r>
            <a:r>
              <a:rPr lang="en-US" sz="1400" dirty="0" err="1">
                <a:latin typeface="Lucida Console" panose="020B0609040504020204" pitchFamily="49" charset="0"/>
              </a:rPr>
              <a:t>isNotNull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</a:p>
          <a:p>
            <a:pPr lvl="1"/>
            <a:endParaRPr lang="en-US" sz="1400" dirty="0">
              <a:latin typeface="Lucida Console" panose="020B0609040504020204" pitchFamily="49" charset="0"/>
            </a:endParaRPr>
          </a:p>
          <a:p>
            <a:pPr lvl="1"/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809AF-68FE-4BD4-840D-801AB32A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53220"/>
            <a:ext cx="6850288" cy="1274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BA283-B731-472A-B46A-BA19A9274A17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84469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df.select</a:t>
            </a:r>
            <a:r>
              <a:rPr lang="en-US" sz="1600" dirty="0">
                <a:latin typeface="Lucida Console" panose="020B0609040504020204" pitchFamily="49" charset="0"/>
              </a:rPr>
              <a:t>(‘col1’, ‘col2’)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using the selected columns from an existing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df.drop</a:t>
            </a:r>
            <a:r>
              <a:rPr lang="en-US" sz="1600" dirty="0">
                <a:latin typeface="Lucida Console" panose="020B0609040504020204" pitchFamily="49" charset="0"/>
              </a:rPr>
              <a:t> (‘col1’, ‘col2’)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by dropping columns from an existing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df.join</a:t>
            </a:r>
            <a:r>
              <a:rPr lang="en-US" sz="1600" dirty="0">
                <a:latin typeface="Lucida Console" panose="020B0609040504020204" pitchFamily="49" charset="0"/>
              </a:rPr>
              <a:t>(df2, df1[‘index’] == df2[‘index’]) </a:t>
            </a:r>
            <a:r>
              <a:rPr lang="en-US" dirty="0"/>
              <a:t>allows you to create a new </a:t>
            </a:r>
            <a:r>
              <a:rPr lang="en-US" dirty="0" err="1"/>
              <a:t>DataFrame</a:t>
            </a:r>
            <a:r>
              <a:rPr lang="en-US" dirty="0"/>
              <a:t> by joining two existing </a:t>
            </a:r>
            <a:r>
              <a:rPr lang="en-US" dirty="0" err="1"/>
              <a:t>DataFrames</a:t>
            </a:r>
            <a:r>
              <a:rPr lang="en-US" dirty="0"/>
              <a:t> on an index column</a:t>
            </a:r>
            <a:endParaRPr lang="en-US" sz="14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FF893-FA8D-41CC-862A-F9C79A85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41075"/>
            <a:ext cx="8078090" cy="84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D11D2-07BB-4052-B9C5-3AA97380C261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3810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functions allow you to apply a custom Python function to every entry in a specified column of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Similar to mapping in RDDs</a:t>
            </a:r>
          </a:p>
          <a:p>
            <a:pPr lvl="1"/>
            <a:r>
              <a:rPr lang="en-US" dirty="0"/>
              <a:t>Useful for tasks like data transformation and data cleaning</a:t>
            </a:r>
          </a:p>
          <a:p>
            <a:r>
              <a:rPr lang="en-US" dirty="0"/>
              <a:t>Step 1: define a Python function</a:t>
            </a:r>
          </a:p>
          <a:p>
            <a:pPr lvl="1"/>
            <a:r>
              <a:rPr lang="en-US" dirty="0"/>
              <a:t>Should take in one argument if operating on one column</a:t>
            </a:r>
          </a:p>
          <a:p>
            <a:pPr lvl="1"/>
            <a:r>
              <a:rPr lang="en-US" dirty="0"/>
              <a:t>Can take in one argument for each column if operating on multiple columns</a:t>
            </a:r>
          </a:p>
          <a:p>
            <a:r>
              <a:rPr lang="en-US" dirty="0"/>
              <a:t>Step 2: convert it into a Spark UDF (user defined function)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udf_function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udf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python_function,DataType</a:t>
            </a:r>
            <a:r>
              <a:rPr lang="en-US" sz="1400" dirty="0">
                <a:latin typeface="Lucida Console" panose="020B0609040504020204" pitchFamily="49" charset="0"/>
              </a:rPr>
              <a:t>())</a:t>
            </a:r>
            <a:endParaRPr lang="en-US" sz="1400" dirty="0"/>
          </a:p>
          <a:p>
            <a:r>
              <a:rPr lang="en-US" dirty="0"/>
              <a:t>Step 3: apply the UDF to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df.withColumn</a:t>
            </a:r>
            <a:r>
              <a:rPr lang="en-US" sz="1400" dirty="0">
                <a:latin typeface="Lucida Console" panose="020B0609040504020204" pitchFamily="49" charset="0"/>
              </a:rPr>
              <a:t>(“</a:t>
            </a:r>
            <a:r>
              <a:rPr lang="en-US" sz="1400" dirty="0" err="1">
                <a:latin typeface="Lucida Console" panose="020B0609040504020204" pitchFamily="49" charset="0"/>
              </a:rPr>
              <a:t>output_col</a:t>
            </a:r>
            <a:r>
              <a:rPr lang="en-US" sz="1400" dirty="0"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latin typeface="Lucida Console" panose="020B0609040504020204" pitchFamily="49" charset="0"/>
              </a:rPr>
              <a:t>udf_function</a:t>
            </a:r>
            <a:r>
              <a:rPr lang="en-US" sz="1400" dirty="0">
                <a:latin typeface="Lucida Console" panose="020B0609040504020204" pitchFamily="49" charset="0"/>
              </a:rPr>
              <a:t>(“</a:t>
            </a:r>
            <a:r>
              <a:rPr lang="en-US" sz="1400" dirty="0" err="1">
                <a:latin typeface="Lucida Console" panose="020B0609040504020204" pitchFamily="49" charset="0"/>
              </a:rPr>
              <a:t>input_col</a:t>
            </a:r>
            <a:r>
              <a:rPr lang="en-US" sz="1400" dirty="0">
                <a:latin typeface="Lucida Console" panose="020B0609040504020204" pitchFamily="49" charset="0"/>
              </a:rPr>
              <a:t>"))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762AC-C41D-45E1-90F4-D2F564E08156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96756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I’m not an expert in Spark</a:t>
            </a:r>
          </a:p>
          <a:p>
            <a:pPr lvl="1"/>
            <a:r>
              <a:rPr lang="en-US" dirty="0"/>
              <a:t>I’ve used Spark before on several projects</a:t>
            </a:r>
          </a:p>
          <a:p>
            <a:pPr lvl="1"/>
            <a:r>
              <a:rPr lang="en-US" dirty="0"/>
              <a:t>Deployed Spark clusters on Amazon Web Services</a:t>
            </a:r>
          </a:p>
          <a:p>
            <a:pPr lvl="1"/>
            <a:r>
              <a:rPr lang="en-US" dirty="0"/>
              <a:t>If you have questions, I might not know the answer immediately but I’ll try my best to find the answer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D6B-2E93-4E15-852E-D825C4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1F42-E906-4B08-80D9-776AC973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7971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df.count</a:t>
            </a:r>
            <a:r>
              <a:rPr lang="en-US" sz="1600" dirty="0">
                <a:latin typeface="Lucida Console" panose="020B0609040504020204" pitchFamily="49" charset="0"/>
              </a:rPr>
              <a:t>() </a:t>
            </a:r>
            <a:r>
              <a:rPr lang="en-US" dirty="0"/>
              <a:t>counts the total number of records in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Can be used in conjunction with </a:t>
            </a:r>
            <a:r>
              <a:rPr lang="en-US" sz="1400" dirty="0" err="1">
                <a:latin typeface="Lucida Console" panose="020B0609040504020204" pitchFamily="49" charset="0"/>
              </a:rPr>
              <a:t>df.where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dirty="0"/>
              <a:t>to count entries satisfying specific criteria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df.describe</a:t>
            </a:r>
            <a:r>
              <a:rPr lang="en-US" sz="1600" dirty="0">
                <a:latin typeface="Lucida Console" panose="020B0609040504020204" pitchFamily="49" charset="0"/>
              </a:rPr>
              <a:t>() </a:t>
            </a:r>
            <a:r>
              <a:rPr lang="en-US" dirty="0"/>
              <a:t>generates summary statistics for each column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df.agg</a:t>
            </a:r>
            <a:r>
              <a:rPr lang="en-US" sz="1600" dirty="0">
                <a:latin typeface="Lucida Console" panose="020B0609040504020204" pitchFamily="49" charset="0"/>
              </a:rPr>
              <a:t>({‘</a:t>
            </a:r>
            <a:r>
              <a:rPr lang="en-US" sz="1600" dirty="0" err="1">
                <a:latin typeface="Lucida Console" panose="020B0609040504020204" pitchFamily="49" charset="0"/>
              </a:rPr>
              <a:t>column’:‘statistic</a:t>
            </a:r>
            <a:r>
              <a:rPr lang="en-US" sz="1600" dirty="0">
                <a:latin typeface="Lucida Console" panose="020B0609040504020204" pitchFamily="49" charset="0"/>
              </a:rPr>
              <a:t>’}) </a:t>
            </a:r>
            <a:r>
              <a:rPr lang="en-US" dirty="0"/>
              <a:t>calculates a statistic on a specified column</a:t>
            </a:r>
          </a:p>
          <a:p>
            <a:pPr lvl="1"/>
            <a:r>
              <a:rPr lang="en-US" dirty="0"/>
              <a:t>Replace </a:t>
            </a:r>
            <a:r>
              <a:rPr lang="en-US" sz="1400" dirty="0">
                <a:latin typeface="Lucida Console" panose="020B0609040504020204" pitchFamily="49" charset="0"/>
              </a:rPr>
              <a:t>‘statistic’</a:t>
            </a:r>
            <a:r>
              <a:rPr lang="en-US" dirty="0"/>
              <a:t> with </a:t>
            </a:r>
            <a:r>
              <a:rPr lang="en-US" sz="1400" dirty="0">
                <a:latin typeface="Lucida Console" panose="020B0609040504020204" pitchFamily="49" charset="0"/>
              </a:rPr>
              <a:t>‘max’</a:t>
            </a:r>
            <a:r>
              <a:rPr lang="en-US" dirty="0"/>
              <a:t>, </a:t>
            </a:r>
            <a:r>
              <a:rPr lang="en-US" sz="1400" dirty="0">
                <a:latin typeface="Lucida Console" panose="020B0609040504020204" pitchFamily="49" charset="0"/>
              </a:rPr>
              <a:t>‘min’</a:t>
            </a:r>
            <a:r>
              <a:rPr lang="en-US" dirty="0"/>
              <a:t>, or </a:t>
            </a:r>
            <a:r>
              <a:rPr lang="en-US" sz="1400" dirty="0">
                <a:latin typeface="Lucida Console" panose="020B0609040504020204" pitchFamily="49" charset="0"/>
              </a:rPr>
              <a:t>‘</a:t>
            </a:r>
            <a:r>
              <a:rPr lang="en-US" sz="1400" dirty="0" err="1">
                <a:latin typeface="Lucida Console" panose="020B0609040504020204" pitchFamily="49" charset="0"/>
              </a:rPr>
              <a:t>avg</a:t>
            </a:r>
            <a:r>
              <a:rPr lang="en-US" sz="1400" dirty="0">
                <a:latin typeface="Lucida Console" panose="020B0609040504020204" pitchFamily="49" charset="0"/>
              </a:rPr>
              <a:t>’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df.groupBy</a:t>
            </a:r>
            <a:r>
              <a:rPr lang="en-US" sz="1600" dirty="0">
                <a:latin typeface="Lucida Console" panose="020B0609040504020204" pitchFamily="49" charset="0"/>
              </a:rPr>
              <a:t>(‘col1’).</a:t>
            </a:r>
            <a:r>
              <a:rPr lang="en-US" sz="1600" dirty="0" err="1">
                <a:latin typeface="Lucida Console" panose="020B0609040504020204" pitchFamily="49" charset="0"/>
              </a:rPr>
              <a:t>agg</a:t>
            </a:r>
            <a:r>
              <a:rPr lang="en-US" sz="1600" dirty="0">
                <a:latin typeface="Lucida Console" panose="020B0609040504020204" pitchFamily="49" charset="0"/>
              </a:rPr>
              <a:t>({‘col2’:‘statistic’})</a:t>
            </a:r>
            <a:r>
              <a:rPr lang="en-US" dirty="0"/>
              <a:t> groups records in a specific column, then calculates a statistic for each group on another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E7A91-E7AF-4BB5-B445-F4A333A51E65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133702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saved to disk in parquet format (stores type information, headers, and other metadata) or other formats: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df.write.parquet</a:t>
            </a:r>
            <a:r>
              <a:rPr lang="en-US" sz="1400" dirty="0">
                <a:latin typeface="Lucida Console" panose="020B0609040504020204" pitchFamily="49" charset="0"/>
              </a:rPr>
              <a:t>(‘</a:t>
            </a:r>
            <a:r>
              <a:rPr lang="en-US" sz="1400" dirty="0" err="1">
                <a:latin typeface="Lucida Console" panose="020B0609040504020204" pitchFamily="49" charset="0"/>
              </a:rPr>
              <a:t>filename.parquet</a:t>
            </a:r>
            <a:r>
              <a:rPr lang="en-US" sz="1400" dirty="0">
                <a:latin typeface="Lucida Console" panose="020B0609040504020204" pitchFamily="49" charset="0"/>
              </a:rPr>
              <a:t>’)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df.write.csv(‘filename.csv’)</a:t>
            </a:r>
          </a:p>
          <a:p>
            <a:r>
              <a:rPr lang="en-US" dirty="0" err="1"/>
              <a:t>DataFrames</a:t>
            </a:r>
            <a:r>
              <a:rPr lang="en-US" dirty="0"/>
              <a:t> can be reloaded using the </a:t>
            </a:r>
            <a:r>
              <a:rPr lang="en-US" sz="1600" dirty="0" err="1">
                <a:latin typeface="Lucida Console" panose="020B0609040504020204" pitchFamily="49" charset="0"/>
              </a:rPr>
              <a:t>spark.read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method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spark.read.parquet</a:t>
            </a:r>
            <a:r>
              <a:rPr lang="en-US" sz="1400" dirty="0">
                <a:latin typeface="Lucida Console" panose="020B0609040504020204" pitchFamily="49" charset="0"/>
              </a:rPr>
              <a:t>(‘</a:t>
            </a:r>
            <a:r>
              <a:rPr lang="en-US" sz="1400" dirty="0" err="1">
                <a:latin typeface="Lucida Console" panose="020B0609040504020204" pitchFamily="49" charset="0"/>
              </a:rPr>
              <a:t>filename.parquet</a:t>
            </a:r>
            <a:r>
              <a:rPr lang="en-US" sz="1400" dirty="0">
                <a:latin typeface="Lucida Console" panose="020B0609040504020204" pitchFamily="49" charset="0"/>
              </a:rPr>
              <a:t>’)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df</a:t>
            </a:r>
            <a:r>
              <a:rPr lang="en-US" sz="1400" dirty="0">
                <a:latin typeface="Lucida Console" panose="020B0609040504020204" pitchFamily="49" charset="0"/>
              </a:rPr>
              <a:t> = spark.read.csv(‘filename.csv’)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29FA-4793-4A3E-B772-D5F8A15840FC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165151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pyspark.ml.feature</a:t>
            </a:r>
            <a:r>
              <a:rPr lang="en-US" dirty="0">
                <a:hlinkClick r:id="rId2"/>
              </a:rPr>
              <a:t> module</a:t>
            </a:r>
            <a:r>
              <a:rPr lang="en-US" dirty="0"/>
              <a:t> has many useful feature transformation tools:</a:t>
            </a:r>
          </a:p>
          <a:p>
            <a:pPr lvl="1"/>
            <a:r>
              <a:rPr lang="en-US" dirty="0"/>
              <a:t>Tokenizer and N-Grams</a:t>
            </a:r>
          </a:p>
          <a:p>
            <a:pPr lvl="1"/>
            <a:r>
              <a:rPr lang="en-US" dirty="0"/>
              <a:t>Word counts and TF-IDF</a:t>
            </a:r>
          </a:p>
          <a:p>
            <a:pPr lvl="1"/>
            <a:r>
              <a:rPr lang="en-US" dirty="0"/>
              <a:t>One-hot encoding</a:t>
            </a:r>
          </a:p>
          <a:p>
            <a:pPr lvl="1"/>
            <a:r>
              <a:rPr lang="en-US" dirty="0"/>
              <a:t>Feature Scaling</a:t>
            </a:r>
          </a:p>
          <a:p>
            <a:pPr lvl="1"/>
            <a:r>
              <a:rPr lang="en-US" dirty="0"/>
              <a:t>PCA and Feature Selection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D1A6-931F-40D5-B75E-F018795F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6089"/>
            <a:ext cx="6752911" cy="97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EB42-06A5-46C7-A49C-C6B1735942FB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395600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pyspark.ml.classification</a:t>
            </a:r>
            <a:r>
              <a:rPr lang="en-US" dirty="0">
                <a:hlinkClick r:id="rId2"/>
              </a:rPr>
              <a:t> module</a:t>
            </a:r>
            <a:r>
              <a:rPr lang="en-US" dirty="0"/>
              <a:t> contains many useful machine learning algorithms for classification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Support Vector Machines</a:t>
            </a:r>
          </a:p>
          <a:p>
            <a:r>
              <a:rPr lang="en-US" dirty="0" err="1"/>
              <a:t>PySpark</a:t>
            </a:r>
            <a:r>
              <a:rPr lang="en-US" dirty="0"/>
              <a:t> ML library also has modules for regression and clustering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0604B-F627-4962-8D80-20A27B15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57422"/>
            <a:ext cx="9411737" cy="115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0F1FA-49F2-478B-BD93-4012762DB07F}"/>
              </a:ext>
            </a:extLst>
          </p:cNvPr>
          <p:cNvSpPr txBox="1"/>
          <p:nvPr/>
        </p:nvSpPr>
        <p:spPr>
          <a:xfrm>
            <a:off x="137926" y="6441667"/>
            <a:ext cx="94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along at https://github.com/iamshang1/Projects/tree/master/Misc/PySpark_Tutorial</a:t>
            </a:r>
          </a:p>
        </p:txBody>
      </p:sp>
    </p:spTree>
    <p:extLst>
      <p:ext uri="{BB962C8B-B14F-4D97-AF65-F5344CB8AC3E}">
        <p14:creationId xmlns:p14="http://schemas.microsoft.com/office/powerpoint/2010/main" val="293458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Jobs on Spark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be used to run a </a:t>
            </a:r>
            <a:r>
              <a:rPr lang="en-US" dirty="0" err="1"/>
              <a:t>PySpark</a:t>
            </a:r>
            <a:r>
              <a:rPr lang="en-US" dirty="0"/>
              <a:t> script locally on one machine </a:t>
            </a:r>
          </a:p>
          <a:p>
            <a:r>
              <a:rPr lang="en-US" dirty="0"/>
              <a:t>The </a:t>
            </a:r>
            <a:r>
              <a:rPr lang="en-US" sz="16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 command is used to run a </a:t>
            </a:r>
            <a:r>
              <a:rPr lang="en-US" dirty="0" err="1"/>
              <a:t>PySpark</a:t>
            </a:r>
            <a:r>
              <a:rPr lang="en-US" dirty="0"/>
              <a:t> job on a Spark Cluster</a:t>
            </a:r>
          </a:p>
          <a:p>
            <a:pPr lvl="1"/>
            <a:r>
              <a:rPr lang="en-US" dirty="0"/>
              <a:t>The arguments passed to the </a:t>
            </a:r>
            <a:r>
              <a:rPr lang="en-US" sz="14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 command determine the number of nodes and configuration settings used to run the job</a:t>
            </a:r>
          </a:p>
          <a:p>
            <a:pPr lvl="1"/>
            <a:r>
              <a:rPr lang="en-US" dirty="0"/>
              <a:t>Example: </a:t>
            </a:r>
            <a:r>
              <a:rPr lang="en-US" sz="1400" dirty="0">
                <a:latin typeface="Lucida Console" panose="020B0609040504020204" pitchFamily="49" charset="0"/>
              </a:rPr>
              <a:t>spark-submit --master 192.12.34.56 --deploy-mode client --driver-memory 30g --executor-memory 7g --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-executors 16 --executor-cores 2 --files script.py</a:t>
            </a:r>
          </a:p>
          <a:p>
            <a:pPr lvl="1"/>
            <a:r>
              <a:rPr lang="en-US" dirty="0"/>
              <a:t>For additional information on how to use </a:t>
            </a:r>
            <a:r>
              <a:rPr lang="en-US" sz="1400" dirty="0">
                <a:latin typeface="Lucida Console" panose="020B0609040504020204" pitchFamily="49" charset="0"/>
              </a:rPr>
              <a:t>spark-submit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https://spark.apache.org/docs/latest/submitting-applications.html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837-39BD-421F-A601-68DB7D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3157-6635-42BF-B1EA-518A8891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documentation is thorough and has many examples</a:t>
            </a:r>
          </a:p>
          <a:p>
            <a:pPr lvl="1"/>
            <a:r>
              <a:rPr lang="en-US" dirty="0">
                <a:hlinkClick r:id="rId2"/>
              </a:rPr>
              <a:t>http://spark.apache.org/docs/latest/api/python/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https://spark.apache.org/docs/latest/quick-start.html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https://spark.apache.org/docs/latest/sql-programming-guide.html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DataCamp</a:t>
            </a:r>
            <a:r>
              <a:rPr lang="en-US" dirty="0"/>
              <a:t> also offers helpful tutorials for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https://www.datacamp.com/community/tutorials/apache-spark-tutorial-machine-learning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https://www.datacamp.com/courses/introduction-to-pyspark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6387"/>
            <a:ext cx="9951222" cy="4062012"/>
          </a:xfrm>
        </p:spPr>
        <p:txBody>
          <a:bodyPr/>
          <a:lstStyle/>
          <a:p>
            <a:r>
              <a:rPr lang="en-US" dirty="0"/>
              <a:t>In 2004, Google invented MapReduce, a programming framework that could distributed algorithms across a compute cluster</a:t>
            </a:r>
          </a:p>
          <a:p>
            <a:pPr lvl="1"/>
            <a:r>
              <a:rPr lang="en-US" dirty="0"/>
              <a:t>Split your dataset across multiple machines</a:t>
            </a:r>
          </a:p>
          <a:p>
            <a:pPr lvl="1"/>
            <a:r>
              <a:rPr lang="en-US" dirty="0"/>
              <a:t>Map – apply the same operation to each entry in parallel</a:t>
            </a:r>
          </a:p>
          <a:p>
            <a:pPr lvl="1"/>
            <a:r>
              <a:rPr lang="en-US" dirty="0"/>
              <a:t>Reduce – combine the results back together</a:t>
            </a:r>
          </a:p>
          <a:p>
            <a:r>
              <a:rPr lang="en-US" dirty="0"/>
              <a:t>In 2006, Hadoop was created with the MapReduce algorithm built into the framework</a:t>
            </a:r>
          </a:p>
          <a:p>
            <a:r>
              <a:rPr lang="en-US" dirty="0"/>
              <a:t>Big companies like Twitter, Facebook, and LinkedIn started using Hadoop</a:t>
            </a:r>
          </a:p>
          <a:p>
            <a:r>
              <a:rPr lang="en-US" dirty="0"/>
              <a:t>In 2008, Hadoop is acquired by Apache</a:t>
            </a:r>
          </a:p>
        </p:txBody>
      </p:sp>
    </p:spTree>
    <p:extLst>
      <p:ext uri="{BB962C8B-B14F-4D97-AF65-F5344CB8AC3E}">
        <p14:creationId xmlns:p14="http://schemas.microsoft.com/office/powerpoint/2010/main" val="38743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07575-BEE6-4207-9CE4-7D9CB4C2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1616084"/>
            <a:ext cx="10091057" cy="46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1872" cy="4195481"/>
          </a:xfrm>
        </p:spPr>
        <p:txBody>
          <a:bodyPr/>
          <a:lstStyle/>
          <a:p>
            <a:r>
              <a:rPr lang="en-US" dirty="0"/>
              <a:t>MapReduce is not the fastest method for implementing parallelism, there are distributed databases that run faster</a:t>
            </a:r>
          </a:p>
          <a:p>
            <a:r>
              <a:rPr lang="en-US" dirty="0"/>
              <a:t>Despite that, MapReduce has several major advantages:</a:t>
            </a:r>
          </a:p>
          <a:p>
            <a:pPr lvl="1"/>
            <a:r>
              <a:rPr lang="en-US" dirty="0"/>
              <a:t>Simple coding method – programmer doesn’t need to distribute the data or implement the parallelism</a:t>
            </a:r>
          </a:p>
          <a:p>
            <a:pPr lvl="1"/>
            <a:r>
              <a:rPr lang="en-US" dirty="0"/>
              <a:t>Scalable – can scale easily across thousands of nodes</a:t>
            </a:r>
          </a:p>
          <a:p>
            <a:pPr lvl="1"/>
            <a:r>
              <a:rPr lang="en-US" dirty="0"/>
              <a:t>Supports unstructured data – images, sound, text files,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Fault tolerance – failure of individual nodes doesn’t stop the process from completing</a:t>
            </a:r>
          </a:p>
        </p:txBody>
      </p:sp>
    </p:spTree>
    <p:extLst>
      <p:ext uri="{BB962C8B-B14F-4D97-AF65-F5344CB8AC3E}">
        <p14:creationId xmlns:p14="http://schemas.microsoft.com/office/powerpoint/2010/main" val="311768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started in 2009 in UC Berkeley as a class project on cluster management</a:t>
            </a:r>
          </a:p>
          <a:p>
            <a:r>
              <a:rPr lang="en-US" dirty="0"/>
              <a:t>Spark was purchased by Apache in 2013</a:t>
            </a:r>
          </a:p>
          <a:p>
            <a:r>
              <a:rPr lang="en-US" dirty="0"/>
              <a:t>Spark has some overlap with Hadoop, but there are also differences </a:t>
            </a:r>
          </a:p>
          <a:p>
            <a:pPr lvl="1"/>
            <a:r>
              <a:rPr lang="en-US" dirty="0"/>
              <a:t>Hadoop has a very robust distributed filesystem, and MapReduce allows for easy distributed data manipulation</a:t>
            </a:r>
          </a:p>
          <a:p>
            <a:pPr lvl="1"/>
            <a:r>
              <a:rPr lang="en-US" dirty="0"/>
              <a:t>MapReduce can be clunky for complex data analytics and machine learning tasks</a:t>
            </a:r>
          </a:p>
          <a:p>
            <a:pPr lvl="1"/>
            <a:r>
              <a:rPr lang="en-US" dirty="0"/>
              <a:t>Spark was designed to fill in this niche of speeding up complex distributed data analytics operations</a:t>
            </a:r>
          </a:p>
          <a:p>
            <a:pPr lvl="1"/>
            <a:r>
              <a:rPr lang="en-US" dirty="0"/>
              <a:t>Because Spark was designed with the Hadoop filesystem in mind, many companies use Hadoop for storing data and Spark for data analysis</a:t>
            </a:r>
          </a:p>
          <a:p>
            <a:pPr lvl="1"/>
            <a:r>
              <a:rPr lang="en-US" dirty="0"/>
              <a:t>Spark has built-in support for SQL queries, streaming data operations, and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5597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vs. Hadoop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5858"/>
            <a:ext cx="8946541" cy="4322541"/>
          </a:xfrm>
        </p:spPr>
        <p:txBody>
          <a:bodyPr>
            <a:normAutofit/>
          </a:bodyPr>
          <a:lstStyle/>
          <a:p>
            <a:r>
              <a:rPr lang="en-US" dirty="0"/>
              <a:t>Hadoop’s MapReduce writes to hard-disk after every MapReduce operation</a:t>
            </a:r>
          </a:p>
          <a:p>
            <a:pPr lvl="1"/>
            <a:r>
              <a:rPr lang="en-US" dirty="0"/>
              <a:t>Most complex problems require many MapReduce operations</a:t>
            </a:r>
          </a:p>
          <a:p>
            <a:pPr lvl="1"/>
            <a:r>
              <a:rPr lang="en-US" dirty="0"/>
              <a:t>Hadoop will read data from the cluster, perform an operation, write results to the cluster, read updated data from the cluster, perform next operation, write next results to the cluster,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Spark performs most operations in memory</a:t>
            </a:r>
          </a:p>
          <a:p>
            <a:pPr lvl="1"/>
            <a:r>
              <a:rPr lang="en-US" dirty="0"/>
              <a:t>Spark will read data from the cluster, perform all of the requisite analytic operations at once in memory, and write final results to the cluster</a:t>
            </a:r>
          </a:p>
          <a:p>
            <a:r>
              <a:rPr lang="en-US" dirty="0"/>
              <a:t>Spark can be up to 10x – 100x faster than Hadoop for complex data analytics operations</a:t>
            </a:r>
          </a:p>
        </p:txBody>
      </p:sp>
    </p:spTree>
    <p:extLst>
      <p:ext uri="{BB962C8B-B14F-4D97-AF65-F5344CB8AC3E}">
        <p14:creationId xmlns:p14="http://schemas.microsoft.com/office/powerpoint/2010/main" val="18493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410CC-BED8-4135-B13E-4AD1A68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5858"/>
            <a:ext cx="8946541" cy="4322541"/>
          </a:xfrm>
        </p:spPr>
        <p:txBody>
          <a:bodyPr>
            <a:normAutofit/>
          </a:bodyPr>
          <a:lstStyle/>
          <a:p>
            <a:r>
              <a:rPr lang="en-US" dirty="0"/>
              <a:t>Spark uses lazy evaluation, which means that operations are not run until the final output is requested</a:t>
            </a:r>
          </a:p>
          <a:p>
            <a:r>
              <a:rPr lang="en-US" dirty="0"/>
              <a:t>For example, suppose we have a dataset with 20 preprocessing steps followed by a print command</a:t>
            </a:r>
          </a:p>
          <a:p>
            <a:pPr lvl="1"/>
            <a:r>
              <a:rPr lang="en-US" dirty="0"/>
              <a:t>Eager evaluation – run each preprocessing step as soon as it is called, saving the result to memory</a:t>
            </a:r>
          </a:p>
          <a:p>
            <a:pPr lvl="1"/>
            <a:r>
              <a:rPr lang="en-US" dirty="0"/>
              <a:t>Lazy evaluation – save the instructions for each preprocessing step until the output is required (print), then optimize the instructions and run the minimal required for the output</a:t>
            </a:r>
          </a:p>
          <a:p>
            <a:r>
              <a:rPr lang="en-US" dirty="0"/>
              <a:t>Lazy evaluation allows for additional optimization of operations to save memory and computing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92B-DDA0-46AB-ACB5-652F0C32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5F6-7B98-4F19-8DF5-DB2CAC4C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7684"/>
            <a:ext cx="10058400" cy="4023360"/>
          </a:xfrm>
        </p:spPr>
        <p:txBody>
          <a:bodyPr/>
          <a:lstStyle/>
          <a:p>
            <a:r>
              <a:rPr lang="en-US" dirty="0"/>
              <a:t>Spark is written in Scala</a:t>
            </a:r>
          </a:p>
          <a:p>
            <a:r>
              <a:rPr lang="en-US" dirty="0"/>
              <a:t>Spark also supports Java, Python, and R</a:t>
            </a:r>
          </a:p>
          <a:p>
            <a:pPr lvl="1"/>
            <a:r>
              <a:rPr lang="en-US" dirty="0"/>
              <a:t>Python (and R) code runs slower on Spark than Scala</a:t>
            </a:r>
          </a:p>
          <a:p>
            <a:pPr lvl="1"/>
            <a:r>
              <a:rPr lang="en-US" dirty="0"/>
              <a:t>However, Python remains a popular choice for Spark because Python has many more libraries for machine learning and natural language processing than Scala</a:t>
            </a:r>
          </a:p>
          <a:p>
            <a:r>
              <a:rPr lang="en-US" dirty="0"/>
              <a:t>This tutorial will focus on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4505</TotalTime>
  <Words>1858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Lucida Console</vt:lpstr>
      <vt:lpstr>Retrospect</vt:lpstr>
      <vt:lpstr>Practical Introduction  to Spark</vt:lpstr>
      <vt:lpstr>About Me</vt:lpstr>
      <vt:lpstr>Distributed ML Background</vt:lpstr>
      <vt:lpstr>MapReduce Example</vt:lpstr>
      <vt:lpstr>Benefits of MapReduce</vt:lpstr>
      <vt:lpstr>What is Spark?</vt:lpstr>
      <vt:lpstr>Spark vs. Hadoop</vt:lpstr>
      <vt:lpstr>Lazy Evaluation</vt:lpstr>
      <vt:lpstr>Language Support</vt:lpstr>
      <vt:lpstr>RDD vs DataFrames</vt:lpstr>
      <vt:lpstr>RDD vs DataFrames</vt:lpstr>
      <vt:lpstr>Getting Started</vt:lpstr>
      <vt:lpstr>Spark Session</vt:lpstr>
      <vt:lpstr>Importing Data</vt:lpstr>
      <vt:lpstr>Examining Data</vt:lpstr>
      <vt:lpstr>Casting Data</vt:lpstr>
      <vt:lpstr>Removing Missing Data</vt:lpstr>
      <vt:lpstr>Restructuring DataFrames</vt:lpstr>
      <vt:lpstr>User Defined Functions</vt:lpstr>
      <vt:lpstr>Data Statistics</vt:lpstr>
      <vt:lpstr>Saving DataFrames</vt:lpstr>
      <vt:lpstr>Data Preprocessing Library</vt:lpstr>
      <vt:lpstr>Machine Learning Library</vt:lpstr>
      <vt:lpstr>Launching Jobs on Spark Clusters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Introduction  to Spark</dc:title>
  <dc:creator>Shang Gao</dc:creator>
  <cp:lastModifiedBy>Shang Gao</cp:lastModifiedBy>
  <cp:revision>125</cp:revision>
  <dcterms:created xsi:type="dcterms:W3CDTF">2018-01-21T17:56:12Z</dcterms:created>
  <dcterms:modified xsi:type="dcterms:W3CDTF">2018-01-24T21:06:09Z</dcterms:modified>
</cp:coreProperties>
</file>