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2" r:id="rId6"/>
    <p:sldId id="259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40E0DB-8359-4A5E-B813-EC9A9793C6FC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F4870-C07F-4C3A-A1D2-DB6010D3BA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6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index.html" TargetMode="External"/><Relationship Id="rId7" Type="http://schemas.openxmlformats.org/officeDocument/2006/relationships/hyperlink" Target="http://www.dataschool.io/machine-learning-with-scikit-learn/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python-machine-learning" TargetMode="Externa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matplotlib.org/tutorials/introductory/pyplo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32E7-BC8B-4F63-9F42-5EA1772A8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Python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E3B67-BAE9-4341-BD29-4A56487F5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Shang Gao</a:t>
            </a:r>
          </a:p>
        </p:txBody>
      </p:sp>
    </p:spTree>
    <p:extLst>
      <p:ext uri="{BB962C8B-B14F-4D97-AF65-F5344CB8AC3E}">
        <p14:creationId xmlns:p14="http://schemas.microsoft.com/office/powerpoint/2010/main" val="54355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ML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53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SciPy</a:t>
            </a:r>
          </a:p>
          <a:p>
            <a:pPr lvl="1"/>
            <a:r>
              <a:rPr lang="en-US" dirty="0"/>
              <a:t>Lots of math, science, and engineering operations (e.g. FFT, linear algebra) for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NLTK – natural language toolkit</a:t>
            </a:r>
          </a:p>
          <a:p>
            <a:pPr lvl="1"/>
            <a:r>
              <a:rPr lang="en-US" dirty="0"/>
              <a:t>Lots of tools for natural language processing (e.g. part of speech tagging), but some tools are based off older methods</a:t>
            </a:r>
          </a:p>
          <a:p>
            <a:r>
              <a:rPr lang="en-US" dirty="0" err="1"/>
              <a:t>Gensim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Specialized tools for natural language processing (e.g. topic modeling, word embeddings)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ML algorithm based on gradient boosted trees that has won many Kaggle competitions</a:t>
            </a:r>
          </a:p>
          <a:p>
            <a:r>
              <a:rPr lang="en-US" dirty="0" err="1"/>
              <a:t>Tensorflow</a:t>
            </a:r>
            <a:r>
              <a:rPr lang="en-US" dirty="0"/>
              <a:t> – Google’s deep learning library</a:t>
            </a:r>
          </a:p>
          <a:p>
            <a:pPr lvl="1"/>
            <a:r>
              <a:rPr lang="en-US" dirty="0"/>
              <a:t>Implementations of most cutting edge deep learning models can be found in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– high level wrapper for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Makes </a:t>
            </a:r>
            <a:r>
              <a:rPr lang="en-US" dirty="0" err="1"/>
              <a:t>tensorflow</a:t>
            </a:r>
            <a:r>
              <a:rPr lang="en-US" dirty="0"/>
              <a:t> easier to use</a:t>
            </a:r>
          </a:p>
          <a:p>
            <a:r>
              <a:rPr lang="en-US" dirty="0" err="1"/>
              <a:t>PyTorch</a:t>
            </a:r>
            <a:r>
              <a:rPr lang="en-US" dirty="0"/>
              <a:t> – Facebook’s deep learning library</a:t>
            </a:r>
          </a:p>
          <a:p>
            <a:pPr lvl="1"/>
            <a:r>
              <a:rPr lang="en-US" dirty="0"/>
              <a:t>Probably </a:t>
            </a:r>
            <a:r>
              <a:rPr lang="en-US" dirty="0" err="1"/>
              <a:t>Tensorflow’s</a:t>
            </a:r>
            <a:r>
              <a:rPr lang="en-US" dirty="0"/>
              <a:t> biggest competitor</a:t>
            </a:r>
          </a:p>
        </p:txBody>
      </p:sp>
    </p:spTree>
    <p:extLst>
      <p:ext uri="{BB962C8B-B14F-4D97-AF65-F5344CB8AC3E}">
        <p14:creationId xmlns:p14="http://schemas.microsoft.com/office/powerpoint/2010/main" val="173113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https://docs.scipy.org/doc/numpy-dev/user/quickstart.html</a:t>
            </a:r>
          </a:p>
          <a:p>
            <a:r>
              <a:rPr lang="en-US" dirty="0">
                <a:hlinkClick r:id="rId3"/>
              </a:rPr>
              <a:t>http://scikit-learn.org/stable/tutorial/index.html</a:t>
            </a:r>
            <a:endParaRPr lang="en-US" dirty="0"/>
          </a:p>
          <a:p>
            <a:r>
              <a:rPr lang="en-US" dirty="0">
                <a:hlinkClick r:id="rId4"/>
              </a:rPr>
              <a:t>https://matplotlib.org/tutorials/introductory/pyplot.html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6"/>
              </a:rPr>
              <a:t>https://www.coursera.org/learn/python-machine-learning</a:t>
            </a:r>
            <a:endParaRPr lang="en-US" dirty="0"/>
          </a:p>
          <a:p>
            <a:r>
              <a:rPr lang="en-US" dirty="0">
                <a:hlinkClick r:id="rId7"/>
              </a:rPr>
              <a:t>http://www.dataschool.io/machine-learning-with-scikit-learn/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2F4-D223-4ECB-BD68-75A86A0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61A-7AE9-4D62-8156-2DBBCC63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11927"/>
            <a:ext cx="8946541" cy="4036471"/>
          </a:xfrm>
        </p:spPr>
        <p:txBody>
          <a:bodyPr/>
          <a:lstStyle/>
          <a:p>
            <a:r>
              <a:rPr lang="en-US" dirty="0"/>
              <a:t>PhD Student in the </a:t>
            </a:r>
            <a:r>
              <a:rPr lang="en-US" dirty="0" err="1"/>
              <a:t>Bredesen</a:t>
            </a:r>
            <a:r>
              <a:rPr lang="en-US" dirty="0"/>
              <a:t> Center Data Science Program</a:t>
            </a:r>
          </a:p>
          <a:p>
            <a:r>
              <a:rPr lang="en-US" dirty="0"/>
              <a:t>Work with Arvind at ORNL</a:t>
            </a:r>
          </a:p>
          <a:p>
            <a:r>
              <a:rPr lang="en-US" dirty="0"/>
              <a:t>Area of research: Deep Learning for Natural Language Processing</a:t>
            </a:r>
          </a:p>
          <a:p>
            <a:pPr lvl="1"/>
            <a:r>
              <a:rPr lang="en-US" dirty="0"/>
              <a:t>Develop methods to automatically process information from cancer pathology reports</a:t>
            </a:r>
          </a:p>
          <a:p>
            <a:r>
              <a:rPr lang="en-US" dirty="0"/>
              <a:t>If you have questions, I might not know the answer immediately but I’ll try my best to find the answer</a:t>
            </a:r>
          </a:p>
          <a:p>
            <a:pPr lvl="1"/>
            <a:r>
              <a:rPr lang="en-US" dirty="0"/>
              <a:t>Google and </a:t>
            </a:r>
            <a:r>
              <a:rPr lang="en-US" dirty="0" err="1"/>
              <a:t>stackoverflow</a:t>
            </a:r>
            <a:r>
              <a:rPr lang="en-US" dirty="0"/>
              <a:t> are your friends</a:t>
            </a:r>
          </a:p>
        </p:txBody>
      </p:sp>
    </p:spTree>
    <p:extLst>
      <p:ext uri="{BB962C8B-B14F-4D97-AF65-F5344CB8AC3E}">
        <p14:creationId xmlns:p14="http://schemas.microsoft.com/office/powerpoint/2010/main" val="4552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2FDF-855A-4D47-8694-C8D627E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A6E7-6ADA-4F06-B607-579543A0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scripting language</a:t>
            </a:r>
          </a:p>
          <a:p>
            <a:pPr lvl="1"/>
            <a:r>
              <a:rPr lang="en-US" dirty="0"/>
              <a:t>Does not require code to be compiled before running</a:t>
            </a:r>
          </a:p>
          <a:p>
            <a:pPr lvl="1"/>
            <a:r>
              <a:rPr lang="en-US" dirty="0"/>
              <a:t>Unlike languages like Java and C++, Python doesn’t require everything to be in object-oriented format, so it’s faster to write code in</a:t>
            </a:r>
          </a:p>
          <a:p>
            <a:pPr lvl="1"/>
            <a:r>
              <a:rPr lang="en-US" dirty="0"/>
              <a:t>Python supports object-oriented programming</a:t>
            </a:r>
          </a:p>
          <a:p>
            <a:r>
              <a:rPr lang="en-US" dirty="0"/>
              <a:t>Python has a ton of machine learning libraries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and SciPy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NLTK and </a:t>
            </a:r>
            <a:r>
              <a:rPr lang="en-US" dirty="0" err="1"/>
              <a:t>Gensim</a:t>
            </a:r>
            <a:r>
              <a:rPr lang="en-US" dirty="0"/>
              <a:t> (for NLP)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33883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4E-ABC1-4C9D-84C9-7C4830E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0618-9277-48E5-9376-AC225069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a Python distribution that installs Python along with hundreds of Python libraries related to machine learning and data science</a:t>
            </a:r>
          </a:p>
          <a:p>
            <a:pPr lvl="1"/>
            <a:r>
              <a:rPr lang="en-US" dirty="0"/>
              <a:t>No need to manually configure and install libraries (some libraries are very difficult to install)</a:t>
            </a:r>
          </a:p>
          <a:p>
            <a:r>
              <a:rPr lang="en-US" dirty="0"/>
              <a:t>There are two versions available:</a:t>
            </a:r>
          </a:p>
          <a:p>
            <a:pPr lvl="1"/>
            <a:r>
              <a:rPr lang="en-US" dirty="0"/>
              <a:t>Python 2.7 – the old version of Python, support discontinues in </a:t>
            </a:r>
          </a:p>
          <a:p>
            <a:pPr lvl="1"/>
            <a:r>
              <a:rPr lang="en-US" dirty="0"/>
              <a:t>Python 3.6 – the new version of Python, use this one!</a:t>
            </a:r>
          </a:p>
          <a:p>
            <a:pPr lvl="1"/>
            <a:r>
              <a:rPr lang="en-US" dirty="0"/>
              <a:t>Coding in Python 2.7 vs 3.6 is mostly the same with very minor differences</a:t>
            </a:r>
          </a:p>
        </p:txBody>
      </p:sp>
    </p:spTree>
    <p:extLst>
      <p:ext uri="{BB962C8B-B14F-4D97-AF65-F5344CB8AC3E}">
        <p14:creationId xmlns:p14="http://schemas.microsoft.com/office/powerpoint/2010/main" val="31077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4E-ABC1-4C9D-84C9-7C4830E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0618-9277-48E5-9376-AC225069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is a package management system for Python libraries, and it comes with Anaconda</a:t>
            </a:r>
          </a:p>
          <a:p>
            <a:r>
              <a:rPr lang="en-US" dirty="0"/>
              <a:t>To install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install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dirty="0"/>
              <a:t>To update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install --upgrade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dirty="0"/>
              <a:t>To uninstall a package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pip uninstall </a:t>
            </a:r>
            <a:r>
              <a:rPr lang="en-US" sz="1400" dirty="0" err="1">
                <a:latin typeface="Lucida Console" panose="020B0609040504020204" pitchFamily="49" charset="0"/>
              </a:rPr>
              <a:t>packagename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a Python library for matrix operations</a:t>
            </a:r>
          </a:p>
          <a:p>
            <a:pPr lvl="1"/>
            <a:r>
              <a:rPr lang="en-US" dirty="0"/>
              <a:t>The basic data structure is the </a:t>
            </a:r>
            <a:r>
              <a:rPr lang="en-US" dirty="0" err="1"/>
              <a:t>numpy</a:t>
            </a:r>
            <a:r>
              <a:rPr lang="en-US" dirty="0"/>
              <a:t> array, which is basically a multidimensional matrix of numerical values</a:t>
            </a:r>
          </a:p>
          <a:p>
            <a:r>
              <a:rPr lang="en-US" dirty="0"/>
              <a:t>Most data is stored in tables, which can easily be converted into </a:t>
            </a:r>
            <a:r>
              <a:rPr lang="en-US" dirty="0" err="1"/>
              <a:t>NumPy</a:t>
            </a:r>
            <a:r>
              <a:rPr lang="en-US" dirty="0"/>
              <a:t> array format</a:t>
            </a:r>
          </a:p>
          <a:p>
            <a:r>
              <a:rPr lang="en-US" dirty="0"/>
              <a:t>Many Python machine learning libraries use </a:t>
            </a:r>
            <a:r>
              <a:rPr lang="en-US" dirty="0" err="1"/>
              <a:t>NumPy</a:t>
            </a:r>
            <a:r>
              <a:rPr lang="en-US" dirty="0"/>
              <a:t> arrays as inputs</a:t>
            </a:r>
          </a:p>
          <a:p>
            <a:pPr lvl="1"/>
            <a:r>
              <a:rPr lang="en-US" dirty="0"/>
              <a:t>SciPy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6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library that provides additional functionality on top of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The basic data structure is a Pandas </a:t>
            </a:r>
            <a:r>
              <a:rPr lang="en-US" dirty="0" err="1"/>
              <a:t>DataFrame</a:t>
            </a:r>
            <a:r>
              <a:rPr lang="en-US" dirty="0"/>
              <a:t>, which is like a table</a:t>
            </a:r>
          </a:p>
          <a:p>
            <a:r>
              <a:rPr lang="en-US" dirty="0"/>
              <a:t>Unlike </a:t>
            </a:r>
            <a:r>
              <a:rPr lang="en-US" dirty="0" err="1"/>
              <a:t>NumPy</a:t>
            </a:r>
            <a:r>
              <a:rPr lang="en-US" dirty="0"/>
              <a:t> arrays, which are used primarily for numerical values, Pandas </a:t>
            </a:r>
            <a:r>
              <a:rPr lang="en-US" dirty="0" err="1"/>
              <a:t>DataFrames</a:t>
            </a:r>
            <a:r>
              <a:rPr lang="en-US" dirty="0"/>
              <a:t> can hold multiple data types at once</a:t>
            </a:r>
          </a:p>
          <a:p>
            <a:pPr lvl="1"/>
            <a:r>
              <a:rPr lang="en-US" dirty="0"/>
              <a:t>Easier to process strings</a:t>
            </a:r>
          </a:p>
          <a:p>
            <a:pPr lvl="1"/>
            <a:r>
              <a:rPr lang="en-US" dirty="0"/>
              <a:t>Great for importing </a:t>
            </a:r>
            <a:r>
              <a:rPr lang="en-US" dirty="0" err="1"/>
              <a:t>csvs</a:t>
            </a:r>
            <a:r>
              <a:rPr lang="en-US" dirty="0"/>
              <a:t> and other data formats that contain multiple datatypes</a:t>
            </a:r>
          </a:p>
          <a:p>
            <a:r>
              <a:rPr lang="en-US" dirty="0"/>
              <a:t>Because Pandas </a:t>
            </a:r>
            <a:r>
              <a:rPr lang="en-US" dirty="0" err="1"/>
              <a:t>DataFrames</a:t>
            </a:r>
            <a:r>
              <a:rPr lang="en-US" dirty="0"/>
              <a:t> have much more metadata, Pandas is slower than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It’s very easy to convert a Pandas </a:t>
            </a:r>
            <a:r>
              <a:rPr lang="en-US" dirty="0" err="1"/>
              <a:t>DataFrame</a:t>
            </a:r>
            <a:r>
              <a:rPr lang="en-US" dirty="0"/>
              <a:t> into a </a:t>
            </a:r>
            <a:r>
              <a:rPr lang="en-US" dirty="0" err="1"/>
              <a:t>NumPy</a:t>
            </a:r>
            <a:r>
              <a:rPr lang="en-US" dirty="0"/>
              <a:t> array and vice versa</a:t>
            </a:r>
          </a:p>
          <a:p>
            <a:pPr lvl="1"/>
            <a:r>
              <a:rPr lang="en-US" dirty="0"/>
              <a:t>Oftentimes, data is first imported into a Pandas </a:t>
            </a:r>
            <a:r>
              <a:rPr lang="en-US" dirty="0" err="1"/>
              <a:t>DataFrame</a:t>
            </a:r>
            <a:r>
              <a:rPr lang="en-US" dirty="0"/>
              <a:t>, manipulated, and then converted into a </a:t>
            </a:r>
            <a:r>
              <a:rPr lang="en-US" dirty="0" err="1"/>
              <a:t>NumPy</a:t>
            </a:r>
            <a:r>
              <a:rPr lang="en-US" dirty="0"/>
              <a:t> array for the machine learning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931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Scikitlearn</a:t>
            </a:r>
            <a:r>
              <a:rPr lang="en-US" dirty="0"/>
              <a:t> is a Python machine learning library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Extremely accessible and easy to use – most machine learning models can be executed in three lines of code</a:t>
            </a:r>
          </a:p>
          <a:p>
            <a:r>
              <a:rPr lang="en-US" dirty="0"/>
              <a:t>Includes pretty much everything needed to do data preprocessing and general machine learning</a:t>
            </a:r>
          </a:p>
          <a:p>
            <a:pPr lvl="1"/>
            <a:r>
              <a:rPr lang="en-US" dirty="0"/>
              <a:t>Preprocessing, model selection, model evaluation, dimensionality reduction, classification, regression, and clustering</a:t>
            </a:r>
          </a:p>
          <a:p>
            <a:r>
              <a:rPr lang="en-US" dirty="0"/>
              <a:t>Does not include functions related to specialized machine </a:t>
            </a:r>
          </a:p>
          <a:p>
            <a:pPr lvl="1"/>
            <a:r>
              <a:rPr lang="en-US" dirty="0"/>
              <a:t>Deep learning, image processing, natural language processing, reinforcement learning</a:t>
            </a:r>
          </a:p>
          <a:p>
            <a:r>
              <a:rPr lang="en-US" dirty="0"/>
              <a:t>Has great documentation and many examples!</a:t>
            </a:r>
          </a:p>
          <a:p>
            <a:pPr lvl="1"/>
            <a:r>
              <a:rPr lang="en-US" dirty="0"/>
              <a:t>Going through the documentation is like taking a machine learning course</a:t>
            </a:r>
          </a:p>
          <a:p>
            <a:pPr lvl="1"/>
            <a:r>
              <a:rPr lang="en-US" dirty="0"/>
              <a:t>http://scikit-learn.org/stable/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4723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CD7-15B7-45DD-A707-A40476B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291C-F7E0-45D1-A315-C37CE32E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Matplotlib</a:t>
            </a:r>
            <a:r>
              <a:rPr lang="en-US" dirty="0"/>
              <a:t> is a Python machine learning library for generating 2d plots from data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r>
              <a:rPr lang="en-US" dirty="0" err="1"/>
              <a:t>Matplotlib</a:t>
            </a:r>
            <a:r>
              <a:rPr lang="en-US" dirty="0"/>
              <a:t> supports a wide range of data visualization types</a:t>
            </a:r>
          </a:p>
          <a:p>
            <a:pPr lvl="1"/>
            <a:r>
              <a:rPr lang="en-US" dirty="0"/>
              <a:t>Scatterplots, histograms, line and bar charts, pie charts, and more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allows for nearly unlimited customization – almost any type of plot can be generated</a:t>
            </a:r>
          </a:p>
          <a:p>
            <a:pPr lvl="1"/>
            <a:r>
              <a:rPr lang="en-US" dirty="0">
                <a:hlinkClick r:id="rId2"/>
              </a:rPr>
              <a:t>https://matplotlib.org/gallery/index.html</a:t>
            </a:r>
            <a:endParaRPr lang="en-US" dirty="0"/>
          </a:p>
          <a:p>
            <a:r>
              <a:rPr lang="en-US" dirty="0"/>
              <a:t>Other visualization alternatives (basically prettier </a:t>
            </a:r>
            <a:r>
              <a:rPr lang="en-US" dirty="0" err="1"/>
              <a:t>matplotlib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/>
              <a:t>bokeh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3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830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Lucida Console</vt:lpstr>
      <vt:lpstr>Retrospect</vt:lpstr>
      <vt:lpstr>Python for Machine Learning</vt:lpstr>
      <vt:lpstr>About Me</vt:lpstr>
      <vt:lpstr>Why Python?</vt:lpstr>
      <vt:lpstr>Anaconda</vt:lpstr>
      <vt:lpstr>Pip Install</vt:lpstr>
      <vt:lpstr>NumPy</vt:lpstr>
      <vt:lpstr>Pandas</vt:lpstr>
      <vt:lpstr>Scikitlearn</vt:lpstr>
      <vt:lpstr>Matplotlib</vt:lpstr>
      <vt:lpstr>Other Notable ML Libraries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</dc:title>
  <dc:creator>Shang Gao</dc:creator>
  <cp:lastModifiedBy>Shang Gao</cp:lastModifiedBy>
  <cp:revision>90</cp:revision>
  <dcterms:created xsi:type="dcterms:W3CDTF">2018-01-25T21:53:38Z</dcterms:created>
  <dcterms:modified xsi:type="dcterms:W3CDTF">2018-01-27T16:34:02Z</dcterms:modified>
</cp:coreProperties>
</file>