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3" r:id="rId5"/>
    <p:sldId id="259" r:id="rId6"/>
    <p:sldId id="262" r:id="rId7"/>
    <p:sldId id="265" r:id="rId8"/>
    <p:sldId id="263" r:id="rId9"/>
    <p:sldId id="264" r:id="rId10"/>
    <p:sldId id="260" r:id="rId11"/>
    <p:sldId id="267" r:id="rId12"/>
    <p:sldId id="269" r:id="rId13"/>
    <p:sldId id="266" r:id="rId14"/>
    <p:sldId id="268" r:id="rId15"/>
    <p:sldId id="270" r:id="rId16"/>
    <p:sldId id="272" r:id="rId17"/>
    <p:sldId id="271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8" y="6057150"/>
            <a:ext cx="5500158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584201"/>
            <a:ext cx="8737600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2616200"/>
            <a:ext cx="8737600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DDE9-5D06-43C0-B6C9-8BF789BE5E6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62CB-BCAF-407B-BC41-09FA765E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DDE9-5D06-43C0-B6C9-8BF789BE5E6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62CB-BCAF-407B-BC41-09FA765E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6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4200"/>
            <a:ext cx="2743200" cy="5588000"/>
          </a:xfrm>
        </p:spPr>
        <p:txBody>
          <a:bodyPr vert="eaVert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84200"/>
            <a:ext cx="7416800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DDE9-5D06-43C0-B6C9-8BF789BE5E6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62CB-BCAF-407B-BC41-09FA765E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4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800"/>
            </a:lvl1pPr>
            <a:lvl2pPr marL="892236" indent="-514350">
              <a:buFont typeface="+mj-lt"/>
              <a:buAutoNum type="alphaUcPeriod"/>
              <a:defRPr sz="2800"/>
            </a:lvl2pPr>
            <a:lvl3pPr marL="1196983" indent="-514350">
              <a:buFont typeface="+mj-lt"/>
              <a:buAutoNum type="arabicParenR"/>
              <a:defRPr sz="2800"/>
            </a:lvl3pPr>
            <a:lvl4pPr marL="1501730" indent="-514350">
              <a:buFont typeface="+mj-lt"/>
              <a:buAutoNum type="alphaLcPeriod"/>
              <a:defRPr sz="2800"/>
            </a:lvl4pPr>
            <a:lvl5pPr marL="1806476" indent="-514350">
              <a:buFont typeface="+mj-lt"/>
              <a:buAutoNum type="romanLcPeriod"/>
              <a:defRPr sz="28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DDE9-5D06-43C0-B6C9-8BF789BE5E6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62CB-BCAF-407B-BC41-09FA765E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2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1" y="2209802"/>
            <a:ext cx="8940800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4951267"/>
            <a:ext cx="7071361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DDE9-5D06-43C0-B6C9-8BF789BE5E6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62CB-BCAF-407B-BC41-09FA765E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5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1" y="1706880"/>
            <a:ext cx="5080000" cy="4465320"/>
          </a:xfrm>
        </p:spPr>
        <p:txBody>
          <a:bodyPr>
            <a:normAutofit/>
          </a:bodyPr>
          <a:lstStyle>
            <a:lvl1pPr indent="-514350" algn="l" defTabSz="1218987" rtl="0" eaLnBrk="1" latinLnBrk="0" hangingPunct="1">
              <a:lnSpc>
                <a:spcPct val="90000"/>
              </a:lnSpc>
              <a:buClr>
                <a:schemeClr val="accent1"/>
              </a:buClr>
              <a:buFont typeface="+mj-lt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514350" algn="l" defTabSz="1218987" rtl="0" eaLnBrk="1" latinLnBrk="0" hangingPunct="1">
              <a:lnSpc>
                <a:spcPct val="90000"/>
              </a:lnSpc>
              <a:buClr>
                <a:schemeClr val="accent1"/>
              </a:buClr>
              <a:buFont typeface="+mj-lt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514350" algn="l" defTabSz="1218987" rtl="0" eaLnBrk="1" latinLnBrk="0" hangingPunct="1">
              <a:lnSpc>
                <a:spcPct val="90000"/>
              </a:lnSpc>
              <a:buClr>
                <a:schemeClr val="accent1"/>
              </a:buClr>
              <a:buFont typeface="+mj-lt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514350" algn="l" defTabSz="1218987" rtl="0" eaLnBrk="1" latinLnBrk="0" hangingPunct="1">
              <a:lnSpc>
                <a:spcPct val="90000"/>
              </a:lnSpc>
              <a:buClr>
                <a:schemeClr val="accent1"/>
              </a:buClr>
              <a:buFont typeface="+mj-lt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514350" algn="l" defTabSz="1218987" rtl="0" eaLnBrk="1" latinLnBrk="0" hangingPunct="1">
              <a:lnSpc>
                <a:spcPct val="90000"/>
              </a:lnSpc>
              <a:buClr>
                <a:schemeClr val="accent1"/>
              </a:buClr>
              <a:buFont typeface="+mj-lt"/>
              <a:defRPr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1" y="1706880"/>
            <a:ext cx="5080000" cy="4465320"/>
          </a:xfrm>
        </p:spPr>
        <p:txBody>
          <a:bodyPr>
            <a:normAutofit/>
          </a:bodyPr>
          <a:lstStyle>
            <a:lvl1pPr indent="-514350" algn="l" defTabSz="1218987" rtl="0" eaLnBrk="1" latinLnBrk="0" hangingPunct="1">
              <a:lnSpc>
                <a:spcPct val="90000"/>
              </a:lnSpc>
              <a:buClr>
                <a:schemeClr val="accent1"/>
              </a:buClr>
              <a:buFont typeface="+mj-lt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514350" algn="l" defTabSz="1218987" rtl="0" eaLnBrk="1" latinLnBrk="0" hangingPunct="1">
              <a:lnSpc>
                <a:spcPct val="90000"/>
              </a:lnSpc>
              <a:buClr>
                <a:schemeClr val="accent1"/>
              </a:buClr>
              <a:buFont typeface="+mj-lt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514350" algn="l" defTabSz="1218987" rtl="0" eaLnBrk="1" latinLnBrk="0" hangingPunct="1">
              <a:lnSpc>
                <a:spcPct val="90000"/>
              </a:lnSpc>
              <a:buClr>
                <a:schemeClr val="accent1"/>
              </a:buClr>
              <a:buFont typeface="+mj-lt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514350" algn="l" defTabSz="1218987" rtl="0" eaLnBrk="1" latinLnBrk="0" hangingPunct="1">
              <a:lnSpc>
                <a:spcPct val="90000"/>
              </a:lnSpc>
              <a:buClr>
                <a:schemeClr val="accent1"/>
              </a:buClr>
              <a:buFont typeface="+mj-lt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514350" algn="l" defTabSz="1218987" rtl="0" eaLnBrk="1" latinLnBrk="0" hangingPunct="1">
              <a:lnSpc>
                <a:spcPct val="90000"/>
              </a:lnSpc>
              <a:buClr>
                <a:schemeClr val="accent1"/>
              </a:buClr>
              <a:buFont typeface="+mj-lt"/>
              <a:defRPr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DDE9-5D06-43C0-B6C9-8BF789BE5E6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62CB-BCAF-407B-BC41-09FA765E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0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1" y="2717800"/>
            <a:ext cx="5080000" cy="3454400"/>
          </a:xfrm>
        </p:spPr>
        <p:txBody>
          <a:bodyPr>
            <a:noAutofit/>
          </a:bodyPr>
          <a:lstStyle>
            <a:lvl1pPr indent="-514350" algn="l" defTabSz="1218987" rtl="0" eaLnBrk="1" latinLnBrk="0" hangingPunct="1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514350" algn="l" defTabSz="1218987" rtl="0" eaLnBrk="1" latinLnBrk="0" hangingPunct="1">
              <a:lnSpc>
                <a:spcPct val="90000"/>
              </a:lnSpc>
              <a:buClr>
                <a:schemeClr val="accent1"/>
              </a:buClr>
              <a:buFont typeface="+mj-lt"/>
              <a:buAutoNum type="alphaUcPeriod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514350" algn="l" defTabSz="1218987" rtl="0" eaLnBrk="1" latinLnBrk="0" hangingPunct="1">
              <a:lnSpc>
                <a:spcPct val="90000"/>
              </a:lnSpc>
              <a:buClr>
                <a:schemeClr val="accent1"/>
              </a:buClr>
              <a:buFont typeface="+mj-lt"/>
              <a:buAutoNum type="arabicParenR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514350" algn="l" defTabSz="1218987" rtl="0" eaLnBrk="1" latinLnBrk="0" hangingPunct="1">
              <a:lnSpc>
                <a:spcPct val="90000"/>
              </a:lnSpc>
              <a:buClr>
                <a:schemeClr val="accent1"/>
              </a:buClr>
              <a:buFont typeface="+mj-lt"/>
              <a:buAutoNum type="alphaLcPeriod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0883" indent="-571500" algn="l" defTabSz="1218987" rtl="0" eaLnBrk="1" latinLnBrk="0" hangingPunct="1">
              <a:lnSpc>
                <a:spcPct val="90000"/>
              </a:lnSpc>
              <a:buClr>
                <a:schemeClr val="accent1"/>
              </a:buClr>
              <a:buFont typeface="+mj-lt"/>
              <a:buAutoNum type="romanLcPeriod"/>
              <a:defRPr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336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2401" y="2717800"/>
            <a:ext cx="5080000" cy="3454400"/>
          </a:xfrm>
        </p:spPr>
        <p:txBody>
          <a:bodyPr>
            <a:noAutofit/>
          </a:bodyPr>
          <a:lstStyle>
            <a:lvl1pPr indent="-514350" algn="l" defTabSz="1218987" rtl="0" eaLnBrk="1" latinLnBrk="0" hangingPunct="1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514350" algn="l" defTabSz="1218987" rtl="0" eaLnBrk="1" latinLnBrk="0" hangingPunct="1">
              <a:lnSpc>
                <a:spcPct val="90000"/>
              </a:lnSpc>
              <a:buClr>
                <a:schemeClr val="accent1"/>
              </a:buClr>
              <a:buFont typeface="+mj-lt"/>
              <a:buAutoNum type="alphaUcPeriod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514350" algn="l" defTabSz="1218987" rtl="0" eaLnBrk="1" latinLnBrk="0" hangingPunct="1">
              <a:lnSpc>
                <a:spcPct val="90000"/>
              </a:lnSpc>
              <a:buClr>
                <a:schemeClr val="accent1"/>
              </a:buClr>
              <a:buFont typeface="+mj-lt"/>
              <a:buAutoNum type="arabicParenR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514350" algn="l" defTabSz="1218987" rtl="0" eaLnBrk="1" latinLnBrk="0" hangingPunct="1">
              <a:lnSpc>
                <a:spcPct val="90000"/>
              </a:lnSpc>
              <a:buClr>
                <a:schemeClr val="accent1"/>
              </a:buClr>
              <a:buFont typeface="+mj-lt"/>
              <a:buAutoNum type="alphaLcPeriod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0883" indent="-571500" algn="l" defTabSz="1218987" rtl="0" eaLnBrk="1" latinLnBrk="0" hangingPunct="1">
              <a:lnSpc>
                <a:spcPct val="90000"/>
              </a:lnSpc>
              <a:buClr>
                <a:schemeClr val="accent1"/>
              </a:buClr>
              <a:buFont typeface="+mj-lt"/>
              <a:buAutoNum type="romanLcPeriod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DDE9-5D06-43C0-B6C9-8BF789BE5E6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62CB-BCAF-407B-BC41-09FA765E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DDE9-5D06-43C0-B6C9-8BF789BE5E6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62CB-BCAF-407B-BC41-09FA765E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0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DDE9-5D06-43C0-B6C9-8BF789BE5E6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62CB-BCAF-407B-BC41-09FA765E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584200"/>
            <a:ext cx="6096001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DDE9-5D06-43C0-B6C9-8BF789BE5E6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62CB-BCAF-407B-BC41-09FA765E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2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6400" y="584200"/>
            <a:ext cx="6096001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DDE9-5D06-43C0-B6C9-8BF789BE5E6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62CB-BCAF-407B-BC41-09FA765E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4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4" y="-3174"/>
            <a:ext cx="820207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274637"/>
            <a:ext cx="103632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1701797"/>
            <a:ext cx="103632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6356353"/>
            <a:ext cx="2235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ADDE9-5D06-43C0-B6C9-8BF789BE5E6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4401" y="6356353"/>
            <a:ext cx="5283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1" y="6356353"/>
            <a:ext cx="1016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D62CB-BCAF-407B-BC41-09FA765E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99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lang="en-US" sz="3600" b="1" kern="1200" dirty="0">
          <a:solidFill>
            <a:schemeClr val="accent1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+mj-lt"/>
        <a:buAutoNum type="arabicPeriod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92236" indent="-51435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+mj-lt"/>
        <a:buAutoNum type="alphaUcPeriod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983" indent="-51435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+mj-lt"/>
        <a:buAutoNum type="arabicParenR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1730" indent="-51435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+mj-lt"/>
        <a:buAutoNum type="alphaLcPeriod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6476" indent="-51435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+mj-lt"/>
        <a:buAutoNum type="romanLcPeriod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an element by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username text box</a:t>
            </a:r>
          </a:p>
          <a:p>
            <a:r>
              <a:rPr lang="en-US" dirty="0" err="1" smtClean="0"/>
              <a:t>WebElement</a:t>
            </a:r>
            <a:r>
              <a:rPr lang="en-US" dirty="0" smtClean="0"/>
              <a:t> </a:t>
            </a:r>
            <a:r>
              <a:rPr lang="en-US" dirty="0" err="1" smtClean="0"/>
              <a:t>tbox</a:t>
            </a:r>
            <a:r>
              <a:rPr lang="en-US" dirty="0" smtClean="0"/>
              <a:t> = </a:t>
            </a:r>
            <a:r>
              <a:rPr lang="en-US" dirty="0" err="1" smtClean="0"/>
              <a:t>driver.findElementB</a:t>
            </a:r>
            <a:r>
              <a:rPr lang="en-US" dirty="0" smtClean="0"/>
              <a:t>(By.id(“username”));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an element by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username text box</a:t>
            </a:r>
          </a:p>
          <a:p>
            <a:r>
              <a:rPr lang="en-US" dirty="0" err="1" smtClean="0"/>
              <a:t>WebElement</a:t>
            </a:r>
            <a:r>
              <a:rPr lang="en-US" dirty="0" smtClean="0"/>
              <a:t> </a:t>
            </a:r>
            <a:r>
              <a:rPr lang="en-US" dirty="0" err="1" smtClean="0"/>
              <a:t>tbox</a:t>
            </a:r>
            <a:r>
              <a:rPr lang="en-US" dirty="0" smtClean="0"/>
              <a:t> = </a:t>
            </a:r>
            <a:r>
              <a:rPr lang="en-US" dirty="0" err="1" smtClean="0"/>
              <a:t>driver.findElement</a:t>
            </a:r>
            <a:r>
              <a:rPr lang="en-US" dirty="0" smtClean="0"/>
              <a:t>(</a:t>
            </a:r>
            <a:r>
              <a:rPr lang="en-US" dirty="0" err="1" smtClean="0"/>
              <a:t>By.tag</a:t>
            </a:r>
            <a:r>
              <a:rPr lang="en-US" dirty="0" smtClean="0"/>
              <a:t>(“input”));</a:t>
            </a:r>
          </a:p>
          <a:p>
            <a:r>
              <a:rPr lang="en-US" dirty="0" smtClean="0"/>
              <a:t>Will return the first</a:t>
            </a:r>
          </a:p>
          <a:p>
            <a:r>
              <a:rPr lang="en-US" dirty="0" smtClean="0"/>
              <a:t>Can build a loop to walk through one at a time</a:t>
            </a:r>
          </a:p>
          <a:p>
            <a:r>
              <a:rPr lang="en-US" dirty="0" smtClean="0"/>
              <a:t>Better to use </a:t>
            </a:r>
            <a:r>
              <a:rPr lang="en-US" dirty="0" err="1" smtClean="0"/>
              <a:t>findElements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7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84" y="790414"/>
            <a:ext cx="11242616" cy="579636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19201" y="274637"/>
            <a:ext cx="10363200" cy="655261"/>
          </a:xfrm>
        </p:spPr>
        <p:txBody>
          <a:bodyPr/>
          <a:lstStyle/>
          <a:p>
            <a:r>
              <a:rPr lang="en-US" dirty="0" smtClean="0"/>
              <a:t>Sample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9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all links on the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&lt;</a:t>
            </a:r>
            <a:r>
              <a:rPr lang="en-US" dirty="0" err="1" smtClean="0"/>
              <a:t>WebElement</a:t>
            </a:r>
            <a:r>
              <a:rPr lang="en-US" dirty="0" smtClean="0"/>
              <a:t>&gt; </a:t>
            </a:r>
            <a:r>
              <a:rPr lang="en-US" dirty="0" err="1" smtClean="0"/>
              <a:t>aTags</a:t>
            </a:r>
            <a:r>
              <a:rPr lang="en-US" dirty="0" smtClean="0"/>
              <a:t> = </a:t>
            </a:r>
            <a:r>
              <a:rPr lang="en-US" dirty="0" err="1" smtClean="0"/>
              <a:t>driver.findElement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en-US" dirty="0" smtClean="0"/>
              <a:t>(</a:t>
            </a:r>
            <a:r>
              <a:rPr lang="en-US" dirty="0" err="1" smtClean="0"/>
              <a:t>By.tag</a:t>
            </a:r>
            <a:r>
              <a:rPr lang="en-US" dirty="0" smtClean="0"/>
              <a:t>(“a”));</a:t>
            </a:r>
          </a:p>
          <a:p>
            <a:r>
              <a:rPr lang="en-US" dirty="0" smtClean="0"/>
              <a:t>Walk through them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WebElement</a:t>
            </a:r>
            <a:r>
              <a:rPr lang="en-US" dirty="0" smtClean="0"/>
              <a:t> link : </a:t>
            </a:r>
            <a:r>
              <a:rPr lang="en-US" dirty="0" err="1" smtClean="0"/>
              <a:t>aTags</a:t>
            </a:r>
            <a:r>
              <a:rPr lang="en-US" dirty="0" smtClean="0"/>
              <a:t>){</a:t>
            </a:r>
            <a:br>
              <a:rPr lang="en-US" dirty="0" smtClean="0"/>
            </a:br>
            <a:r>
              <a:rPr lang="en-US" dirty="0" smtClean="0"/>
              <a:t>	//do something with the link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 link by the full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link to the </a:t>
            </a:r>
            <a:r>
              <a:rPr lang="en-US" i="1" dirty="0" smtClean="0"/>
              <a:t>Steelers</a:t>
            </a:r>
            <a:r>
              <a:rPr lang="en-US" dirty="0" smtClean="0"/>
              <a:t> page</a:t>
            </a:r>
          </a:p>
          <a:p>
            <a:r>
              <a:rPr lang="en-US" dirty="0" err="1" smtClean="0"/>
              <a:t>WebElement</a:t>
            </a:r>
            <a:r>
              <a:rPr lang="en-US" dirty="0" smtClean="0"/>
              <a:t> </a:t>
            </a:r>
            <a:r>
              <a:rPr lang="en-US" dirty="0" err="1" smtClean="0"/>
              <a:t>stl</a:t>
            </a:r>
            <a:r>
              <a:rPr lang="en-US" dirty="0" smtClean="0"/>
              <a:t> = </a:t>
            </a:r>
            <a:r>
              <a:rPr lang="en-US" dirty="0" err="1" smtClean="0"/>
              <a:t>driver.findElement</a:t>
            </a:r>
            <a:r>
              <a:rPr lang="en-US" dirty="0" smtClean="0"/>
              <a:t>(</a:t>
            </a:r>
            <a:r>
              <a:rPr lang="en-US" dirty="0" err="1" smtClean="0"/>
              <a:t>By.linkText</a:t>
            </a:r>
            <a:r>
              <a:rPr lang="en-US" dirty="0" smtClean="0"/>
              <a:t>(“Steelers”));</a:t>
            </a:r>
          </a:p>
          <a:p>
            <a:r>
              <a:rPr lang="en-US" dirty="0" smtClean="0"/>
              <a:t>Will not find </a:t>
            </a:r>
            <a:r>
              <a:rPr lang="en-US" i="1" dirty="0" smtClean="0"/>
              <a:t>Steelers Immaculate Reception </a:t>
            </a:r>
            <a:r>
              <a:rPr lang="en-US" dirty="0" smtClean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88347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 link by the partial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link to both Steelers links </a:t>
            </a:r>
          </a:p>
          <a:p>
            <a:r>
              <a:rPr lang="en-US" dirty="0" smtClean="0"/>
              <a:t>List &lt;</a:t>
            </a:r>
            <a:r>
              <a:rPr lang="en-US" dirty="0" err="1" smtClean="0"/>
              <a:t>WebElement</a:t>
            </a:r>
            <a:r>
              <a:rPr lang="en-US" dirty="0" smtClean="0"/>
              <a:t>&gt; </a:t>
            </a:r>
            <a:r>
              <a:rPr lang="en-US" dirty="0" err="1" smtClean="0"/>
              <a:t>steelerLinks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= </a:t>
            </a:r>
            <a:r>
              <a:rPr lang="en-US" dirty="0" err="1" smtClean="0"/>
              <a:t>driver.findElement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en-US" dirty="0" smtClean="0"/>
              <a:t>(</a:t>
            </a:r>
            <a:r>
              <a:rPr lang="en-US" dirty="0" err="1" smtClean="0"/>
              <a:t>By.partialLinkText</a:t>
            </a:r>
            <a:r>
              <a:rPr lang="en-US" dirty="0" smtClean="0"/>
              <a:t>(“Steeler”));</a:t>
            </a:r>
          </a:p>
          <a:p>
            <a:r>
              <a:rPr lang="en-US" dirty="0" smtClean="0"/>
              <a:t>Will find all a tags with Steeler in the link</a:t>
            </a:r>
          </a:p>
          <a:p>
            <a:r>
              <a:rPr lang="en-US" dirty="0" smtClean="0"/>
              <a:t>If you wanted only 2 Steeler tags, you could test with </a:t>
            </a:r>
          </a:p>
          <a:p>
            <a:r>
              <a:rPr lang="en-US" dirty="0" err="1" smtClean="0"/>
              <a:t>assertEquals</a:t>
            </a:r>
            <a:r>
              <a:rPr lang="en-US" dirty="0" smtClean="0"/>
              <a:t>(2, </a:t>
            </a:r>
            <a:r>
              <a:rPr lang="en-US" dirty="0" err="1" smtClean="0"/>
              <a:t>steelerLinks.size</a:t>
            </a:r>
            <a:r>
              <a:rPr lang="en-US" dirty="0" smtClean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76819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1" y="274637"/>
            <a:ext cx="10363200" cy="655261"/>
          </a:xfrm>
        </p:spPr>
        <p:txBody>
          <a:bodyPr/>
          <a:lstStyle/>
          <a:p>
            <a:r>
              <a:rPr lang="en-US" dirty="0" smtClean="0"/>
              <a:t>HTML 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52" y="929898"/>
            <a:ext cx="11292245" cy="468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0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elements by CSS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find the class=“</a:t>
            </a:r>
            <a:r>
              <a:rPr lang="en-US" dirty="0" err="1" smtClean="0"/>
              <a:t>btn</a:t>
            </a:r>
            <a:r>
              <a:rPr lang="en-US" dirty="0" smtClean="0"/>
              <a:t>” object on the form</a:t>
            </a:r>
          </a:p>
          <a:p>
            <a:r>
              <a:rPr lang="en-US" dirty="0" err="1" smtClean="0"/>
              <a:t>WebElement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 = </a:t>
            </a:r>
            <a:r>
              <a:rPr lang="en-US" dirty="0" err="1" smtClean="0"/>
              <a:t>driver.findElement</a:t>
            </a:r>
            <a:r>
              <a:rPr lang="en-US" dirty="0" smtClean="0"/>
              <a:t>(</a:t>
            </a:r>
            <a:r>
              <a:rPr lang="en-US" dirty="0" err="1" smtClean="0"/>
              <a:t>By.className</a:t>
            </a:r>
            <a:r>
              <a:rPr lang="en-US" dirty="0" smtClean="0"/>
              <a:t>(“</a:t>
            </a:r>
            <a:r>
              <a:rPr lang="en-US" dirty="0" err="1" smtClean="0"/>
              <a:t>btn</a:t>
            </a:r>
            <a:r>
              <a:rPr lang="en-US" dirty="0" smtClean="0"/>
              <a:t>”));</a:t>
            </a:r>
          </a:p>
          <a:p>
            <a:r>
              <a:rPr lang="en-US" dirty="0" err="1" smtClean="0"/>
              <a:t>btn.click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4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us put text into our input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&lt;</a:t>
            </a:r>
            <a:r>
              <a:rPr lang="en-US" dirty="0" err="1" smtClean="0"/>
              <a:t>WebElement</a:t>
            </a:r>
            <a:r>
              <a:rPr lang="en-US" dirty="0" smtClean="0"/>
              <a:t>&gt; inputs =</a:t>
            </a:r>
            <a:br>
              <a:rPr lang="en-US" dirty="0" smtClean="0"/>
            </a:br>
            <a:r>
              <a:rPr lang="en-US" dirty="0" err="1" smtClean="0"/>
              <a:t>driver.findElements</a:t>
            </a:r>
            <a:r>
              <a:rPr lang="en-US" dirty="0" smtClean="0"/>
              <a:t>(</a:t>
            </a:r>
            <a:r>
              <a:rPr lang="en-US" dirty="0" err="1" smtClean="0"/>
              <a:t>By.className</a:t>
            </a:r>
            <a:r>
              <a:rPr lang="en-US" dirty="0" smtClean="0"/>
              <a:t>(“input”));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WebElement</a:t>
            </a:r>
            <a:r>
              <a:rPr lang="en-US" dirty="0" smtClean="0"/>
              <a:t> textbox: inputs){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n-US" dirty="0" err="1" smtClean="0"/>
              <a:t>textbox.sendKeys</a:t>
            </a:r>
            <a:r>
              <a:rPr lang="en-US" dirty="0" smtClean="0"/>
              <a:t>(“Lee was here”);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1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Path Language</a:t>
            </a:r>
          </a:p>
          <a:p>
            <a:r>
              <a:rPr lang="en-US" dirty="0" smtClean="0"/>
              <a:t>Query language used to select nodes from an XML document</a:t>
            </a:r>
          </a:p>
          <a:p>
            <a:pPr lvl="1"/>
            <a:r>
              <a:rPr lang="en-US" dirty="0" smtClean="0"/>
              <a:t>Technically HTML is a brother to XML</a:t>
            </a:r>
          </a:p>
          <a:p>
            <a:r>
              <a:rPr lang="en-US" dirty="0" smtClean="0"/>
              <a:t>Browsers support DOM Level 3 XPath</a:t>
            </a:r>
          </a:p>
          <a:p>
            <a:pPr lvl="1"/>
            <a:r>
              <a:rPr lang="en-US" dirty="0" smtClean="0"/>
              <a:t>Provides access to the DOM 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1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locators in Java</a:t>
            </a:r>
          </a:p>
          <a:p>
            <a:r>
              <a:rPr lang="en-US" dirty="0" smtClean="0"/>
              <a:t>Find links on a page</a:t>
            </a:r>
          </a:p>
          <a:p>
            <a:r>
              <a:rPr lang="en-US" dirty="0" smtClean="0"/>
              <a:t>Define XPath</a:t>
            </a:r>
          </a:p>
          <a:p>
            <a:r>
              <a:rPr lang="en-US" dirty="0" smtClean="0"/>
              <a:t>Use Chrome to find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0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XPath terms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243610"/>
              </p:ext>
            </p:extLst>
          </p:nvPr>
        </p:nvGraphicFramePr>
        <p:xfrm>
          <a:off x="1007391" y="1498600"/>
          <a:ext cx="10575010" cy="48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683">
                  <a:extLst>
                    <a:ext uri="{9D8B030D-6E8A-4147-A177-3AD203B41FA5}">
                      <a16:colId xmlns:a16="http://schemas.microsoft.com/office/drawing/2014/main" val="2191259935"/>
                    </a:ext>
                  </a:extLst>
                </a:gridCol>
                <a:gridCol w="8039327">
                  <a:extLst>
                    <a:ext uri="{9D8B030D-6E8A-4147-A177-3AD203B41FA5}">
                      <a16:colId xmlns:a16="http://schemas.microsoft.com/office/drawing/2014/main" val="1010944990"/>
                    </a:ext>
                  </a:extLst>
                </a:gridCol>
              </a:tblGrid>
              <a:tr h="54376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Term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Description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561049"/>
                  </a:ext>
                </a:extLst>
              </a:tr>
              <a:tr h="54376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Nodes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Any HTML tag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357461"/>
                  </a:ext>
                </a:extLst>
              </a:tr>
              <a:tr h="54675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Atomic Value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Values</a:t>
                      </a:r>
                      <a:r>
                        <a:rPr lang="en-US" sz="3200" baseline="0" dirty="0" smtClean="0"/>
                        <a:t> on the page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90142"/>
                  </a:ext>
                </a:extLst>
              </a:tr>
              <a:tr h="54376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Parents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Node above the current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65415"/>
                  </a:ext>
                </a:extLst>
              </a:tr>
              <a:tr h="54376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Children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Node below the current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726237"/>
                  </a:ext>
                </a:extLst>
              </a:tr>
              <a:tr h="54376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Siblings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Node at same level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374509"/>
                  </a:ext>
                </a:extLst>
              </a:tr>
              <a:tr h="54376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Ancestors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Nodes above the current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831498"/>
                  </a:ext>
                </a:extLst>
              </a:tr>
              <a:tr h="829413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Descendants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Nodes below the current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001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04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3995"/>
            <a:ext cx="7769231" cy="4345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230" y="2766924"/>
            <a:ext cx="4865064" cy="409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7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XPath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is the parent to all tags</a:t>
            </a:r>
          </a:p>
          <a:p>
            <a:r>
              <a:rPr lang="en-US" dirty="0" err="1" smtClean="0"/>
              <a:t>Ul</a:t>
            </a:r>
            <a:r>
              <a:rPr lang="en-US" dirty="0" smtClean="0"/>
              <a:t> is the parent to all three li tags</a:t>
            </a:r>
          </a:p>
          <a:p>
            <a:r>
              <a:rPr lang="en-US" dirty="0" smtClean="0"/>
              <a:t>Li tags are </a:t>
            </a:r>
          </a:p>
          <a:p>
            <a:pPr lvl="1"/>
            <a:r>
              <a:rPr lang="en-US" dirty="0" smtClean="0"/>
              <a:t>Children to the </a:t>
            </a:r>
            <a:r>
              <a:rPr lang="en-US" dirty="0" err="1" smtClean="0"/>
              <a:t>ul</a:t>
            </a:r>
            <a:endParaRPr lang="en-US" dirty="0" smtClean="0"/>
          </a:p>
          <a:p>
            <a:pPr lvl="1"/>
            <a:r>
              <a:rPr lang="en-US" dirty="0" smtClean="0"/>
              <a:t>Siblings to each other</a:t>
            </a:r>
          </a:p>
          <a:p>
            <a:r>
              <a:rPr lang="en-US" dirty="0" err="1" smtClean="0"/>
              <a:t>Tr</a:t>
            </a:r>
            <a:r>
              <a:rPr lang="en-US" dirty="0" smtClean="0"/>
              <a:t>, </a:t>
            </a:r>
            <a:r>
              <a:rPr lang="en-US" dirty="0" err="1" smtClean="0"/>
              <a:t>th</a:t>
            </a:r>
            <a:r>
              <a:rPr lang="en-US" dirty="0" smtClean="0"/>
              <a:t>, td are all descendants of table</a:t>
            </a:r>
          </a:p>
          <a:p>
            <a:r>
              <a:rPr lang="en-US" dirty="0" err="1" smtClean="0"/>
              <a:t>Ul</a:t>
            </a:r>
            <a:r>
              <a:rPr lang="en-US" dirty="0" smtClean="0"/>
              <a:t>, body, html are ancestors of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8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Nodes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193965"/>
              </p:ext>
            </p:extLst>
          </p:nvPr>
        </p:nvGraphicFramePr>
        <p:xfrm>
          <a:off x="1024609" y="1462868"/>
          <a:ext cx="10557792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844">
                  <a:extLst>
                    <a:ext uri="{9D8B030D-6E8A-4147-A177-3AD203B41FA5}">
                      <a16:colId xmlns:a16="http://schemas.microsoft.com/office/drawing/2014/main" val="3227942022"/>
                    </a:ext>
                  </a:extLst>
                </a:gridCol>
                <a:gridCol w="7942948">
                  <a:extLst>
                    <a:ext uri="{9D8B030D-6E8A-4147-A177-3AD203B41FA5}">
                      <a16:colId xmlns:a16="http://schemas.microsoft.com/office/drawing/2014/main" val="1050481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Expression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Description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94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Nodename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Select all</a:t>
                      </a:r>
                      <a:r>
                        <a:rPr lang="en-US" sz="2800" baseline="0" dirty="0" smtClean="0"/>
                        <a:t> nodes with that name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63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/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Select</a:t>
                      </a:r>
                      <a:r>
                        <a:rPr lang="en-US" sz="2800" baseline="0" dirty="0" smtClean="0"/>
                        <a:t> elements relative to root that match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210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//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Select all elements</a:t>
                      </a:r>
                      <a:r>
                        <a:rPr lang="en-US" sz="2800" baseline="0" dirty="0" smtClean="0"/>
                        <a:t> from the current node that match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907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Current</a:t>
                      </a:r>
                      <a:r>
                        <a:rPr lang="en-US" sz="2800" baseline="0" dirty="0" smtClean="0"/>
                        <a:t> node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31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Parent of</a:t>
                      </a:r>
                      <a:r>
                        <a:rPr lang="en-US" sz="2800" baseline="0" dirty="0" smtClean="0"/>
                        <a:t> current node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19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@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Attribute of a node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932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63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element  using 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find the first </a:t>
            </a:r>
            <a:r>
              <a:rPr lang="en-US" dirty="0" err="1" smtClean="0"/>
              <a:t>tr</a:t>
            </a:r>
            <a:r>
              <a:rPr lang="en-US" dirty="0" smtClean="0"/>
              <a:t> tag in the table</a:t>
            </a:r>
          </a:p>
          <a:p>
            <a:r>
              <a:rPr lang="en-US" dirty="0" err="1" smtClean="0"/>
              <a:t>WebElement</a:t>
            </a:r>
            <a:r>
              <a:rPr lang="en-US" dirty="0" smtClean="0"/>
              <a:t> </a:t>
            </a:r>
            <a:r>
              <a:rPr lang="en-US" dirty="0" err="1" smtClean="0"/>
              <a:t>tr</a:t>
            </a:r>
            <a:r>
              <a:rPr lang="en-US" dirty="0" smtClean="0"/>
              <a:t> = </a:t>
            </a:r>
            <a:r>
              <a:rPr lang="en-US" dirty="0" err="1" smtClean="0"/>
              <a:t>driver.findElement</a:t>
            </a:r>
            <a:r>
              <a:rPr lang="en-US" dirty="0" smtClean="0"/>
              <a:t>(</a:t>
            </a:r>
            <a:r>
              <a:rPr lang="en-US" dirty="0" err="1" smtClean="0"/>
              <a:t>By.xpath</a:t>
            </a:r>
            <a:r>
              <a:rPr lang="en-US" dirty="0" smtClean="0"/>
              <a:t>(“/html/body/table/</a:t>
            </a:r>
            <a:r>
              <a:rPr lang="en-US" dirty="0" err="1" smtClean="0"/>
              <a:t>tr</a:t>
            </a:r>
            <a:r>
              <a:rPr lang="en-US" dirty="0" smtClean="0"/>
              <a:t>”)’;</a:t>
            </a:r>
          </a:p>
          <a:p>
            <a:r>
              <a:rPr lang="en-US" dirty="0" smtClean="0"/>
              <a:t>Find the first </a:t>
            </a:r>
            <a:r>
              <a:rPr lang="en-US" dirty="0" err="1" smtClean="0"/>
              <a:t>th</a:t>
            </a:r>
            <a:r>
              <a:rPr lang="en-US" dirty="0" smtClean="0"/>
              <a:t>, based on current location (first </a:t>
            </a:r>
            <a:r>
              <a:rPr lang="en-US" dirty="0" err="1" smtClean="0"/>
              <a:t>tr</a:t>
            </a:r>
            <a:r>
              <a:rPr lang="en-US" dirty="0" smtClean="0"/>
              <a:t>)</a:t>
            </a:r>
          </a:p>
          <a:p>
            <a:r>
              <a:rPr lang="en-US" dirty="0" err="1"/>
              <a:t>WebElement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en-US" dirty="0"/>
              <a:t> = 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By.xpath</a:t>
            </a:r>
            <a:r>
              <a:rPr lang="en-US" dirty="0" smtClean="0"/>
              <a:t>(“//</a:t>
            </a:r>
            <a:r>
              <a:rPr lang="en-US" dirty="0" err="1" smtClean="0"/>
              <a:t>th</a:t>
            </a:r>
            <a:r>
              <a:rPr lang="en-US" dirty="0" smtClean="0"/>
              <a:t>”)’;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2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XPath predicates act like one based arrays</a:t>
            </a:r>
          </a:p>
          <a:p>
            <a:r>
              <a:rPr lang="en-US" dirty="0" smtClean="0"/>
              <a:t>Find the third li tag</a:t>
            </a:r>
          </a:p>
          <a:p>
            <a:r>
              <a:rPr lang="en-US" dirty="0" err="1"/>
              <a:t>WebElement</a:t>
            </a:r>
            <a:r>
              <a:rPr lang="en-US" dirty="0"/>
              <a:t> </a:t>
            </a:r>
            <a:r>
              <a:rPr lang="en-US" dirty="0" smtClean="0"/>
              <a:t>li3 </a:t>
            </a:r>
            <a:r>
              <a:rPr lang="en-US" dirty="0"/>
              <a:t>= 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By.xpath</a:t>
            </a:r>
            <a:r>
              <a:rPr lang="en-US" dirty="0" smtClean="0"/>
              <a:t>(“//li[3]”);</a:t>
            </a:r>
            <a:endParaRPr lang="en-US" dirty="0"/>
          </a:p>
          <a:p>
            <a:r>
              <a:rPr lang="en-US" dirty="0" smtClean="0"/>
              <a:t>Find a text box with name of password</a:t>
            </a:r>
          </a:p>
          <a:p>
            <a:r>
              <a:rPr lang="en-US" dirty="0" err="1"/>
              <a:t>WebElement</a:t>
            </a:r>
            <a:r>
              <a:rPr lang="en-US" dirty="0"/>
              <a:t>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By.xpath</a:t>
            </a:r>
            <a:r>
              <a:rPr lang="en-US" dirty="0" smtClean="0"/>
              <a:t>(“//input[@name=“password”);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03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page element using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WebElement</a:t>
            </a:r>
            <a:r>
              <a:rPr lang="en-US" dirty="0" smtClean="0"/>
              <a:t> lorem = </a:t>
            </a:r>
            <a:r>
              <a:rPr lang="en-US" dirty="0" err="1" smtClean="0"/>
              <a:t>driver.findElement</a:t>
            </a:r>
            <a:r>
              <a:rPr lang="en-US" dirty="0" smtClean="0"/>
              <a:t>(</a:t>
            </a:r>
            <a:r>
              <a:rPr lang="en-US" dirty="0" err="1" smtClean="0"/>
              <a:t>By.xpath</a:t>
            </a:r>
            <a:r>
              <a:rPr lang="en-US" dirty="0" smtClean="0"/>
              <a:t>(“//li[contains(text(), ‘Lorem’)]”);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4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Chrome to get information on your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webpage in Chrome</a:t>
            </a:r>
          </a:p>
          <a:p>
            <a:r>
              <a:rPr lang="en-US" dirty="0" smtClean="0"/>
              <a:t>Right click the item you are interested in</a:t>
            </a:r>
          </a:p>
          <a:p>
            <a:r>
              <a:rPr lang="en-US" dirty="0" smtClean="0"/>
              <a:t>Select Inspect, a element code window appears</a:t>
            </a:r>
          </a:p>
          <a:p>
            <a:r>
              <a:rPr lang="en-US" dirty="0" smtClean="0"/>
              <a:t>Item is </a:t>
            </a:r>
            <a:r>
              <a:rPr lang="en-US" dirty="0" smtClean="0"/>
              <a:t>highlighted</a:t>
            </a:r>
            <a:endParaRPr lang="en-US" dirty="0" smtClean="0"/>
          </a:p>
          <a:p>
            <a:r>
              <a:rPr lang="en-US" dirty="0" smtClean="0"/>
              <a:t>The id, attributes… are visible.</a:t>
            </a:r>
          </a:p>
          <a:p>
            <a:r>
              <a:rPr lang="en-US" dirty="0" smtClean="0"/>
              <a:t>The bottom shows the XPath tree, drop . Or #</a:t>
            </a:r>
          </a:p>
          <a:p>
            <a:r>
              <a:rPr lang="en-US" dirty="0" smtClean="0"/>
              <a:t>Right click the element, copy – will give you an XPath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7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getting ready to write Selenium tests</a:t>
            </a:r>
          </a:p>
          <a:p>
            <a:r>
              <a:rPr lang="en-US" dirty="0" smtClean="0"/>
              <a:t>In Selenium, you need to select the HTML elements</a:t>
            </a:r>
          </a:p>
          <a:p>
            <a:r>
              <a:rPr lang="en-US" dirty="0" smtClean="0"/>
              <a:t>This can be done by a variety of methods</a:t>
            </a:r>
          </a:p>
          <a:p>
            <a:r>
              <a:rPr lang="en-US" dirty="0" smtClean="0"/>
              <a:t>We will access the element through a driver</a:t>
            </a:r>
          </a:p>
          <a:p>
            <a:r>
              <a:rPr lang="en-US" dirty="0" smtClean="0"/>
              <a:t>The driver links our Selenium to a browser</a:t>
            </a:r>
          </a:p>
        </p:txBody>
      </p:sp>
    </p:spTree>
    <p:extLst>
      <p:ext uri="{BB962C8B-B14F-4D97-AF65-F5344CB8AC3E}">
        <p14:creationId xmlns:p14="http://schemas.microsoft.com/office/powerpoint/2010/main" val="429425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Chrome to get information on your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webpage in Chrome</a:t>
            </a:r>
          </a:p>
          <a:p>
            <a:r>
              <a:rPr lang="en-US" dirty="0" smtClean="0"/>
              <a:t>Right click the item you are interested in</a:t>
            </a:r>
          </a:p>
          <a:p>
            <a:r>
              <a:rPr lang="en-US" dirty="0" smtClean="0"/>
              <a:t>Select Inspect, a element code window appears</a:t>
            </a:r>
          </a:p>
          <a:p>
            <a:r>
              <a:rPr lang="en-US" dirty="0" smtClean="0"/>
              <a:t>Item is </a:t>
            </a:r>
            <a:r>
              <a:rPr lang="en-US" dirty="0" smtClean="0"/>
              <a:t>highlighted</a:t>
            </a:r>
            <a:endParaRPr lang="en-US" dirty="0" smtClean="0"/>
          </a:p>
          <a:p>
            <a:r>
              <a:rPr lang="en-US" dirty="0" smtClean="0"/>
              <a:t>The id, attributes… are visible.</a:t>
            </a:r>
          </a:p>
          <a:p>
            <a:r>
              <a:rPr lang="en-US" dirty="0" smtClean="0"/>
              <a:t>The bottom shows the XPath tree, drop . Or #</a:t>
            </a:r>
          </a:p>
          <a:p>
            <a:r>
              <a:rPr lang="en-US" dirty="0" smtClean="0"/>
              <a:t>Right click the element, copy – will give you an XPath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2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0"/>
            <a:ext cx="10363200" cy="686258"/>
          </a:xfrm>
        </p:spPr>
        <p:txBody>
          <a:bodyPr/>
          <a:lstStyle/>
          <a:p>
            <a:r>
              <a:rPr lang="en-US" dirty="0" smtClean="0"/>
              <a:t>Selenium test basic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852408"/>
            <a:ext cx="11455400" cy="5897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//link the browser to Java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driver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ChromeDriver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(“http://someWebPage.com”);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//select the objects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WebElement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textbox = driver.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findElement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(By.name(“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txtName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//send data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textBox.SendKeys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(“Send some data”);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textbox.submit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//test the response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(“value”,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textbox.getText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86642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findElement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Searches the webpage for elements</a:t>
            </a:r>
          </a:p>
          <a:p>
            <a:r>
              <a:rPr lang="en-US" dirty="0" smtClean="0"/>
              <a:t>Must provide the search criteria – uses the By object</a:t>
            </a:r>
          </a:p>
          <a:p>
            <a:pPr lvl="1"/>
            <a:r>
              <a:rPr lang="en-US" dirty="0" err="1" smtClean="0"/>
              <a:t>By.type</a:t>
            </a:r>
            <a:r>
              <a:rPr lang="en-US" dirty="0" smtClean="0"/>
              <a:t>(“value”)</a:t>
            </a:r>
          </a:p>
          <a:p>
            <a:pPr lvl="1"/>
            <a:r>
              <a:rPr lang="en-US" dirty="0" smtClean="0"/>
              <a:t>Type is how you are searching</a:t>
            </a:r>
          </a:p>
          <a:p>
            <a:r>
              <a:rPr lang="en-US" dirty="0" smtClean="0"/>
              <a:t>Returns an element of type </a:t>
            </a:r>
            <a:r>
              <a:rPr lang="en-US" dirty="0" err="1" smtClean="0"/>
              <a:t>WebElement</a:t>
            </a:r>
            <a:endParaRPr lang="en-US" dirty="0" smtClean="0"/>
          </a:p>
          <a:p>
            <a:pPr lvl="1"/>
            <a:r>
              <a:rPr lang="en-US" dirty="0" smtClean="0"/>
              <a:t>If not found throws </a:t>
            </a:r>
            <a:r>
              <a:rPr lang="en-US" dirty="0" err="1" smtClean="0"/>
              <a:t>NoSuchElementFound</a:t>
            </a:r>
            <a:r>
              <a:rPr lang="en-US" dirty="0" smtClean="0"/>
              <a:t> exception</a:t>
            </a:r>
          </a:p>
          <a:p>
            <a:r>
              <a:rPr lang="en-US" dirty="0" err="1" smtClean="0"/>
              <a:t>WebElement</a:t>
            </a:r>
            <a:r>
              <a:rPr lang="en-US" dirty="0" smtClean="0"/>
              <a:t> x = </a:t>
            </a:r>
            <a:r>
              <a:rPr lang="en-US" dirty="0" err="1" smtClean="0"/>
              <a:t>driver.findElement</a:t>
            </a:r>
            <a:r>
              <a:rPr lang="en-US" dirty="0" smtClean="0"/>
              <a:t>(By.id(“name”));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5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findElements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14" y="1701797"/>
            <a:ext cx="11401585" cy="4462272"/>
          </a:xfrm>
        </p:spPr>
        <p:txBody>
          <a:bodyPr/>
          <a:lstStyle/>
          <a:p>
            <a:r>
              <a:rPr lang="en-US" dirty="0" smtClean="0"/>
              <a:t>Returns a List of web elements</a:t>
            </a:r>
          </a:p>
          <a:p>
            <a:r>
              <a:rPr lang="en-US" dirty="0" smtClean="0"/>
              <a:t>List &lt;</a:t>
            </a:r>
            <a:r>
              <a:rPr lang="en-US" dirty="0" err="1" smtClean="0"/>
              <a:t>WebElement</a:t>
            </a:r>
            <a:r>
              <a:rPr lang="en-US" dirty="0" smtClean="0"/>
              <a:t>&gt; inputs = </a:t>
            </a:r>
            <a:r>
              <a:rPr lang="en-US" dirty="0" err="1" smtClean="0"/>
              <a:t>driver.findElements</a:t>
            </a:r>
            <a:r>
              <a:rPr lang="en-US" dirty="0" smtClean="0"/>
              <a:t>(</a:t>
            </a:r>
            <a:r>
              <a:rPr lang="en-US" dirty="0" err="1" smtClean="0"/>
              <a:t>By.tagName</a:t>
            </a:r>
            <a:r>
              <a:rPr lang="en-US" dirty="0" smtClean="0"/>
              <a:t>(“input”));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9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By.types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err="1" smtClean="0"/>
              <a:t>className</a:t>
            </a:r>
            <a:endParaRPr lang="en-US" dirty="0" smtClean="0"/>
          </a:p>
          <a:p>
            <a:r>
              <a:rPr lang="en-US" dirty="0" err="1" smtClean="0"/>
              <a:t>tagName</a:t>
            </a:r>
            <a:endParaRPr lang="en-US" dirty="0" smtClean="0"/>
          </a:p>
          <a:p>
            <a:r>
              <a:rPr lang="en-US" dirty="0" err="1" smtClean="0"/>
              <a:t>linkText</a:t>
            </a:r>
            <a:endParaRPr lang="en-US" dirty="0" smtClean="0"/>
          </a:p>
          <a:p>
            <a:r>
              <a:rPr lang="en-US" dirty="0" err="1" smtClean="0"/>
              <a:t>partialLinkText</a:t>
            </a:r>
            <a:endParaRPr lang="en-US" dirty="0" smtClean="0"/>
          </a:p>
          <a:p>
            <a:r>
              <a:rPr lang="en-US" dirty="0" err="1" smtClean="0"/>
              <a:t>cssSelector</a:t>
            </a:r>
            <a:endParaRPr lang="en-US" dirty="0" smtClean="0"/>
          </a:p>
          <a:p>
            <a:r>
              <a:rPr lang="en-US" dirty="0" smtClean="0"/>
              <a:t>XPath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4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1" y="274637"/>
            <a:ext cx="10363200" cy="655261"/>
          </a:xfrm>
        </p:spPr>
        <p:txBody>
          <a:bodyPr/>
          <a:lstStyle/>
          <a:p>
            <a:r>
              <a:rPr lang="en-US" dirty="0" smtClean="0"/>
              <a:t>HTML 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52" y="929898"/>
            <a:ext cx="11292245" cy="468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eDark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LeeDark" id="{291AD996-3AD3-4869-AE3E-24F3FB746156}" vid="{CB22A68C-0033-4E1E-8AA1-BC9FDD9B06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LeeDark</Template>
  <TotalTime>176</TotalTime>
  <Words>707</Words>
  <Application>Microsoft Office PowerPoint</Application>
  <PresentationFormat>Widescreen</PresentationFormat>
  <Paragraphs>149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 New</vt:lpstr>
      <vt:lpstr>LeeDark</vt:lpstr>
      <vt:lpstr>Locators</vt:lpstr>
      <vt:lpstr>Objectives</vt:lpstr>
      <vt:lpstr>Overview</vt:lpstr>
      <vt:lpstr>Use Chrome to get information on your elements</vt:lpstr>
      <vt:lpstr>Selenium test basic setup</vt:lpstr>
      <vt:lpstr>findElement Method</vt:lpstr>
      <vt:lpstr>findElements Method</vt:lpstr>
      <vt:lpstr>By.types</vt:lpstr>
      <vt:lpstr>HTML Form</vt:lpstr>
      <vt:lpstr>Find an element by ID</vt:lpstr>
      <vt:lpstr>Find an element by tag</vt:lpstr>
      <vt:lpstr>Sample Links</vt:lpstr>
      <vt:lpstr>Find all links on the page</vt:lpstr>
      <vt:lpstr>Find a link by the full text</vt:lpstr>
      <vt:lpstr>Find a link by the partial text</vt:lpstr>
      <vt:lpstr>HTML Form</vt:lpstr>
      <vt:lpstr>Find elements by CSS class</vt:lpstr>
      <vt:lpstr>Let us put text into our input classes</vt:lpstr>
      <vt:lpstr>XPath</vt:lpstr>
      <vt:lpstr>XPath terms</vt:lpstr>
      <vt:lpstr>PowerPoint Presentation</vt:lpstr>
      <vt:lpstr>XPath example</vt:lpstr>
      <vt:lpstr>Selecting Nodes</vt:lpstr>
      <vt:lpstr>Find element  using XPath</vt:lpstr>
      <vt:lpstr>Use predicates</vt:lpstr>
      <vt:lpstr>Find page element using text</vt:lpstr>
      <vt:lpstr>Use Chrome to get information on your elements</vt:lpstr>
    </vt:vector>
  </TitlesOfParts>
  <Company>Pittsburgh Technical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Cottrell, Lee</dc:creator>
  <cp:lastModifiedBy>Cottrell, Lee</cp:lastModifiedBy>
  <cp:revision>18</cp:revision>
  <dcterms:created xsi:type="dcterms:W3CDTF">2018-11-06T18:16:11Z</dcterms:created>
  <dcterms:modified xsi:type="dcterms:W3CDTF">2018-11-07T18:09:10Z</dcterms:modified>
</cp:coreProperties>
</file>