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33.xml.rels" ContentType="application/vnd.openxmlformats-package.relationships+xml"/>
  <Override PartName="/ppt/notesSlides/_rels/notesSlide27.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3.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59.jpeg" ContentType="image/jpeg"/>
  <Override PartName="/ppt/media/image42.jpeg" ContentType="image/jpeg"/>
  <Override PartName="/ppt/media/image58.png" ContentType="image/png"/>
  <Override PartName="/ppt/media/image46.jpeg" ContentType="image/jpeg"/>
  <Override PartName="/ppt/media/image57.jpeg" ContentType="image/jpeg"/>
  <Override PartName="/ppt/media/image56.jpeg" ContentType="image/jpeg"/>
  <Override PartName="/ppt/media/image53.jpeg" ContentType="image/jpeg"/>
  <Override PartName="/ppt/media/image23.png" ContentType="image/png"/>
  <Override PartName="/ppt/media/image49.jpeg" ContentType="image/jpeg"/>
  <Override PartName="/ppt/media/image48.jpeg" ContentType="image/jpeg"/>
  <Override PartName="/ppt/media/image47.jpeg" ContentType="image/jpeg"/>
  <Override PartName="/ppt/media/image45.jpeg" ContentType="image/jpeg"/>
  <Override PartName="/ppt/media/image44.jpeg" ContentType="image/jpeg"/>
  <Override PartName="/ppt/media/image43.jpeg" ContentType="image/jpeg"/>
  <Override PartName="/ppt/media/image40.jpeg" ContentType="image/jpeg"/>
  <Override PartName="/ppt/media/image36.png" ContentType="image/png"/>
  <Override PartName="/ppt/media/image9.jpeg" ContentType="image/jpeg"/>
  <Override PartName="/ppt/media/image34.jpeg" ContentType="image/jpeg"/>
  <Override PartName="/ppt/media/image33.jpeg" ContentType="image/jpeg"/>
  <Override PartName="/ppt/media/image32.jpeg" ContentType="image/jpeg"/>
  <Override PartName="/ppt/media/image31.jpeg" ContentType="image/jpeg"/>
  <Override PartName="/ppt/media/image30.jpeg" ContentType="image/jpeg"/>
  <Override PartName="/ppt/media/image11.jpeg" ContentType="image/jpeg"/>
  <Override PartName="/ppt/media/image28.jpeg" ContentType="image/jpeg"/>
  <Override PartName="/ppt/media/image87.jpeg" ContentType="image/jpeg"/>
  <Override PartName="/ppt/media/image12.jpeg" ContentType="image/jpeg"/>
  <Override PartName="/ppt/media/image29.jpeg" ContentType="image/jpeg"/>
  <Override PartName="/ppt/media/image88.jpeg" ContentType="image/jpeg"/>
  <Override PartName="/ppt/media/image54.jpeg" ContentType="image/jpeg"/>
  <Override PartName="/ppt/media/image20.jpeg" ContentType="image/jpeg"/>
  <Override PartName="/ppt/media/image22.png" ContentType="image/png"/>
  <Override PartName="/ppt/media/image80.jpeg" ContentType="image/jpeg"/>
  <Override PartName="/ppt/media/image21.jpeg" ContentType="image/jpeg"/>
  <Override PartName="/ppt/media/image24.jpeg" ContentType="image/jpeg"/>
  <Override PartName="/ppt/media/image83.jpeg" ContentType="image/jpeg"/>
  <Override PartName="/ppt/media/image55.jpeg" ContentType="image/jpeg"/>
  <Override PartName="/ppt/media/image81.jpeg" ContentType="image/jpeg"/>
  <Override PartName="/ppt/media/image4.jpeg" ContentType="image/jpeg"/>
  <Override PartName="/ppt/media/image16.jpeg" ContentType="image/jpeg"/>
  <Override PartName="/ppt/media/image61.jpeg" ContentType="image/jpeg"/>
  <Override PartName="/ppt/media/image74.png" ContentType="image/png"/>
  <Override PartName="/ppt/media/image78.jpeg" ContentType="image/jpeg"/>
  <Override PartName="/ppt/media/image5.jpeg" ContentType="image/jpeg"/>
  <Override PartName="/ppt/media/image77.jpeg" ContentType="image/jpeg"/>
  <Override PartName="/ppt/media/image60.jpeg" ContentType="image/jpeg"/>
  <Override PartName="/ppt/media/image3.jpeg" ContentType="image/jpeg"/>
  <Override PartName="/ppt/media/image37.jpeg" ContentType="image/jpeg"/>
  <Override PartName="/ppt/media/image62.jpeg" ContentType="image/jpeg"/>
  <Override PartName="/ppt/media/image79.jpeg" ContentType="image/jpeg"/>
  <Override PartName="/ppt/media/image19.jpeg" ContentType="image/jpeg"/>
  <Override PartName="/ppt/media/image63.jpeg" ContentType="image/jpeg"/>
  <Override PartName="/ppt/media/image6.jpeg" ContentType="image/jpeg"/>
  <Override PartName="/ppt/media/image70.jpeg" ContentType="image/jpeg"/>
  <Override PartName="/ppt/media/image65.jpeg" ContentType="image/jpeg"/>
  <Override PartName="/ppt/media/image39.jpeg" ContentType="image/jpeg"/>
  <Override PartName="/ppt/media/image76.jpeg" ContentType="image/jpeg"/>
  <Override PartName="/ppt/media/image75.jpeg" ContentType="image/jpeg"/>
  <Override PartName="/ppt/media/image73.jpeg" ContentType="image/jpeg"/>
  <Override PartName="/ppt/media/image68.jpeg" ContentType="image/jpeg"/>
  <Override PartName="/ppt/media/image72.jpeg" ContentType="image/jpeg"/>
  <Override PartName="/ppt/media/image67.jpeg" ContentType="image/jpeg"/>
  <Override PartName="/ppt/media/image71.jpeg" ContentType="image/jpeg"/>
  <Override PartName="/ppt/media/image66.jpeg" ContentType="image/jpeg"/>
  <Override PartName="/ppt/media/image69.jpeg" ContentType="image/jpeg"/>
  <Override PartName="/ppt/media/image64.jpeg" ContentType="image/jpeg"/>
  <Override PartName="/ppt/media/image7.jpeg" ContentType="image/jpeg"/>
  <Override PartName="/ppt/media/image38.jpeg" ContentType="image/jpeg"/>
  <Override PartName="/ppt/media/image18.jpeg" ContentType="image/jpeg"/>
  <Override PartName="/ppt/media/image17.jpeg" ContentType="image/jpeg"/>
  <Override PartName="/ppt/media/image15.jpeg" ContentType="image/jpeg"/>
  <Override PartName="/ppt/media/image14.jpeg" ContentType="image/jpeg"/>
  <Override PartName="/ppt/media/image41.jpeg" ContentType="image/jpeg"/>
  <Override PartName="/ppt/media/image89.jpeg" ContentType="image/jpeg"/>
  <Override PartName="/ppt/media/image1.jpeg" ContentType="image/jpeg"/>
  <Override PartName="/ppt/media/image35.jpeg" ContentType="image/jpeg"/>
  <Override PartName="/ppt/media/image2.jpeg" ContentType="image/jpeg"/>
  <Override PartName="/ppt/media/image84.jpeg" ContentType="image/jpeg"/>
  <Override PartName="/ppt/media/image25.jpeg" ContentType="image/jpeg"/>
  <Override PartName="/ppt/media/image85.jpeg" ContentType="image/jpeg"/>
  <Override PartName="/ppt/media/image26.jpeg" ContentType="image/jpeg"/>
  <Override PartName="/ppt/media/image86.jpeg" ContentType="image/jpeg"/>
  <Override PartName="/ppt/media/image10.jpeg" ContentType="image/jpeg"/>
  <Override PartName="/ppt/media/image27.jpeg" ContentType="image/jpeg"/>
  <Override PartName="/ppt/media/image50.jpeg" ContentType="image/jpeg"/>
  <Override PartName="/ppt/media/image8.png" ContentType="image/png"/>
  <Override PartName="/ppt/media/image82.jpeg" ContentType="image/jpeg"/>
  <Override PartName="/ppt/media/image51.jpeg" ContentType="image/jpeg"/>
  <Override PartName="/ppt/media/image13.png" ContentType="image/png"/>
  <Override PartName="/ppt/media/image52.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AU" sz="4400" spc="-1" strike="noStrike">
                <a:latin typeface="Arial"/>
              </a:rPr>
              <a:t>Click to move the </a:t>
            </a:r>
            <a:r>
              <a:rPr b="0" lang="en-AU" sz="4400" spc="-1" strike="noStrike">
                <a:latin typeface="Arial"/>
              </a:rPr>
              <a:t>slide</a:t>
            </a:r>
            <a:endParaRPr b="0" lang="en-AU"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noAutofit/>
          </a:bodyPr>
          <a:p>
            <a:r>
              <a:rPr b="0" lang="en-AU" sz="2000" spc="-1" strike="noStrike">
                <a:latin typeface="Arial"/>
              </a:rPr>
              <a:t>Click to edit the notes format</a:t>
            </a:r>
            <a:endParaRPr b="0" lang="en-AU"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noAutofit/>
          </a:bodyPr>
          <a:p>
            <a:r>
              <a:rPr b="0" lang="en-AU" sz="1400" spc="-1" strike="noStrike">
                <a:latin typeface="Times New Roman"/>
              </a:rPr>
              <a:t>&lt;header&gt;</a:t>
            </a:r>
            <a:endParaRPr b="0" lang="en-AU"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noAutofit/>
          </a:bodyPr>
          <a:p>
            <a:pPr algn="r"/>
            <a:r>
              <a:rPr b="0" lang="en-AU" sz="1400" spc="-1" strike="noStrike">
                <a:latin typeface="Times New Roman"/>
              </a:rPr>
              <a:t>&lt;date/time&gt;</a:t>
            </a:r>
            <a:endParaRPr b="0" lang="en-AU"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noAutofit/>
          </a:bodyPr>
          <a:p>
            <a:r>
              <a:rPr b="0" lang="en-AU" sz="1400" spc="-1" strike="noStrike">
                <a:latin typeface="Times New Roman"/>
              </a:rPr>
              <a:t>&lt;footer&gt;</a:t>
            </a:r>
            <a:endParaRPr b="0" lang="en-AU"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643B488-95C6-4248-95D1-5B66837B60F4}"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216000" y="812520"/>
            <a:ext cx="7124760" cy="4006440"/>
          </a:xfrm>
          <a:prstGeom prst="rect">
            <a:avLst/>
          </a:prstGeom>
        </p:spPr>
      </p:sp>
      <p:sp>
        <p:nvSpPr>
          <p:cNvPr id="237" name="PlaceHolder 2"/>
          <p:cNvSpPr>
            <a:spLocks noGrp="1"/>
          </p:cNvSpPr>
          <p:nvPr>
            <p:ph type="body"/>
          </p:nvPr>
        </p:nvSpPr>
        <p:spPr>
          <a:xfrm>
            <a:off x="360000" y="5078520"/>
            <a:ext cx="6118200" cy="3739680"/>
          </a:xfrm>
          <a:prstGeom prst="rect">
            <a:avLst/>
          </a:prstGeom>
        </p:spPr>
        <p:txBody>
          <a:bodyPr lIns="0" rIns="0" tIns="0" bIns="0">
            <a:noAutofit/>
          </a:bodyPr>
          <a:p>
            <a:pPr marL="216000" indent="-214560">
              <a:lnSpc>
                <a:spcPct val="100000"/>
              </a:lnSpc>
              <a:spcBef>
                <a:spcPts val="1134"/>
              </a:spcBef>
              <a:tabLst>
                <a:tab algn="l" pos="0"/>
              </a:tabLst>
            </a:pPr>
            <a:endParaRPr b="0" lang="en-AU" sz="2000" spc="-1" strike="noStrike">
              <a:latin typeface="Arial"/>
            </a:endParaRPr>
          </a:p>
          <a:p>
            <a:pPr marL="216000" indent="-214560">
              <a:lnSpc>
                <a:spcPct val="100000"/>
              </a:lnSpc>
              <a:tabLst>
                <a:tab algn="l" pos="0"/>
              </a:tabLst>
            </a:pPr>
            <a:endParaRPr b="0" lang="en-AU"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685800" y="1143000"/>
            <a:ext cx="5481000" cy="3080880"/>
          </a:xfrm>
          <a:prstGeom prst="rect">
            <a:avLst/>
          </a:prstGeom>
        </p:spPr>
      </p:sp>
      <p:sp>
        <p:nvSpPr>
          <p:cNvPr id="270" name="PlaceHolder 2"/>
          <p:cNvSpPr>
            <a:spLocks noGrp="1"/>
          </p:cNvSpPr>
          <p:nvPr>
            <p:ph type="body"/>
          </p:nvPr>
        </p:nvSpPr>
        <p:spPr>
          <a:xfrm>
            <a:off x="685800" y="4400640"/>
            <a:ext cx="5481000" cy="3594960"/>
          </a:xfrm>
          <a:prstGeom prst="rect">
            <a:avLst/>
          </a:prstGeom>
        </p:spPr>
        <p:txBody>
          <a:bodyPr lIns="0" rIns="0" tIns="0" bIns="0">
            <a:noAutofit/>
          </a:bodyPr>
          <a:p>
            <a:pPr marL="216000" indent="-214560">
              <a:lnSpc>
                <a:spcPct val="100000"/>
              </a:lnSpc>
              <a:tabLst>
                <a:tab algn="l" pos="0"/>
              </a:tabLst>
            </a:pPr>
            <a:r>
              <a:rPr b="0" lang="en-AU" sz="1600" spc="-1" strike="noStrike">
                <a:latin typeface="Arial"/>
              </a:rPr>
              <a:t>Advertise your courses and meetups with images like this. Make it all about technology, systems, and combat, and never about people, community or caring.</a:t>
            </a:r>
            <a:endParaRPr b="0" lang="en-AU" sz="1600" spc="-1" strike="noStrike">
              <a:latin typeface="Arial"/>
            </a:endParaRPr>
          </a:p>
          <a:p>
            <a:pPr marL="216000" indent="-214560">
              <a:lnSpc>
                <a:spcPct val="100000"/>
              </a:lnSpc>
              <a:spcBef>
                <a:spcPts val="1134"/>
              </a:spcBef>
              <a:tabLst>
                <a:tab algn="l" pos="0"/>
              </a:tabLst>
            </a:pPr>
            <a:r>
              <a:rPr b="0" lang="en-AU" sz="1600" spc="-1" strike="noStrike">
                <a:solidFill>
                  <a:srgbClr val="000000"/>
                </a:solidFill>
                <a:latin typeface="Arial"/>
                <a:ea typeface="DejaVu Sans"/>
              </a:rPr>
              <a:t>If mature women, and those from other industries join a course, make sure they know how out-of-place they are.</a:t>
            </a:r>
            <a:endParaRPr b="0" lang="en-AU" sz="1600" spc="-1" strike="noStrike">
              <a:latin typeface="Arial"/>
            </a:endParaRPr>
          </a:p>
          <a:p>
            <a:pPr marL="216000" indent="-214560">
              <a:lnSpc>
                <a:spcPct val="100000"/>
              </a:lnSpc>
              <a:spcBef>
                <a:spcPts val="1134"/>
              </a:spcBef>
              <a:tabLst>
                <a:tab algn="l" pos="0"/>
              </a:tabLst>
            </a:pPr>
            <a:r>
              <a:rPr b="0" lang="en-AU" sz="1600" spc="-1" strike="noStrike">
                <a:solidFill>
                  <a:srgbClr val="000000"/>
                </a:solidFill>
                <a:latin typeface="Arial"/>
                <a:ea typeface="DejaVu Sans"/>
              </a:rPr>
              <a:t>Ask women, or anyone not wearing the uniform hoody, if they are lost.</a:t>
            </a:r>
            <a:endParaRPr b="0" lang="en-AU" sz="1600" spc="-1" strike="noStrike">
              <a:latin typeface="Arial"/>
            </a:endParaRPr>
          </a:p>
          <a:p>
            <a:pPr marL="216000" indent="-214560">
              <a:lnSpc>
                <a:spcPct val="100000"/>
              </a:lnSpc>
              <a:spcBef>
                <a:spcPts val="1134"/>
              </a:spcBef>
              <a:tabLst>
                <a:tab algn="l" pos="0"/>
              </a:tabLst>
            </a:pPr>
            <a:r>
              <a:rPr b="0" lang="en-AU" sz="1600" spc="-1" strike="noStrike">
                <a:solidFill>
                  <a:srgbClr val="000000"/>
                </a:solidFill>
                <a:latin typeface="Arial"/>
                <a:ea typeface="DejaVu Sans"/>
              </a:rPr>
              <a:t>Ignore harassment. She needs to know what it will be like in the industry.</a:t>
            </a:r>
            <a:endParaRPr b="0" lang="en-AU" sz="1600" spc="-1" strike="noStrike">
              <a:latin typeface="Arial"/>
            </a:endParaRPr>
          </a:p>
          <a:p>
            <a:pPr marL="216000" indent="-214560">
              <a:lnSpc>
                <a:spcPct val="100000"/>
              </a:lnSpc>
              <a:tabLst>
                <a:tab algn="l" pos="0"/>
              </a:tabLst>
            </a:pPr>
            <a:endParaRPr b="0" lang="en-AU" sz="1600" spc="-1" strike="noStrike">
              <a:latin typeface="Arial"/>
            </a:endParaRPr>
          </a:p>
        </p:txBody>
      </p:sp>
      <p:sp>
        <p:nvSpPr>
          <p:cNvPr id="271"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48AC81F1-98A1-4281-A0C8-8D40C0657CFC}"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685800" y="1143000"/>
            <a:ext cx="5481000" cy="3080880"/>
          </a:xfrm>
          <a:prstGeom prst="rect">
            <a:avLst/>
          </a:prstGeom>
        </p:spPr>
      </p:sp>
      <p:sp>
        <p:nvSpPr>
          <p:cNvPr id="273" name="PlaceHolder 2"/>
          <p:cNvSpPr>
            <a:spLocks noGrp="1"/>
          </p:cNvSpPr>
          <p:nvPr>
            <p:ph type="body"/>
          </p:nvPr>
        </p:nvSpPr>
        <p:spPr>
          <a:xfrm>
            <a:off x="685800" y="4400640"/>
            <a:ext cx="5481000" cy="3594960"/>
          </a:xfrm>
          <a:prstGeom prst="rect">
            <a:avLst/>
          </a:prstGeom>
        </p:spPr>
        <p:txBody>
          <a:bodyPr lIns="0" rIns="0" tIns="0" bIns="0">
            <a:noAutofit/>
          </a:bodyPr>
          <a:p>
            <a:pPr marL="216000" indent="-215640">
              <a:lnSpc>
                <a:spcPct val="100000"/>
              </a:lnSpc>
              <a:spcBef>
                <a:spcPts val="1134"/>
              </a:spcBef>
              <a:tabLst>
                <a:tab algn="l" pos="0"/>
              </a:tabLst>
            </a:pPr>
            <a:r>
              <a:rPr b="0" lang="en-AU" sz="1600" spc="-1" strike="noStrike">
                <a:solidFill>
                  <a:srgbClr val="000000"/>
                </a:solidFill>
                <a:latin typeface="Arial"/>
              </a:rPr>
              <a:t>Never train your recruitment staff in unconscious bias, or take steps to prevent such bias from entering your hiring decisions.</a:t>
            </a:r>
            <a:endParaRPr b="0" lang="en-AU" sz="1600" spc="-1" strike="noStrike">
              <a:latin typeface="Arial"/>
            </a:endParaRPr>
          </a:p>
          <a:p>
            <a:pPr marL="216000" indent="-215640">
              <a:lnSpc>
                <a:spcPct val="100000"/>
              </a:lnSpc>
              <a:spcBef>
                <a:spcPts val="1134"/>
              </a:spcBef>
              <a:tabLst>
                <a:tab algn="l" pos="0"/>
              </a:tabLst>
            </a:pPr>
            <a:r>
              <a:rPr b="0" lang="en-AU" sz="1600" spc="-1" strike="noStrike">
                <a:solidFill>
                  <a:srgbClr val="000000"/>
                </a:solidFill>
                <a:latin typeface="Arial"/>
              </a:rPr>
              <a:t>Never advertise the pay. Ask interviewees what they'd expect to be paid. If a woman's answer seems to low to you, take it as a win. Ignore the literal centuries of history which affect how men and women assess their value and assume that's all she's worth.</a:t>
            </a:r>
            <a:endParaRPr b="0" lang="en-AU" sz="1600" spc="-1" strike="noStrike">
              <a:latin typeface="Arial"/>
            </a:endParaRPr>
          </a:p>
          <a:p>
            <a:pPr marL="216000" indent="-215640">
              <a:lnSpc>
                <a:spcPct val="100000"/>
              </a:lnSpc>
              <a:spcBef>
                <a:spcPts val="1134"/>
              </a:spcBef>
              <a:tabLst>
                <a:tab algn="l" pos="0"/>
              </a:tabLst>
            </a:pPr>
            <a:r>
              <a:rPr b="0" lang="en-AU" sz="1600" spc="-1" strike="noStrike">
                <a:solidFill>
                  <a:srgbClr val="000000"/>
                </a:solidFill>
                <a:latin typeface="Arial"/>
              </a:rPr>
              <a:t> </a:t>
            </a:r>
            <a:r>
              <a:rPr b="0" lang="en-AU" sz="1600" spc="-1" strike="noStrike">
                <a:solidFill>
                  <a:srgbClr val="000000"/>
                </a:solidFill>
                <a:latin typeface="Arial"/>
              </a:rPr>
              <a:t>For bonus points, tell her she can't discuss her pay with her colleagues.</a:t>
            </a:r>
            <a:endParaRPr b="0" lang="en-AU" sz="1600" spc="-1" strike="noStrike">
              <a:latin typeface="Arial"/>
            </a:endParaRPr>
          </a:p>
          <a:p>
            <a:pPr marL="216000" indent="-215640">
              <a:lnSpc>
                <a:spcPct val="100000"/>
              </a:lnSpc>
              <a:spcBef>
                <a:spcPts val="1134"/>
              </a:spcBef>
              <a:tabLst>
                <a:tab algn="l" pos="0"/>
              </a:tabLst>
            </a:pPr>
            <a:r>
              <a:rPr b="0" lang="en-AU" sz="1600" spc="-1" strike="noStrike">
                <a:solidFill>
                  <a:srgbClr val="000000"/>
                </a:solidFill>
                <a:latin typeface="Arial"/>
                <a:ea typeface="DejaVu Sans"/>
              </a:rPr>
              <a:t>Ask women if they have children, if they plan to, and if they plan to have more. Never ask men the same thing. </a:t>
            </a:r>
            <a:br/>
            <a:r>
              <a:rPr b="0" lang="en-AU" sz="1600" spc="-1" strike="noStrike">
                <a:solidFill>
                  <a:srgbClr val="000000"/>
                </a:solidFill>
                <a:latin typeface="Arial"/>
                <a:ea typeface="DejaVu Sans"/>
              </a:rPr>
              <a:t>Express disbelief if she says she doesn’t plan to.</a:t>
            </a:r>
            <a:endParaRPr b="0" lang="en-AU" sz="1600" spc="-1" strike="noStrike">
              <a:latin typeface="Arial"/>
            </a:endParaRPr>
          </a:p>
          <a:p>
            <a:pPr marL="216000" indent="-215640">
              <a:lnSpc>
                <a:spcPct val="100000"/>
              </a:lnSpc>
              <a:spcBef>
                <a:spcPts val="1134"/>
              </a:spcBef>
              <a:tabLst>
                <a:tab algn="l" pos="0"/>
              </a:tabLst>
            </a:pPr>
            <a:r>
              <a:rPr b="0" lang="en-AU" sz="1600" spc="-1" strike="noStrike">
                <a:solidFill>
                  <a:srgbClr val="000000"/>
                </a:solidFill>
                <a:latin typeface="Arial"/>
                <a:ea typeface="DejaVu Sans"/>
              </a:rPr>
              <a:t>80% of women will have children, but 20% won’t, so make sure to judge them as a poor fit either way. </a:t>
            </a:r>
            <a:endParaRPr b="0" lang="en-AU" sz="1600" spc="-1" strike="noStrike">
              <a:latin typeface="Arial"/>
            </a:endParaRPr>
          </a:p>
        </p:txBody>
      </p:sp>
      <p:sp>
        <p:nvSpPr>
          <p:cNvPr id="274"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DEB0BD39-F5DB-4AD2-B9C4-BC1E6DBDAFDD}" type="slidenum">
              <a:rPr b="0" lang="en-US" sz="1400" spc="-1" strike="noStrike">
                <a:solidFill>
                  <a:srgbClr val="000000"/>
                </a:solidFill>
                <a:latin typeface="Times New Roman"/>
              </a:rPr>
              <a:t>33</a:t>
            </a:fld>
            <a:endParaRPr b="0" lang="en-AU" sz="1400" spc="-1" strike="noStrike">
              <a:latin typeface="Arial"/>
            </a:endParaRPr>
          </a:p>
        </p:txBody>
      </p:sp>
      <p:sp>
        <p:nvSpPr>
          <p:cNvPr id="275" name="CustomShape 4"/>
          <p:cNvSpPr/>
          <p:nvPr/>
        </p:nvSpPr>
        <p:spPr>
          <a:xfrm>
            <a:off x="685800" y="4400640"/>
            <a:ext cx="5577480" cy="4685040"/>
          </a:xfrm>
          <a:prstGeom prst="rect">
            <a:avLst/>
          </a:prstGeom>
          <a:noFill/>
          <a:ln w="0">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685800" y="1143000"/>
            <a:ext cx="5481000" cy="3080880"/>
          </a:xfrm>
          <a:prstGeom prst="rect">
            <a:avLst/>
          </a:prstGeom>
        </p:spPr>
      </p:sp>
      <p:sp>
        <p:nvSpPr>
          <p:cNvPr id="277" name="CustomShape 2"/>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F16EDDAE-5289-4F7C-8254-8F4B06F33857}" type="slidenum">
              <a:rPr b="0" lang="en-US" sz="1400" spc="-1" strike="noStrike">
                <a:solidFill>
                  <a:srgbClr val="000000"/>
                </a:solidFill>
                <a:latin typeface="Times New Roman"/>
              </a:rPr>
              <a:t>33</a:t>
            </a:fld>
            <a:endParaRPr b="0" lang="en-AU" sz="1400" spc="-1" strike="noStrike">
              <a:latin typeface="Arial"/>
            </a:endParaRPr>
          </a:p>
        </p:txBody>
      </p:sp>
      <p:sp>
        <p:nvSpPr>
          <p:cNvPr id="278" name="CustomShape 3"/>
          <p:cNvSpPr/>
          <p:nvPr/>
        </p:nvSpPr>
        <p:spPr>
          <a:xfrm>
            <a:off x="720000" y="4415400"/>
            <a:ext cx="5398200" cy="4685040"/>
          </a:xfrm>
          <a:prstGeom prst="rect">
            <a:avLst/>
          </a:prstGeom>
          <a:noFill/>
          <a:ln w="0">
            <a:noFill/>
          </a:ln>
        </p:spPr>
        <p:style>
          <a:lnRef idx="0"/>
          <a:fillRef idx="0"/>
          <a:effectRef idx="0"/>
          <a:fontRef idx="minor"/>
        </p:style>
      </p:sp>
      <p:sp>
        <p:nvSpPr>
          <p:cNvPr id="279" name="CustomShape 4"/>
          <p:cNvSpPr/>
          <p:nvPr/>
        </p:nvSpPr>
        <p:spPr>
          <a:xfrm>
            <a:off x="721080" y="4415400"/>
            <a:ext cx="5398200" cy="3594960"/>
          </a:xfrm>
          <a:prstGeom prst="rect">
            <a:avLst/>
          </a:prstGeom>
          <a:noFill/>
          <a:ln w="0">
            <a:noFill/>
          </a:ln>
        </p:spPr>
        <p:style>
          <a:lnRef idx="0"/>
          <a:fillRef idx="0"/>
          <a:effectRef idx="0"/>
          <a:fontRef idx="minor"/>
        </p:style>
        <p:txBody>
          <a:bodyPr lIns="0" rIns="0" tIns="0" bIns="0">
            <a:noAutofit/>
          </a:bodyPr>
          <a:p>
            <a:pPr marL="360" indent="-214560">
              <a:lnSpc>
                <a:spcPct val="100000"/>
              </a:lnSpc>
              <a:spcBef>
                <a:spcPts val="1134"/>
              </a:spcBef>
              <a:tabLst>
                <a:tab algn="l" pos="0"/>
              </a:tabLst>
            </a:pPr>
            <a:r>
              <a:rPr b="0" lang="en-AU" sz="1400" spc="-1" strike="noStrike">
                <a:solidFill>
                  <a:srgbClr val="000000"/>
                </a:solidFill>
                <a:latin typeface="Arial"/>
                <a:ea typeface="DejaVu Sans"/>
              </a:rPr>
              <a:t>Recruit primarily at pizza-and-beer type meetups or via introductions from your guys. This keeps 'outsiders' out, and holds mothers back in particular, as many can't regularly attend weeknight events.</a:t>
            </a:r>
            <a:endParaRPr b="0" lang="en-AU" sz="1400" spc="-1" strike="noStrike">
              <a:latin typeface="Arial"/>
            </a:endParaRPr>
          </a:p>
          <a:p>
            <a:pPr marL="360" indent="-214560">
              <a:lnSpc>
                <a:spcPct val="100000"/>
              </a:lnSpc>
              <a:spcBef>
                <a:spcPts val="1134"/>
              </a:spcBef>
              <a:tabLst>
                <a:tab algn="l" pos="0"/>
              </a:tabLst>
            </a:pPr>
            <a:endParaRPr b="0" lang="en-AU" sz="1400" spc="-1" strike="noStrike">
              <a:latin typeface="Arial"/>
            </a:endParaRPr>
          </a:p>
          <a:p>
            <a:pPr marL="360" indent="-214560">
              <a:lnSpc>
                <a:spcPct val="100000"/>
              </a:lnSpc>
              <a:spcBef>
                <a:spcPts val="1134"/>
              </a:spcBef>
              <a:tabLst>
                <a:tab algn="l" pos="0"/>
              </a:tabLst>
            </a:pPr>
            <a:r>
              <a:rPr b="0" lang="en-AU" sz="1400" spc="-1" strike="noStrike">
                <a:solidFill>
                  <a:srgbClr val="000000"/>
                </a:solidFill>
                <a:latin typeface="Arial"/>
                <a:ea typeface="DejaVu Sans"/>
              </a:rPr>
              <a:t>Hire mainly on culture fit. Where by culture fit, you mean same gender, same colour, same vibe, and willing to work very long hours.</a:t>
            </a:r>
            <a:endParaRPr b="0" lang="en-AU" sz="1400" spc="-1" strike="noStrike">
              <a:latin typeface="Arial"/>
            </a:endParaRPr>
          </a:p>
          <a:p>
            <a:pPr marL="360" indent="-214560">
              <a:lnSpc>
                <a:spcPct val="100000"/>
              </a:lnSpc>
              <a:spcBef>
                <a:spcPts val="1134"/>
              </a:spcBef>
              <a:tabLst>
                <a:tab algn="l" pos="0"/>
              </a:tabLst>
            </a:pPr>
            <a:endParaRPr b="0" lang="en-AU" sz="1400" spc="-1" strike="noStrike">
              <a:latin typeface="Arial"/>
            </a:endParaRPr>
          </a:p>
          <a:p>
            <a:pPr marL="360" indent="-214560">
              <a:lnSpc>
                <a:spcPct val="100000"/>
              </a:lnSpc>
              <a:spcBef>
                <a:spcPts val="1134"/>
              </a:spcBef>
              <a:tabLst>
                <a:tab algn="l" pos="0"/>
              </a:tabLst>
            </a:pPr>
            <a:r>
              <a:rPr b="0" lang="en-AU" sz="1400" spc="-1" strike="noStrike">
                <a:solidFill>
                  <a:srgbClr val="000000"/>
                </a:solidFill>
                <a:latin typeface="Arial"/>
                <a:ea typeface="DejaVu Sans"/>
              </a:rPr>
              <a:t>Never hire someone who has had "dramas" at a previous workplace, even if the drama was them being the victim of bullying, harassment or abuse.</a:t>
            </a:r>
            <a:endParaRPr b="0" lang="en-AU" sz="1400" spc="-1" strike="noStrike">
              <a:latin typeface="Arial"/>
            </a:endParaRPr>
          </a:p>
          <a:p>
            <a:pPr marL="360" indent="-214560">
              <a:lnSpc>
                <a:spcPct val="100000"/>
              </a:lnSpc>
              <a:spcBef>
                <a:spcPts val="1134"/>
              </a:spcBef>
              <a:tabLst>
                <a:tab algn="l" pos="0"/>
              </a:tabLst>
            </a:pPr>
            <a:endParaRPr b="0" lang="en-AU" sz="1400" spc="-1" strike="noStrike">
              <a:latin typeface="Arial"/>
            </a:endParaRPr>
          </a:p>
          <a:p>
            <a:pPr marL="360" indent="-214560">
              <a:lnSpc>
                <a:spcPct val="100000"/>
              </a:lnSpc>
              <a:spcBef>
                <a:spcPts val="1134"/>
              </a:spcBef>
              <a:tabLst>
                <a:tab algn="l" pos="0"/>
              </a:tabLst>
            </a:pPr>
            <a:r>
              <a:rPr b="0" lang="en-AU" sz="1400" spc="-1" strike="noStrike">
                <a:solidFill>
                  <a:srgbClr val="000000"/>
                </a:solidFill>
                <a:latin typeface="Arial"/>
                <a:ea typeface="DejaVu Sans"/>
              </a:rPr>
              <a:t>In the interview, ask women if they are comfortable working in an all male team. Make sure they know they may need a tough skin. Say this as though you are helping.</a:t>
            </a:r>
            <a:endParaRPr b="0" lang="en-AU"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1000" cy="3080880"/>
          </a:xfrm>
          <a:prstGeom prst="rect">
            <a:avLst/>
          </a:prstGeom>
        </p:spPr>
      </p:sp>
      <p:sp>
        <p:nvSpPr>
          <p:cNvPr id="281" name="PlaceHolder 2"/>
          <p:cNvSpPr>
            <a:spLocks noGrp="1"/>
          </p:cNvSpPr>
          <p:nvPr>
            <p:ph type="body"/>
          </p:nvPr>
        </p:nvSpPr>
        <p:spPr>
          <a:xfrm>
            <a:off x="900000" y="4500000"/>
            <a:ext cx="5398200" cy="3594960"/>
          </a:xfrm>
          <a:prstGeom prst="rect">
            <a:avLst/>
          </a:prstGeom>
        </p:spPr>
        <p:txBody>
          <a:bodyPr lIns="0" rIns="0" tIns="0" bIns="0">
            <a:noAutofit/>
          </a:bodyPr>
          <a:p>
            <a:pPr marL="360" indent="-214560">
              <a:lnSpc>
                <a:spcPct val="100000"/>
              </a:lnSpc>
              <a:spcBef>
                <a:spcPts val="1134"/>
              </a:spcBef>
              <a:tabLst>
                <a:tab algn="l" pos="0"/>
              </a:tabLst>
            </a:pPr>
            <a:r>
              <a:rPr b="0" lang="en-AU" sz="1400" spc="-1" strike="noStrike">
                <a:latin typeface="Arial"/>
                <a:ea typeface="DejaVu Sans"/>
              </a:rPr>
              <a:t>Never have any part time or job share roles. If you are open to part time, don't mention it in the ad.</a:t>
            </a:r>
            <a:endParaRPr b="0" lang="en-AU" sz="1400" spc="-1" strike="noStrike">
              <a:latin typeface="Arial"/>
            </a:endParaRPr>
          </a:p>
          <a:p>
            <a:pPr marL="360" indent="-214560">
              <a:lnSpc>
                <a:spcPct val="100000"/>
              </a:lnSpc>
              <a:spcBef>
                <a:spcPts val="1134"/>
              </a:spcBef>
              <a:tabLst>
                <a:tab algn="l" pos="0"/>
              </a:tabLst>
            </a:pPr>
            <a:r>
              <a:rPr b="0" lang="en-AU" sz="1400" spc="-1" strike="noStrike">
                <a:latin typeface="Arial"/>
                <a:ea typeface="DejaVu Sans"/>
              </a:rPr>
              <a:t>With this search result we are screaming from the screen: we don't want you. Right into someone's phone or home, and with no risk to our brands. (The full time search listed more than 2500 roles). </a:t>
            </a:r>
            <a:endParaRPr b="0" lang="en-AU" sz="1400" spc="-1" strike="noStrike">
              <a:latin typeface="Arial"/>
            </a:endParaRPr>
          </a:p>
          <a:p>
            <a:pPr marL="360" indent="-214560">
              <a:lnSpc>
                <a:spcPct val="100000"/>
              </a:lnSpc>
              <a:spcBef>
                <a:spcPts val="1134"/>
              </a:spcBef>
              <a:tabLst>
                <a:tab algn="l" pos="0"/>
              </a:tabLst>
            </a:pPr>
            <a:r>
              <a:rPr b="0" lang="en-AU" sz="1400" spc="-1" strike="noStrike">
                <a:latin typeface="Arial"/>
                <a:ea typeface="DejaVu Sans"/>
              </a:rPr>
              <a:t>If you feel you must have part time options, make sure they are tokenistic, like a 9 day fortnight, to make it clear they are meant to be for the benefit of men with hobbies, not people with significant caring responsibilities or health issues.</a:t>
            </a:r>
            <a:endParaRPr b="0" lang="en-AU" sz="1400" spc="-1" strike="noStrike">
              <a:latin typeface="Arial"/>
            </a:endParaRPr>
          </a:p>
          <a:p>
            <a:pPr marL="360" indent="-214560">
              <a:lnSpc>
                <a:spcPct val="100000"/>
              </a:lnSpc>
              <a:spcBef>
                <a:spcPts val="1134"/>
              </a:spcBef>
              <a:tabLst>
                <a:tab algn="l" pos="0"/>
              </a:tabLst>
            </a:pPr>
            <a:r>
              <a:rPr b="0" lang="en-AU" sz="1400" spc="-1" strike="noStrike">
                <a:latin typeface="Arial"/>
                <a:ea typeface="DejaVu Sans"/>
              </a:rPr>
              <a:t>Insist the role requires extensive travel, weekend hours and unplanned overtime.</a:t>
            </a:r>
            <a:endParaRPr b="0" lang="en-AU" sz="1400" spc="-1" strike="noStrike">
              <a:latin typeface="Arial"/>
            </a:endParaRPr>
          </a:p>
          <a:p>
            <a:pPr marL="360" indent="-214560">
              <a:lnSpc>
                <a:spcPct val="100000"/>
              </a:lnSpc>
              <a:spcBef>
                <a:spcPts val="1134"/>
              </a:spcBef>
              <a:tabLst>
                <a:tab algn="l" pos="0"/>
              </a:tabLst>
            </a:pPr>
            <a:r>
              <a:rPr b="0" lang="en-AU" sz="1400" spc="-1" strike="noStrike">
                <a:latin typeface="Arial"/>
                <a:ea typeface="DejaVu Sans"/>
              </a:rPr>
              <a:t>Never hire enough people to comfortably cover your service window, just insist your staff sacrifice their home lives instead.</a:t>
            </a:r>
            <a:endParaRPr b="0" lang="en-AU" sz="1400" spc="-1" strike="noStrike">
              <a:latin typeface="Arial"/>
            </a:endParaRPr>
          </a:p>
          <a:p>
            <a:pPr marL="360" indent="-214560">
              <a:lnSpc>
                <a:spcPct val="100000"/>
              </a:lnSpc>
              <a:spcBef>
                <a:spcPts val="1134"/>
              </a:spcBef>
              <a:tabLst>
                <a:tab algn="l" pos="0"/>
              </a:tabLst>
            </a:pPr>
            <a:r>
              <a:rPr b="0" lang="en-AU" sz="1400" spc="-1" strike="noStrike">
                <a:latin typeface="Arial"/>
                <a:ea typeface="DejaVu Sans"/>
              </a:rPr>
              <a:t>These have the added bonus of helping to prevent any men who are sympathetic to gender equality from taking on an equal role at home too, making life difficult for their partners and setting a poor example for their children. Propping up the patriarchy on all fronts,</a:t>
            </a:r>
            <a:endParaRPr b="0" lang="en-AU" sz="1400" spc="-1" strike="noStrike">
              <a:latin typeface="Arial"/>
            </a:endParaRPr>
          </a:p>
        </p:txBody>
      </p:sp>
      <p:sp>
        <p:nvSpPr>
          <p:cNvPr id="282"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88F246B-387A-4585-8335-B42FED684FDB}"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1000" cy="3080880"/>
          </a:xfrm>
          <a:prstGeom prst="rect">
            <a:avLst/>
          </a:prstGeom>
        </p:spPr>
      </p:sp>
      <p:sp>
        <p:nvSpPr>
          <p:cNvPr id="284" name="PlaceHolder 2"/>
          <p:cNvSpPr>
            <a:spLocks noGrp="1"/>
          </p:cNvSpPr>
          <p:nvPr>
            <p:ph type="body"/>
          </p:nvPr>
        </p:nvSpPr>
        <p:spPr>
          <a:xfrm>
            <a:off x="900000" y="4500000"/>
            <a:ext cx="5398200" cy="3594960"/>
          </a:xfrm>
          <a:prstGeom prst="rect">
            <a:avLst/>
          </a:prstGeom>
        </p:spPr>
        <p:txBody>
          <a:bodyPr lIns="0" rIns="0" tIns="0" bIns="0">
            <a:noAutofit/>
          </a:bodyPr>
          <a:p>
            <a:pPr marL="216000" indent="-215280">
              <a:lnSpc>
                <a:spcPct val="100000"/>
              </a:lnSpc>
              <a:tabLst>
                <a:tab algn="l" pos="0"/>
              </a:tabLst>
            </a:pPr>
            <a:r>
              <a:rPr b="0" lang="en-AU" sz="1400" spc="-1" strike="noStrike">
                <a:solidFill>
                  <a:srgbClr val="000000"/>
                </a:solidFill>
                <a:latin typeface="Arial"/>
                <a:ea typeface="DejaVu Sans"/>
              </a:rPr>
              <a:t>Use phrases in your ads that convey domination, individualism, and exceptionalism like "rock star", "hero", "10x", "alpha". List every criteria you can imagine, not just your must-haves.</a:t>
            </a:r>
            <a:endParaRPr b="0" lang="en-AU" sz="1400" spc="-1" strike="noStrike">
              <a:latin typeface="Arial"/>
            </a:endParaRPr>
          </a:p>
          <a:p>
            <a:pPr marL="216000" indent="-215280">
              <a:lnSpc>
                <a:spcPct val="100000"/>
              </a:lnSpc>
              <a:tabLst>
                <a:tab algn="l" pos="0"/>
              </a:tabLst>
            </a:pPr>
            <a:endParaRPr b="0" lang="en-AU" sz="1400" spc="-1" strike="noStrike">
              <a:latin typeface="Arial"/>
            </a:endParaRPr>
          </a:p>
          <a:p>
            <a:pPr marL="216000" indent="-215280">
              <a:lnSpc>
                <a:spcPct val="100000"/>
              </a:lnSpc>
              <a:tabLst>
                <a:tab algn="l" pos="0"/>
              </a:tabLst>
            </a:pPr>
            <a:r>
              <a:rPr b="0" lang="en-AU" sz="1400" spc="-1" strike="noStrike">
                <a:solidFill>
                  <a:srgbClr val="000000"/>
                </a:solidFill>
                <a:latin typeface="Arial"/>
                <a:ea typeface="DejaVu Sans"/>
              </a:rPr>
              <a:t>Act as though teaching hands on cyber skills is significantly harder than teaching strategic thinking, communication skills, and the like. So cyber experience is required, but management experience is not, even for management roles.</a:t>
            </a:r>
            <a:endParaRPr b="0" lang="en-AU" sz="1400" spc="-1" strike="noStrike">
              <a:latin typeface="Arial"/>
            </a:endParaRPr>
          </a:p>
          <a:p>
            <a:pPr marL="216000" indent="-215280">
              <a:lnSpc>
                <a:spcPct val="100000"/>
              </a:lnSpc>
              <a:tabLst>
                <a:tab algn="l" pos="0"/>
              </a:tabLst>
            </a:pPr>
            <a:endParaRPr b="0" lang="en-AU" sz="1400" spc="-1" strike="noStrike">
              <a:latin typeface="Arial"/>
            </a:endParaRPr>
          </a:p>
          <a:p>
            <a:pPr marL="216000" indent="-215280">
              <a:lnSpc>
                <a:spcPct val="100000"/>
              </a:lnSpc>
              <a:tabLst>
                <a:tab algn="l" pos="0"/>
              </a:tabLst>
            </a:pPr>
            <a:r>
              <a:rPr b="0" lang="en-AU" sz="1400" spc="-1" strike="noStrike">
                <a:solidFill>
                  <a:srgbClr val="000000"/>
                </a:solidFill>
                <a:latin typeface="Arial"/>
                <a:ea typeface="DejaVu Sans"/>
              </a:rPr>
              <a:t>Never consider the benefits of hiring people with backgrounds in other fields. What benefit could you possibly get from hiring someone with 10 years of experience in working directly with the public, or managing contracts, or writing policy documents?</a:t>
            </a:r>
            <a:endParaRPr b="0" lang="en-AU" sz="1400" spc="-1" strike="noStrike">
              <a:latin typeface="Arial"/>
            </a:endParaRPr>
          </a:p>
          <a:p>
            <a:pPr marL="216000" indent="-215280">
              <a:lnSpc>
                <a:spcPct val="100000"/>
              </a:lnSpc>
              <a:tabLst>
                <a:tab algn="l" pos="0"/>
              </a:tabLst>
            </a:pPr>
            <a:endParaRPr b="0" lang="en-AU" sz="1400" spc="-1" strike="noStrike">
              <a:latin typeface="Arial"/>
            </a:endParaRPr>
          </a:p>
          <a:p>
            <a:pPr marL="216000" indent="-215280">
              <a:lnSpc>
                <a:spcPct val="100000"/>
              </a:lnSpc>
              <a:tabLst>
                <a:tab algn="l" pos="0"/>
              </a:tabLst>
            </a:pPr>
            <a:r>
              <a:rPr b="0" lang="en-AU" sz="1400" spc="-1" strike="noStrike">
                <a:solidFill>
                  <a:srgbClr val="000000"/>
                </a:solidFill>
                <a:latin typeface="Arial"/>
                <a:ea typeface="DejaVu Sans"/>
              </a:rPr>
              <a:t>Outsource cyber as much as possible, to start ups without the capacity to take on juniors, and centralise public service cyber capacity into defence and policing.</a:t>
            </a:r>
            <a:endParaRPr b="0" lang="en-AU" sz="1400" spc="-1" strike="noStrike">
              <a:latin typeface="Arial"/>
            </a:endParaRPr>
          </a:p>
          <a:p>
            <a:pPr marL="216000" indent="-215280">
              <a:lnSpc>
                <a:spcPct val="100000"/>
              </a:lnSpc>
              <a:tabLst>
                <a:tab algn="l" pos="0"/>
              </a:tabLst>
            </a:pPr>
            <a:endParaRPr b="0" lang="en-AU" sz="1400" spc="-1" strike="noStrike">
              <a:latin typeface="Arial"/>
            </a:endParaRPr>
          </a:p>
          <a:p>
            <a:pPr marL="216000" indent="-215280">
              <a:lnSpc>
                <a:spcPct val="100000"/>
              </a:lnSpc>
              <a:tabLst>
                <a:tab algn="l" pos="0"/>
              </a:tabLst>
            </a:pPr>
            <a:endParaRPr b="0" lang="en-AU" sz="1400" spc="-1" strike="noStrike">
              <a:latin typeface="Arial"/>
            </a:endParaRPr>
          </a:p>
        </p:txBody>
      </p:sp>
      <p:sp>
        <p:nvSpPr>
          <p:cNvPr id="285"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A217182-482D-4C9F-B15B-DEFD1749581B}"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685800" y="1143000"/>
            <a:ext cx="5481000" cy="3080880"/>
          </a:xfrm>
          <a:prstGeom prst="rect">
            <a:avLst/>
          </a:prstGeom>
        </p:spPr>
      </p:sp>
      <p:sp>
        <p:nvSpPr>
          <p:cNvPr id="287" name="PlaceHolder 2"/>
          <p:cNvSpPr>
            <a:spLocks noGrp="1"/>
          </p:cNvSpPr>
          <p:nvPr>
            <p:ph type="body"/>
          </p:nvPr>
        </p:nvSpPr>
        <p:spPr>
          <a:xfrm>
            <a:off x="685800" y="4400640"/>
            <a:ext cx="5481000" cy="3594960"/>
          </a:xfrm>
          <a:prstGeom prst="rect">
            <a:avLst/>
          </a:prstGeom>
        </p:spPr>
        <p:txBody>
          <a:bodyPr lIns="0" rIns="0" tIns="0" bIns="0">
            <a:noAutofit/>
          </a:bodyPr>
          <a:p>
            <a:pPr marL="216000" indent="-215640">
              <a:lnSpc>
                <a:spcPct val="100000"/>
              </a:lnSpc>
              <a:spcBef>
                <a:spcPts val="850"/>
              </a:spcBef>
              <a:tabLst>
                <a:tab algn="l" pos="0"/>
              </a:tabLst>
            </a:pPr>
            <a:r>
              <a:rPr b="0" lang="en-AU" sz="1400" spc="-1" strike="noStrike">
                <a:solidFill>
                  <a:srgbClr val="000000"/>
                </a:solidFill>
                <a:latin typeface="Arial"/>
              </a:rPr>
              <a:t>It’s not good enough to look only at the pipeline though. 38% of women in the broader tech landscape are reportedly planning to leave within the next two years. That’s a good start, but what can we do to speed up the exodus?</a:t>
            </a:r>
            <a:endParaRPr b="0" lang="en-AU" sz="1400" spc="-1" strike="noStrike">
              <a:latin typeface="Arial"/>
            </a:endParaRPr>
          </a:p>
          <a:p>
            <a:pPr marL="216000" indent="-215640">
              <a:lnSpc>
                <a:spcPct val="100000"/>
              </a:lnSpc>
              <a:spcBef>
                <a:spcPts val="1134"/>
              </a:spcBef>
              <a:tabLst>
                <a:tab algn="l" pos="0"/>
              </a:tabLst>
            </a:pPr>
            <a:r>
              <a:rPr b="0" lang="en-AU" sz="1400" spc="-1" strike="noStrike">
                <a:solidFill>
                  <a:srgbClr val="000000"/>
                </a:solidFill>
                <a:latin typeface="Arial"/>
              </a:rPr>
              <a:t>Avoid difficult conversations with staff or colleagues about bullying or harassment. To "resolve" bullying complaints, suggest staff just avoid that person who is treating them badly.</a:t>
            </a:r>
            <a:endParaRPr b="0" lang="en-AU" sz="1400" spc="-1" strike="noStrike">
              <a:latin typeface="Arial"/>
            </a:endParaRPr>
          </a:p>
          <a:p>
            <a:pPr marL="216000" indent="-215640">
              <a:lnSpc>
                <a:spcPct val="100000"/>
              </a:lnSpc>
              <a:spcBef>
                <a:spcPts val="1134"/>
              </a:spcBef>
              <a:tabLst>
                <a:tab algn="l" pos="0"/>
              </a:tabLst>
            </a:pPr>
            <a:r>
              <a:rPr b="0" lang="en-AU" sz="1400" spc="-1" strike="noStrike">
                <a:solidFill>
                  <a:srgbClr val="000000"/>
                </a:solidFill>
                <a:latin typeface="Arial"/>
              </a:rPr>
              <a:t>Whatever your company approach to neurodiversity in the workplace, make absolutely sure you don't consider how it may show up in women differently to men. Also, never look into the stats around gender non-conformity and neurodiversity, or consider how this might be affecting your assumptions about non-binary or trans people. Surely a gender is enough, you cannot </a:t>
            </a:r>
            <a:r>
              <a:rPr b="1" lang="en-AU" sz="1400" spc="-1" strike="noStrike">
                <a:solidFill>
                  <a:srgbClr val="000000"/>
                </a:solidFill>
                <a:latin typeface="Arial"/>
              </a:rPr>
              <a:t>also</a:t>
            </a:r>
            <a:r>
              <a:rPr b="0" lang="en-AU" sz="1400" spc="-1" strike="noStrike">
                <a:solidFill>
                  <a:srgbClr val="000000"/>
                </a:solidFill>
                <a:latin typeface="Arial"/>
              </a:rPr>
              <a:t> have a disability or be neurospicy.</a:t>
            </a:r>
            <a:endParaRPr b="0" lang="en-AU" sz="1400" spc="-1" strike="noStrike">
              <a:latin typeface="Arial"/>
            </a:endParaRPr>
          </a:p>
          <a:p>
            <a:pPr marL="216000" indent="-215640">
              <a:lnSpc>
                <a:spcPct val="100000"/>
              </a:lnSpc>
              <a:spcBef>
                <a:spcPts val="1134"/>
              </a:spcBef>
              <a:tabLst>
                <a:tab algn="l" pos="0"/>
              </a:tabLst>
            </a:pPr>
            <a:r>
              <a:rPr b="0" lang="en-AU" sz="1400" spc="-1" strike="noStrike">
                <a:solidFill>
                  <a:srgbClr val="000000"/>
                </a:solidFill>
                <a:latin typeface="Arial"/>
              </a:rPr>
              <a:t>Expect women staff to meet aesthetic, deportment and interaction standards you'd never require of male staff.</a:t>
            </a:r>
            <a:endParaRPr b="0" lang="en-AU" sz="1400" spc="-1" strike="noStrike">
              <a:latin typeface="Arial"/>
            </a:endParaRPr>
          </a:p>
          <a:p>
            <a:pPr marL="216000" indent="-215640">
              <a:lnSpc>
                <a:spcPct val="100000"/>
              </a:lnSpc>
              <a:spcBef>
                <a:spcPts val="850"/>
              </a:spcBef>
              <a:tabLst>
                <a:tab algn="l" pos="0"/>
              </a:tabLst>
            </a:pPr>
            <a:endParaRPr b="0" lang="en-AU" sz="1400" spc="-1" strike="noStrike">
              <a:latin typeface="Arial"/>
            </a:endParaRPr>
          </a:p>
        </p:txBody>
      </p:sp>
      <p:sp>
        <p:nvSpPr>
          <p:cNvPr id="288"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52D6645-CA74-440F-B62E-2F40C856763B}" type="slidenum">
              <a:rPr b="0" lang="en-US" sz="1400" spc="-1" strike="noStrike">
                <a:solidFill>
                  <a:srgbClr val="000000"/>
                </a:solidFill>
                <a:latin typeface="Times New Roman"/>
              </a:rPr>
              <a:t>33</a:t>
            </a:fld>
            <a:endParaRPr b="0" lang="en-AU" sz="1400" spc="-1" strike="noStrike">
              <a:latin typeface="Arial"/>
            </a:endParaRPr>
          </a:p>
        </p:txBody>
      </p:sp>
      <p:sp>
        <p:nvSpPr>
          <p:cNvPr id="289" name="CustomShape 4"/>
          <p:cNvSpPr/>
          <p:nvPr/>
        </p:nvSpPr>
        <p:spPr>
          <a:xfrm>
            <a:off x="720000" y="4860000"/>
            <a:ext cx="5397480" cy="3957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1400" spc="-1" strike="noStrike">
                <a:solidFill>
                  <a:srgbClr val="000000"/>
                </a:solidFill>
                <a:latin typeface="Arial"/>
              </a:rPr>
              <a:t>.</a:t>
            </a:r>
            <a:endParaRPr b="0" lang="en-AU" sz="1400" spc="-1" strike="noStrike">
              <a:latin typeface="Arial"/>
            </a:endParaRPr>
          </a:p>
        </p:txBody>
      </p:sp>
      <p:sp>
        <p:nvSpPr>
          <p:cNvPr id="290" name="CustomShape 5"/>
          <p:cNvSpPr/>
          <p:nvPr/>
        </p:nvSpPr>
        <p:spPr>
          <a:xfrm>
            <a:off x="685800" y="4500000"/>
            <a:ext cx="5431680" cy="4138200"/>
          </a:xfrm>
          <a:prstGeom prst="rect">
            <a:avLst/>
          </a:prstGeom>
          <a:noFill/>
          <a:ln w="0">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685800" y="1143000"/>
            <a:ext cx="5481000" cy="3080880"/>
          </a:xfrm>
          <a:prstGeom prst="rect">
            <a:avLst/>
          </a:prstGeom>
        </p:spPr>
      </p:sp>
      <p:sp>
        <p:nvSpPr>
          <p:cNvPr id="292" name="PlaceHolder 2"/>
          <p:cNvSpPr>
            <a:spLocks noGrp="1"/>
          </p:cNvSpPr>
          <p:nvPr>
            <p:ph type="body"/>
          </p:nvPr>
        </p:nvSpPr>
        <p:spPr>
          <a:xfrm>
            <a:off x="720000" y="4500000"/>
            <a:ext cx="5481000" cy="3594960"/>
          </a:xfrm>
          <a:prstGeom prst="rect">
            <a:avLst/>
          </a:prstGeom>
        </p:spPr>
        <p:txBody>
          <a:bodyPr lIns="0" rIns="0" tIns="0" bIns="0">
            <a:noAutofit/>
          </a:bodyPr>
          <a:p>
            <a:pPr marL="216000" indent="-215640">
              <a:lnSpc>
                <a:spcPct val="100000"/>
              </a:lnSpc>
              <a:spcBef>
                <a:spcPts val="850"/>
              </a:spcBef>
              <a:tabLst>
                <a:tab algn="l" pos="0"/>
              </a:tabLst>
            </a:pPr>
            <a:r>
              <a:rPr b="0" lang="en-AU" sz="1500" spc="-1" strike="noStrike">
                <a:solidFill>
                  <a:srgbClr val="000000"/>
                </a:solidFill>
                <a:latin typeface="Arial"/>
              </a:rPr>
              <a:t>Only put one woman in each team, max. Never let women support each other in mostly-male teams by working together and developing solidarity.</a:t>
            </a:r>
            <a:endParaRPr b="0" lang="en-AU" sz="1500" spc="-1" strike="noStrike">
              <a:latin typeface="Arial"/>
            </a:endParaRPr>
          </a:p>
          <a:p>
            <a:pPr marL="216000" indent="-215640">
              <a:lnSpc>
                <a:spcPct val="100000"/>
              </a:lnSpc>
              <a:spcBef>
                <a:spcPts val="850"/>
              </a:spcBef>
              <a:tabLst>
                <a:tab algn="l" pos="0"/>
              </a:tabLst>
            </a:pPr>
            <a:r>
              <a:rPr b="0" lang="en-AU" sz="1500" spc="-1" strike="noStrike">
                <a:solidFill>
                  <a:srgbClr val="000000"/>
                </a:solidFill>
                <a:latin typeface="Arial"/>
              </a:rPr>
              <a:t>If you give a woman a challenging project, make sure it's under-resourced and likely to fail. The rest of the time, give her boring work below her capacity, that no one else wants.</a:t>
            </a:r>
            <a:endParaRPr b="0" lang="en-AU" sz="1500" spc="-1" strike="noStrike">
              <a:latin typeface="Arial"/>
            </a:endParaRPr>
          </a:p>
          <a:p>
            <a:pPr marL="216000" indent="-215640">
              <a:lnSpc>
                <a:spcPct val="100000"/>
              </a:lnSpc>
              <a:spcBef>
                <a:spcPts val="850"/>
              </a:spcBef>
              <a:tabLst>
                <a:tab algn="l" pos="0"/>
              </a:tabLst>
            </a:pPr>
            <a:r>
              <a:rPr b="0" lang="en-AU" sz="1500" spc="-1" strike="noStrike">
                <a:solidFill>
                  <a:srgbClr val="000000"/>
                </a:solidFill>
                <a:latin typeface="Arial"/>
              </a:rPr>
              <a:t>Don't let her attend client meetings or present her own work. Where possible, take credit for her work and ideas.</a:t>
            </a:r>
            <a:endParaRPr b="0" lang="en-AU" sz="1500" spc="-1" strike="noStrike">
              <a:latin typeface="Arial"/>
            </a:endParaRPr>
          </a:p>
          <a:p>
            <a:pPr marL="216000" indent="-215640">
              <a:lnSpc>
                <a:spcPct val="100000"/>
              </a:lnSpc>
              <a:spcBef>
                <a:spcPts val="850"/>
              </a:spcBef>
              <a:tabLst>
                <a:tab algn="l" pos="0"/>
              </a:tabLst>
            </a:pPr>
            <a:r>
              <a:rPr b="0" lang="en-AU" sz="1500" spc="-1" strike="noStrike">
                <a:solidFill>
                  <a:srgbClr val="000000"/>
                </a:solidFill>
                <a:latin typeface="Arial"/>
              </a:rPr>
              <a:t>Get women team members to take minutes, get coffee or bring snacks.</a:t>
            </a:r>
            <a:endParaRPr b="0" lang="en-AU" sz="1500" spc="-1" strike="noStrike">
              <a:latin typeface="Arial"/>
            </a:endParaRPr>
          </a:p>
          <a:p>
            <a:pPr marL="216000" indent="-215640">
              <a:lnSpc>
                <a:spcPct val="100000"/>
              </a:lnSpc>
              <a:spcBef>
                <a:spcPts val="850"/>
              </a:spcBef>
              <a:tabLst>
                <a:tab algn="l" pos="0"/>
              </a:tabLst>
            </a:pPr>
            <a:r>
              <a:rPr b="0" lang="en-AU" sz="1500" spc="-1" strike="noStrike">
                <a:solidFill>
                  <a:srgbClr val="000000"/>
                </a:solidFill>
                <a:latin typeface="Arial"/>
              </a:rPr>
              <a:t>Make no one responsible for workplace dishes or cleanliness. Sooner or later a woman will "choose" to clean up after everyone.</a:t>
            </a:r>
            <a:endParaRPr b="0" lang="en-AU" sz="1500" spc="-1" strike="noStrike">
              <a:latin typeface="Arial"/>
            </a:endParaRPr>
          </a:p>
          <a:p>
            <a:pPr marL="216000" indent="-215640">
              <a:lnSpc>
                <a:spcPct val="100000"/>
              </a:lnSpc>
              <a:spcBef>
                <a:spcPts val="850"/>
              </a:spcBef>
              <a:tabLst>
                <a:tab algn="l" pos="0"/>
              </a:tabLst>
            </a:pPr>
            <a:r>
              <a:rPr b="0" lang="en-AU" sz="1500" spc="-1" strike="noStrike">
                <a:solidFill>
                  <a:srgbClr val="000000"/>
                </a:solidFill>
                <a:latin typeface="Arial"/>
              </a:rPr>
              <a:t>Don’t have any onboarding process for new team members. "It's sink or swim here, bro. This is how the big boys roll!"</a:t>
            </a:r>
            <a:endParaRPr b="0" lang="en-AU" sz="1500" spc="-1" strike="noStrike">
              <a:latin typeface="Arial"/>
            </a:endParaRPr>
          </a:p>
          <a:p>
            <a:pPr marL="216000" indent="-212400">
              <a:lnSpc>
                <a:spcPct val="100000"/>
              </a:lnSpc>
              <a:tabLst>
                <a:tab algn="l" pos="0"/>
              </a:tabLst>
            </a:pPr>
            <a:endParaRPr b="0" lang="en-AU" sz="1500" spc="-1" strike="noStrike">
              <a:latin typeface="Arial"/>
            </a:endParaRPr>
          </a:p>
        </p:txBody>
      </p:sp>
      <p:sp>
        <p:nvSpPr>
          <p:cNvPr id="293"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290317C-9760-46D5-812E-C858FD080836}" type="slidenum">
              <a:rPr b="0" lang="en-US" sz="1400" spc="-1" strike="noStrike">
                <a:solidFill>
                  <a:srgbClr val="000000"/>
                </a:solidFill>
                <a:latin typeface="Times New Roman"/>
              </a:rPr>
              <a:t>33</a:t>
            </a:fld>
            <a:endParaRPr b="0" lang="en-AU" sz="1400" spc="-1" strike="noStrike">
              <a:latin typeface="Arial"/>
            </a:endParaRPr>
          </a:p>
        </p:txBody>
      </p:sp>
      <p:sp>
        <p:nvSpPr>
          <p:cNvPr id="294" name="CustomShape 4"/>
          <p:cNvSpPr/>
          <p:nvPr/>
        </p:nvSpPr>
        <p:spPr>
          <a:xfrm>
            <a:off x="720000" y="4860000"/>
            <a:ext cx="5397480" cy="3957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1400" spc="-1" strike="noStrike">
                <a:solidFill>
                  <a:srgbClr val="000000"/>
                </a:solidFill>
                <a:latin typeface="Arial"/>
              </a:rPr>
              <a:t>.</a:t>
            </a:r>
            <a:endParaRPr b="0" lang="en-AU" sz="1400" spc="-1" strike="noStrike">
              <a:latin typeface="Arial"/>
            </a:endParaRPr>
          </a:p>
        </p:txBody>
      </p:sp>
      <p:sp>
        <p:nvSpPr>
          <p:cNvPr id="295" name="CustomShape 5"/>
          <p:cNvSpPr/>
          <p:nvPr/>
        </p:nvSpPr>
        <p:spPr>
          <a:xfrm>
            <a:off x="720000" y="4500000"/>
            <a:ext cx="5578200" cy="4363560"/>
          </a:xfrm>
          <a:prstGeom prst="rect">
            <a:avLst/>
          </a:prstGeom>
          <a:noFill/>
          <a:ln w="0">
            <a:noFill/>
          </a:ln>
        </p:spPr>
        <p:style>
          <a:lnRef idx="0"/>
          <a:fillRef idx="0"/>
          <a:effectRef idx="0"/>
          <a:fontRef idx="minor"/>
        </p:style>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685800" y="1143000"/>
            <a:ext cx="5481000" cy="3080880"/>
          </a:xfrm>
          <a:prstGeom prst="rect">
            <a:avLst/>
          </a:prstGeom>
        </p:spPr>
      </p:sp>
      <p:sp>
        <p:nvSpPr>
          <p:cNvPr id="297" name="PlaceHolder 2"/>
          <p:cNvSpPr>
            <a:spLocks noGrp="1"/>
          </p:cNvSpPr>
          <p:nvPr>
            <p:ph type="body"/>
          </p:nvPr>
        </p:nvSpPr>
        <p:spPr>
          <a:xfrm>
            <a:off x="685800" y="4400640"/>
            <a:ext cx="5481000" cy="3594960"/>
          </a:xfrm>
          <a:prstGeom prst="rect">
            <a:avLst/>
          </a:prstGeom>
        </p:spPr>
        <p:txBody>
          <a:bodyPr lIns="0" rIns="0" tIns="0" bIns="0">
            <a:noAutofit/>
          </a:bodyPr>
          <a:p>
            <a:pPr marL="216000" indent="-215640">
              <a:lnSpc>
                <a:spcPct val="100000"/>
              </a:lnSpc>
              <a:tabLst>
                <a:tab algn="l" pos="0"/>
              </a:tabLst>
            </a:pPr>
            <a:r>
              <a:rPr b="0" lang="en-AU" sz="1400" spc="-1" strike="noStrike">
                <a:solidFill>
                  <a:srgbClr val="000000"/>
                </a:solidFill>
                <a:latin typeface="Arial"/>
              </a:rPr>
              <a:t>Wait until asked before making your spaces more accessible. Use the women's or accessible toilets as storage. </a:t>
            </a:r>
            <a:endParaRPr b="0" lang="en-AU" sz="1400" spc="-1" strike="noStrike">
              <a:latin typeface="Arial"/>
            </a:endParaRPr>
          </a:p>
          <a:p>
            <a:pPr marL="216000" indent="-215640">
              <a:lnSpc>
                <a:spcPct val="100000"/>
              </a:lnSpc>
              <a:tabLst>
                <a:tab algn="l" pos="0"/>
              </a:tabLst>
            </a:pPr>
            <a:endParaRPr b="0" lang="en-AU" sz="1400" spc="-1" strike="noStrike">
              <a:latin typeface="Arial"/>
            </a:endParaRPr>
          </a:p>
          <a:p>
            <a:pPr marL="216000" indent="-215640">
              <a:lnSpc>
                <a:spcPct val="100000"/>
              </a:lnSpc>
              <a:tabLst>
                <a:tab algn="l" pos="0"/>
              </a:tabLst>
            </a:pPr>
            <a:r>
              <a:rPr b="0" lang="en-AU" sz="1400" spc="-1" strike="noStrike">
                <a:solidFill>
                  <a:srgbClr val="000000"/>
                </a:solidFill>
                <a:latin typeface="Arial"/>
              </a:rPr>
              <a:t>Don’t have sanitary bins in all toilet stalls. This is an issue for anyone with a shedding uterus or bladder problems, so you can cause problems for women, non-binary people, trans men and disabled people with just one thoughtless gesture.</a:t>
            </a:r>
            <a:endParaRPr b="0" lang="en-AU" sz="1400" spc="-1" strike="noStrike">
              <a:latin typeface="Arial"/>
            </a:endParaRPr>
          </a:p>
          <a:p>
            <a:pPr marL="216000" indent="-215640">
              <a:lnSpc>
                <a:spcPct val="100000"/>
              </a:lnSpc>
              <a:tabLst>
                <a:tab algn="l" pos="0"/>
              </a:tabLst>
            </a:pPr>
            <a:endParaRPr b="0" lang="en-AU" sz="1400" spc="-1" strike="noStrike">
              <a:latin typeface="Arial"/>
            </a:endParaRPr>
          </a:p>
          <a:p>
            <a:pPr marL="216000" indent="-215640">
              <a:lnSpc>
                <a:spcPct val="100000"/>
              </a:lnSpc>
              <a:tabLst>
                <a:tab algn="l" pos="0"/>
              </a:tabLst>
            </a:pPr>
            <a:r>
              <a:rPr b="0" lang="en-AU" sz="1400" spc="-1" strike="noStrike">
                <a:solidFill>
                  <a:srgbClr val="000000"/>
                </a:solidFill>
                <a:latin typeface="Arial"/>
              </a:rPr>
              <a:t>You can make mothers and trans and non-binary parents unwelcome by making leave difficult to access, ensure there are no private spaces for breast-milk pumping, and talk about the importance of doing industry or learning activities in their "spare time".</a:t>
            </a:r>
            <a:endParaRPr b="0" lang="en-AU" sz="1400" spc="-1" strike="noStrike">
              <a:latin typeface="Arial"/>
            </a:endParaRPr>
          </a:p>
          <a:p>
            <a:pPr marL="216000" indent="-215640">
              <a:lnSpc>
                <a:spcPct val="100000"/>
              </a:lnSpc>
              <a:spcBef>
                <a:spcPts val="1134"/>
              </a:spcBef>
              <a:tabLst>
                <a:tab algn="l" pos="0"/>
              </a:tabLst>
            </a:pPr>
            <a:r>
              <a:rPr b="0" lang="en-AU" sz="1400" spc="-1" strike="noStrike">
                <a:solidFill>
                  <a:srgbClr val="000000"/>
                </a:solidFill>
                <a:latin typeface="Arial"/>
              </a:rPr>
              <a:t>While we're talking about icky body things, it's a good idea to make sure your managers don't know anything about, and aren't safe people to talk to about, fertility treatments, pregnancy, menstruation, menopause or transition. These things can all require leave or adjustment at work, and you can make people's work lives extremely uncomfortable by refusing to acknowledge this.</a:t>
            </a:r>
            <a:endParaRPr b="0" lang="en-AU" sz="1400" spc="-1" strike="noStrike">
              <a:latin typeface="Arial"/>
            </a:endParaRPr>
          </a:p>
          <a:p>
            <a:pPr marL="216000" indent="-212400">
              <a:lnSpc>
                <a:spcPct val="100000"/>
              </a:lnSpc>
              <a:tabLst>
                <a:tab algn="l" pos="0"/>
              </a:tabLst>
            </a:pPr>
            <a:endParaRPr b="0" lang="en-AU" sz="1400" spc="-1" strike="noStrike">
              <a:latin typeface="Arial"/>
            </a:endParaRPr>
          </a:p>
        </p:txBody>
      </p:sp>
      <p:sp>
        <p:nvSpPr>
          <p:cNvPr id="298"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E6EC5588-06B6-4EDB-B724-6E20C1253ABE}" type="slidenum">
              <a:rPr b="0" lang="en-US" sz="1400" spc="-1" strike="noStrike">
                <a:solidFill>
                  <a:srgbClr val="000000"/>
                </a:solidFill>
                <a:latin typeface="Times New Roman"/>
              </a:rPr>
              <a:t>33</a:t>
            </a:fld>
            <a:endParaRPr b="0" lang="en-AU" sz="1400" spc="-1" strike="noStrike">
              <a:latin typeface="Arial"/>
            </a:endParaRPr>
          </a:p>
        </p:txBody>
      </p:sp>
      <p:sp>
        <p:nvSpPr>
          <p:cNvPr id="299" name="CustomShape 4"/>
          <p:cNvSpPr/>
          <p:nvPr/>
        </p:nvSpPr>
        <p:spPr>
          <a:xfrm>
            <a:off x="360000" y="4400640"/>
            <a:ext cx="6477480" cy="53776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1134"/>
              </a:spcBef>
            </a:pPr>
            <a:endParaRPr b="0" lang="en-AU" sz="1800" spc="-1" strike="noStrike">
              <a:latin typeface="Arial"/>
            </a:endParaRPr>
          </a:p>
          <a:p>
            <a:pPr>
              <a:lnSpc>
                <a:spcPct val="100000"/>
              </a:lnSpc>
              <a:spcBef>
                <a:spcPts val="1134"/>
              </a:spcBef>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p:txBody>
      </p:sp>
      <p:sp>
        <p:nvSpPr>
          <p:cNvPr id="300" name="CustomShape 5"/>
          <p:cNvSpPr/>
          <p:nvPr/>
        </p:nvSpPr>
        <p:spPr>
          <a:xfrm>
            <a:off x="536760" y="4695480"/>
            <a:ext cx="5941440" cy="3988080"/>
          </a:xfrm>
          <a:prstGeom prst="rect">
            <a:avLst/>
          </a:prstGeom>
          <a:noFill/>
          <a:ln w="0">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685800" y="1143000"/>
            <a:ext cx="5481000" cy="3080880"/>
          </a:xfrm>
          <a:prstGeom prst="rect">
            <a:avLst/>
          </a:prstGeom>
        </p:spPr>
      </p:sp>
      <p:sp>
        <p:nvSpPr>
          <p:cNvPr id="302" name="PlaceHolder 2"/>
          <p:cNvSpPr>
            <a:spLocks noGrp="1"/>
          </p:cNvSpPr>
          <p:nvPr>
            <p:ph type="body"/>
          </p:nvPr>
        </p:nvSpPr>
        <p:spPr>
          <a:xfrm>
            <a:off x="685800" y="4400640"/>
            <a:ext cx="5481000" cy="3594960"/>
          </a:xfrm>
          <a:prstGeom prst="rect">
            <a:avLst/>
          </a:prstGeom>
        </p:spPr>
        <p:txBody>
          <a:bodyPr lIns="0" rIns="0" tIns="0" bIns="0">
            <a:noAutofit/>
          </a:bodyPr>
          <a:p>
            <a:pPr marL="216000" indent="-215640">
              <a:lnSpc>
                <a:spcPct val="100000"/>
              </a:lnSpc>
              <a:spcBef>
                <a:spcPts val="850"/>
              </a:spcBef>
              <a:tabLst>
                <a:tab algn="l" pos="0"/>
              </a:tabLst>
            </a:pPr>
            <a:r>
              <a:rPr b="0" lang="en-AU" sz="1500" spc="-1" strike="noStrike">
                <a:solidFill>
                  <a:srgbClr val="000000"/>
                </a:solidFill>
                <a:latin typeface="Arial"/>
              </a:rPr>
              <a:t>Give women feedback that they are too aggressive, or too lacking in confidence. Allow no middle ground.</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0" lang="en-AU" sz="1500" spc="-1" strike="noStrike">
                <a:solidFill>
                  <a:srgbClr val="000000"/>
                </a:solidFill>
                <a:latin typeface="Arial"/>
              </a:rPr>
              <a:t>Champion "facts over feelings". Do not consider that women are usually not in quantitative studies and therefore there are often no "objective" figures to back up what women are experiencing. Tell her her concerns aren't relevant to "normal" or “most” people.</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0" lang="en-AU" sz="1500" spc="-1" strike="noStrike">
                <a:solidFill>
                  <a:srgbClr val="000000"/>
                </a:solidFill>
                <a:latin typeface="Arial"/>
              </a:rPr>
              <a:t>Talk about emotions vs rationality, but be careful to only consider crying or feminine reactions "emotional". Men's rage, frustration or anger are exempt, because they only express such feeling over serious, rational issues, like tabs versus spaces, or which actors should be allowed to play the character Doctor Who.</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0" lang="en-AU" sz="1500" spc="-1" strike="noStrike">
                <a:solidFill>
                  <a:srgbClr val="000000"/>
                </a:solidFill>
                <a:latin typeface="Arial"/>
              </a:rPr>
              <a:t>Men, famously, have neither bodies nor emotions - much better workers!</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p:txBody>
      </p:sp>
      <p:sp>
        <p:nvSpPr>
          <p:cNvPr id="303"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BA76642-33A7-4A56-8C7C-E94D4FBB2209}" type="slidenum">
              <a:rPr b="0" lang="en-US" sz="1400" spc="-1" strike="noStrike">
                <a:solidFill>
                  <a:srgbClr val="000000"/>
                </a:solidFill>
                <a:latin typeface="Times New Roman"/>
              </a:rPr>
              <a:t>33</a:t>
            </a:fld>
            <a:endParaRPr b="0" lang="en-AU" sz="1400" spc="-1" strike="noStrike">
              <a:latin typeface="Arial"/>
            </a:endParaRPr>
          </a:p>
        </p:txBody>
      </p:sp>
      <p:sp>
        <p:nvSpPr>
          <p:cNvPr id="304" name="CustomShape 4"/>
          <p:cNvSpPr/>
          <p:nvPr/>
        </p:nvSpPr>
        <p:spPr>
          <a:xfrm>
            <a:off x="685800" y="4584960"/>
            <a:ext cx="5578200" cy="4233240"/>
          </a:xfrm>
          <a:prstGeom prst="rect">
            <a:avLst/>
          </a:prstGeom>
          <a:noFill/>
          <a:ln w="0">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685800" y="1143000"/>
            <a:ext cx="5481000" cy="3080880"/>
          </a:xfrm>
          <a:prstGeom prst="rect">
            <a:avLst/>
          </a:prstGeom>
        </p:spPr>
      </p:sp>
      <p:sp>
        <p:nvSpPr>
          <p:cNvPr id="306" name="PlaceHolder 2"/>
          <p:cNvSpPr>
            <a:spLocks noGrp="1"/>
          </p:cNvSpPr>
          <p:nvPr>
            <p:ph type="body"/>
          </p:nvPr>
        </p:nvSpPr>
        <p:spPr>
          <a:xfrm>
            <a:off x="685800" y="4400640"/>
            <a:ext cx="5481000" cy="3594960"/>
          </a:xfrm>
          <a:prstGeom prst="rect">
            <a:avLst/>
          </a:prstGeom>
        </p:spPr>
        <p:txBody>
          <a:bodyPr lIns="0" rIns="0" tIns="0" bIns="0">
            <a:noAutofit/>
          </a:bodyPr>
          <a:p>
            <a:pPr marL="216000" indent="-215640">
              <a:lnSpc>
                <a:spcPct val="100000"/>
              </a:lnSpc>
              <a:tabLst>
                <a:tab algn="l" pos="0"/>
              </a:tabLst>
            </a:pPr>
            <a:r>
              <a:rPr b="0" lang="en-AU" sz="1500" spc="-1" strike="noStrike">
                <a:solidFill>
                  <a:srgbClr val="000000"/>
                </a:solidFill>
                <a:latin typeface="Arial"/>
              </a:rPr>
              <a:t>Make sure *all* your senior people are promoted from technical roles. Don't split technical leadership and managerial roles along skill lines.</a:t>
            </a:r>
            <a:endParaRPr b="0" lang="en-AU" sz="1500" spc="-1" strike="noStrike">
              <a:latin typeface="Arial"/>
            </a:endParaRPr>
          </a:p>
          <a:p>
            <a:pPr marL="216000" indent="-215640">
              <a:lnSpc>
                <a:spcPct val="100000"/>
              </a:lnSpc>
              <a:tabLst>
                <a:tab algn="l" pos="0"/>
              </a:tabLst>
            </a:pPr>
            <a:r>
              <a:rPr b="0" lang="en-AU" sz="1500" spc="-1" strike="noStrike">
                <a:solidFill>
                  <a:srgbClr val="000000"/>
                </a:solidFill>
                <a:latin typeface="Arial"/>
              </a:rPr>
              <a:t> </a:t>
            </a:r>
            <a:endParaRPr b="0" lang="en-AU" sz="1500" spc="-1" strike="noStrike">
              <a:latin typeface="Arial"/>
            </a:endParaRPr>
          </a:p>
          <a:p>
            <a:pPr marL="216000" indent="-215640">
              <a:lnSpc>
                <a:spcPct val="100000"/>
              </a:lnSpc>
              <a:tabLst>
                <a:tab algn="l" pos="0"/>
              </a:tabLst>
            </a:pPr>
            <a:r>
              <a:rPr b="0" lang="en-AU" sz="1500" spc="-1" strike="noStrike">
                <a:solidFill>
                  <a:srgbClr val="000000"/>
                </a:solidFill>
                <a:latin typeface="Arial"/>
              </a:rPr>
              <a:t>Don't hire for people skills, and don't train your technical seniors in people management.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0" lang="en-AU" sz="1500" spc="-1" strike="noStrike">
                <a:solidFill>
                  <a:srgbClr val="000000"/>
                </a:solidFill>
                <a:latin typeface="Arial"/>
              </a:rPr>
              <a:t>Don’t require managers, or anyone else, to undergo any diversity or bias training.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0" lang="en-AU" sz="1500" spc="-1" strike="noStrike">
                <a:solidFill>
                  <a:srgbClr val="000000"/>
                </a:solidFill>
                <a:latin typeface="Arial"/>
              </a:rPr>
              <a:t>If you </a:t>
            </a:r>
            <a:r>
              <a:rPr b="1" lang="en-AU" sz="1500" spc="-1" strike="noStrike">
                <a:solidFill>
                  <a:srgbClr val="000000"/>
                </a:solidFill>
                <a:latin typeface="Arial"/>
              </a:rPr>
              <a:t>must</a:t>
            </a:r>
            <a:r>
              <a:rPr b="0" lang="en-AU" sz="1500" spc="-1" strike="noStrike">
                <a:solidFill>
                  <a:srgbClr val="000000"/>
                </a:solidFill>
                <a:latin typeface="Arial"/>
              </a:rPr>
              <a:t> have diversity training for some reason, make sure everyone knows it’s because of your token hire.</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0" lang="en-AU" sz="1500" spc="-1" strike="noStrike">
                <a:solidFill>
                  <a:srgbClr val="000000"/>
                </a:solidFill>
                <a:latin typeface="Arial"/>
              </a:rPr>
              <a:t>If you believe it's a pipeline problem, and that a lack of diversity in senior roles keeps outsiders away, then promoting only on the basis of a long technical career will seriously slow the invasion.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2400">
              <a:lnSpc>
                <a:spcPct val="100000"/>
              </a:lnSpc>
              <a:tabLst>
                <a:tab algn="l" pos="0"/>
              </a:tabLst>
            </a:pPr>
            <a:endParaRPr b="0" lang="en-AU" sz="1500" spc="-1" strike="noStrike">
              <a:latin typeface="Arial"/>
            </a:endParaRPr>
          </a:p>
        </p:txBody>
      </p:sp>
      <p:sp>
        <p:nvSpPr>
          <p:cNvPr id="307"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0670D22D-D1A9-4A18-95E7-828D6C258BD6}" type="slidenum">
              <a:rPr b="0" lang="en-US" sz="1400" spc="-1" strike="noStrike">
                <a:solidFill>
                  <a:srgbClr val="000000"/>
                </a:solidFill>
                <a:latin typeface="Times New Roman"/>
              </a:rPr>
              <a:t>33</a:t>
            </a:fld>
            <a:endParaRPr b="0" lang="en-AU" sz="1400" spc="-1" strike="noStrike">
              <a:latin typeface="Arial"/>
            </a:endParaRPr>
          </a:p>
        </p:txBody>
      </p:sp>
      <p:sp>
        <p:nvSpPr>
          <p:cNvPr id="308" name="CustomShape 4"/>
          <p:cNvSpPr/>
          <p:nvPr/>
        </p:nvSpPr>
        <p:spPr>
          <a:xfrm>
            <a:off x="685800" y="4584960"/>
            <a:ext cx="5578200" cy="4233240"/>
          </a:xfrm>
          <a:prstGeom prst="rect">
            <a:avLst/>
          </a:prstGeom>
          <a:noFill/>
          <a:ln w="0">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685800" y="1143000"/>
            <a:ext cx="5481000" cy="3080880"/>
          </a:xfrm>
          <a:prstGeom prst="rect">
            <a:avLst/>
          </a:prstGeom>
        </p:spPr>
      </p:sp>
      <p:sp>
        <p:nvSpPr>
          <p:cNvPr id="239" name="CustomShape 2"/>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AF72C842-8D89-418D-B289-D255BBB91DC3}" type="slidenum">
              <a:rPr b="0" lang="en-US" sz="1400" spc="-1" strike="noStrike">
                <a:solidFill>
                  <a:srgbClr val="000000"/>
                </a:solidFill>
                <a:latin typeface="Times New Roman"/>
              </a:rPr>
              <a:t>33</a:t>
            </a:fld>
            <a:endParaRPr b="0" lang="en-AU" sz="1400" spc="-1" strike="noStrike">
              <a:latin typeface="Arial"/>
            </a:endParaRPr>
          </a:p>
        </p:txBody>
      </p:sp>
      <p:sp>
        <p:nvSpPr>
          <p:cNvPr id="240" name="CustomShape 3"/>
          <p:cNvSpPr/>
          <p:nvPr/>
        </p:nvSpPr>
        <p:spPr>
          <a:xfrm>
            <a:off x="360360" y="4424040"/>
            <a:ext cx="6297120" cy="5653440"/>
          </a:xfrm>
          <a:prstGeom prst="rect">
            <a:avLst/>
          </a:prstGeom>
          <a:noFill/>
          <a:ln w="0">
            <a:noFill/>
          </a:ln>
        </p:spPr>
        <p:style>
          <a:lnRef idx="0"/>
          <a:fillRef idx="0"/>
          <a:effectRef idx="0"/>
          <a:fontRef idx="minor"/>
        </p:style>
      </p:sp>
      <p:sp>
        <p:nvSpPr>
          <p:cNvPr id="241" name="CustomShape 4"/>
          <p:cNvSpPr/>
          <p:nvPr/>
        </p:nvSpPr>
        <p:spPr>
          <a:xfrm>
            <a:off x="360360" y="5078520"/>
            <a:ext cx="6118200" cy="3739680"/>
          </a:xfrm>
          <a:prstGeom prst="rect">
            <a:avLst/>
          </a:prstGeom>
          <a:noFill/>
          <a:ln w="0">
            <a:noFill/>
          </a:ln>
        </p:spPr>
        <p:style>
          <a:lnRef idx="0"/>
          <a:fillRef idx="0"/>
          <a:effectRef idx="0"/>
          <a:fontRef idx="minor"/>
        </p:style>
        <p:txBody>
          <a:bodyPr lIns="0" rIns="0" tIns="0" bIns="0">
            <a:noAutofit/>
          </a:bodyPr>
          <a:p>
            <a:pPr marL="216000" indent="-214560">
              <a:lnSpc>
                <a:spcPct val="100000"/>
              </a:lnSpc>
              <a:spcBef>
                <a:spcPts val="1134"/>
              </a:spcBef>
              <a:tabLst>
                <a:tab algn="l" pos="0"/>
              </a:tabLst>
            </a:pPr>
            <a:endParaRPr b="0" lang="en-AU" sz="1800" spc="-1" strike="noStrike">
              <a:latin typeface="Arial"/>
            </a:endParaRPr>
          </a:p>
          <a:p>
            <a:pPr marL="216000" indent="-214560">
              <a:lnSpc>
                <a:spcPct val="100000"/>
              </a:lnSpc>
              <a:tabLst>
                <a:tab algn="l" pos="0"/>
              </a:tabLst>
            </a:pPr>
            <a:endParaRPr b="0" lang="en-AU" sz="1800" spc="-1" strike="noStrike">
              <a:latin typeface="Arial"/>
            </a:endParaRPr>
          </a:p>
        </p:txBody>
      </p:sp>
      <p:sp>
        <p:nvSpPr>
          <p:cNvPr id="242" name="CustomShape 5"/>
          <p:cNvSpPr/>
          <p:nvPr/>
        </p:nvSpPr>
        <p:spPr>
          <a:xfrm>
            <a:off x="360360" y="5078520"/>
            <a:ext cx="6118200" cy="3739680"/>
          </a:xfrm>
          <a:prstGeom prst="rect">
            <a:avLst/>
          </a:prstGeom>
          <a:noFill/>
          <a:ln w="0">
            <a:noFill/>
          </a:ln>
        </p:spPr>
        <p:style>
          <a:lnRef idx="0"/>
          <a:fillRef idx="0"/>
          <a:effectRef idx="0"/>
          <a:fontRef idx="minor"/>
        </p:style>
        <p:txBody>
          <a:bodyPr lIns="0" rIns="0" tIns="0" bIns="0">
            <a:noAutofit/>
          </a:bodyPr>
          <a:p>
            <a:pPr marL="216000" indent="-214560">
              <a:lnSpc>
                <a:spcPct val="100000"/>
              </a:lnSpc>
              <a:spcBef>
                <a:spcPts val="1134"/>
              </a:spcBef>
              <a:tabLst>
                <a:tab algn="l" pos="0"/>
              </a:tabLst>
            </a:pPr>
            <a:endParaRPr b="0" lang="en-AU" sz="1800" spc="-1" strike="noStrike">
              <a:latin typeface="Arial"/>
            </a:endParaRPr>
          </a:p>
          <a:p>
            <a:pPr marL="216000" indent="-214560">
              <a:lnSpc>
                <a:spcPct val="100000"/>
              </a:lnSpc>
              <a:tabLst>
                <a:tab algn="l" pos="0"/>
              </a:tabLst>
            </a:pPr>
            <a:endParaRPr b="0" lang="en-AU" sz="1800" spc="-1" strike="noStrike">
              <a:latin typeface="Arial"/>
            </a:endParaRPr>
          </a:p>
        </p:txBody>
      </p:sp>
      <p:sp>
        <p:nvSpPr>
          <p:cNvPr id="243" name="CustomShape 6"/>
          <p:cNvSpPr/>
          <p:nvPr/>
        </p:nvSpPr>
        <p:spPr>
          <a:xfrm>
            <a:off x="483120" y="4419360"/>
            <a:ext cx="5995440" cy="4685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1400" spc="-1" strike="noStrike">
                <a:solidFill>
                  <a:srgbClr val="000000"/>
                </a:solidFill>
                <a:latin typeface="Arial"/>
              </a:rPr>
              <a:t>Hi, I’m Keira, my pronouns are she/her. I’m a web developer. I work on energy reporting and citizen science software, I maintain an open source project and run a SASS platform for activist groups.</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solidFill>
                  <a:srgbClr val="000000"/>
                </a:solidFill>
                <a:latin typeface="Arial"/>
              </a:rPr>
              <a:t>Working in tiny teams and not-for-profits, it means I handle back and front end development, testing, ops, and security – this is the reality of small budgets. This is the world no security team, no managed services. </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solidFill>
                  <a:srgbClr val="000000"/>
                </a:solidFill>
                <a:latin typeface="Arial"/>
              </a:rPr>
              <a:t>So I read about, take courses in, and have attended a LOT of events about cyber security over the past 8 years.</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solidFill>
                  <a:srgbClr val="000000"/>
                </a:solidFill>
                <a:latin typeface="Arial"/>
              </a:rPr>
              <a:t>I didn’t formally study computer science, instead my degree is in Gender, Sexuality and Culture, the other side of this talk.</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solidFill>
                  <a:srgbClr val="000000"/>
                </a:solidFill>
                <a:latin typeface="Arial"/>
              </a:rPr>
              <a:t>That’s more about myself than I’d usually share in a talk, but, perhaps ironically, researching the myriad terrible opinions about women in cyber got to me over time, so I need to remind myself, more than you all, that I’m “allowed” to talk about this issue.</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solidFill>
                  <a:srgbClr val="000000"/>
                </a:solidFill>
                <a:latin typeface="Arial"/>
              </a:rPr>
              <a:t>I care deeply about cyber security not because I love computers – I really don’t – but because I love people. And because I care about security, I care about diversity in security. It makes everyone safer.</a:t>
            </a:r>
            <a:endParaRPr b="0" lang="en-AU" sz="14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685800" y="1143000"/>
            <a:ext cx="5481000" cy="3080880"/>
          </a:xfrm>
          <a:prstGeom prst="rect">
            <a:avLst/>
          </a:prstGeom>
        </p:spPr>
      </p:sp>
      <p:sp>
        <p:nvSpPr>
          <p:cNvPr id="310" name="PlaceHolder 2"/>
          <p:cNvSpPr>
            <a:spLocks noGrp="1"/>
          </p:cNvSpPr>
          <p:nvPr>
            <p:ph type="body"/>
          </p:nvPr>
        </p:nvSpPr>
        <p:spPr>
          <a:xfrm>
            <a:off x="540000" y="4401360"/>
            <a:ext cx="5578200" cy="4416840"/>
          </a:xfrm>
          <a:prstGeom prst="rect">
            <a:avLst/>
          </a:prstGeom>
        </p:spPr>
        <p:txBody>
          <a:bodyPr lIns="0" rIns="0" tIns="0" bIns="0">
            <a:noAutofit/>
          </a:bodyPr>
          <a:p>
            <a:pPr marL="216000" indent="-214560">
              <a:lnSpc>
                <a:spcPct val="100000"/>
              </a:lnSpc>
              <a:spcBef>
                <a:spcPts val="850"/>
              </a:spcBef>
              <a:tabLst>
                <a:tab algn="l" pos="0"/>
              </a:tabLst>
            </a:pPr>
            <a:r>
              <a:rPr b="0" lang="en-AU" sz="1400" spc="-1" strike="noStrike">
                <a:latin typeface="Arial"/>
                <a:ea typeface="DejaVu Sans"/>
              </a:rPr>
              <a:t>Maybe you're a conference organiser or community wrangler? There’s a lot you can do too.</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Make sure there very few women speakers in your conference line ups. Or go for gold and try for no women speakers at all!</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Make sure that minorities speakers are scheduled at the same time as a keynote, and/or in the smallest room, and/or early on the morning after the party.</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Never offer childcare, and don't stream or record your talks.</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Keep the focus at 'women in cyber' events on fixing women so they are more like the men. Never hold talks about bias at “mainstream” events attended by men.</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Never do nameless reviews of talk proposals.</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Hold your event in a country or region that isn't safe for women, LGBTIQ people, or other groups, or where their identities are illegal. </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Make your decision based on your own gut - never ask person with lived experience for their views. </a:t>
            </a:r>
            <a:endParaRPr b="0" lang="en-AU" sz="1400" spc="-1" strike="noStrike">
              <a:latin typeface="Arial"/>
            </a:endParaRPr>
          </a:p>
          <a:p>
            <a:pPr marL="216000" indent="-214560">
              <a:lnSpc>
                <a:spcPct val="100000"/>
              </a:lnSpc>
              <a:spcBef>
                <a:spcPts val="850"/>
              </a:spcBef>
              <a:tabLst>
                <a:tab algn="l" pos="0"/>
              </a:tabLst>
            </a:pPr>
            <a:endParaRPr b="0" lang="en-AU" sz="1400" spc="-1" strike="noStrike">
              <a:latin typeface="Arial"/>
            </a:endParaRPr>
          </a:p>
          <a:p>
            <a:pPr marL="216000" indent="-214560">
              <a:lnSpc>
                <a:spcPct val="100000"/>
              </a:lnSpc>
              <a:spcBef>
                <a:spcPts val="850"/>
              </a:spcBef>
              <a:tabLst>
                <a:tab algn="l" pos="0"/>
              </a:tabLst>
            </a:pPr>
            <a:endParaRPr b="0" lang="en-AU" sz="1400" spc="-1" strike="noStrike">
              <a:latin typeface="Arial"/>
            </a:endParaRPr>
          </a:p>
        </p:txBody>
      </p:sp>
      <p:sp>
        <p:nvSpPr>
          <p:cNvPr id="311"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AA4E26C-974E-47EE-BB20-0D299A5FCFB6}"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685800" y="1143000"/>
            <a:ext cx="5481000" cy="3080880"/>
          </a:xfrm>
          <a:prstGeom prst="rect">
            <a:avLst/>
          </a:prstGeom>
        </p:spPr>
      </p:sp>
      <p:sp>
        <p:nvSpPr>
          <p:cNvPr id="313" name="PlaceHolder 2"/>
          <p:cNvSpPr>
            <a:spLocks noGrp="1"/>
          </p:cNvSpPr>
          <p:nvPr>
            <p:ph type="body"/>
          </p:nvPr>
        </p:nvSpPr>
        <p:spPr>
          <a:xfrm>
            <a:off x="685800" y="4400640"/>
            <a:ext cx="5481000" cy="3594960"/>
          </a:xfrm>
          <a:prstGeom prst="rect">
            <a:avLst/>
          </a:prstGeom>
        </p:spPr>
        <p:txBody>
          <a:bodyPr lIns="0" rIns="0" tIns="0" bIns="0">
            <a:noAutofit/>
          </a:bodyPr>
          <a:p>
            <a:pPr marL="216000" indent="-214560">
              <a:lnSpc>
                <a:spcPct val="100000"/>
              </a:lnSpc>
              <a:spcBef>
                <a:spcPts val="850"/>
              </a:spcBef>
              <a:tabLst>
                <a:tab algn="l" pos="0"/>
              </a:tabLst>
            </a:pPr>
            <a:r>
              <a:rPr b="0" lang="en-AU" sz="1400" spc="-1" strike="noStrike">
                <a:latin typeface="Arial"/>
              </a:rPr>
              <a:t>If you're sponsoring an event at DEFCON or the like, have it at a strip club. This will put lots of women (and others) off attending.</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Strip clubs are also a great venue for holding project kick-off talks and client meetings.</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Have booth babes.</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Keep inviting and accepting speakers who are known to have harassed, assaulted or stalked people, or who express views of women's general inferiority or who are publicly "skeptical" of the humanity and rights of trans and non-binary people.</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Never have a code of conduct, or never enforce it. Don't moderate discussion in online spaces.</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Create or support "code of conduct free-zones" at events which do have a code of conduct.</a:t>
            </a:r>
            <a:endParaRPr b="0" lang="en-AU" sz="1400" spc="-1" strike="noStrike">
              <a:latin typeface="Arial"/>
            </a:endParaRPr>
          </a:p>
          <a:p>
            <a:pPr marL="216000" indent="-214560">
              <a:lnSpc>
                <a:spcPct val="100000"/>
              </a:lnSpc>
              <a:spcBef>
                <a:spcPts val="850"/>
              </a:spcBef>
              <a:tabLst>
                <a:tab algn="l" pos="0"/>
              </a:tabLst>
            </a:pPr>
            <a:r>
              <a:rPr b="0" lang="en-AU" sz="1400" spc="-1" strike="noStrike">
                <a:latin typeface="Arial"/>
                <a:ea typeface="DejaVu Sans"/>
              </a:rPr>
              <a:t>Refer to anyone seeking change as feminists. Talk about them like they are not *also* hackers or colleagues, but outsiders trying to force their values onto *your* community. Don't worry, no one will notice your assumption of natural exclusion.</a:t>
            </a:r>
            <a:endParaRPr b="0" lang="en-AU" sz="1400" spc="-1" strike="noStrike">
              <a:latin typeface="Arial"/>
            </a:endParaRPr>
          </a:p>
        </p:txBody>
      </p:sp>
      <p:sp>
        <p:nvSpPr>
          <p:cNvPr id="314"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298D7099-96BE-4325-BD5A-0E2CF5D66A18}"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685800" y="1143000"/>
            <a:ext cx="5481000" cy="3080880"/>
          </a:xfrm>
          <a:prstGeom prst="rect">
            <a:avLst/>
          </a:prstGeom>
        </p:spPr>
      </p:sp>
      <p:sp>
        <p:nvSpPr>
          <p:cNvPr id="316" name="PlaceHolder 2"/>
          <p:cNvSpPr>
            <a:spLocks noGrp="1"/>
          </p:cNvSpPr>
          <p:nvPr>
            <p:ph type="body"/>
          </p:nvPr>
        </p:nvSpPr>
        <p:spPr>
          <a:xfrm>
            <a:off x="707760" y="4400640"/>
            <a:ext cx="5481000" cy="3594960"/>
          </a:xfrm>
          <a:prstGeom prst="rect">
            <a:avLst/>
          </a:prstGeom>
        </p:spPr>
        <p:txBody>
          <a:bodyPr lIns="0" rIns="0" tIns="0" bIns="0">
            <a:noAutofit/>
          </a:bodyPr>
          <a:p>
            <a:pPr marL="216000" indent="-212400">
              <a:lnSpc>
                <a:spcPct val="100000"/>
              </a:lnSpc>
              <a:spcBef>
                <a:spcPts val="1134"/>
              </a:spcBef>
              <a:tabLst>
                <a:tab algn="l" pos="0"/>
              </a:tabLst>
            </a:pPr>
            <a:r>
              <a:rPr b="0" lang="en-AU" sz="1400" spc="-1" strike="noStrike">
                <a:latin typeface="Arial"/>
              </a:rPr>
              <a:t>Even if you have no structural power, you’re just an average Joe, we can all play a role.</a:t>
            </a:r>
            <a:endParaRPr b="0" lang="en-AU" sz="1400" spc="-1" strike="noStrike">
              <a:latin typeface="Arial"/>
            </a:endParaRPr>
          </a:p>
          <a:p>
            <a:pPr marL="216000" indent="-212400">
              <a:lnSpc>
                <a:spcPct val="100000"/>
              </a:lnSpc>
              <a:spcBef>
                <a:spcPts val="1134"/>
              </a:spcBef>
              <a:tabLst>
                <a:tab algn="l" pos="0"/>
              </a:tabLst>
            </a:pPr>
            <a:r>
              <a:rPr b="0" lang="en-AU" sz="1400" spc="-1" strike="noStrike">
                <a:latin typeface="Arial"/>
              </a:rPr>
              <a:t>Complain that any featuring of marginalised genders in the field is pandering, politics, or reverse discrimination.</a:t>
            </a:r>
            <a:endParaRPr b="0" lang="en-AU" sz="1400" spc="-1" strike="noStrike">
              <a:latin typeface="Arial"/>
            </a:endParaRPr>
          </a:p>
          <a:p>
            <a:pPr marL="216000" indent="-212400">
              <a:lnSpc>
                <a:spcPct val="100000"/>
              </a:lnSpc>
              <a:spcBef>
                <a:spcPts val="1134"/>
              </a:spcBef>
              <a:tabLst>
                <a:tab algn="l" pos="0"/>
              </a:tabLst>
            </a:pPr>
            <a:r>
              <a:rPr b="0" lang="en-AU" sz="1400" spc="-1" strike="noStrike">
                <a:latin typeface="Arial"/>
              </a:rPr>
              <a:t>Assume that a woman at a conference is looking to date.</a:t>
            </a:r>
            <a:endParaRPr b="0" lang="en-AU" sz="1400" spc="-1" strike="noStrike">
              <a:latin typeface="Arial"/>
            </a:endParaRPr>
          </a:p>
          <a:p>
            <a:pPr marL="216000" indent="-212400">
              <a:lnSpc>
                <a:spcPct val="100000"/>
              </a:lnSpc>
              <a:spcBef>
                <a:spcPts val="1134"/>
              </a:spcBef>
              <a:tabLst>
                <a:tab algn="l" pos="0"/>
              </a:tabLst>
            </a:pPr>
            <a:r>
              <a:rPr b="0" lang="en-AU" sz="1400" spc="-1" strike="noStrike">
                <a:latin typeface="Arial"/>
              </a:rPr>
              <a:t>Have you considered simply groping women at networking events? Simple but effective.</a:t>
            </a:r>
            <a:endParaRPr b="0" lang="en-AU" sz="1400" spc="-1" strike="noStrike">
              <a:latin typeface="Arial"/>
            </a:endParaRPr>
          </a:p>
          <a:p>
            <a:pPr marL="216000" indent="-212400">
              <a:lnSpc>
                <a:spcPct val="100000"/>
              </a:lnSpc>
              <a:spcBef>
                <a:spcPts val="1134"/>
              </a:spcBef>
              <a:tabLst>
                <a:tab algn="l" pos="0"/>
              </a:tabLst>
            </a:pPr>
            <a:r>
              <a:rPr b="0" lang="en-AU" sz="1400" spc="-1" strike="noStrike">
                <a:latin typeface="Arial"/>
              </a:rPr>
              <a:t>If a woman encountered groping or other assault, blame her or tell her she's lying.</a:t>
            </a:r>
            <a:endParaRPr b="0" lang="en-AU" sz="1400" spc="-1" strike="noStrike">
              <a:latin typeface="Arial"/>
            </a:endParaRPr>
          </a:p>
          <a:p>
            <a:pPr marL="216000" indent="-212400">
              <a:lnSpc>
                <a:spcPct val="100000"/>
              </a:lnSpc>
              <a:spcBef>
                <a:spcPts val="1134"/>
              </a:spcBef>
              <a:tabLst>
                <a:tab algn="l" pos="0"/>
              </a:tabLst>
            </a:pPr>
            <a:r>
              <a:rPr b="0" lang="en-AU" sz="1400" spc="-1" strike="noStrike">
                <a:latin typeface="Arial"/>
              </a:rPr>
              <a:t>Assume women have attended events with a male partner. If they say they work in cyber, assume they mean in marketing or sales.</a:t>
            </a:r>
            <a:endParaRPr b="0" lang="en-AU" sz="1400" spc="-1" strike="noStrike">
              <a:latin typeface="Arial"/>
            </a:endParaRPr>
          </a:p>
          <a:p>
            <a:pPr marL="216000" indent="-212400">
              <a:lnSpc>
                <a:spcPct val="100000"/>
              </a:lnSpc>
              <a:spcBef>
                <a:spcPts val="1134"/>
              </a:spcBef>
              <a:tabLst>
                <a:tab algn="l" pos="0"/>
              </a:tabLst>
            </a:pPr>
            <a:r>
              <a:rPr b="0" lang="en-AU" sz="1400" spc="-1" strike="noStrike">
                <a:latin typeface="Arial"/>
              </a:rPr>
              <a:t>Assume general incompetence in women and post your thoughts online as truth telling.</a:t>
            </a:r>
            <a:endParaRPr b="0" lang="en-AU" sz="1400" spc="-1" strike="noStrike">
              <a:latin typeface="Arial"/>
            </a:endParaRPr>
          </a:p>
          <a:p>
            <a:pPr marL="216000" indent="-212400">
              <a:lnSpc>
                <a:spcPct val="100000"/>
              </a:lnSpc>
              <a:spcBef>
                <a:spcPts val="1134"/>
              </a:spcBef>
              <a:tabLst>
                <a:tab algn="l" pos="0"/>
              </a:tabLst>
            </a:pPr>
            <a:r>
              <a:rPr b="0" lang="en-AU" sz="1400" spc="-1" strike="noStrike">
                <a:latin typeface="Arial"/>
              </a:rPr>
              <a:t>Ask women at a conference if they will give you an invitation to the 'secret women's only party'. Try to lie your way in if you don’t get an invite.</a:t>
            </a:r>
            <a:endParaRPr b="0" lang="en-AU" sz="1400" spc="-1" strike="noStrike">
              <a:latin typeface="Arial"/>
            </a:endParaRPr>
          </a:p>
        </p:txBody>
      </p:sp>
      <p:sp>
        <p:nvSpPr>
          <p:cNvPr id="317"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E9597A64-078D-4972-A27E-FE651F15805A}" type="slidenum">
              <a:rPr b="0" lang="en-US" sz="1400" spc="-1" strike="noStrike">
                <a:solidFill>
                  <a:srgbClr val="000000"/>
                </a:solidFill>
                <a:latin typeface="Times New Roman"/>
              </a:rPr>
              <a:t>33</a:t>
            </a:fld>
            <a:endParaRPr b="0" lang="en-AU" sz="1400" spc="-1" strike="noStrike">
              <a:latin typeface="Arial"/>
            </a:endParaRPr>
          </a:p>
        </p:txBody>
      </p:sp>
      <p:sp>
        <p:nvSpPr>
          <p:cNvPr id="318" name="CustomShape 4"/>
          <p:cNvSpPr/>
          <p:nvPr/>
        </p:nvSpPr>
        <p:spPr>
          <a:xfrm>
            <a:off x="707760" y="4535280"/>
            <a:ext cx="5411520" cy="4282920"/>
          </a:xfrm>
          <a:prstGeom prst="rect">
            <a:avLst/>
          </a:prstGeom>
          <a:noFill/>
          <a:ln w="0">
            <a:noFill/>
          </a:ln>
        </p:spPr>
        <p:style>
          <a:lnRef idx="0"/>
          <a:fillRef idx="0"/>
          <a:effectRef idx="0"/>
          <a:fontRef idx="minor"/>
        </p:style>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685800" y="1143000"/>
            <a:ext cx="5481000" cy="3080880"/>
          </a:xfrm>
          <a:prstGeom prst="rect">
            <a:avLst/>
          </a:prstGeom>
        </p:spPr>
      </p:sp>
      <p:sp>
        <p:nvSpPr>
          <p:cNvPr id="320" name="PlaceHolder 2"/>
          <p:cNvSpPr>
            <a:spLocks noGrp="1"/>
          </p:cNvSpPr>
          <p:nvPr>
            <p:ph type="body"/>
          </p:nvPr>
        </p:nvSpPr>
        <p:spPr>
          <a:xfrm>
            <a:off x="685800" y="4400640"/>
            <a:ext cx="5481000" cy="3594960"/>
          </a:xfrm>
          <a:prstGeom prst="rect">
            <a:avLst/>
          </a:prstGeom>
        </p:spPr>
        <p:txBody>
          <a:bodyPr lIns="0" rIns="0" tIns="0" bIns="0">
            <a:noAutofit/>
          </a:bodyPr>
          <a:p>
            <a:pPr marL="216000" indent="-215280">
              <a:lnSpc>
                <a:spcPct val="100000"/>
              </a:lnSpc>
              <a:spcBef>
                <a:spcPts val="850"/>
              </a:spcBef>
              <a:tabLst>
                <a:tab algn="l" pos="0"/>
              </a:tabLst>
            </a:pPr>
            <a:r>
              <a:rPr b="0" lang="en-AU" sz="1400" spc="-1" strike="noStrike">
                <a:latin typeface="Arial"/>
              </a:rPr>
              <a:t>Refer to lying, hitting on, or manipulating women (outside of a contract or contest) as "social engineering".</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Never attend talks by or about women. Never read anything about gender, culture, or race, from a writer who has lived experience of these things.</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Assume that men who are confident talking about these issues and are smart at other things must know what they're talking about on this issue too.</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Assume that because you are smart at other things your opinions on things like gender equality, affirmative action, and merit are also well-informed and sensible.</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Refer to hypothetical senior professionals as "grey beards". Refer to hypothetical people who don't know anything about tech as a "grandmas".</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If you don't know the gender of the person you're looking for, ask the woman you see. "Hey hon, I'm looking for the threat analyst, is he nearby?"</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Don't follow any women or non binary people on social media.</a:t>
            </a:r>
            <a:endParaRPr b="0" lang="en-AU" sz="1400" spc="-1" strike="noStrike">
              <a:latin typeface="Arial"/>
            </a:endParaRPr>
          </a:p>
        </p:txBody>
      </p:sp>
      <p:sp>
        <p:nvSpPr>
          <p:cNvPr id="321"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E1A6B4AF-85B8-4060-BB2F-FB543C53CD58}"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1000" cy="3080880"/>
          </a:xfrm>
          <a:prstGeom prst="rect">
            <a:avLst/>
          </a:prstGeom>
        </p:spPr>
      </p:sp>
      <p:sp>
        <p:nvSpPr>
          <p:cNvPr id="323" name="PlaceHolder 2"/>
          <p:cNvSpPr>
            <a:spLocks noGrp="1"/>
          </p:cNvSpPr>
          <p:nvPr>
            <p:ph type="body"/>
          </p:nvPr>
        </p:nvSpPr>
        <p:spPr>
          <a:xfrm>
            <a:off x="685800" y="4400640"/>
            <a:ext cx="5481000" cy="3594960"/>
          </a:xfrm>
          <a:prstGeom prst="rect">
            <a:avLst/>
          </a:prstGeom>
        </p:spPr>
        <p:txBody>
          <a:bodyPr lIns="0" rIns="0" tIns="0" bIns="0">
            <a:noAutofit/>
          </a:bodyPr>
          <a:p>
            <a:pPr marL="216000" indent="-215280">
              <a:lnSpc>
                <a:spcPct val="100000"/>
              </a:lnSpc>
              <a:tabLst>
                <a:tab algn="l" pos="0"/>
              </a:tabLst>
            </a:pPr>
            <a:r>
              <a:rPr b="0" lang="en-AU" sz="1400" spc="-1" strike="noStrike">
                <a:latin typeface="Arial"/>
              </a:rPr>
              <a:t>Constantly remind women that they are out of place.</a:t>
            </a:r>
            <a:endParaRPr b="0" lang="en-AU" sz="1400" spc="-1" strike="noStrike">
              <a:latin typeface="Arial"/>
            </a:endParaRPr>
          </a:p>
          <a:p>
            <a:pPr marL="216000" indent="-215280">
              <a:lnSpc>
                <a:spcPct val="100000"/>
              </a:lnSpc>
              <a:tabLst>
                <a:tab algn="l" pos="0"/>
              </a:tabLst>
            </a:pPr>
            <a:endParaRPr b="0" lang="en-AU" sz="1400" spc="-1" strike="noStrike">
              <a:latin typeface="Arial"/>
            </a:endParaRPr>
          </a:p>
          <a:p>
            <a:pPr marL="216000" indent="-215280">
              <a:lnSpc>
                <a:spcPct val="100000"/>
              </a:lnSpc>
              <a:tabLst>
                <a:tab algn="l" pos="0"/>
              </a:tabLst>
            </a:pPr>
            <a:r>
              <a:rPr b="0" lang="en-AU" sz="1400" spc="-1" strike="noStrike">
                <a:latin typeface="Arial"/>
                <a:ea typeface="DejaVu Sans"/>
              </a:rPr>
              <a:t>Use the language of protest and liberation movements to explain your own lack of desire to change. Pretend "bringing your whole self to work" means never having to keep a racist comment or rape joke to yourself.</a:t>
            </a:r>
            <a:endParaRPr b="0" lang="en-AU" sz="1400" spc="-1" strike="noStrike">
              <a:latin typeface="Arial"/>
            </a:endParaRPr>
          </a:p>
          <a:p>
            <a:pPr marL="216000" indent="-215280">
              <a:lnSpc>
                <a:spcPct val="100000"/>
              </a:lnSpc>
              <a:tabLst>
                <a:tab algn="l" pos="0"/>
              </a:tabLst>
            </a:pPr>
            <a:endParaRPr b="0" lang="en-AU" sz="1400" spc="-1" strike="noStrike">
              <a:latin typeface="Arial"/>
            </a:endParaRPr>
          </a:p>
          <a:p>
            <a:pPr marL="216000" indent="-215280">
              <a:lnSpc>
                <a:spcPct val="100000"/>
              </a:lnSpc>
              <a:tabLst>
                <a:tab algn="l" pos="0"/>
              </a:tabLst>
            </a:pPr>
            <a:r>
              <a:rPr b="0" lang="en-AU" sz="1400" spc="-1" strike="noStrike">
                <a:latin typeface="Arial"/>
                <a:ea typeface="DejaVu Sans"/>
              </a:rPr>
              <a:t>Use the term "technical" as though it means "intelligent". Use it to refer to people, not roles, and make it clear that "non-technical" people are below your notice.</a:t>
            </a:r>
            <a:endParaRPr b="0" lang="en-AU" sz="1400" spc="-1" strike="noStrike">
              <a:latin typeface="Arial"/>
            </a:endParaRPr>
          </a:p>
          <a:p>
            <a:pPr marL="216000" indent="-215280">
              <a:lnSpc>
                <a:spcPct val="100000"/>
              </a:lnSpc>
              <a:tabLst>
                <a:tab algn="l" pos="0"/>
              </a:tabLst>
            </a:pPr>
            <a:endParaRPr b="0" lang="en-AU" sz="1400" spc="-1" strike="noStrike">
              <a:latin typeface="Arial"/>
            </a:endParaRPr>
          </a:p>
          <a:p>
            <a:pPr marL="216000" indent="-215280">
              <a:lnSpc>
                <a:spcPct val="100000"/>
              </a:lnSpc>
              <a:tabLst>
                <a:tab algn="l" pos="0"/>
              </a:tabLst>
            </a:pPr>
            <a:r>
              <a:rPr b="0" lang="en-AU" sz="1400" spc="-1" strike="noStrike">
                <a:latin typeface="Arial"/>
                <a:ea typeface="DejaVu Sans"/>
              </a:rPr>
              <a:t>As a colleague, make sure women know where they stand by using feminine terms to describe things and people you don't like. Pussy, princess, little girl, and bitch are a good start. This tip will probably also work for ensuring gay men feel unwelcome in your team. Extra points for rape used as an analogy for workplace successes or failures.</a:t>
            </a:r>
            <a:endParaRPr b="0" lang="en-AU" sz="1400" spc="-1" strike="noStrike">
              <a:latin typeface="Arial"/>
            </a:endParaRPr>
          </a:p>
          <a:p>
            <a:pPr marL="216000" indent="-215280">
              <a:lnSpc>
                <a:spcPct val="100000"/>
              </a:lnSpc>
              <a:tabLst>
                <a:tab algn="l" pos="0"/>
              </a:tabLst>
            </a:pPr>
            <a:endParaRPr b="0" lang="en-AU" sz="1400" spc="-1" strike="noStrike">
              <a:latin typeface="Arial"/>
            </a:endParaRPr>
          </a:p>
          <a:p>
            <a:pPr marL="216000" indent="-215280">
              <a:lnSpc>
                <a:spcPct val="100000"/>
              </a:lnSpc>
              <a:tabLst>
                <a:tab algn="l" pos="0"/>
              </a:tabLst>
            </a:pPr>
            <a:r>
              <a:rPr b="0" lang="en-AU" sz="1400" spc="-1" strike="noStrike">
                <a:latin typeface="Arial"/>
                <a:ea typeface="DejaVu Sans"/>
              </a:rPr>
              <a:t>Make endless excuses for men who say or do sexist things. "He didn't mean it". Or "he's just a bit socially awkward". Do not make excuses for women, especially transwomen, if they are assertive or prickly in their own defence.</a:t>
            </a:r>
            <a:endParaRPr b="0" lang="en-AU" sz="1400" spc="-1" strike="noStrike">
              <a:latin typeface="Arial"/>
            </a:endParaRPr>
          </a:p>
        </p:txBody>
      </p:sp>
      <p:sp>
        <p:nvSpPr>
          <p:cNvPr id="324"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BFC51E1C-E3A1-4E55-90D6-EC10B871E221}"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685800" y="1143000"/>
            <a:ext cx="5481000" cy="3080880"/>
          </a:xfrm>
          <a:prstGeom prst="rect">
            <a:avLst/>
          </a:prstGeom>
        </p:spPr>
      </p:sp>
      <p:sp>
        <p:nvSpPr>
          <p:cNvPr id="326" name="PlaceHolder 2"/>
          <p:cNvSpPr>
            <a:spLocks noGrp="1"/>
          </p:cNvSpPr>
          <p:nvPr>
            <p:ph type="body"/>
          </p:nvPr>
        </p:nvSpPr>
        <p:spPr>
          <a:xfrm>
            <a:off x="685800" y="4400640"/>
            <a:ext cx="5481000" cy="3594960"/>
          </a:xfrm>
          <a:prstGeom prst="rect">
            <a:avLst/>
          </a:prstGeom>
        </p:spPr>
        <p:txBody>
          <a:bodyPr lIns="0" rIns="0" tIns="0" bIns="0">
            <a:noAutofit/>
          </a:bodyPr>
          <a:p>
            <a:pPr marL="216000" indent="-214560">
              <a:lnSpc>
                <a:spcPct val="100000"/>
              </a:lnSpc>
              <a:tabLst>
                <a:tab algn="l" pos="0"/>
              </a:tabLst>
            </a:pPr>
            <a:r>
              <a:rPr b="0" lang="en-AU" sz="1400" spc="-1" strike="noStrike">
                <a:latin typeface="Arial"/>
                <a:ea typeface="DejaVu Sans"/>
              </a:rPr>
              <a:t>Make the very important point that concerns about diversity are political and do not belong in such an apolitical space (unlike discussion of famously neutral topics like free speech, promotion of either surveillance OR anti-surveillance tools, or calling nation state actors 'the baddies').</a:t>
            </a:r>
            <a:endParaRPr b="0" lang="en-AU" sz="1400" spc="-1" strike="noStrike">
              <a:latin typeface="Arial"/>
            </a:endParaRPr>
          </a:p>
          <a:p>
            <a:pPr marL="216000" indent="-214560">
              <a:lnSpc>
                <a:spcPct val="100000"/>
              </a:lnSpc>
              <a:tabLst>
                <a:tab algn="l" pos="0"/>
              </a:tabLst>
            </a:pPr>
            <a:endParaRPr b="0" lang="en-AU" sz="1400" spc="-1" strike="noStrike">
              <a:latin typeface="Arial"/>
            </a:endParaRPr>
          </a:p>
          <a:p>
            <a:pPr marL="216000" indent="-214560">
              <a:lnSpc>
                <a:spcPct val="100000"/>
              </a:lnSpc>
              <a:tabLst>
                <a:tab algn="l" pos="0"/>
              </a:tabLst>
            </a:pPr>
            <a:r>
              <a:rPr b="0" lang="en-AU" sz="1400" spc="-1" strike="noStrike">
                <a:latin typeface="Arial"/>
                <a:ea typeface="DejaVu Sans"/>
              </a:rPr>
              <a:t>Talk about harassers as men who are "maladjusted, basement dwellers who don't know how to talk to women". This approach belittles autistic and/or nerdy men, lets jock-type predators off the hook, pretends there no autistic or nerdy women, and suggests women can't tell the difference between awkward and predatory. Wins all round!</a:t>
            </a:r>
            <a:endParaRPr b="0" lang="en-AU" sz="1400" spc="-1" strike="noStrike">
              <a:latin typeface="Arial"/>
            </a:endParaRPr>
          </a:p>
          <a:p>
            <a:pPr marL="216000" indent="-214560">
              <a:lnSpc>
                <a:spcPct val="100000"/>
              </a:lnSpc>
              <a:tabLst>
                <a:tab algn="l" pos="0"/>
              </a:tabLst>
            </a:pPr>
            <a:endParaRPr b="0" lang="en-AU" sz="1400" spc="-1" strike="noStrike">
              <a:latin typeface="Arial"/>
            </a:endParaRPr>
          </a:p>
          <a:p>
            <a:pPr marL="216000" indent="-214560">
              <a:lnSpc>
                <a:spcPct val="100000"/>
              </a:lnSpc>
              <a:tabLst>
                <a:tab algn="l" pos="0"/>
              </a:tabLst>
            </a:pPr>
            <a:r>
              <a:rPr b="0" lang="en-AU" sz="1400" spc="-1" strike="noStrike">
                <a:latin typeface="Arial"/>
                <a:ea typeface="DejaVu Sans"/>
              </a:rPr>
              <a:t>Wax lyrical about the contributions of arsehole geniuses that we would lose if we held them to a basic standard of decency. Ignore entirely the contributions we continue to lose by the women and minorities those arsehole geniuses pushed out.</a:t>
            </a:r>
            <a:endParaRPr b="0" lang="en-AU" sz="1400" spc="-1" strike="noStrike">
              <a:latin typeface="Arial"/>
            </a:endParaRPr>
          </a:p>
          <a:p>
            <a:pPr marL="216000" indent="-214560">
              <a:lnSpc>
                <a:spcPct val="100000"/>
              </a:lnSpc>
              <a:tabLst>
                <a:tab algn="l" pos="0"/>
              </a:tabLst>
            </a:pPr>
            <a:endParaRPr b="0" lang="en-AU" sz="1400" spc="-1" strike="noStrike">
              <a:latin typeface="Arial"/>
            </a:endParaRPr>
          </a:p>
          <a:p>
            <a:pPr marL="216000" indent="-214560">
              <a:lnSpc>
                <a:spcPct val="100000"/>
              </a:lnSpc>
              <a:tabLst>
                <a:tab algn="l" pos="0"/>
              </a:tabLst>
            </a:pPr>
            <a:r>
              <a:rPr b="0" lang="en-AU" sz="1400" spc="-1" strike="noStrike">
                <a:latin typeface="Arial"/>
                <a:ea typeface="DejaVu Sans"/>
              </a:rPr>
              <a:t>Talk about the "pipeline problem" and "teaching girls to code" but don't step up for your adult women colleagues. Little girls are a lot more palatable than women - they're not angry yet</a:t>
            </a:r>
            <a:endParaRPr b="0" lang="en-AU" sz="1400" spc="-1" strike="noStrike">
              <a:latin typeface="Arial"/>
            </a:endParaRPr>
          </a:p>
        </p:txBody>
      </p:sp>
      <p:sp>
        <p:nvSpPr>
          <p:cNvPr id="327"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EF89668D-36AA-49A5-8414-EE5BDE8DAEB8}"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685800" y="1143000"/>
            <a:ext cx="5481000" cy="3080880"/>
          </a:xfrm>
          <a:prstGeom prst="rect">
            <a:avLst/>
          </a:prstGeom>
        </p:spPr>
      </p:sp>
      <p:sp>
        <p:nvSpPr>
          <p:cNvPr id="329" name="PlaceHolder 2"/>
          <p:cNvSpPr>
            <a:spLocks noGrp="1"/>
          </p:cNvSpPr>
          <p:nvPr>
            <p:ph type="body"/>
          </p:nvPr>
        </p:nvSpPr>
        <p:spPr>
          <a:xfrm>
            <a:off x="685800" y="4400640"/>
            <a:ext cx="5481000" cy="3594960"/>
          </a:xfrm>
          <a:prstGeom prst="rect">
            <a:avLst/>
          </a:prstGeom>
        </p:spPr>
        <p:txBody>
          <a:bodyPr lIns="0" rIns="0" tIns="0" bIns="0">
            <a:noAutofit/>
          </a:bodyPr>
          <a:p>
            <a:pPr marL="216000" indent="-214560">
              <a:lnSpc>
                <a:spcPct val="100000"/>
              </a:lnSpc>
              <a:tabLst>
                <a:tab algn="l" pos="0"/>
              </a:tabLst>
            </a:pPr>
            <a:endParaRPr b="0" lang="en-AU" sz="2000" spc="-1" strike="noStrike">
              <a:latin typeface="Arial"/>
            </a:endParaRPr>
          </a:p>
          <a:p>
            <a:pPr marL="216000" indent="-214560">
              <a:lnSpc>
                <a:spcPct val="100000"/>
              </a:lnSpc>
              <a:tabLst>
                <a:tab algn="l" pos="0"/>
              </a:tabLst>
            </a:pPr>
            <a:r>
              <a:rPr b="0" lang="en-AU" sz="1600" spc="-1" strike="noStrike">
                <a:latin typeface="Arial"/>
                <a:ea typeface="DejaVu Sans"/>
              </a:rPr>
              <a:t>Women can contribute in most of the ways I've already suggested, but there are some extra things you can do. Pull that ladder up behind you.</a:t>
            </a:r>
            <a:endParaRPr b="0" lang="en-AU" sz="1600" spc="-1" strike="noStrike">
              <a:latin typeface="Arial"/>
            </a:endParaRPr>
          </a:p>
          <a:p>
            <a:pPr marL="216000" indent="-214560">
              <a:lnSpc>
                <a:spcPct val="100000"/>
              </a:lnSpc>
              <a:tabLst>
                <a:tab algn="l" pos="0"/>
              </a:tabLst>
            </a:pPr>
            <a:endParaRPr b="0" lang="en-AU" sz="1600" spc="-1" strike="noStrike">
              <a:latin typeface="Arial"/>
            </a:endParaRPr>
          </a:p>
          <a:p>
            <a:pPr marL="216000" indent="-214560">
              <a:lnSpc>
                <a:spcPct val="100000"/>
              </a:lnSpc>
              <a:tabLst>
                <a:tab algn="l" pos="0"/>
              </a:tabLst>
            </a:pPr>
            <a:r>
              <a:rPr b="0" lang="en-AU" sz="1600" spc="-1" strike="noStrike">
                <a:latin typeface="Arial"/>
                <a:ea typeface="DejaVu Sans"/>
              </a:rPr>
              <a:t>Compare neurodiverse women and non-binary people with a neurotypical feminine norms, and express “concern” or disdain if they don’t measure up. </a:t>
            </a:r>
            <a:endParaRPr b="0" lang="en-AU" sz="1600" spc="-1" strike="noStrike">
              <a:latin typeface="Arial"/>
            </a:endParaRPr>
          </a:p>
          <a:p>
            <a:pPr marL="216000" indent="-214560">
              <a:lnSpc>
                <a:spcPct val="100000"/>
              </a:lnSpc>
              <a:tabLst>
                <a:tab algn="l" pos="0"/>
              </a:tabLst>
            </a:pPr>
            <a:endParaRPr b="0" lang="en-AU" sz="1600" spc="-1" strike="noStrike">
              <a:latin typeface="Arial"/>
            </a:endParaRPr>
          </a:p>
          <a:p>
            <a:pPr marL="216000" indent="-214560">
              <a:lnSpc>
                <a:spcPct val="100000"/>
              </a:lnSpc>
              <a:tabLst>
                <a:tab algn="l" pos="0"/>
              </a:tabLst>
            </a:pPr>
            <a:r>
              <a:rPr b="0" lang="en-AU" sz="1600" spc="-1" strike="noStrike">
                <a:latin typeface="Arial"/>
                <a:ea typeface="DejaVu Sans"/>
              </a:rPr>
              <a:t>If you are less femme, express disdain for women who are more femme. Girly girls, probably aren’t right for this industry.</a:t>
            </a:r>
            <a:endParaRPr b="0" lang="en-AU" sz="1600" spc="-1" strike="noStrike">
              <a:latin typeface="Arial"/>
            </a:endParaRPr>
          </a:p>
          <a:p>
            <a:pPr marL="216000" indent="-214560">
              <a:lnSpc>
                <a:spcPct val="100000"/>
              </a:lnSpc>
              <a:tabLst>
                <a:tab algn="l" pos="0"/>
              </a:tabLst>
            </a:pPr>
            <a:endParaRPr b="0" lang="en-AU" sz="1600" spc="-1" strike="noStrike">
              <a:latin typeface="Arial"/>
            </a:endParaRPr>
          </a:p>
          <a:p>
            <a:pPr marL="216000" indent="-214560">
              <a:lnSpc>
                <a:spcPct val="100000"/>
              </a:lnSpc>
              <a:tabLst>
                <a:tab algn="l" pos="0"/>
              </a:tabLst>
            </a:pPr>
            <a:r>
              <a:rPr b="0" lang="en-AU" sz="1600" spc="-1" strike="noStrike">
                <a:latin typeface="Arial"/>
                <a:ea typeface="DejaVu Sans"/>
              </a:rPr>
              <a:t>In either case, down-talk them to their male colleagues or managers behind their backs.</a:t>
            </a:r>
            <a:endParaRPr b="0" lang="en-AU" sz="1600" spc="-1" strike="noStrike">
              <a:latin typeface="Arial"/>
            </a:endParaRPr>
          </a:p>
        </p:txBody>
      </p:sp>
      <p:sp>
        <p:nvSpPr>
          <p:cNvPr id="330"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88CED523-F2A0-45B3-92CF-EE7436D94D59}"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685800" y="1143000"/>
            <a:ext cx="5481000" cy="3080880"/>
          </a:xfrm>
          <a:prstGeom prst="rect">
            <a:avLst/>
          </a:prstGeom>
        </p:spPr>
      </p:sp>
      <p:sp>
        <p:nvSpPr>
          <p:cNvPr id="332" name="PlaceHolder 2"/>
          <p:cNvSpPr>
            <a:spLocks noGrp="1"/>
          </p:cNvSpPr>
          <p:nvPr>
            <p:ph type="body"/>
          </p:nvPr>
        </p:nvSpPr>
        <p:spPr>
          <a:xfrm>
            <a:off x="685800" y="4400640"/>
            <a:ext cx="5481000" cy="3594960"/>
          </a:xfrm>
          <a:prstGeom prst="rect">
            <a:avLst/>
          </a:prstGeom>
        </p:spPr>
        <p:txBody>
          <a:bodyPr lIns="0" rIns="0" tIns="0" bIns="0">
            <a:noAutofit/>
          </a:bodyPr>
          <a:p>
            <a:pPr marL="216000" indent="-214560">
              <a:lnSpc>
                <a:spcPct val="100000"/>
              </a:lnSpc>
              <a:spcBef>
                <a:spcPts val="850"/>
              </a:spcBef>
              <a:tabLst>
                <a:tab algn="l" pos="0"/>
              </a:tabLst>
            </a:pPr>
            <a:r>
              <a:rPr b="0" lang="en-AU" sz="1600" spc="-1" strike="noStrike">
                <a:latin typeface="Arial"/>
                <a:ea typeface="DejaVu Sans"/>
              </a:rPr>
              <a:t>If you don’t recognisie this image, keep it that way. Definitely don't read anything about survivorship bias.</a:t>
            </a:r>
            <a:endParaRPr b="0" lang="en-AU" sz="1600" spc="-1" strike="noStrike">
              <a:latin typeface="Arial"/>
            </a:endParaRPr>
          </a:p>
          <a:p>
            <a:pPr marL="216000" indent="-214560">
              <a:lnSpc>
                <a:spcPct val="100000"/>
              </a:lnSpc>
              <a:spcBef>
                <a:spcPts val="850"/>
              </a:spcBef>
              <a:tabLst>
                <a:tab algn="l" pos="0"/>
              </a:tabLst>
            </a:pPr>
            <a:r>
              <a:rPr b="0" lang="en-AU" sz="1600" spc="-1" strike="noStrike">
                <a:latin typeface="Arial"/>
                <a:ea typeface="DejaVu Sans"/>
              </a:rPr>
              <a:t>If you haven't encountered anything you recognise as sexism in the workplace, assume that other women are making it up, complaining, are not tough enough, or just need to be more like you.</a:t>
            </a:r>
            <a:endParaRPr b="0" lang="en-AU" sz="1600" spc="-1" strike="noStrike">
              <a:latin typeface="Arial"/>
            </a:endParaRPr>
          </a:p>
          <a:p>
            <a:pPr marL="216000" indent="-214560">
              <a:lnSpc>
                <a:spcPct val="100000"/>
              </a:lnSpc>
              <a:spcBef>
                <a:spcPts val="850"/>
              </a:spcBef>
              <a:tabLst>
                <a:tab algn="l" pos="0"/>
              </a:tabLst>
            </a:pPr>
            <a:r>
              <a:rPr b="0" lang="en-AU" sz="1600" spc="-1" strike="noStrike">
                <a:latin typeface="Arial"/>
                <a:ea typeface="DejaVu Sans"/>
              </a:rPr>
              <a:t>If you have experienced worse treatment in another industry, use that to justify the status quo or prove that cyber "isn't so bad". I mean, if it's not the very worst, it must be fine!</a:t>
            </a:r>
            <a:endParaRPr b="0" lang="en-AU" sz="1600" spc="-1" strike="noStrike">
              <a:latin typeface="Arial"/>
            </a:endParaRPr>
          </a:p>
          <a:p>
            <a:pPr marL="216000" indent="-214560">
              <a:lnSpc>
                <a:spcPct val="100000"/>
              </a:lnSpc>
              <a:spcBef>
                <a:spcPts val="850"/>
              </a:spcBef>
              <a:tabLst>
                <a:tab algn="l" pos="0"/>
              </a:tabLst>
            </a:pPr>
            <a:r>
              <a:rPr b="0" lang="en-AU" sz="1600" spc="-1" strike="noStrike">
                <a:latin typeface="Arial"/>
                <a:ea typeface="DejaVu Sans"/>
              </a:rPr>
              <a:t>Never consider how your experience might be different if you were a parent, came in via a different pathway, looked different, were more or less traditionally feminine or had visibly aged a little more.</a:t>
            </a:r>
            <a:endParaRPr b="0" lang="en-AU" sz="1600" spc="-1" strike="noStrike">
              <a:latin typeface="Arial"/>
            </a:endParaRPr>
          </a:p>
          <a:p>
            <a:pPr marL="216000" indent="-214560">
              <a:lnSpc>
                <a:spcPct val="100000"/>
              </a:lnSpc>
              <a:spcBef>
                <a:spcPts val="850"/>
              </a:spcBef>
              <a:tabLst>
                <a:tab algn="l" pos="0"/>
              </a:tabLst>
            </a:pPr>
            <a:r>
              <a:rPr b="0" lang="en-AU" sz="1600" spc="-1" strike="noStrike">
                <a:latin typeface="Arial"/>
                <a:ea typeface="DejaVu Sans"/>
              </a:rPr>
              <a:t>If possible, proclaim publicly that you'd be embarrassed to receive any benefit as the result of affirmative action measures.</a:t>
            </a:r>
            <a:endParaRPr b="0" lang="en-AU" sz="1600" spc="-1" strike="noStrike">
              <a:latin typeface="Arial"/>
            </a:endParaRPr>
          </a:p>
        </p:txBody>
      </p:sp>
      <p:sp>
        <p:nvSpPr>
          <p:cNvPr id="333"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24ED921-68F5-4FE1-80FF-F3165FD411AF}"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685800" y="1143000"/>
            <a:ext cx="5481000" cy="3080880"/>
          </a:xfrm>
          <a:prstGeom prst="rect">
            <a:avLst/>
          </a:prstGeom>
        </p:spPr>
      </p:sp>
      <p:sp>
        <p:nvSpPr>
          <p:cNvPr id="335" name="PlaceHolder 2"/>
          <p:cNvSpPr>
            <a:spLocks noGrp="1"/>
          </p:cNvSpPr>
          <p:nvPr>
            <p:ph type="body"/>
          </p:nvPr>
        </p:nvSpPr>
        <p:spPr>
          <a:xfrm>
            <a:off x="685800" y="4400640"/>
            <a:ext cx="5481000" cy="3594960"/>
          </a:xfrm>
          <a:prstGeom prst="rect">
            <a:avLst/>
          </a:prstGeom>
        </p:spPr>
        <p:txBody>
          <a:bodyPr lIns="0" rIns="0" tIns="0" bIns="0">
            <a:noAutofit/>
          </a:bodyPr>
          <a:p>
            <a:pPr marL="216000" indent="-212400">
              <a:lnSpc>
                <a:spcPct val="100000"/>
              </a:lnSpc>
              <a:tabLst>
                <a:tab algn="l" pos="0"/>
              </a:tabLst>
            </a:pPr>
            <a:endParaRPr b="0" lang="en-AU" sz="2000" spc="-1" strike="noStrike">
              <a:latin typeface="Arial"/>
            </a:endParaRPr>
          </a:p>
          <a:p>
            <a:pPr marL="1800" indent="-212400">
              <a:lnSpc>
                <a:spcPct val="100000"/>
              </a:lnSpc>
              <a:tabLst>
                <a:tab algn="l" pos="0"/>
              </a:tabLst>
            </a:pPr>
            <a:r>
              <a:rPr b="0" lang="en-AU" sz="1600" spc="-1" strike="noStrike">
                <a:latin typeface="Arial"/>
              </a:rPr>
              <a:t>But what’s the most important thing we can all do?</a:t>
            </a:r>
            <a:endParaRPr b="0" lang="en-AU" sz="1600" spc="-1" strike="noStrike">
              <a:latin typeface="Arial"/>
            </a:endParaRPr>
          </a:p>
        </p:txBody>
      </p:sp>
      <p:sp>
        <p:nvSpPr>
          <p:cNvPr id="336"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C92330E-E4BB-4BAE-9927-B826EEC01CFC}"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685800" y="1143000"/>
            <a:ext cx="5481000" cy="3080880"/>
          </a:xfrm>
          <a:prstGeom prst="rect">
            <a:avLst/>
          </a:prstGeom>
        </p:spPr>
      </p:sp>
      <p:sp>
        <p:nvSpPr>
          <p:cNvPr id="338" name="PlaceHolder 2"/>
          <p:cNvSpPr>
            <a:spLocks noGrp="1"/>
          </p:cNvSpPr>
          <p:nvPr>
            <p:ph type="body"/>
          </p:nvPr>
        </p:nvSpPr>
        <p:spPr>
          <a:xfrm>
            <a:off x="685800" y="4400640"/>
            <a:ext cx="5481000" cy="3594960"/>
          </a:xfrm>
          <a:prstGeom prst="rect">
            <a:avLst/>
          </a:prstGeom>
        </p:spPr>
        <p:txBody>
          <a:bodyPr lIns="0" rIns="0" tIns="0" bIns="0">
            <a:noAutofit/>
          </a:bodyPr>
          <a:p>
            <a:pPr marL="216000" indent="-214560">
              <a:lnSpc>
                <a:spcPct val="100000"/>
              </a:lnSpc>
              <a:tabLst>
                <a:tab algn="l" pos="0"/>
              </a:tabLst>
            </a:pPr>
            <a:r>
              <a:rPr b="0" lang="en-AU" sz="1500" spc="-1" strike="noStrike">
                <a:latin typeface="Arial"/>
                <a:ea typeface="DejaVu Sans"/>
              </a:rPr>
              <a:t>The most important thing we can all do is guess!</a:t>
            </a:r>
            <a:endParaRPr b="0" lang="en-AU" sz="1500" spc="-1" strike="noStrike">
              <a:latin typeface="Arial"/>
            </a:endParaRPr>
          </a:p>
          <a:p>
            <a:pPr marL="216000" indent="-214560">
              <a:lnSpc>
                <a:spcPct val="100000"/>
              </a:lnSpc>
              <a:tabLst>
                <a:tab algn="l" pos="0"/>
              </a:tabLst>
            </a:pPr>
            <a:endParaRPr b="0" lang="en-AU" sz="1500" spc="-1" strike="noStrike">
              <a:latin typeface="Arial"/>
            </a:endParaRPr>
          </a:p>
          <a:p>
            <a:pPr marL="216000" indent="-214560">
              <a:lnSpc>
                <a:spcPct val="100000"/>
              </a:lnSpc>
              <a:tabLst>
                <a:tab algn="l" pos="0"/>
              </a:tabLst>
            </a:pPr>
            <a:r>
              <a:rPr b="0" lang="en-AU" sz="1500" spc="-1" strike="noStrike">
                <a:latin typeface="Arial"/>
                <a:ea typeface="DejaVu Sans"/>
              </a:rPr>
              <a:t>You've met women. You are a person in a cyber job. That makes you just as qualified as an academic social sciences research team to figure out these issues.</a:t>
            </a:r>
            <a:endParaRPr b="0" lang="en-AU" sz="1500" spc="-1" strike="noStrike">
              <a:latin typeface="Arial"/>
            </a:endParaRPr>
          </a:p>
          <a:p>
            <a:pPr marL="216000" indent="-214560">
              <a:lnSpc>
                <a:spcPct val="100000"/>
              </a:lnSpc>
              <a:tabLst>
                <a:tab algn="l" pos="0"/>
              </a:tabLst>
            </a:pPr>
            <a:endParaRPr b="0" lang="en-AU" sz="1500" spc="-1" strike="noStrike">
              <a:latin typeface="Arial"/>
            </a:endParaRPr>
          </a:p>
          <a:p>
            <a:pPr marL="216000" indent="-214560">
              <a:lnSpc>
                <a:spcPct val="100000"/>
              </a:lnSpc>
              <a:tabLst>
                <a:tab algn="l" pos="0"/>
              </a:tabLst>
            </a:pPr>
            <a:r>
              <a:rPr b="0" lang="en-AU" sz="1500" spc="-1" strike="noStrike">
                <a:latin typeface="Arial"/>
                <a:ea typeface="DejaVu Sans"/>
              </a:rPr>
              <a:t>Wondering why fewer girls are graduating? Just guess! Perhaps it’s because they’re just not interested?  </a:t>
            </a:r>
            <a:endParaRPr b="0" lang="en-AU" sz="1500" spc="-1" strike="noStrike">
              <a:latin typeface="Arial"/>
            </a:endParaRPr>
          </a:p>
          <a:p>
            <a:pPr marL="216000" indent="-214560">
              <a:lnSpc>
                <a:spcPct val="100000"/>
              </a:lnSpc>
              <a:tabLst>
                <a:tab algn="l" pos="0"/>
              </a:tabLst>
            </a:pPr>
            <a:endParaRPr b="0" lang="en-AU" sz="1500" spc="-1" strike="noStrike">
              <a:latin typeface="Arial"/>
            </a:endParaRPr>
          </a:p>
          <a:p>
            <a:pPr marL="216000" indent="-214560">
              <a:lnSpc>
                <a:spcPct val="100000"/>
              </a:lnSpc>
              <a:tabLst>
                <a:tab algn="l" pos="0"/>
              </a:tabLst>
            </a:pPr>
            <a:r>
              <a:rPr b="0" lang="en-AU" sz="1500" spc="-1" strike="noStrike">
                <a:latin typeface="Arial"/>
                <a:ea typeface="DejaVu Sans"/>
              </a:rPr>
              <a:t>Wondering why women leave in mid career? Guess! Maybe we need another International Women's’ Day morning tea?</a:t>
            </a:r>
            <a:endParaRPr b="0" lang="en-AU" sz="1500" spc="-1" strike="noStrike">
              <a:latin typeface="Arial"/>
            </a:endParaRPr>
          </a:p>
          <a:p>
            <a:pPr marL="216000" indent="-214560">
              <a:lnSpc>
                <a:spcPct val="100000"/>
              </a:lnSpc>
              <a:tabLst>
                <a:tab algn="l" pos="0"/>
              </a:tabLst>
            </a:pPr>
            <a:endParaRPr b="0" lang="en-AU" sz="1500" spc="-1" strike="noStrike">
              <a:latin typeface="Arial"/>
            </a:endParaRPr>
          </a:p>
          <a:p>
            <a:pPr marL="216000" indent="-214560">
              <a:lnSpc>
                <a:spcPct val="100000"/>
              </a:lnSpc>
              <a:tabLst>
                <a:tab algn="l" pos="0"/>
              </a:tabLst>
            </a:pPr>
            <a:r>
              <a:rPr b="0" lang="en-AU" sz="1500" spc="-1" strike="noStrike">
                <a:latin typeface="Arial"/>
                <a:ea typeface="DejaVu Sans"/>
              </a:rPr>
              <a:t>You don't need to read research that says job share and part time roles are actually more productive. Just go with your gut. </a:t>
            </a:r>
            <a:endParaRPr b="0" lang="en-AU" sz="1500" spc="-1" strike="noStrike">
              <a:latin typeface="Arial"/>
            </a:endParaRPr>
          </a:p>
          <a:p>
            <a:pPr marL="216000" indent="-214560">
              <a:lnSpc>
                <a:spcPct val="100000"/>
              </a:lnSpc>
              <a:tabLst>
                <a:tab algn="l" pos="0"/>
              </a:tabLst>
            </a:pPr>
            <a:endParaRPr b="0" lang="en-AU" sz="1500" spc="-1" strike="noStrike">
              <a:latin typeface="Arial"/>
            </a:endParaRPr>
          </a:p>
          <a:p>
            <a:pPr marL="216000" indent="-214560">
              <a:lnSpc>
                <a:spcPct val="100000"/>
              </a:lnSpc>
              <a:tabLst>
                <a:tab algn="l" pos="0"/>
              </a:tabLst>
            </a:pPr>
            <a:r>
              <a:rPr b="0" lang="en-AU" sz="1500" spc="-1" strike="noStrike">
                <a:latin typeface="Arial"/>
                <a:ea typeface="DejaVu Sans"/>
              </a:rPr>
              <a:t>Then act on your guesses and pretend to be stumped when your actions don't work.</a:t>
            </a:r>
            <a:endParaRPr b="0" lang="en-AU" sz="1500" spc="-1" strike="noStrike">
              <a:latin typeface="Arial"/>
            </a:endParaRPr>
          </a:p>
          <a:p>
            <a:pPr marL="216000" indent="-214560">
              <a:lnSpc>
                <a:spcPct val="100000"/>
              </a:lnSpc>
              <a:tabLst>
                <a:tab algn="l" pos="0"/>
              </a:tabLst>
            </a:pPr>
            <a:endParaRPr b="0" lang="en-AU" sz="1500" spc="-1" strike="noStrike">
              <a:latin typeface="Arial"/>
            </a:endParaRPr>
          </a:p>
          <a:p>
            <a:pPr marL="216000" indent="-214560">
              <a:lnSpc>
                <a:spcPct val="100000"/>
              </a:lnSpc>
              <a:tabLst>
                <a:tab algn="l" pos="0"/>
              </a:tabLst>
            </a:pPr>
            <a:r>
              <a:rPr b="0" lang="en-AU" sz="1500" spc="-1" strike="noStrike">
                <a:latin typeface="Arial"/>
                <a:ea typeface="DejaVu Sans"/>
              </a:rPr>
              <a:t>What makes women happy anyway?</a:t>
            </a:r>
            <a:endParaRPr b="0" lang="en-AU" sz="1500" spc="-1" strike="noStrike">
              <a:latin typeface="Arial"/>
            </a:endParaRPr>
          </a:p>
        </p:txBody>
      </p:sp>
      <p:sp>
        <p:nvSpPr>
          <p:cNvPr id="339"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00E699F-D2CE-4FA5-B831-F6756CEFB01C}"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685800" y="1143000"/>
            <a:ext cx="5481000" cy="3080880"/>
          </a:xfrm>
          <a:prstGeom prst="rect">
            <a:avLst/>
          </a:prstGeom>
        </p:spPr>
      </p:sp>
      <p:sp>
        <p:nvSpPr>
          <p:cNvPr id="245" name="CustomShape 2"/>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378AE18B-AB13-424D-A25B-BED163FBCC9E}" type="slidenum">
              <a:rPr b="0" lang="en-US" sz="1400" spc="-1" strike="noStrike">
                <a:solidFill>
                  <a:srgbClr val="000000"/>
                </a:solidFill>
                <a:latin typeface="Times New Roman"/>
              </a:rPr>
              <a:t>33</a:t>
            </a:fld>
            <a:endParaRPr b="0" lang="en-AU" sz="1400" spc="-1" strike="noStrike">
              <a:latin typeface="Arial"/>
            </a:endParaRPr>
          </a:p>
        </p:txBody>
      </p:sp>
      <p:sp>
        <p:nvSpPr>
          <p:cNvPr id="246" name="CustomShape 3"/>
          <p:cNvSpPr/>
          <p:nvPr/>
        </p:nvSpPr>
        <p:spPr>
          <a:xfrm>
            <a:off x="360360" y="5078520"/>
            <a:ext cx="6118200" cy="3739680"/>
          </a:xfrm>
          <a:prstGeom prst="rect">
            <a:avLst/>
          </a:prstGeom>
          <a:noFill/>
          <a:ln w="0">
            <a:noFill/>
          </a:ln>
        </p:spPr>
        <p:style>
          <a:lnRef idx="0"/>
          <a:fillRef idx="0"/>
          <a:effectRef idx="0"/>
          <a:fontRef idx="minor"/>
        </p:style>
        <p:txBody>
          <a:bodyPr lIns="0" rIns="0" tIns="0" bIns="0">
            <a:noAutofit/>
          </a:bodyPr>
          <a:p>
            <a:pPr marL="216000" indent="-214560">
              <a:lnSpc>
                <a:spcPct val="100000"/>
              </a:lnSpc>
              <a:spcBef>
                <a:spcPts val="1134"/>
              </a:spcBef>
              <a:tabLst>
                <a:tab algn="l" pos="0"/>
              </a:tabLst>
            </a:pPr>
            <a:endParaRPr b="0" lang="en-AU" sz="1800" spc="-1" strike="noStrike">
              <a:latin typeface="Arial"/>
            </a:endParaRPr>
          </a:p>
          <a:p>
            <a:pPr marL="216000" indent="-214560">
              <a:lnSpc>
                <a:spcPct val="100000"/>
              </a:lnSpc>
              <a:tabLst>
                <a:tab algn="l" pos="0"/>
              </a:tabLst>
            </a:pPr>
            <a:endParaRPr b="0" lang="en-AU" sz="1800" spc="-1" strike="noStrike">
              <a:latin typeface="Arial"/>
            </a:endParaRPr>
          </a:p>
        </p:txBody>
      </p:sp>
      <p:sp>
        <p:nvSpPr>
          <p:cNvPr id="247" name="CustomShape 4"/>
          <p:cNvSpPr/>
          <p:nvPr/>
        </p:nvSpPr>
        <p:spPr>
          <a:xfrm>
            <a:off x="292680" y="4320000"/>
            <a:ext cx="6366600" cy="4884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1400" spc="-1" strike="noStrike">
                <a:solidFill>
                  <a:srgbClr val="000000"/>
                </a:solidFill>
                <a:latin typeface="Arial"/>
              </a:rPr>
              <a:t>A little housekeeping before the satire starts: I've put the slides, the full text of this talk on my github, so if you're hard of hearing or you'd like to catch up later, you can follow along there. It’s OK to take photos, but please keep questions to the end.</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solidFill>
                  <a:srgbClr val="000000"/>
                </a:solidFill>
                <a:latin typeface="Arial"/>
              </a:rPr>
              <a:t>This is satire. I don't want anyone to think for a second that I or the organisers of CyberCon want to prevent women joining cyber security. This talk is a way to have a laugh while engaging with some deeper material, and hopefully leaving you with some ideas of how NOT to be the problem.</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solidFill>
                  <a:srgbClr val="000000"/>
                </a:solidFill>
                <a:latin typeface="Arial"/>
              </a:rPr>
              <a:t>Second, where examples are given they are real and have happened to me or people I trust, within the last 8 years. This isn't ancient history.</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solidFill>
                  <a:srgbClr val="000000"/>
                </a:solidFill>
                <a:latin typeface="Arial"/>
              </a:rPr>
              <a:t>Gender is my wheelhouse, but know there are many other diversity issues and marginalised identities. Not all women will have the same concerns, and you can assume that these examples are definitely NOT the worst things anyone has experienced.</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solidFill>
                  <a:srgbClr val="000000"/>
                </a:solidFill>
                <a:latin typeface="Arial"/>
              </a:rPr>
              <a:t>Researches have repeatedly found that the lack of gender diversity in tech is due to systemic gender bias. I’m willing to to bet that applies cyber security, and my talk is about what that looks like, day to day.</a:t>
            </a:r>
            <a:endParaRPr b="0" lang="en-AU" sz="1400" spc="-1" strike="noStrike">
              <a:latin typeface="Arial"/>
            </a:endParaRPr>
          </a:p>
          <a:p>
            <a:pPr>
              <a:lnSpc>
                <a:spcPct val="100000"/>
              </a:lnSpc>
            </a:pPr>
            <a:endParaRPr b="0" lang="en-AU" sz="1400" spc="-1" strike="noStrike">
              <a:latin typeface="Arial"/>
            </a:endParaRPr>
          </a:p>
          <a:p>
            <a:pPr>
              <a:lnSpc>
                <a:spcPct val="100000"/>
              </a:lnSpc>
            </a:pPr>
            <a:r>
              <a:rPr b="0" lang="en-AU" sz="1400" spc="-1" strike="noStrike">
                <a:solidFill>
                  <a:srgbClr val="000000"/>
                </a:solidFill>
                <a:latin typeface="Arial"/>
              </a:rPr>
              <a:t>Last, I know this isn't a problem caused by all men, or exclusively caused by men. If the shoe doesn't fit, don't wear it.</a:t>
            </a:r>
            <a:endParaRPr b="0" lang="en-AU" sz="14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685800" y="1143000"/>
            <a:ext cx="5481000" cy="3080880"/>
          </a:xfrm>
          <a:prstGeom prst="rect">
            <a:avLst/>
          </a:prstGeom>
        </p:spPr>
      </p:sp>
      <p:sp>
        <p:nvSpPr>
          <p:cNvPr id="341" name="PlaceHolder 2"/>
          <p:cNvSpPr>
            <a:spLocks noGrp="1"/>
          </p:cNvSpPr>
          <p:nvPr>
            <p:ph type="body"/>
          </p:nvPr>
        </p:nvSpPr>
        <p:spPr>
          <a:xfrm>
            <a:off x="685800" y="4400640"/>
            <a:ext cx="5481000" cy="3594960"/>
          </a:xfrm>
          <a:prstGeom prst="rect">
            <a:avLst/>
          </a:prstGeom>
        </p:spPr>
        <p:txBody>
          <a:bodyPr lIns="0" rIns="0" tIns="0" bIns="0">
            <a:noAutofit/>
          </a:bodyPr>
          <a:p>
            <a:pPr marL="216000" indent="-214560">
              <a:lnSpc>
                <a:spcPct val="100000"/>
              </a:lnSpc>
              <a:tabLst>
                <a:tab algn="l" pos="0"/>
              </a:tabLst>
            </a:pPr>
            <a:r>
              <a:rPr b="0" lang="en-AU" sz="1600" spc="-1" strike="noStrike">
                <a:latin typeface="Arial"/>
                <a:ea typeface="DejaVu Sans"/>
              </a:rPr>
              <a:t> </a:t>
            </a:r>
            <a:r>
              <a:rPr b="0" lang="en-AU" sz="1600" spc="-1" strike="noStrike">
                <a:latin typeface="Arial"/>
                <a:ea typeface="DejaVu Sans"/>
              </a:rPr>
              <a:t>I’m pretty sure it’s cupcakes.</a:t>
            </a:r>
            <a:br/>
            <a:endParaRPr b="0" lang="en-AU" sz="1600" spc="-1" strike="noStrike">
              <a:latin typeface="Arial"/>
            </a:endParaRPr>
          </a:p>
          <a:p>
            <a:pPr marL="216000" indent="-214560">
              <a:lnSpc>
                <a:spcPct val="100000"/>
              </a:lnSpc>
              <a:tabLst>
                <a:tab algn="l" pos="0"/>
              </a:tabLst>
            </a:pPr>
            <a:endParaRPr b="0" lang="en-AU" sz="1600" spc="-1" strike="noStrike">
              <a:latin typeface="Arial"/>
            </a:endParaRPr>
          </a:p>
          <a:p>
            <a:pPr marL="216000" indent="-214560">
              <a:lnSpc>
                <a:spcPct val="100000"/>
              </a:lnSpc>
              <a:tabLst>
                <a:tab algn="l" pos="0"/>
              </a:tabLst>
            </a:pPr>
            <a:r>
              <a:rPr b="0" lang="en-AU" sz="1600" spc="-1" strike="noStrike">
                <a:latin typeface="Arial"/>
                <a:ea typeface="DejaVu Sans"/>
              </a:rPr>
              <a:t>And non-binary people?</a:t>
            </a:r>
            <a:endParaRPr b="0" lang="en-AU" sz="1600" spc="-1" strike="noStrike">
              <a:latin typeface="Arial"/>
            </a:endParaRPr>
          </a:p>
        </p:txBody>
      </p:sp>
      <p:sp>
        <p:nvSpPr>
          <p:cNvPr id="342"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C9ADF41A-77CE-452D-B13D-0571515B6A29}"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685800" y="1143000"/>
            <a:ext cx="5481000" cy="3080880"/>
          </a:xfrm>
          <a:prstGeom prst="rect">
            <a:avLst/>
          </a:prstGeom>
        </p:spPr>
      </p:sp>
      <p:sp>
        <p:nvSpPr>
          <p:cNvPr id="344" name="PlaceHolder 2"/>
          <p:cNvSpPr>
            <a:spLocks noGrp="1"/>
          </p:cNvSpPr>
          <p:nvPr>
            <p:ph type="body"/>
          </p:nvPr>
        </p:nvSpPr>
        <p:spPr>
          <a:xfrm>
            <a:off x="685800" y="4400640"/>
            <a:ext cx="5481000" cy="3594960"/>
          </a:xfrm>
          <a:prstGeom prst="rect">
            <a:avLst/>
          </a:prstGeom>
        </p:spPr>
        <p:txBody>
          <a:bodyPr lIns="0" rIns="0" tIns="0" bIns="0">
            <a:noAutofit/>
          </a:bodyPr>
          <a:p>
            <a:pPr marL="216000" indent="-214560">
              <a:lnSpc>
                <a:spcPct val="100000"/>
              </a:lnSpc>
              <a:tabLst>
                <a:tab algn="l" pos="0"/>
              </a:tabLst>
            </a:pPr>
            <a:endParaRPr b="0" lang="en-AU" sz="2000" spc="-1" strike="noStrike">
              <a:latin typeface="Arial"/>
            </a:endParaRPr>
          </a:p>
          <a:p>
            <a:pPr marL="216000" indent="-214560">
              <a:lnSpc>
                <a:spcPct val="100000"/>
              </a:lnSpc>
              <a:tabLst>
                <a:tab algn="l" pos="0"/>
              </a:tabLst>
            </a:pPr>
            <a:r>
              <a:rPr b="0" lang="en-AU" sz="1600" spc="-1" strike="noStrike">
                <a:latin typeface="Arial"/>
                <a:ea typeface="DejaVu Sans"/>
              </a:rPr>
              <a:t> </a:t>
            </a:r>
            <a:r>
              <a:rPr b="0" i="1" lang="en-AU" sz="1600" spc="-1" strike="noStrike">
                <a:latin typeface="Arial"/>
                <a:ea typeface="DejaVu Sans"/>
              </a:rPr>
              <a:t>Rainbow</a:t>
            </a:r>
            <a:r>
              <a:rPr b="0" lang="en-AU" sz="1600" spc="-1" strike="noStrike">
                <a:latin typeface="Arial"/>
                <a:ea typeface="DejaVu Sans"/>
              </a:rPr>
              <a:t> cupcakes!</a:t>
            </a:r>
            <a:endParaRPr b="0" lang="en-AU" sz="1600" spc="-1" strike="noStrike">
              <a:latin typeface="Arial"/>
            </a:endParaRPr>
          </a:p>
          <a:p>
            <a:pPr marL="216000" indent="-214560">
              <a:lnSpc>
                <a:spcPct val="100000"/>
              </a:lnSpc>
              <a:tabLst>
                <a:tab algn="l" pos="0"/>
              </a:tabLst>
            </a:pPr>
            <a:endParaRPr b="0" lang="en-AU" sz="1600" spc="-1" strike="noStrike">
              <a:latin typeface="Arial"/>
            </a:endParaRPr>
          </a:p>
          <a:p>
            <a:pPr marL="216000" indent="-214560">
              <a:lnSpc>
                <a:spcPct val="100000"/>
              </a:lnSpc>
              <a:tabLst>
                <a:tab algn="l" pos="0"/>
              </a:tabLst>
            </a:pPr>
            <a:r>
              <a:rPr b="0" lang="en-AU" sz="1600" spc="-1" strike="noStrike">
                <a:latin typeface="Arial"/>
                <a:ea typeface="DejaVu Sans"/>
              </a:rPr>
              <a:t>So that's a long, but not exhaustive, list of how we could keep women out of cyber, and make it an unwelcoming place for people of other genders too.</a:t>
            </a:r>
            <a:endParaRPr b="0" lang="en-AU" sz="1600" spc="-1" strike="noStrike">
              <a:latin typeface="Arial"/>
            </a:endParaRPr>
          </a:p>
          <a:p>
            <a:pPr marL="216000" indent="-214560">
              <a:lnSpc>
                <a:spcPct val="100000"/>
              </a:lnSpc>
              <a:tabLst>
                <a:tab algn="l" pos="0"/>
              </a:tabLst>
            </a:pPr>
            <a:endParaRPr b="0" lang="en-AU" sz="1600" spc="-1" strike="noStrike">
              <a:latin typeface="Arial"/>
            </a:endParaRPr>
          </a:p>
          <a:p>
            <a:pPr marL="216000" indent="-214560">
              <a:lnSpc>
                <a:spcPct val="100000"/>
              </a:lnSpc>
              <a:tabLst>
                <a:tab algn="l" pos="0"/>
              </a:tabLst>
            </a:pPr>
            <a:r>
              <a:rPr b="0" lang="en-AU" sz="1600" spc="-1" strike="noStrike">
                <a:latin typeface="Arial"/>
                <a:ea typeface="DejaVu Sans"/>
              </a:rPr>
              <a:t>I've put a list of resources on making workplaces more welcoming up on my github, in case you'd like to add them to your workplace blocklist. (I'll show the link in a minute).</a:t>
            </a:r>
            <a:endParaRPr b="0" lang="en-AU" sz="1600" spc="-1" strike="noStrike">
              <a:latin typeface="Arial"/>
            </a:endParaRPr>
          </a:p>
          <a:p>
            <a:pPr marL="216000" indent="-214560">
              <a:lnSpc>
                <a:spcPct val="100000"/>
              </a:lnSpc>
              <a:tabLst>
                <a:tab algn="l" pos="0"/>
              </a:tabLst>
            </a:pPr>
            <a:endParaRPr b="0" lang="en-AU" sz="1600" spc="-1" strike="noStrike">
              <a:latin typeface="Arial"/>
            </a:endParaRPr>
          </a:p>
        </p:txBody>
      </p:sp>
      <p:sp>
        <p:nvSpPr>
          <p:cNvPr id="345"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73844E74-3115-4EBB-9876-635098B28C46}"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1000" cy="3080880"/>
          </a:xfrm>
          <a:prstGeom prst="rect">
            <a:avLst/>
          </a:prstGeom>
        </p:spPr>
      </p:sp>
      <p:sp>
        <p:nvSpPr>
          <p:cNvPr id="347" name="PlaceHolder 2"/>
          <p:cNvSpPr>
            <a:spLocks noGrp="1"/>
          </p:cNvSpPr>
          <p:nvPr>
            <p:ph type="body"/>
          </p:nvPr>
        </p:nvSpPr>
        <p:spPr>
          <a:xfrm>
            <a:off x="685800" y="4400640"/>
            <a:ext cx="5481000" cy="3594960"/>
          </a:xfrm>
          <a:prstGeom prst="rect">
            <a:avLst/>
          </a:prstGeom>
        </p:spPr>
        <p:txBody>
          <a:bodyPr lIns="0" rIns="0" tIns="0" bIns="0">
            <a:noAutofit/>
          </a:bodyPr>
          <a:p>
            <a:pPr marL="216000" indent="-214560">
              <a:lnSpc>
                <a:spcPct val="100000"/>
              </a:lnSpc>
              <a:tabLst>
                <a:tab algn="l" pos="0"/>
              </a:tabLst>
            </a:pPr>
            <a:r>
              <a:rPr b="0" lang="en-AU" sz="1600" spc="-1" strike="noStrike">
                <a:latin typeface="Arial"/>
              </a:rPr>
              <a:t>Back out of the satire now, back to just being me.</a:t>
            </a:r>
            <a:endParaRPr b="0" lang="en-AU" sz="1600" spc="-1" strike="noStrike">
              <a:latin typeface="Arial"/>
            </a:endParaRPr>
          </a:p>
          <a:p>
            <a:pPr marL="216000" indent="-214560">
              <a:lnSpc>
                <a:spcPct val="100000"/>
              </a:lnSpc>
              <a:tabLst>
                <a:tab algn="l" pos="0"/>
              </a:tabLst>
            </a:pPr>
            <a:endParaRPr b="0" lang="en-AU" sz="1600" spc="-1" strike="noStrike">
              <a:latin typeface="Arial"/>
            </a:endParaRPr>
          </a:p>
          <a:p>
            <a:pPr marL="216000" indent="-214560">
              <a:lnSpc>
                <a:spcPct val="100000"/>
              </a:lnSpc>
              <a:tabLst>
                <a:tab algn="l" pos="0"/>
              </a:tabLst>
            </a:pPr>
            <a:r>
              <a:rPr b="0" lang="en-AU" sz="1600" spc="-1" strike="noStrike">
                <a:latin typeface="Arial"/>
                <a:ea typeface="DejaVu Sans"/>
              </a:rPr>
              <a:t>I hope no one here does ALL these things, but if you did see yourself, or your corner of the industry in these things, that's OK. This is your invitation to learn and grow.</a:t>
            </a:r>
            <a:br/>
            <a:endParaRPr b="0" lang="en-AU" sz="1600" spc="-1" strike="noStrike">
              <a:latin typeface="Arial"/>
            </a:endParaRPr>
          </a:p>
        </p:txBody>
      </p:sp>
      <p:sp>
        <p:nvSpPr>
          <p:cNvPr id="348"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9C619BCB-E5CD-4E9C-8FDD-E5C9EFD6ACD1}" type="slidenum">
              <a:rPr b="0" lang="en-US" sz="1800" spc="-1" strike="noStrike">
                <a:solidFill>
                  <a:srgbClr val="000000"/>
                </a:solidFill>
                <a:latin typeface="Times New Roman"/>
              </a:rPr>
              <a:t>&lt;number&gt;</a:t>
            </a:fld>
            <a:endParaRPr b="0" lang="en-AU" sz="18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73440" y="812520"/>
            <a:ext cx="7124400" cy="4006440"/>
          </a:xfrm>
          <a:prstGeom prst="rect">
            <a:avLst/>
          </a:prstGeom>
        </p:spPr>
      </p:sp>
      <p:sp>
        <p:nvSpPr>
          <p:cNvPr id="350" name="PlaceHolder 2"/>
          <p:cNvSpPr>
            <a:spLocks noGrp="1"/>
          </p:cNvSpPr>
          <p:nvPr>
            <p:ph type="body"/>
          </p:nvPr>
        </p:nvSpPr>
        <p:spPr>
          <a:xfrm>
            <a:off x="756000" y="5078520"/>
            <a:ext cx="5182200" cy="3019680"/>
          </a:xfrm>
          <a:prstGeom prst="rect">
            <a:avLst/>
          </a:prstGeom>
        </p:spPr>
        <p:txBody>
          <a:bodyPr lIns="0" rIns="0" tIns="0" bIns="0">
            <a:noAutofit/>
          </a:bodyPr>
          <a:p>
            <a:pPr marL="216000" indent="-214560">
              <a:lnSpc>
                <a:spcPct val="100000"/>
              </a:lnSpc>
              <a:tabLst>
                <a:tab algn="l" pos="0"/>
              </a:tabLst>
            </a:pPr>
            <a:endParaRPr b="0" lang="en-AU" sz="2000" spc="-1" strike="noStrike">
              <a:latin typeface="Arial"/>
            </a:endParaRPr>
          </a:p>
          <a:p>
            <a:pPr marL="216000" indent="-214560">
              <a:lnSpc>
                <a:spcPct val="100000"/>
              </a:lnSpc>
              <a:tabLst>
                <a:tab algn="l" pos="0"/>
              </a:tabLst>
            </a:pPr>
            <a:r>
              <a:rPr b="0" lang="en-AU" sz="1600" spc="-1" strike="noStrike">
                <a:latin typeface="Arial"/>
                <a:ea typeface="DejaVu Sans"/>
              </a:rPr>
              <a:t>My twitter, bluesky and mastodon are both @keira_reckons, although I am mostly on mastodon now.</a:t>
            </a:r>
            <a:endParaRPr b="0" lang="en-AU" sz="1600" spc="-1" strike="noStrike">
              <a:latin typeface="Arial"/>
            </a:endParaRPr>
          </a:p>
          <a:p>
            <a:pPr marL="216000" indent="-214560">
              <a:lnSpc>
                <a:spcPct val="100000"/>
              </a:lnSpc>
              <a:tabLst>
                <a:tab algn="l" pos="0"/>
              </a:tabLst>
            </a:pPr>
            <a:endParaRPr b="0" lang="en-AU" sz="1600" spc="-1" strike="noStrike">
              <a:latin typeface="Arial"/>
            </a:endParaRPr>
          </a:p>
          <a:p>
            <a:pPr marL="216000" indent="-214560">
              <a:lnSpc>
                <a:spcPct val="100000"/>
              </a:lnSpc>
              <a:tabLst>
                <a:tab algn="l" pos="0"/>
              </a:tabLst>
            </a:pPr>
            <a:r>
              <a:rPr b="0" lang="en-AU" sz="1600" spc="-1" strike="noStrike">
                <a:latin typeface="Arial"/>
                <a:ea typeface="DejaVu Sans"/>
              </a:rPr>
              <a:t>Any questions?</a:t>
            </a:r>
            <a:endParaRPr b="0" lang="en-AU" sz="16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685800" y="1143000"/>
            <a:ext cx="5481000" cy="3080880"/>
          </a:xfrm>
          <a:prstGeom prst="rect">
            <a:avLst/>
          </a:prstGeom>
        </p:spPr>
      </p:sp>
      <p:sp>
        <p:nvSpPr>
          <p:cNvPr id="249" name="PlaceHolder 2"/>
          <p:cNvSpPr>
            <a:spLocks noGrp="1"/>
          </p:cNvSpPr>
          <p:nvPr>
            <p:ph type="body"/>
          </p:nvPr>
        </p:nvSpPr>
        <p:spPr>
          <a:xfrm>
            <a:off x="685800" y="4400640"/>
            <a:ext cx="5481000" cy="3594960"/>
          </a:xfrm>
          <a:prstGeom prst="rect">
            <a:avLst/>
          </a:prstGeom>
        </p:spPr>
        <p:txBody>
          <a:bodyPr lIns="0" rIns="0" tIns="0" bIns="0">
            <a:noAutofit/>
          </a:bodyPr>
          <a:p>
            <a:pPr marL="216000" indent="-212040">
              <a:lnSpc>
                <a:spcPct val="100000"/>
              </a:lnSpc>
              <a:tabLst>
                <a:tab algn="l" pos="0"/>
              </a:tabLst>
            </a:pPr>
            <a:endParaRPr b="0" lang="en-AU" sz="2000" spc="-1" strike="noStrike">
              <a:latin typeface="Arial"/>
            </a:endParaRPr>
          </a:p>
          <a:p>
            <a:pPr marL="216000" indent="-212040">
              <a:lnSpc>
                <a:spcPct val="100000"/>
              </a:lnSpc>
              <a:tabLst>
                <a:tab algn="l" pos="0"/>
              </a:tabLst>
            </a:pPr>
            <a:endParaRPr b="0" lang="en-AU" sz="2000" spc="-1" strike="noStrike">
              <a:latin typeface="Arial"/>
            </a:endParaRPr>
          </a:p>
        </p:txBody>
      </p:sp>
      <p:sp>
        <p:nvSpPr>
          <p:cNvPr id="250"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2B5F4A89-F450-4BF2-9D9D-38D7126E4B06}"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1000" cy="3080880"/>
          </a:xfrm>
          <a:prstGeom prst="rect">
            <a:avLst/>
          </a:prstGeom>
        </p:spPr>
      </p:sp>
      <p:sp>
        <p:nvSpPr>
          <p:cNvPr id="252" name="PlaceHolder 2"/>
          <p:cNvSpPr>
            <a:spLocks noGrp="1"/>
          </p:cNvSpPr>
          <p:nvPr>
            <p:ph type="body"/>
          </p:nvPr>
        </p:nvSpPr>
        <p:spPr>
          <a:xfrm>
            <a:off x="685800" y="4400640"/>
            <a:ext cx="5481000" cy="3594960"/>
          </a:xfrm>
          <a:prstGeom prst="rect">
            <a:avLst/>
          </a:prstGeom>
        </p:spPr>
        <p:txBody>
          <a:bodyPr lIns="0" rIns="0" tIns="0" bIns="0">
            <a:noAutofit/>
          </a:bodyPr>
          <a:p>
            <a:pPr marL="216000" indent="-215640">
              <a:lnSpc>
                <a:spcPct val="100000"/>
              </a:lnSpc>
              <a:tabLst>
                <a:tab algn="l" pos="0"/>
              </a:tabLst>
            </a:pPr>
            <a:r>
              <a:rPr b="0" lang="en-AU" sz="1600" spc="-1" strike="noStrike">
                <a:solidFill>
                  <a:srgbClr val="000000"/>
                </a:solidFill>
                <a:latin typeface="Arial"/>
              </a:rPr>
              <a:t>So here we are. 2023, and women have been joining cyber at an alarming rate. In the US women’s participation rose from 11% to 24% over just a few years. In Australia women now make up 17% of the industry. </a:t>
            </a:r>
            <a:endParaRPr b="0" lang="en-AU" sz="1600" spc="-1" strike="noStrike">
              <a:latin typeface="Arial"/>
            </a:endParaRPr>
          </a:p>
          <a:p>
            <a:pPr marL="216000" indent="-215640">
              <a:lnSpc>
                <a:spcPct val="100000"/>
              </a:lnSpc>
              <a:tabLst>
                <a:tab algn="l" pos="0"/>
              </a:tabLst>
            </a:pPr>
            <a:endParaRPr b="0" lang="en-AU" sz="1600" spc="-1" strike="noStrike">
              <a:latin typeface="Arial"/>
            </a:endParaRPr>
          </a:p>
          <a:p>
            <a:pPr marL="216000" indent="-215640">
              <a:lnSpc>
                <a:spcPct val="100000"/>
              </a:lnSpc>
              <a:tabLst>
                <a:tab algn="l" pos="0"/>
              </a:tabLst>
            </a:pPr>
            <a:r>
              <a:rPr b="0" lang="en-AU" sz="1600" spc="-1" strike="noStrike">
                <a:solidFill>
                  <a:srgbClr val="000000"/>
                </a:solidFill>
                <a:latin typeface="Arial"/>
              </a:rPr>
              <a:t>I don’t have numbers for non-binary people, but I am sure they are just as concerning.</a:t>
            </a:r>
            <a:endParaRPr b="0" lang="en-AU" sz="1600" spc="-1" strike="noStrike">
              <a:latin typeface="Arial"/>
            </a:endParaRPr>
          </a:p>
          <a:p>
            <a:pPr marL="216000" indent="-215640">
              <a:lnSpc>
                <a:spcPct val="100000"/>
              </a:lnSpc>
              <a:tabLst>
                <a:tab algn="l" pos="0"/>
              </a:tabLst>
            </a:pPr>
            <a:endParaRPr b="0" lang="en-AU" sz="1600" spc="-1" strike="noStrike">
              <a:latin typeface="Arial"/>
            </a:endParaRPr>
          </a:p>
          <a:p>
            <a:pPr marL="216000" indent="-215640">
              <a:lnSpc>
                <a:spcPct val="100000"/>
              </a:lnSpc>
              <a:tabLst>
                <a:tab algn="l" pos="0"/>
              </a:tabLst>
            </a:pPr>
            <a:r>
              <a:rPr b="0" lang="en-AU" sz="1600" spc="-1" strike="noStrike">
                <a:solidFill>
                  <a:srgbClr val="000000"/>
                </a:solidFill>
                <a:latin typeface="Arial"/>
                <a:ea typeface="DejaVu Sans"/>
              </a:rPr>
              <a:t>Gone are the days when we could rely on laws to prevent women from working outside their rightful roles.</a:t>
            </a:r>
            <a:endParaRPr b="0" lang="en-AU" sz="1600" spc="-1" strike="noStrike">
              <a:latin typeface="Arial"/>
            </a:endParaRPr>
          </a:p>
          <a:p>
            <a:pPr marL="216000" indent="-215640">
              <a:lnSpc>
                <a:spcPct val="100000"/>
              </a:lnSpc>
              <a:tabLst>
                <a:tab algn="l" pos="0"/>
              </a:tabLst>
            </a:pPr>
            <a:endParaRPr b="0" lang="en-AU" sz="1600" spc="-1" strike="noStrike">
              <a:latin typeface="Arial"/>
            </a:endParaRPr>
          </a:p>
          <a:p>
            <a:pPr marL="216000" indent="-215640">
              <a:lnSpc>
                <a:spcPct val="100000"/>
              </a:lnSpc>
              <a:tabLst>
                <a:tab algn="l" pos="0"/>
              </a:tabLst>
            </a:pPr>
            <a:r>
              <a:rPr b="0" lang="en-AU" sz="1600" spc="-1" strike="noStrike">
                <a:solidFill>
                  <a:srgbClr val="000000"/>
                </a:solidFill>
                <a:latin typeface="Arial"/>
                <a:ea typeface="DejaVu Sans"/>
              </a:rPr>
              <a:t>But thanks to some lingering structural inequalities, a slow-changing media culture, and the realities of capitalism, we've got a fighting chance.</a:t>
            </a:r>
            <a:endParaRPr b="0" lang="en-AU" sz="1600" spc="-1" strike="noStrike">
              <a:latin typeface="Arial"/>
            </a:endParaRPr>
          </a:p>
          <a:p>
            <a:pPr marL="216000" indent="-215640">
              <a:lnSpc>
                <a:spcPct val="100000"/>
              </a:lnSpc>
              <a:tabLst>
                <a:tab algn="l" pos="0"/>
              </a:tabLst>
            </a:pPr>
            <a:endParaRPr b="0" lang="en-AU" sz="1600" spc="-1" strike="noStrike">
              <a:latin typeface="Arial"/>
            </a:endParaRPr>
          </a:p>
          <a:p>
            <a:pPr marL="216000" indent="-212400">
              <a:lnSpc>
                <a:spcPct val="100000"/>
              </a:lnSpc>
              <a:tabLst>
                <a:tab algn="l" pos="0"/>
              </a:tabLst>
            </a:pPr>
            <a:endParaRPr b="0" lang="en-AU" sz="1600" spc="-1" strike="noStrike">
              <a:latin typeface="Arial"/>
            </a:endParaRPr>
          </a:p>
        </p:txBody>
      </p:sp>
      <p:sp>
        <p:nvSpPr>
          <p:cNvPr id="253"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E408D95-E098-4013-88DA-E3EF6D3C5C87}" type="slidenum">
              <a:rPr b="0" lang="en-US" sz="1400" spc="-1" strike="noStrike">
                <a:solidFill>
                  <a:srgbClr val="000000"/>
                </a:solidFill>
                <a:latin typeface="Times New Roman"/>
              </a:rPr>
              <a:t>33</a:t>
            </a:fld>
            <a:endParaRPr b="0" lang="en-AU" sz="1400" spc="-1" strike="noStrike">
              <a:latin typeface="Arial"/>
            </a:endParaRPr>
          </a:p>
        </p:txBody>
      </p:sp>
      <p:sp>
        <p:nvSpPr>
          <p:cNvPr id="254" name="CustomShape 4"/>
          <p:cNvSpPr/>
          <p:nvPr/>
        </p:nvSpPr>
        <p:spPr>
          <a:xfrm>
            <a:off x="540000" y="5040000"/>
            <a:ext cx="5937480" cy="2877480"/>
          </a:xfrm>
          <a:prstGeom prst="rect">
            <a:avLst/>
          </a:prstGeom>
          <a:noFill/>
          <a:ln w="0">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1000" cy="3080880"/>
          </a:xfrm>
          <a:prstGeom prst="rect">
            <a:avLst/>
          </a:prstGeom>
        </p:spPr>
      </p:sp>
      <p:sp>
        <p:nvSpPr>
          <p:cNvPr id="256" name="PlaceHolder 2"/>
          <p:cNvSpPr>
            <a:spLocks noGrp="1"/>
          </p:cNvSpPr>
          <p:nvPr>
            <p:ph type="body"/>
          </p:nvPr>
        </p:nvSpPr>
        <p:spPr>
          <a:xfrm>
            <a:off x="685800" y="4400640"/>
            <a:ext cx="5481000" cy="3594960"/>
          </a:xfrm>
          <a:prstGeom prst="rect">
            <a:avLst/>
          </a:prstGeom>
        </p:spPr>
        <p:txBody>
          <a:bodyPr lIns="0" rIns="0" tIns="0" bIns="0">
            <a:noAutofit/>
          </a:bodyPr>
          <a:p>
            <a:pPr marL="216000" indent="-215640">
              <a:lnSpc>
                <a:spcPct val="100000"/>
              </a:lnSpc>
              <a:tabLst>
                <a:tab algn="l" pos="0"/>
              </a:tabLst>
            </a:pPr>
            <a:r>
              <a:rPr b="0" lang="en-AU" sz="1600" spc="-1" strike="noStrike">
                <a:solidFill>
                  <a:srgbClr val="000000"/>
                </a:solidFill>
                <a:latin typeface="Arial"/>
                <a:ea typeface="DejaVu Sans"/>
              </a:rPr>
              <a:t>Some of us in the industry have been working hard to keep women from settling in.</a:t>
            </a:r>
            <a:endParaRPr b="0" lang="en-AU" sz="1600" spc="-1" strike="noStrike">
              <a:latin typeface="Arial"/>
            </a:endParaRPr>
          </a:p>
          <a:p>
            <a:pPr marL="216000" indent="-213480">
              <a:lnSpc>
                <a:spcPct val="100000"/>
              </a:lnSpc>
              <a:tabLst>
                <a:tab algn="l" pos="0"/>
              </a:tabLst>
            </a:pPr>
            <a:endParaRPr b="0" lang="en-AU" sz="1600" spc="-1" strike="noStrike">
              <a:latin typeface="Arial"/>
            </a:endParaRPr>
          </a:p>
          <a:p>
            <a:pPr marL="216000" indent="-213480">
              <a:lnSpc>
                <a:spcPct val="100000"/>
              </a:lnSpc>
              <a:tabLst>
                <a:tab algn="l" pos="0"/>
              </a:tabLst>
            </a:pPr>
            <a:r>
              <a:rPr b="0" lang="en-AU" sz="1600" spc="-1" strike="noStrike">
                <a:solidFill>
                  <a:srgbClr val="000000"/>
                </a:solidFill>
                <a:latin typeface="Arial"/>
                <a:ea typeface="DejaVu Sans"/>
              </a:rPr>
              <a:t>Of course, of course, #NotAllMen.</a:t>
            </a:r>
            <a:endParaRPr b="0" lang="en-AU" sz="1600" spc="-1" strike="noStrike">
              <a:latin typeface="Arial"/>
            </a:endParaRPr>
          </a:p>
          <a:p>
            <a:pPr marL="216000" indent="-213480">
              <a:lnSpc>
                <a:spcPct val="100000"/>
              </a:lnSpc>
              <a:tabLst>
                <a:tab algn="l" pos="0"/>
              </a:tabLst>
            </a:pPr>
            <a:endParaRPr b="0" lang="en-AU" sz="1600" spc="-1" strike="noStrike">
              <a:latin typeface="Arial"/>
            </a:endParaRPr>
          </a:p>
          <a:p>
            <a:pPr marL="216000" indent="-212400">
              <a:lnSpc>
                <a:spcPct val="100000"/>
              </a:lnSpc>
              <a:tabLst>
                <a:tab algn="l" pos="0"/>
              </a:tabLst>
            </a:pPr>
            <a:endParaRPr b="0" lang="en-AU" sz="1600" spc="-1" strike="noStrike">
              <a:latin typeface="Arial"/>
            </a:endParaRPr>
          </a:p>
        </p:txBody>
      </p:sp>
      <p:sp>
        <p:nvSpPr>
          <p:cNvPr id="257"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13332FEA-2560-4097-9334-70D6CBC17EB8}" type="slidenum">
              <a:rPr b="0" lang="en-US" sz="1400" spc="-1" strike="noStrike">
                <a:solidFill>
                  <a:srgbClr val="000000"/>
                </a:solidFill>
                <a:latin typeface="Times New Roman"/>
              </a:rPr>
              <a:t>33</a:t>
            </a:fld>
            <a:endParaRPr b="0" lang="en-AU" sz="1400" spc="-1" strike="noStrike">
              <a:latin typeface="Arial"/>
            </a:endParaRPr>
          </a:p>
        </p:txBody>
      </p:sp>
      <p:sp>
        <p:nvSpPr>
          <p:cNvPr id="258" name="CustomShape 4"/>
          <p:cNvSpPr/>
          <p:nvPr/>
        </p:nvSpPr>
        <p:spPr>
          <a:xfrm>
            <a:off x="635760" y="4400640"/>
            <a:ext cx="5482080" cy="3596040"/>
          </a:xfrm>
          <a:prstGeom prst="rect">
            <a:avLst/>
          </a:prstGeom>
          <a:noFill/>
          <a:ln w="0">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685800" y="1143000"/>
            <a:ext cx="5481000" cy="3080880"/>
          </a:xfrm>
          <a:prstGeom prst="rect">
            <a:avLst/>
          </a:prstGeom>
        </p:spPr>
      </p:sp>
      <p:sp>
        <p:nvSpPr>
          <p:cNvPr id="260" name="PlaceHolder 2"/>
          <p:cNvSpPr>
            <a:spLocks noGrp="1"/>
          </p:cNvSpPr>
          <p:nvPr>
            <p:ph type="body"/>
          </p:nvPr>
        </p:nvSpPr>
        <p:spPr>
          <a:xfrm>
            <a:off x="685800" y="4400640"/>
            <a:ext cx="5481000" cy="3594960"/>
          </a:xfrm>
          <a:prstGeom prst="rect">
            <a:avLst/>
          </a:prstGeom>
        </p:spPr>
        <p:txBody>
          <a:bodyPr lIns="0" rIns="0" tIns="0" bIns="0">
            <a:noAutofit/>
          </a:bodyPr>
          <a:p>
            <a:pPr marL="216000" indent="-213480">
              <a:lnSpc>
                <a:spcPct val="100000"/>
              </a:lnSpc>
              <a:tabLst>
                <a:tab algn="l" pos="0"/>
              </a:tabLst>
            </a:pPr>
            <a:r>
              <a:rPr b="0" lang="en-AU" sz="1600" spc="-1" strike="noStrike">
                <a:latin typeface="Arial"/>
                <a:ea typeface="DejaVu Sans"/>
              </a:rPr>
              <a:t>And I ask you, why not?!</a:t>
            </a:r>
            <a:endParaRPr b="0" lang="en-AU" sz="1600" spc="-1" strike="noStrike">
              <a:latin typeface="Arial"/>
            </a:endParaRPr>
          </a:p>
          <a:p>
            <a:pPr marL="216000" indent="-213480">
              <a:lnSpc>
                <a:spcPct val="100000"/>
              </a:lnSpc>
              <a:tabLst>
                <a:tab algn="l" pos="0"/>
              </a:tabLst>
            </a:pPr>
            <a:endParaRPr b="0" lang="en-AU" sz="1600" spc="-1" strike="noStrike">
              <a:latin typeface="Arial"/>
            </a:endParaRPr>
          </a:p>
          <a:p>
            <a:pPr marL="216000" indent="-213480">
              <a:lnSpc>
                <a:spcPct val="100000"/>
              </a:lnSpc>
              <a:tabLst>
                <a:tab algn="l" pos="0"/>
              </a:tabLst>
            </a:pPr>
            <a:r>
              <a:rPr b="0" lang="en-AU" sz="1600" spc="-1" strike="noStrike">
                <a:latin typeface="Arial"/>
                <a:ea typeface="DejaVu Sans"/>
              </a:rPr>
              <a:t>There are plenty of things we can all do to contribute to the discomfort and exclusion of women and non-binary people, whether you're a colleague, manager, conference organiser, founder, tutor or colourful community identity.</a:t>
            </a:r>
            <a:endParaRPr b="0" lang="en-AU" sz="1600" spc="-1" strike="noStrike">
              <a:latin typeface="Arial"/>
            </a:endParaRPr>
          </a:p>
        </p:txBody>
      </p:sp>
      <p:sp>
        <p:nvSpPr>
          <p:cNvPr id="261"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63CC87D-D1DB-4690-9030-11403EFD0FEC}"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721800" y="1179000"/>
            <a:ext cx="5481000" cy="3080880"/>
          </a:xfrm>
          <a:prstGeom prst="rect">
            <a:avLst/>
          </a:prstGeom>
        </p:spPr>
      </p:sp>
      <p:sp>
        <p:nvSpPr>
          <p:cNvPr id="263" name="PlaceHolder 2"/>
          <p:cNvSpPr>
            <a:spLocks noGrp="1"/>
          </p:cNvSpPr>
          <p:nvPr>
            <p:ph type="body"/>
          </p:nvPr>
        </p:nvSpPr>
        <p:spPr>
          <a:xfrm>
            <a:off x="685800" y="4400640"/>
            <a:ext cx="5481000" cy="3594960"/>
          </a:xfrm>
          <a:prstGeom prst="rect">
            <a:avLst/>
          </a:prstGeom>
        </p:spPr>
        <p:txBody>
          <a:bodyPr lIns="0" rIns="0" tIns="0" bIns="0">
            <a:noAutofit/>
          </a:bodyPr>
          <a:p>
            <a:pPr marL="216000" indent="-215640">
              <a:lnSpc>
                <a:spcPct val="100000"/>
              </a:lnSpc>
              <a:spcBef>
                <a:spcPts val="850"/>
              </a:spcBef>
              <a:tabLst>
                <a:tab algn="l" pos="0"/>
              </a:tabLst>
            </a:pPr>
            <a:r>
              <a:rPr b="0" lang="en-AU" sz="1400" spc="-1" strike="noStrike">
                <a:solidFill>
                  <a:srgbClr val="000000"/>
                </a:solidFill>
                <a:latin typeface="Arial"/>
              </a:rPr>
              <a:t>Obviously the best bet is to prevent people getting in the door in the first place. So how can we keep our places of learning suitably masculine?</a:t>
            </a:r>
            <a:endParaRPr b="0" lang="en-AU" sz="1400" spc="-1" strike="noStrike">
              <a:latin typeface="Arial"/>
            </a:endParaRPr>
          </a:p>
          <a:p>
            <a:pPr marL="216000" indent="-215640">
              <a:lnSpc>
                <a:spcPct val="100000"/>
              </a:lnSpc>
              <a:spcBef>
                <a:spcPts val="850"/>
              </a:spcBef>
              <a:tabLst>
                <a:tab algn="l" pos="0"/>
              </a:tabLst>
            </a:pPr>
            <a:r>
              <a:rPr b="0" lang="en-AU" sz="1400" spc="-1" strike="noStrike">
                <a:solidFill>
                  <a:srgbClr val="000000"/>
                </a:solidFill>
                <a:latin typeface="Arial"/>
              </a:rPr>
              <a:t>Make sure teachers say things like “you don’t look like a nerd”, or “I’m surprised you want to hang out with the geeks” when girls show interest in STEM subjects. </a:t>
            </a:r>
            <a:endParaRPr b="0" lang="en-AU" sz="1400" spc="-1" strike="noStrike">
              <a:latin typeface="Arial"/>
            </a:endParaRPr>
          </a:p>
          <a:p>
            <a:pPr marL="216000" indent="-215640">
              <a:lnSpc>
                <a:spcPct val="100000"/>
              </a:lnSpc>
              <a:spcBef>
                <a:spcPts val="850"/>
              </a:spcBef>
              <a:tabLst>
                <a:tab algn="l" pos="0"/>
              </a:tabLst>
            </a:pPr>
            <a:r>
              <a:rPr b="0" lang="en-AU" sz="1400" spc="-1" strike="noStrike">
                <a:solidFill>
                  <a:srgbClr val="000000"/>
                </a:solidFill>
                <a:latin typeface="Arial"/>
              </a:rPr>
              <a:t>Don’t ask pronouns, don’t give yours. Ask someone if they are “sure” that their pronopuns really are they/them. If possible, discourage the use of pronouns in email signatures as "divisive".</a:t>
            </a:r>
            <a:endParaRPr b="0" lang="en-AU" sz="1400" spc="-1" strike="noStrike">
              <a:latin typeface="Arial"/>
            </a:endParaRPr>
          </a:p>
          <a:p>
            <a:pPr marL="216000" indent="-215640">
              <a:lnSpc>
                <a:spcPct val="100000"/>
              </a:lnSpc>
              <a:spcBef>
                <a:spcPts val="850"/>
              </a:spcBef>
              <a:tabLst>
                <a:tab algn="l" pos="0"/>
              </a:tabLst>
            </a:pPr>
            <a:r>
              <a:rPr b="0" lang="en-AU" sz="1400" spc="-1" strike="noStrike">
                <a:solidFill>
                  <a:srgbClr val="000000"/>
                </a:solidFill>
                <a:latin typeface="Arial"/>
              </a:rPr>
              <a:t>Make sure the toilet situation is binary, causing discomfort and risk for many people. Only have two gender fields on any given form. And, if you can, make sure your systems have no way to handle non-anglo names, and no way to handle name changes.</a:t>
            </a:r>
            <a:endParaRPr b="0" lang="en-AU" sz="1400" spc="-1" strike="noStrike">
              <a:latin typeface="Arial"/>
            </a:endParaRPr>
          </a:p>
          <a:p>
            <a:pPr marL="216000" indent="-215640">
              <a:lnSpc>
                <a:spcPct val="100000"/>
              </a:lnSpc>
              <a:spcBef>
                <a:spcPts val="850"/>
              </a:spcBef>
              <a:tabLst>
                <a:tab algn="l" pos="0"/>
              </a:tabLst>
            </a:pPr>
            <a:r>
              <a:rPr b="0" lang="en-AU" sz="1400" spc="-1" strike="noStrike">
                <a:solidFill>
                  <a:srgbClr val="000000"/>
                </a:solidFill>
                <a:latin typeface="Arial"/>
              </a:rPr>
              <a:t>Never have women professors or guest lecturers, ensure any reading is of male authors, and assign only male mentors.</a:t>
            </a:r>
            <a:endParaRPr b="0" lang="en-AU" sz="1400" spc="-1" strike="noStrike">
              <a:latin typeface="Arial"/>
            </a:endParaRPr>
          </a:p>
          <a:p>
            <a:pPr marL="216000" indent="-212400">
              <a:lnSpc>
                <a:spcPct val="100000"/>
              </a:lnSpc>
              <a:tabLst>
                <a:tab algn="l" pos="0"/>
              </a:tabLst>
            </a:pPr>
            <a:endParaRPr b="0" lang="en-AU" sz="1400" spc="-1" strike="noStrike">
              <a:latin typeface="Arial"/>
            </a:endParaRPr>
          </a:p>
        </p:txBody>
      </p:sp>
      <p:sp>
        <p:nvSpPr>
          <p:cNvPr id="264"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82C3D36C-8DB3-422E-9305-F354071C8DB9}" type="slidenum">
              <a:rPr b="0" lang="en-US" sz="1400" spc="-1" strike="noStrike">
                <a:solidFill>
                  <a:srgbClr val="000000"/>
                </a:solidFill>
                <a:latin typeface="Times New Roman"/>
              </a:rPr>
              <a:t>33</a:t>
            </a:fld>
            <a:endParaRPr b="0" lang="en-AU" sz="1400" spc="-1" strike="noStrike">
              <a:latin typeface="Arial"/>
            </a:endParaRPr>
          </a:p>
        </p:txBody>
      </p:sp>
      <p:sp>
        <p:nvSpPr>
          <p:cNvPr id="265" name="CustomShape 4"/>
          <p:cNvSpPr/>
          <p:nvPr/>
        </p:nvSpPr>
        <p:spPr>
          <a:xfrm>
            <a:off x="685800" y="4518360"/>
            <a:ext cx="5792400" cy="4479840"/>
          </a:xfrm>
          <a:prstGeom prst="rect">
            <a:avLst/>
          </a:prstGeom>
          <a:noFill/>
          <a:ln w="0">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685800" y="1143000"/>
            <a:ext cx="5481000" cy="3080880"/>
          </a:xfrm>
          <a:prstGeom prst="rect">
            <a:avLst/>
          </a:prstGeom>
        </p:spPr>
      </p:sp>
      <p:sp>
        <p:nvSpPr>
          <p:cNvPr id="267" name="PlaceHolder 2"/>
          <p:cNvSpPr>
            <a:spLocks noGrp="1"/>
          </p:cNvSpPr>
          <p:nvPr>
            <p:ph type="body"/>
          </p:nvPr>
        </p:nvSpPr>
        <p:spPr>
          <a:xfrm>
            <a:off x="685800" y="4400640"/>
            <a:ext cx="5481000" cy="3594960"/>
          </a:xfrm>
          <a:prstGeom prst="rect">
            <a:avLst/>
          </a:prstGeom>
        </p:spPr>
        <p:txBody>
          <a:bodyPr lIns="0" rIns="0" tIns="0" bIns="0">
            <a:noAutofit/>
          </a:bodyPr>
          <a:p>
            <a:pPr marL="216000" indent="-214560">
              <a:lnSpc>
                <a:spcPct val="100000"/>
              </a:lnSpc>
              <a:tabLst>
                <a:tab algn="l" pos="0"/>
              </a:tabLst>
            </a:pPr>
            <a:r>
              <a:rPr b="0" lang="en-AU" sz="1600" spc="-1" strike="noStrike">
                <a:latin typeface="Arial"/>
              </a:rPr>
              <a:t>Make sure group discussions are combative. Make people compete, and belittle those who don't know something - take back the jock culture of shaming and one-upping which you may have been the victim of in high school. This is likely to keep out all sorts of undesirables, as well as women.</a:t>
            </a:r>
            <a:endParaRPr b="0" lang="en-AU" sz="1600" spc="-1" strike="noStrike">
              <a:latin typeface="Arial"/>
            </a:endParaRPr>
          </a:p>
          <a:p>
            <a:pPr marL="216000" indent="-213480">
              <a:lnSpc>
                <a:spcPct val="100000"/>
              </a:lnSpc>
              <a:tabLst>
                <a:tab algn="l" pos="0"/>
              </a:tabLst>
            </a:pPr>
            <a:endParaRPr b="0" lang="en-AU" sz="1600" spc="-1" strike="noStrike">
              <a:latin typeface="Arial"/>
            </a:endParaRPr>
          </a:p>
          <a:p>
            <a:pPr marL="216000" indent="-213480">
              <a:lnSpc>
                <a:spcPct val="100000"/>
              </a:lnSpc>
              <a:tabLst>
                <a:tab algn="l" pos="0"/>
              </a:tabLst>
            </a:pPr>
            <a:r>
              <a:rPr b="0" lang="en-AU" sz="1600" spc="-1" strike="noStrike">
                <a:latin typeface="Arial"/>
              </a:rPr>
              <a:t>If a woman gets the wrong answer, assume it is because she is a woman, not an individual. You can apply this tactic to any minority!</a:t>
            </a:r>
            <a:endParaRPr b="0" lang="en-AU" sz="1600" spc="-1" strike="noStrike">
              <a:latin typeface="Arial"/>
            </a:endParaRPr>
          </a:p>
          <a:p>
            <a:pPr marL="216000" indent="-213480">
              <a:lnSpc>
                <a:spcPct val="100000"/>
              </a:lnSpc>
              <a:tabLst>
                <a:tab algn="l" pos="0"/>
              </a:tabLst>
            </a:pPr>
            <a:endParaRPr b="0" lang="en-AU" sz="1600" spc="-1" strike="noStrike">
              <a:latin typeface="Arial"/>
            </a:endParaRPr>
          </a:p>
          <a:p>
            <a:pPr marL="216000" indent="-213480">
              <a:lnSpc>
                <a:spcPct val="100000"/>
              </a:lnSpc>
              <a:tabLst>
                <a:tab algn="l" pos="0"/>
              </a:tabLst>
            </a:pPr>
            <a:r>
              <a:rPr b="0" lang="en-AU" sz="1600" spc="-1" strike="noStrike">
                <a:latin typeface="Arial"/>
              </a:rPr>
              <a:t>In formal training, mark down for a lack of public contribution, ignoring the reasons why minorities, who are aware they're judged differently, might not speak up.</a:t>
            </a:r>
            <a:endParaRPr b="0" lang="en-AU" sz="1600" spc="-1" strike="noStrike">
              <a:latin typeface="Arial"/>
            </a:endParaRPr>
          </a:p>
        </p:txBody>
      </p:sp>
      <p:sp>
        <p:nvSpPr>
          <p:cNvPr id="268" name="CustomShape 3"/>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EF53E306-05D9-4B4F-876B-9196E1AC0E57}"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AU"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AU"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AU"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AU"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AU"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AU"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AU"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AU"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AU"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AU"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AU"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AU"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AU"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AU"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AU"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AU"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AU"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AU"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AU" sz="4400" spc="-1" strike="noStrike">
                <a:latin typeface="Arial"/>
              </a:rPr>
              <a:t>Click to </a:t>
            </a:r>
            <a:r>
              <a:rPr b="0" lang="en-AU" sz="4400" spc="-1" strike="noStrike">
                <a:latin typeface="Arial"/>
              </a:rPr>
              <a:t>edit the </a:t>
            </a:r>
            <a:r>
              <a:rPr b="0" lang="en-AU" sz="4400" spc="-1" strike="noStrike">
                <a:latin typeface="Arial"/>
              </a:rPr>
              <a:t>title text </a:t>
            </a:r>
            <a:r>
              <a:rPr b="0" lang="en-AU" sz="4400" spc="-1" strike="noStrike">
                <a:latin typeface="Arial"/>
              </a:rPr>
              <a:t>format</a:t>
            </a:r>
            <a:endParaRPr b="0" lang="en-AU"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AU" sz="4400" spc="-1" strike="noStrike">
                <a:latin typeface="Arial"/>
              </a:rPr>
              <a:t>Click to edit the title </a:t>
            </a:r>
            <a:r>
              <a:rPr b="0" lang="en-AU" sz="4400" spc="-1" strike="noStrike">
                <a:latin typeface="Arial"/>
              </a:rPr>
              <a:t>text format</a:t>
            </a:r>
            <a:endParaRPr b="0" lang="en-AU"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AU" sz="4400" spc="-1" strike="noStrike">
                <a:latin typeface="Arial"/>
              </a:rPr>
              <a:t>Click to </a:t>
            </a:r>
            <a:r>
              <a:rPr b="0" lang="en-AU" sz="4400" spc="-1" strike="noStrike">
                <a:latin typeface="Arial"/>
              </a:rPr>
              <a:t>edit the </a:t>
            </a:r>
            <a:r>
              <a:rPr b="0" lang="en-AU" sz="4400" spc="-1" strike="noStrike">
                <a:latin typeface="Arial"/>
              </a:rPr>
              <a:t>title text </a:t>
            </a:r>
            <a:r>
              <a:rPr b="0" lang="en-AU" sz="4400" spc="-1" strike="noStrike">
                <a:latin typeface="Arial"/>
              </a:rPr>
              <a:t>format</a:t>
            </a:r>
            <a:endParaRPr b="0" lang="en-AU"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image" Target="../media/image32.jpeg"/><Relationship Id="rId4" Type="http://schemas.openxmlformats.org/officeDocument/2006/relationships/image" Target="../media/image33.jpeg"/><Relationship Id="rId5" Type="http://schemas.openxmlformats.org/officeDocument/2006/relationships/slideLayout" Target="../slideLayouts/slideLayout13.xml"/><Relationship Id="rId6"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image" Target="../media/image35.jpeg"/><Relationship Id="rId3" Type="http://schemas.openxmlformats.org/officeDocument/2006/relationships/image" Target="../media/image36.png"/><Relationship Id="rId4" Type="http://schemas.openxmlformats.org/officeDocument/2006/relationships/slideLayout" Target="../slideLayouts/slideLayout13.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image" Target="../media/image38.jpeg"/><Relationship Id="rId3" Type="http://schemas.openxmlformats.org/officeDocument/2006/relationships/image" Target="../media/image39.jpeg"/><Relationship Id="rId4" Type="http://schemas.openxmlformats.org/officeDocument/2006/relationships/slideLayout" Target="../slideLayouts/slideLayout13.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image" Target="../media/image41.jpe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image" Target="../media/image43.jpeg"/><Relationship Id="rId3" Type="http://schemas.openxmlformats.org/officeDocument/2006/relationships/image" Target="../media/image44.jpeg"/><Relationship Id="rId4" Type="http://schemas.openxmlformats.org/officeDocument/2006/relationships/slideLayout" Target="../slideLayouts/slideLayout13.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image" Target="../media/image46.jpeg"/><Relationship Id="rId3" Type="http://schemas.openxmlformats.org/officeDocument/2006/relationships/image" Target="../media/image47.jpeg"/><Relationship Id="rId4" Type="http://schemas.openxmlformats.org/officeDocument/2006/relationships/slideLayout" Target="../slideLayouts/slideLayout13.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image" Target="../media/image49.jpeg"/><Relationship Id="rId3" Type="http://schemas.openxmlformats.org/officeDocument/2006/relationships/image" Target="../media/image50.jpeg"/><Relationship Id="rId4" Type="http://schemas.openxmlformats.org/officeDocument/2006/relationships/slideLayout" Target="../slideLayouts/slideLayout13.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image" Target="../media/image52.jpeg"/><Relationship Id="rId3" Type="http://schemas.openxmlformats.org/officeDocument/2006/relationships/image" Target="../media/image53.jpeg"/><Relationship Id="rId4" Type="http://schemas.openxmlformats.org/officeDocument/2006/relationships/slideLayout" Target="../slideLayouts/slideLayout13.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image" Target="../media/image55.jpe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6.jpeg"/><Relationship Id="rId2" Type="http://schemas.openxmlformats.org/officeDocument/2006/relationships/image" Target="../media/image57.jpeg"/><Relationship Id="rId3" Type="http://schemas.openxmlformats.org/officeDocument/2006/relationships/image" Target="../media/image58.png"/><Relationship Id="rId4" Type="http://schemas.openxmlformats.org/officeDocument/2006/relationships/slideLayout" Target="../slideLayouts/slideLayout13.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9.jpeg"/><Relationship Id="rId2" Type="http://schemas.openxmlformats.org/officeDocument/2006/relationships/image" Target="../media/image60.jpeg"/><Relationship Id="rId3" Type="http://schemas.openxmlformats.org/officeDocument/2006/relationships/slideLayout" Target="../slideLayouts/slideLayout13.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image" Target="../media/image62.jpeg"/><Relationship Id="rId3" Type="http://schemas.openxmlformats.org/officeDocument/2006/relationships/image" Target="../media/image63.jpeg"/><Relationship Id="rId4" Type="http://schemas.openxmlformats.org/officeDocument/2006/relationships/slideLayout" Target="../slideLayouts/slideLayout13.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4.jpeg"/><Relationship Id="rId2" Type="http://schemas.openxmlformats.org/officeDocument/2006/relationships/image" Target="../media/image65.jpeg"/><Relationship Id="rId3" Type="http://schemas.openxmlformats.org/officeDocument/2006/relationships/image" Target="../media/image66.jpeg"/><Relationship Id="rId4" Type="http://schemas.openxmlformats.org/officeDocument/2006/relationships/slideLayout" Target="../slideLayouts/slideLayout13.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67.jpeg"/><Relationship Id="rId2" Type="http://schemas.openxmlformats.org/officeDocument/2006/relationships/image" Target="../media/image68.jpeg"/><Relationship Id="rId3" Type="http://schemas.openxmlformats.org/officeDocument/2006/relationships/image" Target="../media/image69.jpeg"/><Relationship Id="rId4" Type="http://schemas.openxmlformats.org/officeDocument/2006/relationships/slideLayout" Target="../slideLayouts/slideLayout13.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70.jpeg"/><Relationship Id="rId2" Type="http://schemas.openxmlformats.org/officeDocument/2006/relationships/image" Target="../media/image71.jpeg"/><Relationship Id="rId3" Type="http://schemas.openxmlformats.org/officeDocument/2006/relationships/slideLayout" Target="../slideLayouts/slideLayout13.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72.jpeg"/><Relationship Id="rId2" Type="http://schemas.openxmlformats.org/officeDocument/2006/relationships/image" Target="../media/image73.jpeg"/><Relationship Id="rId3" Type="http://schemas.openxmlformats.org/officeDocument/2006/relationships/image" Target="../media/image74.png"/><Relationship Id="rId4" Type="http://schemas.openxmlformats.org/officeDocument/2006/relationships/slideLayout" Target="../slideLayouts/slideLayout13.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75.jpeg"/><Relationship Id="rId2" Type="http://schemas.openxmlformats.org/officeDocument/2006/relationships/image" Target="../media/image76.jpeg"/><Relationship Id="rId3" Type="http://schemas.openxmlformats.org/officeDocument/2006/relationships/slideLayout" Target="../slideLayouts/slideLayout13.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77.jpeg"/><Relationship Id="rId2" Type="http://schemas.openxmlformats.org/officeDocument/2006/relationships/image" Target="../media/image78.jpeg"/><Relationship Id="rId3" Type="http://schemas.openxmlformats.org/officeDocument/2006/relationships/image" Target="../media/image79.jpeg"/><Relationship Id="rId4" Type="http://schemas.openxmlformats.org/officeDocument/2006/relationships/image" Target="../media/image80.jpeg"/><Relationship Id="rId5" Type="http://schemas.openxmlformats.org/officeDocument/2006/relationships/slideLayout" Target="../slideLayouts/slideLayout13.xml"/><Relationship Id="rId6"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81.jpeg"/><Relationship Id="rId2" Type="http://schemas.openxmlformats.org/officeDocument/2006/relationships/image" Target="../media/image82.jpeg"/><Relationship Id="rId3" Type="http://schemas.openxmlformats.org/officeDocument/2006/relationships/image" Target="../media/image83.jpeg"/><Relationship Id="rId4" Type="http://schemas.openxmlformats.org/officeDocument/2006/relationships/slideLayout" Target="../slideLayouts/slideLayout13.xml"/><Relationship Id="rId5"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84.jpeg"/><Relationship Id="rId2" Type="http://schemas.openxmlformats.org/officeDocument/2006/relationships/image" Target="../media/image85.jpeg"/><Relationship Id="rId3" Type="http://schemas.openxmlformats.org/officeDocument/2006/relationships/image" Target="../media/image86.jpeg"/><Relationship Id="rId4" Type="http://schemas.openxmlformats.org/officeDocument/2006/relationships/slideLayout" Target="../slideLayouts/slideLayout13.xml"/><Relationship Id="rId5"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87.jpeg"/><Relationship Id="rId2" Type="http://schemas.openxmlformats.org/officeDocument/2006/relationships/image" Target="../media/image88.jpeg"/><Relationship Id="rId3" Type="http://schemas.openxmlformats.org/officeDocument/2006/relationships/slideLayout" Target="../slideLayouts/slideLayout13.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89.jpeg"/><Relationship Id="rId2" Type="http://schemas.openxmlformats.org/officeDocument/2006/relationships/slideLayout" Target="../slideLayouts/slideLayout25.xml"/><Relationship Id="rId3"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88;p1" descr=""/>
          <p:cNvPicPr/>
          <p:nvPr/>
        </p:nvPicPr>
        <p:blipFill>
          <a:blip r:embed="rId1"/>
          <a:stretch/>
        </p:blipFill>
        <p:spPr>
          <a:xfrm>
            <a:off x="0" y="0"/>
            <a:ext cx="7191720" cy="5137920"/>
          </a:xfrm>
          <a:prstGeom prst="rect">
            <a:avLst/>
          </a:prstGeom>
          <a:ln w="0">
            <a:noFill/>
          </a:ln>
        </p:spPr>
      </p:pic>
      <p:sp>
        <p:nvSpPr>
          <p:cNvPr id="121" name="CustomShape 1"/>
          <p:cNvSpPr/>
          <p:nvPr/>
        </p:nvSpPr>
        <p:spPr>
          <a:xfrm>
            <a:off x="3960000" y="1270800"/>
            <a:ext cx="5008320" cy="1961280"/>
          </a:xfrm>
          <a:prstGeom prst="rect">
            <a:avLst/>
          </a:prstGeom>
          <a:noFill/>
          <a:ln w="0">
            <a:noFill/>
          </a:ln>
        </p:spPr>
        <p:style>
          <a:lnRef idx="0"/>
          <a:fillRef idx="0"/>
          <a:effectRef idx="0"/>
          <a:fontRef idx="minor"/>
        </p:style>
        <p:txBody>
          <a:bodyPr lIns="90000" rIns="90000" tIns="45000" bIns="45000" anchor="b">
            <a:noAutofit/>
          </a:bodyPr>
          <a:p>
            <a:pPr algn="r">
              <a:lnSpc>
                <a:spcPct val="90000"/>
              </a:lnSpc>
              <a:tabLst>
                <a:tab algn="l" pos="0"/>
              </a:tabLst>
            </a:pPr>
            <a:r>
              <a:rPr b="0" lang="en-US" sz="3200" spc="-1" strike="noStrike">
                <a:solidFill>
                  <a:srgbClr val="732162"/>
                </a:solidFill>
                <a:latin typeface="Montserrat SemiBold"/>
                <a:ea typeface="Montserrat SemiBold"/>
              </a:rPr>
              <a:t>HOW TO</a:t>
            </a:r>
            <a:endParaRPr b="0" lang="en-AU" sz="3200" spc="-1" strike="noStrike">
              <a:latin typeface="Arial"/>
            </a:endParaRPr>
          </a:p>
          <a:p>
            <a:pPr algn="r">
              <a:lnSpc>
                <a:spcPct val="90000"/>
              </a:lnSpc>
              <a:tabLst>
                <a:tab algn="l" pos="0"/>
              </a:tabLst>
            </a:pPr>
            <a:r>
              <a:rPr b="0" lang="en-US" sz="3200" spc="-1" strike="noStrike">
                <a:solidFill>
                  <a:srgbClr val="732162"/>
                </a:solidFill>
                <a:latin typeface="Montserrat SemiBold"/>
                <a:ea typeface="Montserrat SemiBold"/>
              </a:rPr>
              <a:t>PREVENT WOMEN JOINING CYBER</a:t>
            </a:r>
            <a:br/>
            <a:endParaRPr b="0" lang="en-AU" sz="3200" spc="-1" strike="noStrike">
              <a:latin typeface="Arial"/>
            </a:endParaRPr>
          </a:p>
          <a:p>
            <a:pPr algn="r">
              <a:lnSpc>
                <a:spcPct val="90000"/>
              </a:lnSpc>
              <a:tabLst>
                <a:tab algn="l" pos="0"/>
              </a:tabLst>
            </a:pPr>
            <a:r>
              <a:rPr b="0" lang="en-US" sz="2200" spc="-1" strike="noStrike">
                <a:solidFill>
                  <a:srgbClr val="732162"/>
                </a:solidFill>
                <a:latin typeface="Montserrat SemiBold"/>
                <a:ea typeface="Montserrat SemiBold"/>
              </a:rPr>
              <a:t>(and keep other</a:t>
            </a:r>
            <a:endParaRPr b="0" lang="en-AU" sz="2200" spc="-1" strike="noStrike">
              <a:latin typeface="Arial"/>
            </a:endParaRPr>
          </a:p>
          <a:p>
            <a:pPr algn="r">
              <a:lnSpc>
                <a:spcPct val="90000"/>
              </a:lnSpc>
              <a:tabLst>
                <a:tab algn="l" pos="0"/>
              </a:tabLst>
            </a:pPr>
            <a:r>
              <a:rPr b="0" lang="en-US" sz="2200" spc="-1" strike="noStrike">
                <a:solidFill>
                  <a:srgbClr val="732162"/>
                </a:solidFill>
                <a:latin typeface="Montserrat SemiBold"/>
                <a:ea typeface="Montserrat SemiBold"/>
              </a:rPr>
              <a:t>under-represented</a:t>
            </a:r>
            <a:endParaRPr b="0" lang="en-AU" sz="2200" spc="-1" strike="noStrike">
              <a:latin typeface="Arial"/>
            </a:endParaRPr>
          </a:p>
          <a:p>
            <a:pPr algn="r">
              <a:lnSpc>
                <a:spcPct val="90000"/>
              </a:lnSpc>
              <a:tabLst>
                <a:tab algn="l" pos="0"/>
              </a:tabLst>
            </a:pPr>
            <a:r>
              <a:rPr b="0" lang="en-US" sz="2200" spc="-1" strike="noStrike">
                <a:solidFill>
                  <a:srgbClr val="732162"/>
                </a:solidFill>
                <a:latin typeface="Montserrat SemiBold"/>
                <a:ea typeface="Montserrat SemiBold"/>
              </a:rPr>
              <a:t>identities out too)</a:t>
            </a:r>
            <a:endParaRPr b="0" lang="en-AU" sz="2200" spc="-1" strike="noStrike">
              <a:latin typeface="Arial"/>
            </a:endParaRPr>
          </a:p>
        </p:txBody>
      </p:sp>
      <p:sp>
        <p:nvSpPr>
          <p:cNvPr id="122" name="CustomShape 2"/>
          <p:cNvSpPr/>
          <p:nvPr/>
        </p:nvSpPr>
        <p:spPr>
          <a:xfrm>
            <a:off x="2240280" y="3561840"/>
            <a:ext cx="6670800" cy="676440"/>
          </a:xfrm>
          <a:prstGeom prst="rect">
            <a:avLst/>
          </a:prstGeom>
          <a:noFill/>
          <a:ln w="0">
            <a:noFill/>
          </a:ln>
        </p:spPr>
        <p:style>
          <a:lnRef idx="0"/>
          <a:fillRef idx="0"/>
          <a:effectRef idx="0"/>
          <a:fontRef idx="minor"/>
        </p:style>
        <p:txBody>
          <a:bodyPr lIns="90000" rIns="90000" tIns="45000" bIns="45000">
            <a:normAutofit/>
          </a:bodyPr>
          <a:p>
            <a:pPr algn="r">
              <a:lnSpc>
                <a:spcPct val="90000"/>
              </a:lnSpc>
              <a:tabLst>
                <a:tab algn="l" pos="0"/>
              </a:tabLst>
            </a:pPr>
            <a:r>
              <a:rPr b="0" lang="en-US" sz="1800" spc="-1" strike="noStrike">
                <a:solidFill>
                  <a:srgbClr val="1a1750"/>
                </a:solidFill>
                <a:latin typeface="Montserrat Medium"/>
                <a:ea typeface="Montserrat Medium"/>
              </a:rPr>
              <a:t>KEIRA PATERSON</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Google Shape;96;p2_24"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57" name="Google Shape;97;p2_25"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158" name="" descr=""/>
          <p:cNvPicPr/>
          <p:nvPr/>
        </p:nvPicPr>
        <p:blipFill>
          <a:blip r:embed="rId3"/>
          <a:stretch/>
        </p:blipFill>
        <p:spPr>
          <a:xfrm>
            <a:off x="2766240" y="1365120"/>
            <a:ext cx="3609720" cy="2405880"/>
          </a:xfrm>
          <a:prstGeom prst="rect">
            <a:avLst/>
          </a:prstGeom>
          <a:ln w="0">
            <a:noFill/>
          </a:ln>
        </p:spPr>
      </p:pic>
      <p:pic>
        <p:nvPicPr>
          <p:cNvPr id="159" name="" descr=""/>
          <p:cNvPicPr/>
          <p:nvPr/>
        </p:nvPicPr>
        <p:blipFill>
          <a:blip r:embed="rId4"/>
          <a:stretch/>
        </p:blipFill>
        <p:spPr>
          <a:xfrm>
            <a:off x="2160000" y="1028160"/>
            <a:ext cx="4935960" cy="32900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Google Shape;96;p2_4"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61" name="Google Shape;97;p2_5"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162" name="CustomShape 1"/>
          <p:cNvSpPr/>
          <p:nvPr/>
        </p:nvSpPr>
        <p:spPr>
          <a:xfrm>
            <a:off x="360000" y="1800000"/>
            <a:ext cx="84078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DURING RECRUITMENT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Google Shape;96;p2_23"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64" name="Google Shape;97;p2_24"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165" name="" descr=""/>
          <p:cNvPicPr/>
          <p:nvPr/>
        </p:nvPicPr>
        <p:blipFill>
          <a:blip r:embed="rId3"/>
          <a:stretch/>
        </p:blipFill>
        <p:spPr>
          <a:xfrm>
            <a:off x="2766240" y="1365120"/>
            <a:ext cx="3609720" cy="2405880"/>
          </a:xfrm>
          <a:prstGeom prst="rect">
            <a:avLst/>
          </a:prstGeom>
          <a:ln w="0">
            <a:noFill/>
          </a:ln>
        </p:spPr>
      </p:pic>
      <p:pic>
        <p:nvPicPr>
          <p:cNvPr id="166" name="" descr=""/>
          <p:cNvPicPr/>
          <p:nvPr/>
        </p:nvPicPr>
        <p:blipFill>
          <a:blip r:embed="rId4"/>
          <a:stretch/>
        </p:blipFill>
        <p:spPr>
          <a:xfrm>
            <a:off x="2442240" y="1260000"/>
            <a:ext cx="4575960" cy="30499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Google Shape;96;p2_5"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68" name="Google Shape;97;p2_6"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169" name="" descr=""/>
          <p:cNvPicPr/>
          <p:nvPr/>
        </p:nvPicPr>
        <p:blipFill>
          <a:blip r:embed="rId3"/>
          <a:stretch/>
        </p:blipFill>
        <p:spPr>
          <a:xfrm>
            <a:off x="226080" y="1260000"/>
            <a:ext cx="8592840" cy="2334960"/>
          </a:xfrm>
          <a:prstGeom prst="rect">
            <a:avLst/>
          </a:prstGeom>
          <a:ln w="0">
            <a:noFill/>
          </a:ln>
        </p:spPr>
      </p:pic>
      <p:sp>
        <p:nvSpPr>
          <p:cNvPr id="170" name="Line 1"/>
          <p:cNvSpPr/>
          <p:nvPr/>
        </p:nvSpPr>
        <p:spPr>
          <a:xfrm flipH="1" flipV="1">
            <a:off x="1080000" y="3420000"/>
            <a:ext cx="540000" cy="540000"/>
          </a:xfrm>
          <a:prstGeom prst="line">
            <a:avLst/>
          </a:prstGeom>
          <a:ln w="76320">
            <a:solidFill>
              <a:srgbClr val="ffd700"/>
            </a:solidFill>
            <a:round/>
            <a:tailEnd len="med" type="triangle" w="med"/>
          </a:ln>
        </p:spPr>
        <p:style>
          <a:lnRef idx="0"/>
          <a:fillRef idx="0"/>
          <a:effectRef idx="0"/>
          <a:fontRef idx="minor"/>
        </p:style>
      </p:sp>
      <p:sp>
        <p:nvSpPr>
          <p:cNvPr id="171" name="Line 2"/>
          <p:cNvSpPr/>
          <p:nvPr/>
        </p:nvSpPr>
        <p:spPr>
          <a:xfrm flipH="1" flipV="1">
            <a:off x="1260000" y="2700000"/>
            <a:ext cx="540000" cy="1080000"/>
          </a:xfrm>
          <a:prstGeom prst="line">
            <a:avLst/>
          </a:prstGeom>
          <a:ln w="76320">
            <a:solidFill>
              <a:srgbClr val="ffd700"/>
            </a:solidFill>
            <a:round/>
            <a:tailEnd len="med" type="triangle" w="med"/>
          </a:ln>
        </p:spPr>
        <p:style>
          <a:lnRef idx="0"/>
          <a:fillRef idx="0"/>
          <a:effectRef idx="0"/>
          <a:fontRef idx="minor"/>
        </p:style>
      </p:sp>
      <p:sp>
        <p:nvSpPr>
          <p:cNvPr id="172" name="Line 3"/>
          <p:cNvSpPr/>
          <p:nvPr/>
        </p:nvSpPr>
        <p:spPr>
          <a:xfrm flipV="1">
            <a:off x="2160000" y="1980000"/>
            <a:ext cx="3780000" cy="1800000"/>
          </a:xfrm>
          <a:prstGeom prst="line">
            <a:avLst/>
          </a:prstGeom>
          <a:ln w="76320">
            <a:solidFill>
              <a:srgbClr val="ffd700"/>
            </a:solidFill>
            <a:round/>
            <a:tailEnd len="med" type="triangle" w="med"/>
          </a:ln>
        </p:spPr>
        <p:style>
          <a:lnRef idx="0"/>
          <a:fillRef idx="0"/>
          <a:effectRef idx="0"/>
          <a:fontRef idx="minor"/>
        </p:style>
      </p:sp>
      <p:sp>
        <p:nvSpPr>
          <p:cNvPr id="173" name="CustomShape 4"/>
          <p:cNvSpPr/>
          <p:nvPr/>
        </p:nvSpPr>
        <p:spPr>
          <a:xfrm>
            <a:off x="1769400" y="3857760"/>
            <a:ext cx="898200" cy="600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ff0000"/>
                </a:solidFill>
                <a:latin typeface="Arial"/>
                <a:ea typeface="DejaVu Sans"/>
              </a:rPr>
              <a:t>!!!</a:t>
            </a:r>
            <a:endParaRPr b="0" lang="en-AU" sz="3600" spc="-1" strike="noStrike">
              <a:latin typeface="Arial"/>
            </a:endParaRPr>
          </a:p>
        </p:txBody>
      </p:sp>
      <p:sp>
        <p:nvSpPr>
          <p:cNvPr id="174" name="CustomShape 5"/>
          <p:cNvSpPr/>
          <p:nvPr/>
        </p:nvSpPr>
        <p:spPr>
          <a:xfrm>
            <a:off x="180000" y="3060000"/>
            <a:ext cx="718920" cy="358920"/>
          </a:xfrm>
          <a:prstGeom prst="ellipse">
            <a:avLst/>
          </a:prstGeom>
          <a:noFill/>
          <a:ln w="36000">
            <a:solidFill>
              <a:srgbClr val="ffd7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Google Shape;96;p2_29"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76" name="Google Shape;97;p2_29"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177" name="" descr=""/>
          <p:cNvPicPr/>
          <p:nvPr/>
        </p:nvPicPr>
        <p:blipFill>
          <a:blip r:embed="rId3"/>
          <a:stretch/>
        </p:blipFill>
        <p:spPr>
          <a:xfrm>
            <a:off x="2253960" y="1080000"/>
            <a:ext cx="4944960" cy="3379680"/>
          </a:xfrm>
          <a:prstGeom prst="rect">
            <a:avLst/>
          </a:prstGeom>
          <a:ln w="360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Google Shape;96;p2_12"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79" name="Google Shape;97;p2_13"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180" name="CustomShape 1"/>
          <p:cNvSpPr/>
          <p:nvPr/>
        </p:nvSpPr>
        <p:spPr>
          <a:xfrm>
            <a:off x="360000" y="1800000"/>
            <a:ext cx="84078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IN THE WORKPLACE</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Google Shape;96;p2_25"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82" name="Google Shape;97;p2_26"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183" name="" descr=""/>
          <p:cNvPicPr/>
          <p:nvPr/>
        </p:nvPicPr>
        <p:blipFill>
          <a:blip r:embed="rId3"/>
          <a:stretch/>
        </p:blipFill>
        <p:spPr>
          <a:xfrm>
            <a:off x="1980000" y="1260000"/>
            <a:ext cx="5295960" cy="29707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Google Shape;96;p2_20"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85" name="Google Shape;97;p2_21"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186" name="" descr=""/>
          <p:cNvPicPr/>
          <p:nvPr/>
        </p:nvPicPr>
        <p:blipFill>
          <a:blip r:embed="rId3"/>
          <a:stretch/>
        </p:blipFill>
        <p:spPr>
          <a:xfrm>
            <a:off x="2741040" y="838800"/>
            <a:ext cx="3643560" cy="41058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Google Shape;96;p2_17"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88" name="Google Shape;97;p2_18"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189" name="" descr=""/>
          <p:cNvPicPr/>
          <p:nvPr/>
        </p:nvPicPr>
        <p:blipFill>
          <a:blip r:embed="rId3"/>
          <a:stretch/>
        </p:blipFill>
        <p:spPr>
          <a:xfrm>
            <a:off x="2340000" y="1260000"/>
            <a:ext cx="4606920" cy="31190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Google Shape;96;p2_30"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91" name="Google Shape;97;p2_30"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192" name="" descr=""/>
          <p:cNvPicPr/>
          <p:nvPr/>
        </p:nvPicPr>
        <p:blipFill>
          <a:blip r:embed="rId3"/>
          <a:stretch/>
        </p:blipFill>
        <p:spPr>
          <a:xfrm>
            <a:off x="1620000" y="1080000"/>
            <a:ext cx="5840640" cy="3055680"/>
          </a:xfrm>
          <a:prstGeom prst="rect">
            <a:avLst/>
          </a:prstGeom>
          <a:ln w="360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Google Shape;96;p2"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24" name="Google Shape;97;p2"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125" name="CustomShape 1"/>
          <p:cNvSpPr/>
          <p:nvPr/>
        </p:nvSpPr>
        <p:spPr>
          <a:xfrm>
            <a:off x="360000" y="1260000"/>
            <a:ext cx="8407800" cy="558360"/>
          </a:xfrm>
          <a:prstGeom prst="rect">
            <a:avLst/>
          </a:prstGeom>
          <a:noFill/>
          <a:ln w="0">
            <a:noFill/>
          </a:ln>
        </p:spPr>
        <p:style>
          <a:lnRef idx="0"/>
          <a:fillRef idx="0"/>
          <a:effectRef idx="0"/>
          <a:fontRef idx="minor"/>
        </p:style>
      </p:sp>
      <p:sp>
        <p:nvSpPr>
          <p:cNvPr id="126" name="CustomShape 2"/>
          <p:cNvSpPr/>
          <p:nvPr/>
        </p:nvSpPr>
        <p:spPr>
          <a:xfrm>
            <a:off x="407160" y="1980000"/>
            <a:ext cx="8407800" cy="454320"/>
          </a:xfrm>
          <a:prstGeom prst="rect">
            <a:avLst/>
          </a:prstGeom>
          <a:noFill/>
          <a:ln w="0">
            <a:noFill/>
          </a:ln>
        </p:spPr>
        <p:style>
          <a:lnRef idx="0"/>
          <a:fillRef idx="0"/>
          <a:effectRef idx="0"/>
          <a:fontRef idx="minor"/>
        </p:style>
      </p:sp>
      <p:pic>
        <p:nvPicPr>
          <p:cNvPr id="127" name="" descr=""/>
          <p:cNvPicPr/>
          <p:nvPr/>
        </p:nvPicPr>
        <p:blipFill>
          <a:blip r:embed="rId3"/>
          <a:stretch/>
        </p:blipFill>
        <p:spPr>
          <a:xfrm>
            <a:off x="2422440" y="995760"/>
            <a:ext cx="4236480" cy="3503160"/>
          </a:xfrm>
          <a:prstGeom prst="rect">
            <a:avLst/>
          </a:prstGeom>
          <a:ln w="3600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3" name="Google Shape;96;p2_13"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94" name="Google Shape;97;p2_14"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195" name="CustomShape 1"/>
          <p:cNvSpPr/>
          <p:nvPr/>
        </p:nvSpPr>
        <p:spPr>
          <a:xfrm>
            <a:off x="360000" y="1800000"/>
            <a:ext cx="84078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COMMUNITIES AND CONFERENCES</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Google Shape;96;p2_7"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97" name="Google Shape;97;p2_8"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198" name="" descr=""/>
          <p:cNvPicPr/>
          <p:nvPr/>
        </p:nvPicPr>
        <p:blipFill>
          <a:blip r:embed="rId3"/>
          <a:stretch/>
        </p:blipFill>
        <p:spPr>
          <a:xfrm>
            <a:off x="1794960" y="1800000"/>
            <a:ext cx="5761800" cy="16167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9" name="Google Shape;96;p2_14"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200" name="Google Shape;97;p2_15"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201" name="CustomShape 1"/>
          <p:cNvSpPr/>
          <p:nvPr/>
        </p:nvSpPr>
        <p:spPr>
          <a:xfrm>
            <a:off x="360000" y="1800000"/>
            <a:ext cx="84078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AS A (MALE) COLLEAGUE</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Google Shape;96;p2_8"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203" name="Google Shape;97;p2_9"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204" name="" descr=""/>
          <p:cNvPicPr/>
          <p:nvPr/>
        </p:nvPicPr>
        <p:blipFill>
          <a:blip r:embed="rId3"/>
          <a:stretch/>
        </p:blipFill>
        <p:spPr>
          <a:xfrm>
            <a:off x="2241360" y="1056240"/>
            <a:ext cx="4595400" cy="34405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Google Shape;96;p2_21"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206" name="Google Shape;97;p2_22"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207" name="" descr=""/>
          <p:cNvPicPr/>
          <p:nvPr/>
        </p:nvPicPr>
        <p:blipFill>
          <a:blip r:embed="rId3"/>
          <a:stretch/>
        </p:blipFill>
        <p:spPr>
          <a:xfrm>
            <a:off x="2340000" y="1080000"/>
            <a:ext cx="4776480" cy="3183840"/>
          </a:xfrm>
          <a:prstGeom prst="rect">
            <a:avLst/>
          </a:prstGeom>
          <a:ln w="3600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Google Shape;96;p2_22"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209" name="Google Shape;97;p2_23"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210" name="" descr=""/>
          <p:cNvPicPr/>
          <p:nvPr/>
        </p:nvPicPr>
        <p:blipFill>
          <a:blip r:embed="rId3"/>
          <a:stretch/>
        </p:blipFill>
        <p:spPr>
          <a:xfrm>
            <a:off x="2412000" y="900000"/>
            <a:ext cx="4066920" cy="35172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Google Shape;96;p2_16"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212" name="Google Shape;97;p2_17"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213" name="CustomShape 1"/>
          <p:cNvSpPr/>
          <p:nvPr/>
        </p:nvSpPr>
        <p:spPr>
          <a:xfrm>
            <a:off x="360000" y="1800000"/>
            <a:ext cx="84078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BUT </a:t>
            </a:r>
            <a:r>
              <a:rPr b="1" lang="en-US" sz="2800" spc="-1" strike="noStrike">
                <a:solidFill>
                  <a:srgbClr val="441d60"/>
                </a:solidFill>
                <a:latin typeface="Montserrat SemiBold"/>
                <a:ea typeface="Montserrat SemiBold"/>
              </a:rPr>
              <a:t>I’M</a:t>
            </a:r>
            <a:r>
              <a:rPr b="0" lang="en-US" sz="2800" spc="-1" strike="noStrike">
                <a:solidFill>
                  <a:srgbClr val="441d60"/>
                </a:solidFill>
                <a:latin typeface="Montserrat SemiBold"/>
                <a:ea typeface="Montserrat SemiBold"/>
              </a:rPr>
              <a:t> A WOMAN</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Google Shape;96;p2_9"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215" name="Google Shape;97;p2_10"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216" name="" descr=""/>
          <p:cNvPicPr/>
          <p:nvPr/>
        </p:nvPicPr>
        <p:blipFill>
          <a:blip r:embed="rId3"/>
          <a:stretch/>
        </p:blipFill>
        <p:spPr>
          <a:xfrm>
            <a:off x="2104560" y="1027080"/>
            <a:ext cx="4783320" cy="33991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Google Shape;96;p2_15"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218" name="Google Shape;97;p2_16"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219" name="CustomShape 1"/>
          <p:cNvSpPr/>
          <p:nvPr/>
        </p:nvSpPr>
        <p:spPr>
          <a:xfrm>
            <a:off x="360000" y="1800000"/>
            <a:ext cx="84078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WE </a:t>
            </a:r>
            <a:r>
              <a:rPr b="1" lang="en-US" sz="2800" spc="-1" strike="noStrike">
                <a:solidFill>
                  <a:srgbClr val="441d60"/>
                </a:solidFill>
                <a:latin typeface="Montserrat SemiBold"/>
                <a:ea typeface="Montserrat SemiBold"/>
              </a:rPr>
              <a:t>ALL</a:t>
            </a:r>
            <a:r>
              <a:rPr b="0" lang="en-US" sz="2800" spc="-1" strike="noStrike">
                <a:solidFill>
                  <a:srgbClr val="441d60"/>
                </a:solidFill>
                <a:latin typeface="Montserrat SemiBold"/>
                <a:ea typeface="Montserrat SemiBold"/>
              </a:rPr>
              <a:t> HAVE A ROLE TO PLAY</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0" name="Google Shape;96;p2_10"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221" name="Google Shape;97;p2_11"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222" name="" descr=""/>
          <p:cNvPicPr/>
          <p:nvPr/>
        </p:nvPicPr>
        <p:blipFill>
          <a:blip r:embed="rId3"/>
          <a:stretch/>
        </p:blipFill>
        <p:spPr>
          <a:xfrm>
            <a:off x="351360" y="900000"/>
            <a:ext cx="3608640" cy="3608640"/>
          </a:xfrm>
          <a:prstGeom prst="rect">
            <a:avLst/>
          </a:prstGeom>
          <a:ln w="0">
            <a:noFill/>
          </a:ln>
        </p:spPr>
      </p:pic>
      <p:pic>
        <p:nvPicPr>
          <p:cNvPr id="223" name="" descr=""/>
          <p:cNvPicPr/>
          <p:nvPr/>
        </p:nvPicPr>
        <p:blipFill>
          <a:blip r:embed="rId4"/>
          <a:stretch/>
        </p:blipFill>
        <p:spPr>
          <a:xfrm>
            <a:off x="4993200" y="900000"/>
            <a:ext cx="3852000" cy="3600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Google Shape;96;p2_28"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29" name="Google Shape;97;p2_28"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130" name="CustomShape 1"/>
          <p:cNvSpPr/>
          <p:nvPr/>
        </p:nvSpPr>
        <p:spPr>
          <a:xfrm>
            <a:off x="360000" y="1260000"/>
            <a:ext cx="8407800" cy="558360"/>
          </a:xfrm>
          <a:prstGeom prst="rect">
            <a:avLst/>
          </a:prstGeom>
          <a:noFill/>
          <a:ln w="0">
            <a:noFill/>
          </a:ln>
        </p:spPr>
        <p:style>
          <a:lnRef idx="0"/>
          <a:fillRef idx="0"/>
          <a:effectRef idx="0"/>
          <a:fontRef idx="minor"/>
        </p:style>
      </p:sp>
      <p:sp>
        <p:nvSpPr>
          <p:cNvPr id="131" name="CustomShape 2"/>
          <p:cNvSpPr/>
          <p:nvPr/>
        </p:nvSpPr>
        <p:spPr>
          <a:xfrm>
            <a:off x="407160" y="1980000"/>
            <a:ext cx="8407800" cy="454320"/>
          </a:xfrm>
          <a:prstGeom prst="rect">
            <a:avLst/>
          </a:prstGeom>
          <a:noFill/>
          <a:ln w="0">
            <a:noFill/>
          </a:ln>
        </p:spPr>
        <p:style>
          <a:lnRef idx="0"/>
          <a:fillRef idx="0"/>
          <a:effectRef idx="0"/>
          <a:fontRef idx="minor"/>
        </p:style>
      </p:sp>
      <p:pic>
        <p:nvPicPr>
          <p:cNvPr id="132" name="" descr=""/>
          <p:cNvPicPr/>
          <p:nvPr/>
        </p:nvPicPr>
        <p:blipFill>
          <a:blip r:embed="rId3"/>
          <a:stretch/>
        </p:blipFill>
        <p:spPr>
          <a:xfrm>
            <a:off x="360000" y="1080000"/>
            <a:ext cx="4138920" cy="3117240"/>
          </a:xfrm>
          <a:prstGeom prst="rect">
            <a:avLst/>
          </a:prstGeom>
          <a:ln w="36000">
            <a:noFill/>
          </a:ln>
        </p:spPr>
      </p:pic>
      <p:pic>
        <p:nvPicPr>
          <p:cNvPr id="133" name="" descr=""/>
          <p:cNvPicPr/>
          <p:nvPr/>
        </p:nvPicPr>
        <p:blipFill>
          <a:blip r:embed="rId4"/>
          <a:stretch/>
        </p:blipFill>
        <p:spPr>
          <a:xfrm>
            <a:off x="5229000" y="1080000"/>
            <a:ext cx="3230640" cy="3230640"/>
          </a:xfrm>
          <a:prstGeom prst="rect">
            <a:avLst/>
          </a:prstGeom>
          <a:ln w="0">
            <a:noFill/>
          </a:ln>
        </p:spPr>
      </p:pic>
      <p:sp>
        <p:nvSpPr>
          <p:cNvPr id="134" name="CustomShape 3"/>
          <p:cNvSpPr/>
          <p:nvPr/>
        </p:nvSpPr>
        <p:spPr>
          <a:xfrm>
            <a:off x="360000" y="4320000"/>
            <a:ext cx="8459640" cy="601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1800" spc="-1" strike="noStrike">
                <a:latin typeface="Arial"/>
              </a:rPr>
              <a:t>https://github.com/GeneralStrike/slides_and_things/tree/master/CyberCon2023</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4" name="Google Shape;96;p2_26"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225" name="Google Shape;97;p2_0"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226" name="" descr=""/>
          <p:cNvPicPr/>
          <p:nvPr/>
        </p:nvPicPr>
        <p:blipFill>
          <a:blip r:embed="rId3"/>
          <a:stretch/>
        </p:blipFill>
        <p:spPr>
          <a:xfrm>
            <a:off x="2786040" y="773280"/>
            <a:ext cx="3610440" cy="3610440"/>
          </a:xfrm>
          <a:prstGeom prst="rect">
            <a:avLst/>
          </a:prstGeom>
          <a:ln w="3600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7" name="Google Shape;96;p2_27"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228" name="Google Shape;97;p2_27"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229" name="" descr=""/>
          <p:cNvPicPr/>
          <p:nvPr/>
        </p:nvPicPr>
        <p:blipFill>
          <a:blip r:embed="rId3"/>
          <a:stretch/>
        </p:blipFill>
        <p:spPr>
          <a:xfrm>
            <a:off x="2786040" y="773280"/>
            <a:ext cx="3610440" cy="3610440"/>
          </a:xfrm>
          <a:prstGeom prst="rect">
            <a:avLst/>
          </a:prstGeom>
          <a:ln w="3600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0" name="Google Shape;96;p2_11"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231" name="Google Shape;97;p2_12"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232" name="CustomShape 1"/>
          <p:cNvSpPr/>
          <p:nvPr/>
        </p:nvSpPr>
        <p:spPr>
          <a:xfrm>
            <a:off x="227160" y="1800000"/>
            <a:ext cx="8407800" cy="19184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en-US" sz="2400" spc="-1" strike="noStrike">
                <a:solidFill>
                  <a:srgbClr val="441d60"/>
                </a:solidFill>
                <a:latin typeface="Montserrat SemiBold"/>
                <a:ea typeface="Montserrat SemiBold"/>
              </a:rPr>
              <a:t>&lt;/satire&gt;</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or, in English:</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This is where the satire ends.</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3" name="Google Shape;104;g25ddbdbdadb_0_0" descr=""/>
          <p:cNvPicPr/>
          <p:nvPr/>
        </p:nvPicPr>
        <p:blipFill>
          <a:blip r:embed="rId1"/>
          <a:stretch/>
        </p:blipFill>
        <p:spPr>
          <a:xfrm>
            <a:off x="0" y="0"/>
            <a:ext cx="7191720" cy="5138280"/>
          </a:xfrm>
          <a:prstGeom prst="rect">
            <a:avLst/>
          </a:prstGeom>
          <a:ln w="0">
            <a:noFill/>
          </a:ln>
        </p:spPr>
      </p:pic>
      <p:sp>
        <p:nvSpPr>
          <p:cNvPr id="234" name="CustomShape 1"/>
          <p:cNvSpPr/>
          <p:nvPr/>
        </p:nvSpPr>
        <p:spPr>
          <a:xfrm>
            <a:off x="1398960" y="913680"/>
            <a:ext cx="7569360" cy="1961280"/>
          </a:xfrm>
          <a:prstGeom prst="rect">
            <a:avLst/>
          </a:prstGeom>
          <a:noFill/>
          <a:ln w="0">
            <a:noFill/>
          </a:ln>
        </p:spPr>
        <p:style>
          <a:lnRef idx="0"/>
          <a:fillRef idx="0"/>
          <a:effectRef idx="0"/>
          <a:fontRef idx="minor"/>
        </p:style>
        <p:txBody>
          <a:bodyPr lIns="90000" rIns="90000" tIns="45000" bIns="45000" anchor="b">
            <a:noAutofit/>
          </a:bodyPr>
          <a:p>
            <a:pPr algn="r">
              <a:lnSpc>
                <a:spcPct val="90000"/>
              </a:lnSpc>
              <a:tabLst>
                <a:tab algn="l" pos="0"/>
              </a:tabLst>
            </a:pPr>
            <a:r>
              <a:rPr b="0" lang="en-US" sz="3200" spc="-1" strike="noStrike">
                <a:solidFill>
                  <a:srgbClr val="732162"/>
                </a:solidFill>
                <a:latin typeface="Montserrat SemiBold"/>
                <a:ea typeface="Montserrat SemiBold"/>
              </a:rPr>
              <a:t>THANK YOU</a:t>
            </a:r>
            <a:endParaRPr b="0" lang="en-AU" sz="3200" spc="-1" strike="noStrike">
              <a:latin typeface="Arial"/>
            </a:endParaRPr>
          </a:p>
        </p:txBody>
      </p:sp>
      <p:sp>
        <p:nvSpPr>
          <p:cNvPr id="235" name="CustomShape 2"/>
          <p:cNvSpPr/>
          <p:nvPr/>
        </p:nvSpPr>
        <p:spPr>
          <a:xfrm>
            <a:off x="2234160" y="2995560"/>
            <a:ext cx="6671160" cy="959400"/>
          </a:xfrm>
          <a:prstGeom prst="rect">
            <a:avLst/>
          </a:prstGeom>
          <a:noFill/>
          <a:ln w="0">
            <a:noFill/>
          </a:ln>
        </p:spPr>
        <p:style>
          <a:lnRef idx="0"/>
          <a:fillRef idx="0"/>
          <a:effectRef idx="0"/>
          <a:fontRef idx="minor"/>
        </p:style>
        <p:txBody>
          <a:bodyPr lIns="90000" rIns="90000" tIns="45000" bIns="45000">
            <a:normAutofit/>
          </a:bodyPr>
          <a:p>
            <a:pPr algn="r">
              <a:lnSpc>
                <a:spcPct val="90000"/>
              </a:lnSpc>
              <a:tabLst>
                <a:tab algn="l" pos="0"/>
              </a:tabLst>
            </a:pPr>
            <a:r>
              <a:rPr b="0" lang="en-US" sz="1800" spc="-1" strike="noStrike">
                <a:solidFill>
                  <a:srgbClr val="1a1750"/>
                </a:solidFill>
                <a:latin typeface="Montserrat Medium"/>
                <a:ea typeface="Montserrat Medium"/>
              </a:rPr>
              <a:t>SOCIALS: @keira_reckons</a:t>
            </a:r>
            <a:endParaRPr b="0" lang="en-AU" sz="1800" spc="-1" strike="noStrike">
              <a:latin typeface="Arial"/>
            </a:endParaRPr>
          </a:p>
          <a:p>
            <a:pPr algn="r">
              <a:lnSpc>
                <a:spcPct val="90000"/>
              </a:lnSpc>
              <a:tabLst>
                <a:tab algn="l" pos="0"/>
              </a:tabLst>
            </a:pPr>
            <a:endParaRPr b="0" lang="en-AU" sz="1800" spc="-1" strike="noStrike">
              <a:latin typeface="Arial"/>
            </a:endParaRPr>
          </a:p>
          <a:p>
            <a:pPr algn="r">
              <a:lnSpc>
                <a:spcPct val="90000"/>
              </a:lnSpc>
              <a:tabLst>
                <a:tab algn="l" pos="0"/>
              </a:tabLst>
            </a:pPr>
            <a:r>
              <a:rPr b="0" lang="en-US" sz="1800" spc="-1" strike="noStrike">
                <a:solidFill>
                  <a:srgbClr val="1a1750"/>
                </a:solidFill>
                <a:latin typeface="Montserrat Medium"/>
                <a:ea typeface="Montserrat Medium"/>
              </a:rPr>
              <a:t>GITHUB: GeneralStrike/slides_and_things</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Google Shape;96;p2_0"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36" name="Google Shape;97;p2_1"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137" name="CustomShape 1"/>
          <p:cNvSpPr/>
          <p:nvPr/>
        </p:nvSpPr>
        <p:spPr>
          <a:xfrm>
            <a:off x="227160" y="1800000"/>
            <a:ext cx="8407800" cy="19184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en-US" sz="2400" spc="-1" strike="noStrike">
                <a:solidFill>
                  <a:srgbClr val="441d60"/>
                </a:solidFill>
                <a:latin typeface="Montserrat SemiBold"/>
                <a:ea typeface="Montserrat SemiBold"/>
              </a:rPr>
              <a:t>&lt;satire&gt;</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or, in English:</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This is where the satire starts.</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Google Shape;96;p2_1"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39" name="Google Shape;97;p2_2"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140" name="CustomShape 1"/>
          <p:cNvSpPr/>
          <p:nvPr/>
        </p:nvSpPr>
        <p:spPr>
          <a:xfrm>
            <a:off x="360000" y="712800"/>
            <a:ext cx="8407800" cy="36396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441d60"/>
                </a:solidFill>
                <a:latin typeface="Montserrat SemiBold"/>
                <a:ea typeface="Montserrat SemiBold"/>
              </a:rPr>
              <a:t>WOMEN IN CYBER SECURITY</a:t>
            </a:r>
            <a:endParaRPr b="0" lang="en-AU" sz="1800" spc="-1" strike="noStrike">
              <a:latin typeface="Arial"/>
            </a:endParaRPr>
          </a:p>
        </p:txBody>
      </p:sp>
      <p:pic>
        <p:nvPicPr>
          <p:cNvPr id="141" name="" descr=""/>
          <p:cNvPicPr/>
          <p:nvPr/>
        </p:nvPicPr>
        <p:blipFill>
          <a:blip r:embed="rId3"/>
          <a:stretch/>
        </p:blipFill>
        <p:spPr>
          <a:xfrm>
            <a:off x="456480" y="1231200"/>
            <a:ext cx="8179200" cy="35388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Google Shape;96;p2_3"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43" name="Google Shape;97;p2_4"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144" name="CustomShape 1"/>
          <p:cNvSpPr/>
          <p:nvPr/>
        </p:nvSpPr>
        <p:spPr>
          <a:xfrm>
            <a:off x="360000" y="1800000"/>
            <a:ext cx="84078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#NOTALLMEN</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Google Shape;96;p2_18"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46" name="Google Shape;97;p2_19"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147" name="CustomShape 1"/>
          <p:cNvSpPr/>
          <p:nvPr/>
        </p:nvSpPr>
        <p:spPr>
          <a:xfrm>
            <a:off x="360000" y="1800000"/>
            <a:ext cx="84078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#NOTALLMEN</a:t>
            </a:r>
            <a:endParaRPr b="0" lang="en-AU" sz="2800" spc="-1" strike="noStrike">
              <a:latin typeface="Arial"/>
            </a:endParaRPr>
          </a:p>
        </p:txBody>
      </p:sp>
      <p:sp>
        <p:nvSpPr>
          <p:cNvPr id="148" name="CustomShape 2"/>
          <p:cNvSpPr/>
          <p:nvPr/>
        </p:nvSpPr>
        <p:spPr>
          <a:xfrm>
            <a:off x="3295080" y="2916360"/>
            <a:ext cx="2639880" cy="49860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US" sz="2800" spc="-1" strike="noStrike">
                <a:solidFill>
                  <a:srgbClr val="441d60"/>
                </a:solidFill>
                <a:latin typeface="Montserrat SemiBold"/>
                <a:ea typeface="Montserrat SemiBold"/>
              </a:rPr>
              <a:t>#WHYNOT?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Google Shape;96;p2_2"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50" name="Google Shape;97;p2_3"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sp>
        <p:nvSpPr>
          <p:cNvPr id="151" name="CustomShape 1"/>
          <p:cNvSpPr/>
          <p:nvPr/>
        </p:nvSpPr>
        <p:spPr>
          <a:xfrm>
            <a:off x="360000" y="1800000"/>
            <a:ext cx="84078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IN EDUCATION AND TRAINING</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Google Shape;96;p2_19" descr=""/>
          <p:cNvPicPr/>
          <p:nvPr/>
        </p:nvPicPr>
        <p:blipFill>
          <a:blip r:embed="rId1"/>
          <a:stretch/>
        </p:blipFill>
        <p:spPr>
          <a:xfrm>
            <a:off x="0" y="-38160"/>
            <a:ext cx="9138600" cy="534240"/>
          </a:xfrm>
          <a:prstGeom prst="rect">
            <a:avLst/>
          </a:prstGeom>
          <a:ln w="0">
            <a:noFill/>
          </a:ln>
          <a:effectLst>
            <a:outerShdw dir="5400000" dist="38160">
              <a:srgbClr val="000000">
                <a:alpha val="40000"/>
              </a:srgbClr>
            </a:outerShdw>
          </a:effectLst>
        </p:spPr>
      </p:pic>
      <p:pic>
        <p:nvPicPr>
          <p:cNvPr id="153" name="Google Shape;97;p2_20" descr=""/>
          <p:cNvPicPr/>
          <p:nvPr/>
        </p:nvPicPr>
        <p:blipFill>
          <a:blip r:embed="rId2"/>
          <a:stretch/>
        </p:blipFill>
        <p:spPr>
          <a:xfrm>
            <a:off x="0" y="4774320"/>
            <a:ext cx="9138600" cy="354240"/>
          </a:xfrm>
          <a:prstGeom prst="rect">
            <a:avLst/>
          </a:prstGeom>
          <a:ln w="0">
            <a:noFill/>
          </a:ln>
          <a:effectLst>
            <a:outerShdw dir="5400000" dist="38160">
              <a:srgbClr val="000000">
                <a:alpha val="40000"/>
              </a:srgbClr>
            </a:outerShdw>
          </a:effectLst>
        </p:spPr>
      </p:pic>
      <p:pic>
        <p:nvPicPr>
          <p:cNvPr id="154" name="" descr=""/>
          <p:cNvPicPr/>
          <p:nvPr/>
        </p:nvPicPr>
        <p:blipFill>
          <a:blip r:embed="rId3"/>
          <a:stretch/>
        </p:blipFill>
        <p:spPr>
          <a:xfrm>
            <a:off x="1620360" y="1351080"/>
            <a:ext cx="6114600" cy="3143880"/>
          </a:xfrm>
          <a:prstGeom prst="rect">
            <a:avLst/>
          </a:prstGeom>
          <a:ln w="0">
            <a:noFill/>
          </a:ln>
        </p:spPr>
      </p:pic>
      <p:pic>
        <p:nvPicPr>
          <p:cNvPr id="155" name="" descr=""/>
          <p:cNvPicPr/>
          <p:nvPr/>
        </p:nvPicPr>
        <p:blipFill>
          <a:blip r:embed="rId4"/>
          <a:stretch/>
        </p:blipFill>
        <p:spPr>
          <a:xfrm>
            <a:off x="1285200" y="1086840"/>
            <a:ext cx="6631560" cy="3409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644</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2022-11-30T23:22:15Z</dcterms:created>
  <dc:creator>Chris Brouwer</dc:creator>
  <dc:description/>
  <dc:language>en-AU</dc:language>
  <cp:lastModifiedBy/>
  <dcterms:modified xsi:type="dcterms:W3CDTF">2023-10-19T11:08:07Z</dcterms:modified>
  <cp:revision>257</cp:revision>
  <dc:subject/>
  <dc:title/>
</cp:coreProperties>
</file>

<file path=docProps/custom.xml><?xml version="1.0" encoding="utf-8"?>
<Properties xmlns="http://schemas.openxmlformats.org/officeDocument/2006/custom-properties" xmlns:vt="http://schemas.openxmlformats.org/officeDocument/2006/docPropsVTypes"/>
</file>