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2" r:id="rId6"/>
    <p:sldId id="259" r:id="rId7"/>
    <p:sldId id="261"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43A80-6F76-4EE1-938B-2474265967F2}" v="803" dt="2019-11-25T18:58:44.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27/12/2019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27/12/2019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27/12/2019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27/12/2019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s3-eu-west-1.amazonaws.com/appd.cloud.project/IT-Tallaght-Mortgage-Workflow-WebApp-2019-12-08.mp4"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Cloud Solutions Architecture</a:t>
            </a:r>
            <a:br>
              <a:rPr lang="en-GB" dirty="0">
                <a:cs typeface="Calibri Light"/>
              </a:rPr>
            </a:br>
            <a:r>
              <a:rPr lang="en-GB" dirty="0">
                <a:cs typeface="Calibri Light"/>
              </a:rPr>
              <a:t>IT Tallaght</a:t>
            </a:r>
          </a:p>
        </p:txBody>
      </p:sp>
      <p:sp>
        <p:nvSpPr>
          <p:cNvPr id="3" name="Subtitle 2"/>
          <p:cNvSpPr>
            <a:spLocks noGrp="1"/>
          </p:cNvSpPr>
          <p:nvPr>
            <p:ph type="subTitle" idx="1"/>
          </p:nvPr>
        </p:nvSpPr>
        <p:spPr/>
        <p:txBody>
          <a:bodyPr vert="horz" lIns="91440" tIns="45720" rIns="91440" bIns="45720" rtlCol="0" anchor="t">
            <a:normAutofit/>
          </a:bodyPr>
          <a:lstStyle/>
          <a:p>
            <a:r>
              <a:rPr lang="en-GB" dirty="0">
                <a:cs typeface="Calibri"/>
              </a:rPr>
              <a:t>Onsite Panel Presentation</a:t>
            </a:r>
          </a:p>
          <a:p>
            <a:r>
              <a:rPr lang="en-GB" dirty="0">
                <a:cs typeface="Calibri"/>
              </a:rPr>
              <a:t>0</a:t>
            </a:r>
            <a:r>
              <a:rPr lang="en-GB" dirty="0" smtClean="0">
                <a:cs typeface="Calibri"/>
              </a:rPr>
              <a:t>7 January 2020</a:t>
            </a:r>
            <a:endParaRPr lang="en-GB" dirty="0">
              <a:cs typeface="Calibri"/>
            </a:endParaRPr>
          </a:p>
          <a:p>
            <a:r>
              <a:rPr lang="en-GB" dirty="0">
                <a:cs typeface="Calibri"/>
              </a:rPr>
              <a:t>X00159409 Alan </a:t>
            </a:r>
            <a:r>
              <a:rPr lang="en-GB" dirty="0" err="1">
                <a:cs typeface="Calibri"/>
              </a:rPr>
              <a:t>Duffin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9D52D-9D7E-42BE-8B5B-D46BB36C5E55}"/>
              </a:ext>
            </a:extLst>
          </p:cNvPr>
          <p:cNvSpPr txBox="1"/>
          <p:nvPr/>
        </p:nvSpPr>
        <p:spPr>
          <a:xfrm>
            <a:off x="483080" y="310551"/>
            <a:ext cx="1144150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Workflow</a:t>
            </a:r>
            <a:r>
              <a:rPr lang="en-GB" dirty="0">
                <a:ea typeface="+mn-lt"/>
                <a:cs typeface="+mn-lt"/>
              </a:rPr>
              <a:t> is a common pattern for solving use cases across a broad range of sectors. These use cases require maintaining state and coordinating operations across sometimes heterogeneous / distributed participants over extended time periods. Examples of common problem areas include loan/insurance origination, order management, billing systems and logistics fulfilment.</a:t>
            </a:r>
          </a:p>
          <a:p>
            <a:endParaRPr lang="en-GB" dirty="0">
              <a:cs typeface="Calibri"/>
            </a:endParaRPr>
          </a:p>
          <a:p>
            <a:r>
              <a:rPr lang="en-GB" dirty="0">
                <a:cs typeface="Calibri"/>
              </a:rPr>
              <a:t>The use case selected for my project is </a:t>
            </a:r>
            <a:r>
              <a:rPr lang="en-GB" dirty="0">
                <a:ea typeface="+mn-lt"/>
                <a:cs typeface="+mn-lt"/>
              </a:rPr>
              <a:t>Loan </a:t>
            </a:r>
            <a:r>
              <a:rPr lang="en-GB" dirty="0" smtClean="0">
                <a:ea typeface="+mn-lt"/>
                <a:cs typeface="+mn-lt"/>
              </a:rPr>
              <a:t>Origination</a:t>
            </a:r>
            <a:r>
              <a:rPr lang="en-GB" dirty="0">
                <a:ea typeface="+mn-lt"/>
                <a:cs typeface="+mn-lt"/>
              </a:rPr>
              <a:t>. This is the process by which a borrower applies for a new loan, and a lender processes that application. Origination includes all the steps from taking a loan application up to drawdown of funds or refusal of the application. The loan origination process has many long running steps, including human decision points.</a:t>
            </a:r>
          </a:p>
          <a:p>
            <a:endParaRPr lang="en-GB" dirty="0">
              <a:ea typeface="+mn-lt"/>
              <a:cs typeface="+mn-lt"/>
            </a:endParaRPr>
          </a:p>
          <a:p>
            <a:r>
              <a:rPr lang="en-GB" dirty="0">
                <a:ea typeface="+mn-lt"/>
                <a:cs typeface="+mn-lt"/>
              </a:rPr>
              <a:t>The cental objective of this project is to build a </a:t>
            </a:r>
            <a:r>
              <a:rPr lang="en-GB" dirty="0" err="1" smtClean="0">
                <a:ea typeface="+mn-lt"/>
                <a:cs typeface="+mn-lt"/>
              </a:rPr>
              <a:t>Serverless</a:t>
            </a:r>
            <a:r>
              <a:rPr lang="en-GB" dirty="0" smtClean="0">
                <a:ea typeface="+mn-lt"/>
                <a:cs typeface="+mn-lt"/>
              </a:rPr>
              <a:t> solution </a:t>
            </a:r>
            <a:r>
              <a:rPr lang="en-GB" dirty="0">
                <a:ea typeface="+mn-lt"/>
                <a:cs typeface="+mn-lt"/>
              </a:rPr>
              <a:t>for long – running mortgage processing that require human interaction / approval. The specific problem domain is the mortgage application / approval process. The implementation platform chosen as suitable for this type of application, after the technical evaluation stage is the AWS Serverless Application Model using AWS Step Functions and AWS Lambda. </a:t>
            </a:r>
          </a:p>
          <a:p>
            <a:endParaRPr lang="en-GB" dirty="0">
              <a:ea typeface="+mn-lt"/>
              <a:cs typeface="+mn-lt"/>
            </a:endParaRPr>
          </a:p>
        </p:txBody>
      </p:sp>
    </p:spTree>
    <p:extLst>
      <p:ext uri="{BB962C8B-B14F-4D97-AF65-F5344CB8AC3E}">
        <p14:creationId xmlns:p14="http://schemas.microsoft.com/office/powerpoint/2010/main" val="46805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6A2B-3032-4D0B-BDA5-8086E67D4564}"/>
              </a:ext>
            </a:extLst>
          </p:cNvPr>
          <p:cNvSpPr>
            <a:spLocks noGrp="1"/>
          </p:cNvSpPr>
          <p:nvPr>
            <p:ph type="title"/>
          </p:nvPr>
        </p:nvSpPr>
        <p:spPr>
          <a:xfrm>
            <a:off x="648929" y="629266"/>
            <a:ext cx="6586491" cy="698943"/>
          </a:xfrm>
        </p:spPr>
        <p:txBody>
          <a:bodyPr vert="horz" lIns="91440" tIns="45720" rIns="91440" bIns="45720" rtlCol="0" anchor="ctr">
            <a:normAutofit/>
          </a:bodyPr>
          <a:lstStyle/>
          <a:p>
            <a:r>
              <a:rPr lang="en-US" sz="4400" dirty="0" err="1">
                <a:cs typeface="Calibri Light"/>
              </a:rPr>
              <a:t>Homeloan</a:t>
            </a:r>
            <a:r>
              <a:rPr lang="en-US" sz="4400" dirty="0">
                <a:cs typeface="Calibri Light"/>
              </a:rPr>
              <a:t> - Lifecycle</a:t>
            </a:r>
            <a:endParaRPr lang="en-US" dirty="0"/>
          </a:p>
        </p:txBody>
      </p:sp>
      <p:pic>
        <p:nvPicPr>
          <p:cNvPr id="11" name="Picture 12" descr="A close up of a map&#10;&#10;Description generated with high confidence">
            <a:extLst>
              <a:ext uri="{FF2B5EF4-FFF2-40B4-BE49-F238E27FC236}">
                <a16:creationId xmlns:a16="http://schemas.microsoft.com/office/drawing/2014/main" id="{D3550EE8-89DF-481E-85BF-6FF7FE727DF4}"/>
              </a:ext>
            </a:extLst>
          </p:cNvPr>
          <p:cNvPicPr>
            <a:picLocks noChangeAspect="1"/>
          </p:cNvPicPr>
          <p:nvPr/>
        </p:nvPicPr>
        <p:blipFill>
          <a:blip r:embed="rId2"/>
          <a:stretch>
            <a:fillRect/>
          </a:stretch>
        </p:blipFill>
        <p:spPr>
          <a:xfrm>
            <a:off x="5486400" y="51331"/>
            <a:ext cx="6049992" cy="8566884"/>
          </a:xfrm>
          <a:prstGeom prst="rect">
            <a:avLst/>
          </a:prstGeom>
        </p:spPr>
      </p:pic>
    </p:spTree>
    <p:extLst>
      <p:ext uri="{BB962C8B-B14F-4D97-AF65-F5344CB8AC3E}">
        <p14:creationId xmlns:p14="http://schemas.microsoft.com/office/powerpoint/2010/main" val="369801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9ADD-1049-4C9B-A28F-74E85ADD5706}"/>
              </a:ext>
            </a:extLst>
          </p:cNvPr>
          <p:cNvSpPr>
            <a:spLocks noGrp="1"/>
          </p:cNvSpPr>
          <p:nvPr>
            <p:ph type="title"/>
          </p:nvPr>
        </p:nvSpPr>
        <p:spPr>
          <a:xfrm>
            <a:off x="648929" y="629266"/>
            <a:ext cx="3651467" cy="1676603"/>
          </a:xfrm>
        </p:spPr>
        <p:txBody>
          <a:bodyPr vert="horz" lIns="91440" tIns="45720" rIns="91440" bIns="45720" rtlCol="0" anchor="ctr">
            <a:normAutofit fontScale="90000"/>
          </a:bodyPr>
          <a:lstStyle/>
          <a:p>
            <a:r>
              <a:rPr lang="en-US" sz="4400" dirty="0">
                <a:cs typeface="Calibri Light"/>
              </a:rPr>
              <a:t>AWS Step Function – State Machine</a:t>
            </a:r>
            <a:endParaRPr lang="en-US" dirty="0"/>
          </a:p>
        </p:txBody>
      </p:sp>
      <p:sp>
        <p:nvSpPr>
          <p:cNvPr id="4" name="Text Placeholder 3">
            <a:extLst>
              <a:ext uri="{FF2B5EF4-FFF2-40B4-BE49-F238E27FC236}">
                <a16:creationId xmlns:a16="http://schemas.microsoft.com/office/drawing/2014/main" id="{5BD44F2F-B716-4B1D-91EC-E454024D4C1C}"/>
              </a:ext>
            </a:extLst>
          </p:cNvPr>
          <p:cNvSpPr>
            <a:spLocks noGrp="1"/>
          </p:cNvSpPr>
          <p:nvPr>
            <p:ph type="body" sz="half" idx="2"/>
          </p:nvPr>
        </p:nvSpPr>
        <p:spPr>
          <a:xfrm>
            <a:off x="648931" y="2438400"/>
            <a:ext cx="3651466" cy="3785419"/>
          </a:xfrm>
        </p:spPr>
        <p:txBody>
          <a:bodyPr vert="horz" lIns="91440" tIns="45720" rIns="91440" bIns="45720" rtlCol="0" anchor="t">
            <a:normAutofit/>
          </a:bodyPr>
          <a:lstStyle/>
          <a:p>
            <a:pPr indent="-228600">
              <a:buFont typeface="Arial" panose="020B0604020202020204" pitchFamily="34" charset="0"/>
              <a:buChar char="•"/>
            </a:pPr>
            <a:r>
              <a:rPr lang="en-US" sz="1800" dirty="0">
                <a:cs typeface="Calibri"/>
              </a:rPr>
              <a:t>The diagram opposite outlines the </a:t>
            </a:r>
            <a:r>
              <a:rPr lang="en-US" sz="1800" dirty="0" smtClean="0">
                <a:cs typeface="Calibri"/>
              </a:rPr>
              <a:t>final </a:t>
            </a:r>
            <a:r>
              <a:rPr lang="en-US" sz="1800" dirty="0">
                <a:cs typeface="Calibri"/>
              </a:rPr>
              <a:t>version of the State Machine that I have built to model the Mortgage approval process.</a:t>
            </a:r>
            <a:endParaRPr lang="en-US" sz="1800" dirty="0"/>
          </a:p>
        </p:txBody>
      </p:sp>
      <p:pic>
        <p:nvPicPr>
          <p:cNvPr id="6" name="Picture Placeholder 5"/>
          <p:cNvPicPr>
            <a:picLocks noGrp="1" noChangeAspect="1"/>
          </p:cNvPicPr>
          <p:nvPr>
            <p:ph type="pic" idx="1"/>
          </p:nvPr>
        </p:nvPicPr>
        <p:blipFill>
          <a:blip r:embed="rId2"/>
          <a:srcRect t="3643" b="3643"/>
          <a:stretch>
            <a:fillRect/>
          </a:stretch>
        </p:blipFill>
        <p:spPr>
          <a:xfrm>
            <a:off x="4126325" y="375781"/>
            <a:ext cx="7836608" cy="6363222"/>
          </a:xfrm>
          <a:prstGeom prst="rect">
            <a:avLst/>
          </a:prstGeom>
        </p:spPr>
      </p:pic>
    </p:spTree>
    <p:extLst>
      <p:ext uri="{BB962C8B-B14F-4D97-AF65-F5344CB8AC3E}">
        <p14:creationId xmlns:p14="http://schemas.microsoft.com/office/powerpoint/2010/main" val="6939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072" y="341840"/>
            <a:ext cx="8153928" cy="62645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91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09AE-E8B1-4002-9A28-5F90C819C44C}"/>
              </a:ext>
            </a:extLst>
          </p:cNvPr>
          <p:cNvSpPr>
            <a:spLocks noGrp="1"/>
          </p:cNvSpPr>
          <p:nvPr>
            <p:ph type="title"/>
          </p:nvPr>
        </p:nvSpPr>
        <p:spPr/>
        <p:txBody>
          <a:bodyPr/>
          <a:lstStyle/>
          <a:p>
            <a:r>
              <a:rPr lang="en-GB" dirty="0">
                <a:cs typeface="Calibri Light"/>
              </a:rPr>
              <a:t>Technologies Used</a:t>
            </a:r>
            <a:endParaRPr lang="en-US" dirty="0"/>
          </a:p>
        </p:txBody>
      </p:sp>
      <p:sp>
        <p:nvSpPr>
          <p:cNvPr id="3" name="TextBox 2">
            <a:extLst>
              <a:ext uri="{FF2B5EF4-FFF2-40B4-BE49-F238E27FC236}">
                <a16:creationId xmlns:a16="http://schemas.microsoft.com/office/drawing/2014/main" id="{EE0FEDAC-F46F-4C2C-BAC3-27248B4ED9B3}"/>
              </a:ext>
            </a:extLst>
          </p:cNvPr>
          <p:cNvSpPr txBox="1"/>
          <p:nvPr/>
        </p:nvSpPr>
        <p:spPr>
          <a:xfrm>
            <a:off x="842514" y="1316966"/>
            <a:ext cx="489980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AWS</a:t>
            </a:r>
            <a:r>
              <a:rPr lang="en-GB" b="1" dirty="0">
                <a:ea typeface="+mn-lt"/>
                <a:cs typeface="+mn-lt"/>
              </a:rPr>
              <a:t> Services Used</a:t>
            </a:r>
            <a:endParaRPr lang="en-US" b="1">
              <a:cs typeface="Calibri"/>
            </a:endParaRPr>
          </a:p>
          <a:p>
            <a:r>
              <a:rPr lang="en-GB" dirty="0">
                <a:ea typeface="+mn-lt"/>
                <a:cs typeface="+mn-lt"/>
              </a:rPr>
              <a:t>1              CloudFormation</a:t>
            </a:r>
            <a:endParaRPr lang="en-GB" dirty="0"/>
          </a:p>
          <a:p>
            <a:r>
              <a:rPr lang="en-GB" dirty="0">
                <a:ea typeface="+mn-lt"/>
                <a:cs typeface="+mn-lt"/>
              </a:rPr>
              <a:t>2              Serverless Application Model templates</a:t>
            </a:r>
            <a:endParaRPr lang="en-GB" dirty="0"/>
          </a:p>
          <a:p>
            <a:r>
              <a:rPr lang="en-GB" dirty="0">
                <a:ea typeface="+mn-lt"/>
                <a:cs typeface="+mn-lt"/>
              </a:rPr>
              <a:t>3              IAM</a:t>
            </a:r>
            <a:endParaRPr lang="en-GB" dirty="0"/>
          </a:p>
          <a:p>
            <a:r>
              <a:rPr lang="en-GB" dirty="0">
                <a:ea typeface="+mn-lt"/>
                <a:cs typeface="+mn-lt"/>
              </a:rPr>
              <a:t>4              S3</a:t>
            </a:r>
            <a:endParaRPr lang="en-GB" dirty="0"/>
          </a:p>
          <a:p>
            <a:r>
              <a:rPr lang="en-GB" dirty="0">
                <a:ea typeface="+mn-lt"/>
                <a:cs typeface="+mn-lt"/>
              </a:rPr>
              <a:t>5              DynamoDB</a:t>
            </a:r>
            <a:endParaRPr lang="en-GB" dirty="0"/>
          </a:p>
          <a:p>
            <a:r>
              <a:rPr lang="en-GB" dirty="0">
                <a:ea typeface="+mn-lt"/>
                <a:cs typeface="+mn-lt"/>
              </a:rPr>
              <a:t>6              Lambda</a:t>
            </a:r>
            <a:endParaRPr lang="en-GB" dirty="0"/>
          </a:p>
          <a:p>
            <a:r>
              <a:rPr lang="en-GB" dirty="0">
                <a:ea typeface="+mn-lt"/>
                <a:cs typeface="+mn-lt"/>
              </a:rPr>
              <a:t>6              SNS</a:t>
            </a:r>
            <a:endParaRPr lang="en-GB" dirty="0"/>
          </a:p>
          <a:p>
            <a:r>
              <a:rPr lang="en-GB" dirty="0">
                <a:ea typeface="+mn-lt"/>
                <a:cs typeface="+mn-lt"/>
              </a:rPr>
              <a:t>7              API Gateway Rest API</a:t>
            </a:r>
            <a:endParaRPr lang="en-GB" dirty="0"/>
          </a:p>
          <a:p>
            <a:r>
              <a:rPr lang="en-GB" dirty="0">
                <a:ea typeface="+mn-lt"/>
                <a:cs typeface="+mn-lt"/>
              </a:rPr>
              <a:t>8              API Gateway </a:t>
            </a:r>
            <a:r>
              <a:rPr lang="en-GB" dirty="0" err="1">
                <a:ea typeface="+mn-lt"/>
                <a:cs typeface="+mn-lt"/>
              </a:rPr>
              <a:t>Websocket</a:t>
            </a:r>
            <a:r>
              <a:rPr lang="en-GB" dirty="0">
                <a:ea typeface="+mn-lt"/>
                <a:cs typeface="+mn-lt"/>
              </a:rPr>
              <a:t> API</a:t>
            </a:r>
            <a:endParaRPr lang="en-GB" dirty="0"/>
          </a:p>
          <a:p>
            <a:r>
              <a:rPr lang="en-GB" dirty="0">
                <a:ea typeface="+mn-lt"/>
                <a:cs typeface="+mn-lt"/>
              </a:rPr>
              <a:t>9              Step Functions</a:t>
            </a:r>
            <a:endParaRPr lang="en-GB" dirty="0"/>
          </a:p>
        </p:txBody>
      </p:sp>
      <p:sp>
        <p:nvSpPr>
          <p:cNvPr id="4" name="TextBox 3">
            <a:extLst>
              <a:ext uri="{FF2B5EF4-FFF2-40B4-BE49-F238E27FC236}">
                <a16:creationId xmlns:a16="http://schemas.microsoft.com/office/drawing/2014/main" id="{AFF4FE35-3232-4B21-A794-5624516F1C5F}"/>
              </a:ext>
            </a:extLst>
          </p:cNvPr>
          <p:cNvSpPr txBox="1"/>
          <p:nvPr/>
        </p:nvSpPr>
        <p:spPr>
          <a:xfrm>
            <a:off x="6535947" y="1446362"/>
            <a:ext cx="489980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Open Source Technologies</a:t>
            </a:r>
            <a:endParaRPr lang="en-GB" b="1" dirty="0">
              <a:cs typeface="Calibri"/>
            </a:endParaRPr>
          </a:p>
          <a:p>
            <a:r>
              <a:rPr lang="en-GB" dirty="0">
                <a:ea typeface="+mn-lt"/>
                <a:cs typeface="+mn-lt"/>
              </a:rPr>
              <a:t>1              Git</a:t>
            </a:r>
            <a:endParaRPr lang="en-GB" dirty="0"/>
          </a:p>
          <a:p>
            <a:r>
              <a:rPr lang="en-GB" dirty="0">
                <a:ea typeface="+mn-lt"/>
                <a:cs typeface="+mn-lt"/>
              </a:rPr>
              <a:t>2              </a:t>
            </a:r>
            <a:r>
              <a:rPr lang="en-GB" dirty="0" err="1">
                <a:ea typeface="+mn-lt"/>
                <a:cs typeface="+mn-lt"/>
              </a:rPr>
              <a:t>Javascript</a:t>
            </a:r>
            <a:r>
              <a:rPr lang="en-GB" dirty="0">
                <a:ea typeface="+mn-lt"/>
                <a:cs typeface="+mn-lt"/>
              </a:rPr>
              <a:t> / NodeJS / NPM</a:t>
            </a:r>
            <a:endParaRPr lang="en-GB" dirty="0"/>
          </a:p>
          <a:p>
            <a:r>
              <a:rPr lang="en-GB" dirty="0">
                <a:ea typeface="+mn-lt"/>
                <a:cs typeface="+mn-lt"/>
              </a:rPr>
              <a:t>3              Angular / Typescript</a:t>
            </a:r>
            <a:endParaRPr lang="en-GB" dirty="0"/>
          </a:p>
          <a:p>
            <a:r>
              <a:rPr lang="en-GB" dirty="0">
                <a:ea typeface="+mn-lt"/>
                <a:cs typeface="+mn-lt"/>
              </a:rPr>
              <a:t>4              Docker</a:t>
            </a:r>
            <a:endParaRPr lang="en-GB" dirty="0"/>
          </a:p>
          <a:p>
            <a:r>
              <a:rPr lang="en-GB" dirty="0">
                <a:ea typeface="+mn-lt"/>
                <a:cs typeface="+mn-lt"/>
              </a:rPr>
              <a:t>5              </a:t>
            </a:r>
            <a:r>
              <a:rPr lang="en-GB" dirty="0" err="1">
                <a:ea typeface="+mn-lt"/>
                <a:cs typeface="+mn-lt"/>
              </a:rPr>
              <a:t>Websockets</a:t>
            </a:r>
            <a:r>
              <a:rPr lang="en-GB" dirty="0">
                <a:ea typeface="+mn-lt"/>
                <a:cs typeface="+mn-lt"/>
              </a:rPr>
              <a:t> NPM</a:t>
            </a:r>
            <a:endParaRPr lang="en-GB" dirty="0"/>
          </a:p>
        </p:txBody>
      </p:sp>
      <p:sp>
        <p:nvSpPr>
          <p:cNvPr id="5" name="TextBox 4">
            <a:extLst>
              <a:ext uri="{FF2B5EF4-FFF2-40B4-BE49-F238E27FC236}">
                <a16:creationId xmlns:a16="http://schemas.microsoft.com/office/drawing/2014/main" id="{FD5E4498-E2C3-47A6-BBF2-0A7A68763D9E}"/>
              </a:ext>
            </a:extLst>
          </p:cNvPr>
          <p:cNvSpPr txBox="1"/>
          <p:nvPr/>
        </p:nvSpPr>
        <p:spPr>
          <a:xfrm>
            <a:off x="838200" y="4456287"/>
            <a:ext cx="569774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Project Metrics</a:t>
            </a:r>
          </a:p>
          <a:p>
            <a:r>
              <a:rPr lang="en-US" dirty="0">
                <a:cs typeface="Calibri"/>
              </a:rPr>
              <a:t>Lambda Functions 31</a:t>
            </a:r>
          </a:p>
          <a:p>
            <a:r>
              <a:rPr lang="en-US" dirty="0">
                <a:cs typeface="Calibri"/>
              </a:rPr>
              <a:t>Lines of Code 6160</a:t>
            </a:r>
          </a:p>
          <a:p>
            <a:r>
              <a:rPr lang="en-US" dirty="0">
                <a:cs typeface="Calibri"/>
              </a:rPr>
              <a:t>S3 Buckets 2</a:t>
            </a:r>
          </a:p>
          <a:p>
            <a:r>
              <a:rPr lang="en-US" dirty="0">
                <a:cs typeface="Calibri"/>
              </a:rPr>
              <a:t>SNS Topics 2</a:t>
            </a:r>
          </a:p>
          <a:p>
            <a:r>
              <a:rPr lang="en-US" dirty="0" err="1">
                <a:cs typeface="Calibri"/>
              </a:rPr>
              <a:t>DynamoDB</a:t>
            </a:r>
            <a:r>
              <a:rPr lang="en-US" dirty="0">
                <a:cs typeface="Calibri"/>
              </a:rPr>
              <a:t> Tables 6</a:t>
            </a:r>
          </a:p>
          <a:p>
            <a:r>
              <a:rPr lang="en-US" dirty="0">
                <a:cs typeface="Calibri"/>
              </a:rPr>
              <a:t>API Gateway HTTP Endpoints 14</a:t>
            </a:r>
          </a:p>
          <a:p>
            <a:r>
              <a:rPr lang="en-US" dirty="0">
                <a:cs typeface="Calibri"/>
              </a:rPr>
              <a:t>Step Function States 29</a:t>
            </a:r>
            <a:endParaRPr lang="en-GB" b="1" dirty="0">
              <a:cs typeface="Calibri"/>
            </a:endParaRPr>
          </a:p>
        </p:txBody>
      </p:sp>
    </p:spTree>
    <p:extLst>
      <p:ext uri="{BB962C8B-B14F-4D97-AF65-F5344CB8AC3E}">
        <p14:creationId xmlns:p14="http://schemas.microsoft.com/office/powerpoint/2010/main" val="278565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F39EF-A831-4B88-AF38-56E16790A6D7}"/>
              </a:ext>
            </a:extLst>
          </p:cNvPr>
          <p:cNvSpPr txBox="1"/>
          <p:nvPr/>
        </p:nvSpPr>
        <p:spPr>
          <a:xfrm>
            <a:off x="971909" y="842513"/>
            <a:ext cx="91267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Demonstration Video</a:t>
            </a:r>
            <a:endParaRPr lang="en-US" b="1" dirty="0">
              <a:cs typeface="Calibri" panose="020F0502020204030204"/>
            </a:endParaRPr>
          </a:p>
          <a:p>
            <a:endParaRPr lang="en-GB" b="1" dirty="0">
              <a:cs typeface="Calibri"/>
            </a:endParaRPr>
          </a:p>
          <a:p>
            <a:r>
              <a:rPr lang="en-IE" u="sng" dirty="0">
                <a:hlinkClick r:id="rId2"/>
              </a:rPr>
              <a:t>https://s3-eu-west-1.amazonaws.com/appd.cloud.project/IT-Tallaght-Mortgage-Workflow-WebApp-2019-12-08.mp4</a:t>
            </a:r>
            <a:endParaRPr lang="en-GB" dirty="0">
              <a:cs typeface="Calibri"/>
            </a:endParaRPr>
          </a:p>
        </p:txBody>
      </p:sp>
    </p:spTree>
    <p:extLst>
      <p:ext uri="{BB962C8B-B14F-4D97-AF65-F5344CB8AC3E}">
        <p14:creationId xmlns:p14="http://schemas.microsoft.com/office/powerpoint/2010/main" val="9700829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192</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Cloud Solutions Architecture IT Tallaght</vt:lpstr>
      <vt:lpstr>PowerPoint Presentation</vt:lpstr>
      <vt:lpstr>Homeloan - Lifecycle</vt:lpstr>
      <vt:lpstr>AWS Step Function – State Machine</vt:lpstr>
      <vt:lpstr>PowerPoint Presentation</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Duffin</dc:creator>
  <cp:lastModifiedBy>Alan Duffin</cp:lastModifiedBy>
  <cp:revision>190</cp:revision>
  <dcterms:created xsi:type="dcterms:W3CDTF">2019-11-25T18:20:28Z</dcterms:created>
  <dcterms:modified xsi:type="dcterms:W3CDTF">2019-12-27T12:44:25Z</dcterms:modified>
</cp:coreProperties>
</file>